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72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59986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777239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80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‹nº›</a:t>
            </a:fld>
            <a:endParaRPr lang="pt-BR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777239" y="6172200"/>
            <a:ext cx="7543800" cy="2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7159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‹nº›</a:t>
            </a:fld>
            <a:endParaRPr lang="pt-BR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-1028700" y="2476500"/>
            <a:ext cx="54102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0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7159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‹nº›</a:t>
            </a:fld>
            <a:endParaRPr lang="pt-BR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7159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‹nº›</a:t>
            </a:fld>
            <a:endParaRPr lang="pt-BR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777239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‹nº›</a:t>
            </a:fld>
            <a:endParaRPr lang="pt-BR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777239" y="6172200"/>
            <a:ext cx="7543800" cy="2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609600"/>
            <a:ext cx="3657600" cy="37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9652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24459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3951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44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1937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8200" y="609600"/>
            <a:ext cx="3657600" cy="37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9652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24459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3951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44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1937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‹nº›</a:t>
            </a:fld>
            <a:endParaRPr lang="pt-BR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758952" y="1329263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4985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1938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270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645151" y="609600"/>
            <a:ext cx="36576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45151" y="1329263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4985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1938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270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‹nº›</a:t>
            </a:fld>
            <a:endParaRPr lang="pt-BR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51" name="Shape 51"/>
          <p:cNvCxnSpPr/>
          <p:nvPr/>
        </p:nvCxnSpPr>
        <p:spPr>
          <a:xfrm>
            <a:off x="758952" y="1249362"/>
            <a:ext cx="3657600" cy="15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Shape 52"/>
          <p:cNvCxnSpPr/>
          <p:nvPr/>
        </p:nvCxnSpPr>
        <p:spPr>
          <a:xfrm>
            <a:off x="4645151" y="1249362"/>
            <a:ext cx="3657600" cy="15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‹nº›</a:t>
            </a:fld>
            <a:endParaRPr lang="pt-BR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‹nº›</a:t>
            </a:fld>
            <a:endParaRPr lang="pt-BR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7159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0922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11251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1176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0667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762000" y="457200"/>
            <a:ext cx="2673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20"/>
              </a:spcBef>
              <a:buClr>
                <a:schemeClr val="accent1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‹nº›</a:t>
            </a:fld>
            <a:endParaRPr lang="pt-BR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69" name="Shape 69"/>
          <p:cNvCxnSpPr/>
          <p:nvPr/>
        </p:nvCxnSpPr>
        <p:spPr>
          <a:xfrm rot="5400000">
            <a:off x="1677237" y="2514643"/>
            <a:ext cx="3810000" cy="1500"/>
          </a:xfrm>
          <a:prstGeom prst="straightConnector1">
            <a:avLst/>
          </a:prstGeom>
          <a:noFill/>
          <a:ln w="15875" cap="flat" cmpd="sng">
            <a:solidFill>
              <a:srgbClr val="97979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777239" y="457200"/>
            <a:ext cx="75438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50391" y="3505200"/>
            <a:ext cx="7391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‹nº›</a:t>
            </a:fld>
            <a:endParaRPr lang="pt-BR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7159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‹nº›</a:t>
            </a:fld>
            <a:endParaRPr lang="pt-BR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77239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77239" y="6172200"/>
            <a:ext cx="7543800" cy="2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5076055" y="278301"/>
            <a:ext cx="3886200" cy="22916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pt-BR" sz="4800" b="0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Política Nacional DST/HIV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1331640" y="5301207"/>
            <a:ext cx="7198568" cy="1089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1600" b="0" i="0" u="none" strike="noStrike" cap="non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Aline Novaes * Ana Feltrin * Angélica Motta *  Fernanda Tomaz * Michel Pino</a:t>
            </a:r>
          </a:p>
          <a:p>
            <a:pPr marL="0" marR="0" lvl="0" indent="0" algn="ctr" rtl="0">
              <a:spcBef>
                <a:spcPts val="32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1600" b="0" i="0" u="none" strike="noStrike" cap="non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1600" b="0" i="0" u="none" strike="noStrike" cap="non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pt-BR" sz="1600" b="0" i="0" u="none" strike="noStrike" cap="none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5" name="Shape 95"/>
          <p:cNvCxnSpPr/>
          <p:nvPr/>
        </p:nvCxnSpPr>
        <p:spPr>
          <a:xfrm>
            <a:off x="5076055" y="260647"/>
            <a:ext cx="0" cy="230425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Shape 96"/>
          <p:cNvCxnSpPr/>
          <p:nvPr/>
        </p:nvCxnSpPr>
        <p:spPr>
          <a:xfrm>
            <a:off x="5076055" y="2564902"/>
            <a:ext cx="3069443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96633">
            <a:off x="7344895" y="1764296"/>
            <a:ext cx="1601208" cy="1601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755575" y="4581128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pt-BR" sz="5400" b="0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Ações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5" y="685800"/>
            <a:ext cx="7864650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762000" y="5214075"/>
            <a:ext cx="6781800" cy="95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Desafios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462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pt-BR"/>
              <a:t>Diminuir casos novos em populações vulneráveis; </a:t>
            </a:r>
          </a:p>
          <a:p>
            <a:pPr marL="457200" lvl="0" indent="-228600">
              <a:spcBef>
                <a:spcPts val="0"/>
              </a:spcBef>
            </a:pPr>
            <a:r>
              <a:rPr lang="pt-BR"/>
              <a:t>Ampliar o acesso ao diagnóstico precoce das DSTs;</a:t>
            </a:r>
          </a:p>
          <a:p>
            <a:pPr marL="457200" lvl="0" indent="-228600">
              <a:spcBef>
                <a:spcPts val="0"/>
              </a:spcBef>
            </a:pPr>
            <a:r>
              <a:rPr lang="pt-BR"/>
              <a:t>Ações efetivas DSTs-SUS e participação social;</a:t>
            </a:r>
          </a:p>
          <a:p>
            <a:pPr marL="457200" lvl="0" indent="-228600">
              <a:spcBef>
                <a:spcPts val="0"/>
              </a:spcBef>
            </a:pPr>
            <a:r>
              <a:rPr lang="pt-BR"/>
              <a:t>Ampliar garantias de direitos humanos aos pacientes que sofrem discriminação (sexual, raça ou gênero);</a:t>
            </a:r>
          </a:p>
          <a:p>
            <a:pPr marL="457200" lvl="0" indent="-228600">
              <a:spcBef>
                <a:spcPts val="0"/>
              </a:spcBef>
            </a:pPr>
            <a:r>
              <a:rPr lang="pt-BR"/>
              <a:t>Expandir a abordagem com parceiros de gestantes infectados pelo HIV ou sífilis durante o pré‐natal;</a:t>
            </a:r>
          </a:p>
          <a:p>
            <a:pPr marL="457200" lvl="0" indent="-228600">
              <a:spcBef>
                <a:spcPts val="0"/>
              </a:spcBef>
            </a:pPr>
            <a:r>
              <a:rPr lang="pt-BR"/>
              <a:t>Diagnóstico e tratamento de pacientes podem contribuir para o controle das complicações das hepatites.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pt-BR" sz="5400" b="0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Referências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lang="pt-BR" sz="204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http://www.aids.gov.br/noticia/2014/politica-brasileira-de-controle-de-dstaids-e-hepatites-virais-um-ano-e-meio-de-conquist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lang="pt-BR" sz="204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http://www.aids.gov.br/pagina/o-que-faz-o-departamento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lang="pt-BR" sz="204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http://www.aids.gov.br/pagina/portarias-politicas-de-saude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lang="pt-BR" sz="204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http://www.aids.gov.br/pagina/portarias-politicas-de-saude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lang="pt-BR" sz="204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introdução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lang="pt-BR" sz="204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http://www.saude.sp.gov.br/centro-de-referencia-e-treinamento-dstaids-sp/crt/sobre-o-programa-estadual-dstaids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Arial"/>
              <a:buChar char="•"/>
            </a:pPr>
            <a:r>
              <a:rPr lang="pt-BR" sz="204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http://bvsms.saude.gov.br/bvs/publicacoes/politica_94_02.pdf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08"/>
              </a:spcBef>
              <a:buClr>
                <a:schemeClr val="accent1"/>
              </a:buClr>
              <a:buSzPct val="102000"/>
              <a:buFont typeface="Arial"/>
              <a:buChar char="•"/>
            </a:pPr>
            <a:r>
              <a:rPr lang="pt-BR" sz="204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http://www.ilo.org/wcmsp5/groups/public/---ed_protect/---protrav/---ilo_aids/documents/legaldocument/wcms_127698.pdf</a:t>
            </a:r>
            <a:br>
              <a:rPr lang="pt-BR" sz="204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pt-BR" sz="204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5238875" y="4473250"/>
            <a:ext cx="6781800" cy="1600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pt-BR">
                <a:solidFill>
                  <a:srgbClr val="002060"/>
                </a:solidFill>
              </a:rPr>
              <a:t>Obrigada!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36550" y="268825"/>
            <a:ext cx="7543800" cy="388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pt-BR" sz="5400" b="0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Histórico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368300" rtl="0">
              <a:spcBef>
                <a:spcPts val="0"/>
              </a:spcBef>
              <a:buSzPct val="100000"/>
              <a:buFont typeface="Calibri"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Primeiros registros de casos no Estado de São Paulo.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rtl="0">
              <a:spcBef>
                <a:spcPts val="0"/>
              </a:spcBef>
              <a:buSzPct val="100000"/>
              <a:buFont typeface="Calibri"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Em 1983, foi criado o primeiro programa governamental</a:t>
            </a:r>
          </a:p>
          <a:p>
            <a:pPr marL="0" marR="0" lvl="0" indent="0" rtl="0">
              <a:spcBef>
                <a:spcPts val="0"/>
              </a:spcBef>
              <a:buNone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-368300" rtl="0">
              <a:spcBef>
                <a:spcPts val="0"/>
              </a:spcBef>
              <a:buSzPct val="100000"/>
              <a:buFont typeface="Calibri"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Em 1985, criação da primeira ONG brasileira (GAPA).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rtl="0">
              <a:spcBef>
                <a:spcPts val="0"/>
              </a:spcBef>
              <a:buSzPct val="100000"/>
              <a:buFont typeface="Calibri"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Portaria nº 236, em maio de 1985.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pt-BR" sz="5400" b="0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Histórico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368300" algn="just" rtl="0">
              <a:spcBef>
                <a:spcPts val="0"/>
              </a:spcBef>
              <a:buSzPct val="100000"/>
              <a:buFont typeface="Calibri"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Primeiras campanhas destinadas a prevenção da AIDS.</a:t>
            </a:r>
          </a:p>
          <a:p>
            <a:pPr marL="914400" marR="0" lvl="1" indent="-228600" algn="just" rtl="0">
              <a:spcBef>
                <a:spcPts val="0"/>
              </a:spcBef>
              <a:buFont typeface="Calibri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discurso intimidatório e que reforçavam a discriminação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spcBef>
                <a:spcPts val="0"/>
              </a:spcBef>
              <a:buSzPct val="100000"/>
              <a:buFont typeface="Calibri"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ganha força a ideia de que faz parte da prevenção a luta contra a discriminação e o preconceito, e a defesa da solidariedade e do direito das pessoas vivendo com AIDS/DST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spcBef>
                <a:spcPts val="0"/>
              </a:spcBef>
              <a:buSzPct val="100000"/>
              <a:buFont typeface="Calibri"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Em 1988, foi criado o primeiro centro de testagem anônima e aconselhamento no Brasil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pt-BR" sz="5400" b="0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Histórico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368300" algn="just" rtl="0">
              <a:spcBef>
                <a:spcPts val="0"/>
              </a:spcBef>
              <a:buSzPct val="100000"/>
              <a:buFont typeface="Calibri"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A primeira medicação foi adotada em 1987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spcBef>
                <a:spcPts val="0"/>
              </a:spcBef>
              <a:buSzPct val="100000"/>
              <a:buFont typeface="Calibri"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em 1991 disponibilizada no SUS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spcBef>
                <a:spcPts val="0"/>
              </a:spcBef>
              <a:buSzPct val="100000"/>
              <a:buFont typeface="Calibri"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Em 1996 foi aprovada a lei que garante acesso a antirretrovirais para todos usuários do SUS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spcBef>
                <a:spcPts val="0"/>
              </a:spcBef>
              <a:buSzPct val="100000"/>
              <a:buFont typeface="Calibri"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neste mesmo ano adota-se a terapia combinada, caindo drasticamente a mortalidade da doença.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Dados Epidemiológicos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8850" y="2766800"/>
            <a:ext cx="4049675" cy="25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8850" y="0"/>
            <a:ext cx="4049674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0" y="0"/>
            <a:ext cx="3706850" cy="536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8350"/>
            <a:ext cx="9144000" cy="640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711300" y="-83025"/>
            <a:ext cx="7721400" cy="26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Distribuição e concentração dos casos de aids, segundo município de residência. Brasil, 1980 a junho de 2015.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672124" cy="36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9975" y="3688225"/>
            <a:ext cx="5845075" cy="316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6475" y="0"/>
            <a:ext cx="4577524" cy="368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5164250" y="332100"/>
            <a:ext cx="132900" cy="13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700" y="880075"/>
            <a:ext cx="8518550" cy="53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55575" y="4581128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pt-BR" sz="5400" b="0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Ações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endParaRPr sz="2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925" y="685800"/>
            <a:ext cx="7543800" cy="471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295</Words>
  <Application>Microsoft Office PowerPoint</Application>
  <PresentationFormat>Apresentação na tela (4:3)</PresentationFormat>
  <Paragraphs>48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NewsPrint</vt:lpstr>
      <vt:lpstr>Política Nacional DST/HIV</vt:lpstr>
      <vt:lpstr>Histórico</vt:lpstr>
      <vt:lpstr>Histórico</vt:lpstr>
      <vt:lpstr>Histórico</vt:lpstr>
      <vt:lpstr>Dados Epidemiológicos</vt:lpstr>
      <vt:lpstr>Apresentação do PowerPoint</vt:lpstr>
      <vt:lpstr>Apresentação do PowerPoint</vt:lpstr>
      <vt:lpstr>Apresentação do PowerPoint</vt:lpstr>
      <vt:lpstr>Ações</vt:lpstr>
      <vt:lpstr>Ações</vt:lpstr>
      <vt:lpstr>Desafios</vt:lpstr>
      <vt:lpstr>Referências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Nacional DST/HIV</dc:title>
  <dc:creator>Angelica Motta Maia Almeida</dc:creator>
  <cp:lastModifiedBy>usuario</cp:lastModifiedBy>
  <cp:revision>2</cp:revision>
  <dcterms:modified xsi:type="dcterms:W3CDTF">2016-05-05T19:18:16Z</dcterms:modified>
</cp:coreProperties>
</file>