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7" r:id="rId4"/>
    <p:sldId id="272" r:id="rId5"/>
    <p:sldId id="273" r:id="rId6"/>
    <p:sldId id="269" r:id="rId7"/>
    <p:sldId id="274" r:id="rId8"/>
    <p:sldId id="271" r:id="rId9"/>
    <p:sldId id="260" r:id="rId10"/>
    <p:sldId id="268" r:id="rId11"/>
    <p:sldId id="264" r:id="rId12"/>
    <p:sldId id="263" r:id="rId13"/>
    <p:sldId id="27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C05"/>
    <a:srgbClr val="48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2195-EF1A-4371-AC7F-96D83A49061F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E81C-D706-4F44-8702-B9808667E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6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E81C-D706-4F44-8702-B9808667E7E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2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8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0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6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4" y="0"/>
            <a:ext cx="925997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6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7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7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8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08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4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2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80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C8D3-B77C-481D-B915-99CA635E042C}" type="datetimeFigureOut">
              <a:rPr lang="pt-BR" smtClean="0"/>
              <a:pPr/>
              <a:t>05/05/2016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CE67-C8DB-4780-B320-8A03DEE28D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9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uzA6dLPnmE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PNSIPN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233" y="0"/>
            <a:ext cx="9442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5380672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 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538067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Grupo 1</a:t>
            </a:r>
          </a:p>
          <a:p>
            <a:endParaRPr lang="pt-BR" dirty="0" smtClean="0"/>
          </a:p>
          <a:p>
            <a:r>
              <a:rPr lang="pt-BR" dirty="0" err="1" smtClean="0"/>
              <a:t>Adriele</a:t>
            </a:r>
            <a:r>
              <a:rPr lang="pt-BR" dirty="0" smtClean="0"/>
              <a:t> </a:t>
            </a:r>
            <a:r>
              <a:rPr lang="pt-BR" dirty="0" err="1" smtClean="0"/>
              <a:t>Ueta</a:t>
            </a:r>
            <a:r>
              <a:rPr lang="pt-BR" dirty="0" smtClean="0"/>
              <a:t>	    Helena Oliveira</a:t>
            </a:r>
          </a:p>
          <a:p>
            <a:r>
              <a:rPr lang="pt-BR" dirty="0" smtClean="0"/>
              <a:t>Fernanda </a:t>
            </a:r>
            <a:r>
              <a:rPr lang="pt-BR" dirty="0" err="1" smtClean="0"/>
              <a:t>Kowalski</a:t>
            </a:r>
            <a:r>
              <a:rPr lang="pt-BR" dirty="0" smtClean="0"/>
              <a:t>      Jean-Paul </a:t>
            </a:r>
            <a:r>
              <a:rPr lang="pt-BR" dirty="0" err="1" smtClean="0"/>
              <a:t>Dubois</a:t>
            </a:r>
            <a:endParaRPr lang="pt-BR" dirty="0" smtClean="0"/>
          </a:p>
          <a:p>
            <a:r>
              <a:rPr lang="pt-BR" dirty="0" smtClean="0"/>
              <a:t>Giovani Luiz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Consenso entre estudiosos acerca das doenças e agravos prevalentes na população negra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Geneticamente </a:t>
            </a:r>
            <a:r>
              <a:rPr lang="pt-BR" sz="3600" b="1" dirty="0"/>
              <a:t>determinados</a:t>
            </a:r>
            <a:r>
              <a:rPr lang="pt-BR" sz="3600" dirty="0"/>
              <a:t> </a:t>
            </a:r>
            <a:endParaRPr lang="pt-BR" sz="3600" dirty="0" smtClean="0"/>
          </a:p>
          <a:p>
            <a:endParaRPr lang="pt-BR" sz="3600" b="1" dirty="0"/>
          </a:p>
          <a:p>
            <a:r>
              <a:rPr lang="pt-BR" sz="3600" b="1" dirty="0" smtClean="0"/>
              <a:t>Adquiridos </a:t>
            </a:r>
            <a:r>
              <a:rPr lang="pt-BR" sz="3600" b="1" dirty="0"/>
              <a:t>em condições desfavoráveis</a:t>
            </a:r>
            <a:r>
              <a:rPr lang="pt-BR" sz="3600" dirty="0"/>
              <a:t> </a:t>
            </a:r>
            <a:endParaRPr lang="pt-BR" sz="3600" dirty="0" smtClean="0"/>
          </a:p>
          <a:p>
            <a:endParaRPr lang="pt-BR" sz="3600" b="1" dirty="0"/>
          </a:p>
          <a:p>
            <a:r>
              <a:rPr lang="pt-BR" sz="3600" b="1" dirty="0" smtClean="0"/>
              <a:t>Evolução </a:t>
            </a:r>
            <a:r>
              <a:rPr lang="pt-BR" sz="3600" b="1" dirty="0"/>
              <a:t>agravada ou tratamento </a:t>
            </a:r>
            <a:r>
              <a:rPr lang="pt-BR" sz="3600" b="1" dirty="0" smtClean="0"/>
              <a:t>dificultado</a:t>
            </a:r>
            <a:endParaRPr lang="pt-BR" sz="36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0348" y="116632"/>
            <a:ext cx="8800013" cy="15323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Batang" panose="02030600000101010101" pitchFamily="18" charset="-127"/>
                <a:ea typeface="Batang" panose="02030600000101010101" pitchFamily="18" charset="-127"/>
              </a:rPr>
              <a:t>Tais doenças e agravos necessitam de uma abordagem específica sob pena de se inviabilizar a promoção da equidade em saúde no país.</a:t>
            </a:r>
          </a:p>
        </p:txBody>
      </p:sp>
    </p:spTree>
    <p:extLst>
      <p:ext uri="{BB962C8B-B14F-4D97-AF65-F5344CB8AC3E}">
        <p14:creationId xmlns:p14="http://schemas.microsoft.com/office/powerpoint/2010/main" val="557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Como o racismo e  a desigualdade social </a:t>
            </a:r>
            <a:br>
              <a:rPr lang="pt-BR" sz="3200" b="1" dirty="0"/>
            </a:br>
            <a:r>
              <a:rPr lang="pt-BR" sz="3200" b="1" dirty="0"/>
              <a:t>afetam a saúde da  população </a:t>
            </a:r>
            <a:r>
              <a:rPr lang="pt-BR" sz="3200" b="1" dirty="0" smtClean="0"/>
              <a:t>negra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Menor expectativa de vida e maiores complicações por dificuldade de acesso </a:t>
            </a:r>
            <a:r>
              <a:rPr lang="pt-BR" sz="2000" dirty="0" smtClean="0"/>
              <a:t>(Equipamentos de assistência especializada em regiões centrais e relações de constrangimento)</a:t>
            </a:r>
          </a:p>
          <a:p>
            <a:endParaRPr lang="pt-BR" sz="2000" dirty="0" smtClean="0"/>
          </a:p>
          <a:p>
            <a:r>
              <a:rPr lang="pt-BR" dirty="0" smtClean="0"/>
              <a:t>Violência </a:t>
            </a:r>
          </a:p>
          <a:p>
            <a:pPr>
              <a:buNone/>
            </a:pPr>
            <a:r>
              <a:rPr lang="pt-BR" sz="1800" dirty="0" smtClean="0"/>
              <a:t>(violência policial, vulnerabilidade social)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dirty="0" smtClean="0"/>
              <a:t>Sofrimento psicológico</a:t>
            </a:r>
          </a:p>
          <a:p>
            <a:pPr>
              <a:buNone/>
            </a:pPr>
            <a:r>
              <a:rPr lang="pt-BR" sz="1800" dirty="0" smtClean="0"/>
              <a:t>(depressão, insônia, sensação de impotência, angústia,medo)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2800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100000" l="5400" r="95800">
                        <a14:foregroundMark x1="22000" y1="13014" x2="22000" y2="30137"/>
                        <a14:foregroundMark x1="20800" y1="8562" x2="23400" y2="21918"/>
                        <a14:foregroundMark x1="13800" y1="28425" x2="26600" y2="27055"/>
                        <a14:foregroundMark x1="82200" y1="25685" x2="81800" y2="46233"/>
                        <a14:foregroundMark x1="83600" y1="21918" x2="86200" y2="31849"/>
                        <a14:foregroundMark x1="48000" y1="95890" x2="79200" y2="94521"/>
                        <a14:foregroundMark x1="80800" y1="94521" x2="82800" y2="94863"/>
                        <a14:foregroundMark x1="80400" y1="94863" x2="88200" y2="96233"/>
                        <a14:foregroundMark x1="86400" y1="34589" x2="89800" y2="37671"/>
                        <a14:foregroundMark x1="24800" y1="18836" x2="24200" y2="27397"/>
                        <a14:foregroundMark x1="81000" y1="26027" x2="81200" y2="31507"/>
                        <a14:foregroundMark x1="83600" y1="22603" x2="85400" y2="24315"/>
                        <a14:foregroundMark x1="85400" y1="22945" x2="85400" y2="22945"/>
                        <a14:foregroundMark x1="85800" y1="25000" x2="85800" y2="25000"/>
                        <a14:foregroundMark x1="91400" y1="55479" x2="91400" y2="55479"/>
                        <a14:foregroundMark x1="89800" y1="55479" x2="87600" y2="80137"/>
                        <a14:backgroundMark x1="30000" y1="30479" x2="37800" y2="3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19224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Distribuição geográfica da população Negra por distrito administrativo. Município de São Paulo-CENSO-2010</a:t>
            </a:r>
            <a:endParaRPr lang="pt-BR" sz="2400" dirty="0"/>
          </a:p>
        </p:txBody>
      </p:sp>
      <p:sp>
        <p:nvSpPr>
          <p:cNvPr id="4" name="AutoShape 2" descr="https://bay178.afx.ms/att/GetInline.aspx?messageid=188cb8b7-08b4-11e6-95a5-b4b52f63f1fc&amp;attindex=3&amp;cp=-1&amp;attdepth=3&amp;imgsrc=cid:inlineImage1&amp;cid=858a29fcf6343166&amp;shared=1&amp;hm__login=helenaofice&amp;hm__domain=hotmail.com&amp;ip=10.148.6.8&amp;d=d3379&amp;mf=0&amp;hm__ts=Mon%2c%2025%20Apr%202016%2019:00:35%20GMT&amp;st=%2800067FFEDF3E2B50%29&amp;hm__ha=01_c6525810cce8edb679f68231d6f49813d4e5821f717ca0d41081224663df422c&amp;oneredir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4" b="99325" l="2309" r="100000">
                        <a14:foregroundMark x1="63279" y1="45531" x2="62356" y2="58853"/>
                        <a14:foregroundMark x1="66744" y1="46037" x2="70208" y2="55143"/>
                        <a14:foregroundMark x1="57506" y1="46037" x2="71594" y2="45868"/>
                        <a14:foregroundMark x1="55427" y1="54637" x2="72979" y2="54300"/>
                        <a14:foregroundMark x1="58661" y1="56324" x2="66513" y2="58179"/>
                        <a14:foregroundMark x1="72748" y1="55649" x2="67206" y2="59865"/>
                        <a14:foregroundMark x1="57506" y1="55649" x2="58661" y2="58685"/>
                        <a14:foregroundMark x1="55889" y1="54637" x2="64665" y2="55312"/>
                        <a14:foregroundMark x1="57506" y1="50084" x2="58661" y2="5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3" y="1268760"/>
            <a:ext cx="3957924" cy="54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6881" t="2260" r="4192"/>
          <a:stretch/>
        </p:blipFill>
        <p:spPr bwMode="auto">
          <a:xfrm>
            <a:off x="3923415" y="1520456"/>
            <a:ext cx="4646428" cy="39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139952" y="5517232"/>
            <a:ext cx="1267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Torres </a:t>
            </a:r>
            <a:r>
              <a:rPr lang="pt-BR" sz="1200" dirty="0" err="1" smtClean="0"/>
              <a:t>et</a:t>
            </a:r>
            <a:r>
              <a:rPr lang="pt-BR" sz="1200" dirty="0" smtClean="0"/>
              <a:t> al.,2003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003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63093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Fonte:InfoNet</a:t>
            </a:r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23415" y="6165304"/>
            <a:ext cx="507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www.youtube.com/watch?v=DuzA6dLPnmE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349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8851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265" y1="16025" x2="24265" y2="85824"/>
                        <a14:foregroundMark x1="1176" y1="89522" x2="93088" y2="90909"/>
                        <a14:foregroundMark x1="2941" y1="95532" x2="93971" y2="95532"/>
                        <a14:foregroundMark x1="73529" y1="15100" x2="71324" y2="31587"/>
                        <a14:foregroundMark x1="69118" y1="79507" x2="77353" y2="82743"/>
                        <a14:foregroundMark x1="11176" y1="12789" x2="36029" y2="22342"/>
                        <a14:foregroundMark x1="19412" y1="43451" x2="11618" y2="42065"/>
                        <a14:foregroundMark x1="61324" y1="16025" x2="60882" y2="31587"/>
                        <a14:foregroundMark x1="17206" y1="52542" x2="17206" y2="52542"/>
                        <a14:foregroundMark x1="37353" y1="47458" x2="37353" y2="47458"/>
                        <a14:foregroundMark x1="11618" y1="83667" x2="11618" y2="83667"/>
                        <a14:foregroundMark x1="12500" y1="42065" x2="12500" y2="42065"/>
                        <a14:foregroundMark x1="8529" y1="48844" x2="8529" y2="48844"/>
                        <a14:foregroundMark x1="39118" y1="48382" x2="46471" y2="66256"/>
                        <a14:foregroundMark x1="22500" y1="7858" x2="22500" y2="7858"/>
                        <a14:foregroundMark x1="39118" y1="53929" x2="40000" y2="67643"/>
                        <a14:foregroundMark x1="86618" y1="47458" x2="85735" y2="69029"/>
                        <a14:foregroundMark x1="8676" y1="31125" x2="8676" y2="31125"/>
                        <a14:foregroundMark x1="7647" y1="54545" x2="7647" y2="54545"/>
                        <a14:foregroundMark x1="4412" y1="60401" x2="4412" y2="60401"/>
                        <a14:foregroundMark x1="5441" y1="54083" x2="7941" y2="59784"/>
                        <a14:foregroundMark x1="10000" y1="44838" x2="10000" y2="44838"/>
                        <a14:foregroundMark x1="2941" y1="93837" x2="13529" y2="91988"/>
                        <a14:foregroundMark x1="93088" y1="83821" x2="96324" y2="95686"/>
                        <a14:foregroundMark x1="93235" y1="64253" x2="74559" y2="64561"/>
                        <a14:foregroundMark x1="37059" y1="38829" x2="41029" y2="41294"/>
                        <a14:foregroundMark x1="41471" y1="41294" x2="43676" y2="51310"/>
                        <a14:foregroundMark x1="44706" y1="54545" x2="47059" y2="67797"/>
                        <a14:foregroundMark x1="45000" y1="84746" x2="57941" y2="85824"/>
                        <a14:foregroundMark x1="48676" y1="89368" x2="55588" y2="89368"/>
                        <a14:foregroundMark x1="96618" y1="94299" x2="98088" y2="96456"/>
                        <a14:foregroundMark x1="2941" y1="85978" x2="6176" y2="93374"/>
                        <a14:foregroundMark x1="5441" y1="85516" x2="735" y2="90447"/>
                        <a14:foregroundMark x1="5000" y1="86595" x2="294" y2="97227"/>
                        <a14:backgroundMark x1="38529" y1="65023" x2="38529" y2="65023"/>
                        <a14:backgroundMark x1="87794" y1="64253" x2="87794" y2="64253"/>
                        <a14:backgroundMark x1="85882" y1="63174" x2="85882" y2="63174"/>
                        <a14:backgroundMark x1="87059" y1="62250" x2="87059" y2="62250"/>
                        <a14:backgroundMark x1="86765" y1="61941" x2="86324" y2="64099"/>
                        <a14:backgroundMark x1="1324" y1="84746" x2="294" y2="94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79121"/>
            <a:ext cx="4281913" cy="408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Brasil, Constituição (1988). Constituição da República Federativa do Brasil. Brasília (DF): Senado Federal; 1988.</a:t>
            </a:r>
          </a:p>
          <a:p>
            <a:r>
              <a:rPr lang="pt-BR" dirty="0"/>
              <a:t>Brasil. Lei nº 8.080, de 19 de setembro de 1990. Dispõe sobre as condições para a promoção, proteção e recuperação da saúde, a organização e o funcionamento dos serviços correspondentes e dá outras providências. Diário Oficial da União. 20 set 1990; Seção 1:018055</a:t>
            </a:r>
          </a:p>
          <a:p>
            <a:r>
              <a:rPr lang="pt-BR" dirty="0"/>
              <a:t>Peres MFT, Vicentin D, Nery MB, Lima RS, Souza ER, Cerda M, et al. Queda dos homicídios em São Paulo, Brasil: uma análise descritiva. </a:t>
            </a:r>
            <a:r>
              <a:rPr lang="pt-BR" dirty="0" err="1"/>
              <a:t>Rev</a:t>
            </a:r>
            <a:r>
              <a:rPr lang="pt-BR" dirty="0"/>
              <a:t> Panam </a:t>
            </a:r>
            <a:r>
              <a:rPr lang="pt-BR" dirty="0" err="1"/>
              <a:t>Salud</a:t>
            </a:r>
            <a:r>
              <a:rPr lang="pt-BR" dirty="0"/>
              <a:t> Publica. 2011;29(1):17–26</a:t>
            </a:r>
          </a:p>
          <a:p>
            <a:r>
              <a:rPr lang="pt-BR" dirty="0"/>
              <a:t>5ª Seminário de saúde da população negra do estado de São Paulo; 30 out-3 </a:t>
            </a:r>
            <a:r>
              <a:rPr lang="pt-BR" dirty="0" err="1"/>
              <a:t>nov</a:t>
            </a:r>
            <a:r>
              <a:rPr lang="pt-BR" dirty="0"/>
              <a:t> 2009; São </a:t>
            </a:r>
            <a:r>
              <a:rPr lang="pt-BR" dirty="0" err="1"/>
              <a:t>Paulo.São</a:t>
            </a:r>
            <a:r>
              <a:rPr lang="pt-BR" dirty="0"/>
              <a:t> Paulo : Secretaria estadual de saúde; 2009.</a:t>
            </a:r>
          </a:p>
          <a:p>
            <a:r>
              <a:rPr lang="pt-BR" dirty="0"/>
              <a:t>Secretaria municipal de saúde de São Paulo [internet].Distribuição da população negra no município de São Paulo. </a:t>
            </a:r>
            <a:r>
              <a:rPr lang="pt-BR" dirty="0" err="1"/>
              <a:t>CeInfo</a:t>
            </a:r>
            <a:r>
              <a:rPr lang="pt-BR" dirty="0"/>
              <a:t>; [acesso em 20 </a:t>
            </a:r>
            <a:r>
              <a:rPr lang="pt-BR" dirty="0" err="1"/>
              <a:t>Abr</a:t>
            </a:r>
            <a:r>
              <a:rPr lang="pt-BR" dirty="0"/>
              <a:t> 2016]. Disponível em: http://www.prefeitura.sp.gov.br/cidade/secretarias/saude/saude_populacao_negra/index.php?p=5859</a:t>
            </a:r>
          </a:p>
          <a:p>
            <a:r>
              <a:rPr lang="pt-PT" dirty="0"/>
              <a:t>Iniquidades raciais e saúde: o ciclo da política de saúde da população negra,Luís Eduardo BatistaI; Rosana Batista MonteiroII; Rogério Araujo MedeirosIII,Saúde debate vol.37 no.99 Rio de Janeiro Oct./Dec. 2013. </a:t>
            </a:r>
            <a:endParaRPr lang="pt-BR" dirty="0"/>
          </a:p>
          <a:p>
            <a:r>
              <a:rPr lang="pt-PT" dirty="0"/>
              <a:t>Livreto Política Nacional de Saúde Integral para População Negra, 13 Nov/2007.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0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548680"/>
            <a:ext cx="374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História - Construção</a:t>
            </a:r>
            <a:endParaRPr lang="pt-B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556792"/>
            <a:ext cx="577222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Como e para que foi criada a  PNSIPN?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•  Reduzir iniquidades</a:t>
            </a:r>
          </a:p>
          <a:p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•  Desigualdade e impacto na saúde</a:t>
            </a:r>
          </a:p>
          <a:p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71" y1="36538" x2="34571" y2="55769"/>
                        <a14:foregroundMark x1="28000" y1="26923" x2="29714" y2="53846"/>
                        <a14:foregroundMark x1="43143" y1="41538" x2="44286" y2="67692"/>
                        <a14:foregroundMark x1="25714" y1="70000" x2="24857" y2="95000"/>
                        <a14:foregroundMark x1="41429" y1="61923" x2="36571" y2="85769"/>
                        <a14:foregroundMark x1="73143" y1="31923" x2="72571" y2="97308"/>
                        <a14:foregroundMark x1="65429" y1="14615" x2="66286" y2="63462"/>
                        <a14:foregroundMark x1="5143" y1="71923" x2="5714" y2="73462"/>
                        <a14:foregroundMark x1="4000" y1="48077" x2="4000" y2="48077"/>
                        <a14:foregroundMark x1="53143" y1="68077" x2="53143" y2="68077"/>
                        <a14:backgroundMark x1="53429" y1="67692" x2="53429" y2="67692"/>
                        <a14:backgroundMark x1="1714" y1="66154" x2="1714" y2="6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98" y="3789040"/>
            <a:ext cx="3828005" cy="284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 Política Nacional de Saúde Integral da População Negra (PNSIPN) foi aprovada em novembro de 2006 pelo Conselho Nacional de Saúde.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Foi formulada por ativistas e pesquisadores negros, além de ser oriunda de demandas históricas de movimentos sociais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476672"/>
            <a:ext cx="374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>
                <a:solidFill>
                  <a:srgbClr val="92D050">
                    <a:lumMod val="50000"/>
                  </a:srgbClr>
                </a:solidFill>
              </a:rPr>
              <a:t>História - Construção</a:t>
            </a:r>
          </a:p>
        </p:txBody>
      </p:sp>
    </p:spTree>
    <p:extLst>
      <p:ext uri="{BB962C8B-B14F-4D97-AF65-F5344CB8AC3E}">
        <p14:creationId xmlns:p14="http://schemas.microsoft.com/office/powerpoint/2010/main" val="21073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Objetivo Geral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Promover a saúde integral da população negra, afim de reduzir as desigualdades étnico-raciais, combater o racismo e a discriminação nas instituições e serviços do SUS.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" y="3201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Ações da PNSIPN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Cuidado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Atenção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Promoção à saúde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Prevenção de doenças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Participação Popular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Produção de conhecimento, formação e educação permanente para trabalhadores de saúde.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PNSIPN</a:t>
            </a:r>
            <a:endParaRPr lang="pt-BR" dirty="0"/>
          </a:p>
        </p:txBody>
      </p:sp>
      <p:pic>
        <p:nvPicPr>
          <p:cNvPr id="4" name="Espaço Reservado para Conteúdo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0779"/>
            <a:ext cx="8219256" cy="53105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 smtClean="0"/>
              <a:t>       </a:t>
            </a:r>
            <a:endParaRPr lang="pt-BR" dirty="0" smtClean="0"/>
          </a:p>
          <a:p>
            <a:pPr marL="0" indent="0">
              <a:buNone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   •</a:t>
            </a:r>
            <a:r>
              <a:rPr lang="pt-PT" sz="4600" dirty="0" smtClean="0">
                <a:solidFill>
                  <a:schemeClr val="bg2">
                    <a:lumMod val="50000"/>
                  </a:schemeClr>
                </a:solidFill>
              </a:rPr>
              <a:t>Garantir o acesso da população negra aos serviços de saúde </a:t>
            </a:r>
          </a:p>
          <a:p>
            <a:pPr marL="0" indent="0">
              <a:buNone/>
            </a:pPr>
            <a:endParaRPr lang="pt-BR" sz="4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4600" dirty="0" smtClean="0">
                <a:solidFill>
                  <a:schemeClr val="bg2">
                    <a:lumMod val="50000"/>
                  </a:schemeClr>
                </a:solidFill>
              </a:rPr>
              <a:t>   • Combater e prevenir situações de abuso, exploração e violência no ambiente de trabalho.</a:t>
            </a:r>
          </a:p>
          <a:p>
            <a:pPr marL="0" indent="0">
              <a:buNone/>
            </a:pPr>
            <a:endParaRPr lang="pt-PT" sz="4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4600" dirty="0" smtClean="0">
                <a:solidFill>
                  <a:schemeClr val="bg2">
                    <a:lumMod val="50000"/>
                  </a:schemeClr>
                </a:solidFill>
              </a:rPr>
              <a:t>•Identificar as necessidades da saúde da população negra e utilizá-las como critério de planejamento e definição de prioridades.</a:t>
            </a:r>
          </a:p>
          <a:p>
            <a:pPr marL="0" indent="0">
              <a:buNone/>
            </a:pPr>
            <a:endParaRPr lang="pt-BR" sz="4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4600" dirty="0" smtClean="0">
                <a:solidFill>
                  <a:schemeClr val="bg2">
                    <a:lumMod val="50000"/>
                  </a:schemeClr>
                </a:solidFill>
              </a:rPr>
              <a:t>   •Implementar a realização de estudos sobre racismo e saúde da população negra.</a:t>
            </a:r>
            <a:endParaRPr lang="pt-BR" sz="4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55676" y="66133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Objetivos específicos</a:t>
            </a:r>
            <a:endParaRPr lang="pt-BR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992" y="26064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 implantação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No Brasil: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Destacar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 importância do racismo como um determinante social da saúde.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Secretarias Estaduais, Municipais e Órgãos do MS se responsabilizaram  pela implantação.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  Secretaria de Gestão Estratégia  ficou responsável pela disseminação da política.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1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 Implantação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  Em São Paulo:</a:t>
            </a:r>
          </a:p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1ª etapa: (2003-2007) Disseminação para a garantia de atenção integral.   </a:t>
            </a:r>
          </a:p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2ª etapa: (2007-2010) Projetos e propostas dentro dos demarcadores e instrumentos do SUS. </a:t>
            </a:r>
          </a:p>
          <a:p>
            <a:endParaRPr lang="pt-B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</a:rPr>
              <a:t>2007, criação do Grupo Técnico de Ações Estratégicas.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Saúde da população negra e seus determinantes sociais</a:t>
            </a:r>
            <a:endParaRPr lang="pt-B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Condições de vida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: moradia, saneamento,renda, acesso a educação de qualidade e postos de trabalhos.</a:t>
            </a:r>
          </a:p>
          <a:p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Racismo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</a:rPr>
              <a:t>:dificulta o acesso, segrega, marginaliza, violência, diminui a dignidade, desvalorização da cultura e origem, impossibilita relações, inclusive as de cuidado.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00B050"/>
      </a:dk2>
      <a:lt2>
        <a:srgbClr val="92D050"/>
      </a:lt2>
      <a:accent1>
        <a:srgbClr val="00B050"/>
      </a:accent1>
      <a:accent2>
        <a:srgbClr val="92D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777C84"/>
      </a:accent6>
      <a:hlink>
        <a:srgbClr val="00B050"/>
      </a:hlink>
      <a:folHlink>
        <a:srgbClr val="00B05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630</Words>
  <Application>Microsoft Office PowerPoint</Application>
  <PresentationFormat>Apresentação na tela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PNSIPN</vt:lpstr>
      <vt:lpstr>Apresentação do PowerPoint</vt:lpstr>
      <vt:lpstr>Apresentação do PowerPoint</vt:lpstr>
      <vt:lpstr>Objetivo Geral</vt:lpstr>
      <vt:lpstr>Ações da PNSIPN</vt:lpstr>
      <vt:lpstr>Objetivos da PNSIPN</vt:lpstr>
      <vt:lpstr>A implantação </vt:lpstr>
      <vt:lpstr>A Implantação</vt:lpstr>
      <vt:lpstr>Saúde da população negra e seus determinantes sociais</vt:lpstr>
      <vt:lpstr>Consenso entre estudiosos acerca das doenças e agravos prevalentes na população negra</vt:lpstr>
      <vt:lpstr>Como o racismo e  a desigualdade social  afetam a saúde da  população negra</vt:lpstr>
      <vt:lpstr>Distribuição geográfica da população Negra por distrito administrativo. Município de São Paulo-CENSO-2010</vt:lpstr>
      <vt:lpstr>Referências Bibliográficas</vt:lpstr>
    </vt:vector>
  </TitlesOfParts>
  <Company>Universidade de São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PNSIPN</dc:title>
  <dc:creator>operador</dc:creator>
  <cp:lastModifiedBy>operador</cp:lastModifiedBy>
  <cp:revision>52</cp:revision>
  <dcterms:created xsi:type="dcterms:W3CDTF">2016-04-25T19:18:19Z</dcterms:created>
  <dcterms:modified xsi:type="dcterms:W3CDTF">2016-05-05T17:04:56Z</dcterms:modified>
</cp:coreProperties>
</file>