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1" r:id="rId4"/>
    <p:sldId id="259" r:id="rId5"/>
    <p:sldId id="260" r:id="rId6"/>
    <p:sldId id="264" r:id="rId7"/>
    <p:sldId id="267" r:id="rId8"/>
    <p:sldId id="268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75" autoAdjust="0"/>
    <p:restoredTop sz="94660"/>
  </p:normalViewPr>
  <p:slideViewPr>
    <p:cSldViewPr>
      <p:cViewPr>
        <p:scale>
          <a:sx n="70" d="100"/>
          <a:sy n="70" d="100"/>
        </p:scale>
        <p:origin x="-140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492706-DED3-407E-8A13-0355BBCBB80B}" type="datetimeFigureOut">
              <a:rPr lang="pt-BR" smtClean="0"/>
              <a:pPr/>
              <a:t>04/05/2016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851F5C-FC87-40A9-93D2-0B35807BC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2706-DED3-407E-8A13-0355BBCBB80B}" type="datetimeFigureOut">
              <a:rPr lang="pt-BR" smtClean="0"/>
              <a:pPr/>
              <a:t>04/05/2016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51F5C-FC87-40A9-93D2-0B35807BC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2706-DED3-407E-8A13-0355BBCBB80B}" type="datetimeFigureOut">
              <a:rPr lang="pt-BR" smtClean="0"/>
              <a:pPr/>
              <a:t>04/05/2016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51F5C-FC87-40A9-93D2-0B35807BC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2706-DED3-407E-8A13-0355BBCBB80B}" type="datetimeFigureOut">
              <a:rPr lang="pt-BR" smtClean="0"/>
              <a:pPr/>
              <a:t>04/05/2016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51F5C-FC87-40A9-93D2-0B35807BC87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2706-DED3-407E-8A13-0355BBCBB80B}" type="datetimeFigureOut">
              <a:rPr lang="pt-BR" smtClean="0"/>
              <a:pPr/>
              <a:t>04/05/2016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51F5C-FC87-40A9-93D2-0B35807BC87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2706-DED3-407E-8A13-0355BBCBB80B}" type="datetimeFigureOut">
              <a:rPr lang="pt-BR" smtClean="0"/>
              <a:pPr/>
              <a:t>04/05/2016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51F5C-FC87-40A9-93D2-0B35807BC87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2706-DED3-407E-8A13-0355BBCBB80B}" type="datetimeFigureOut">
              <a:rPr lang="pt-BR" smtClean="0"/>
              <a:pPr/>
              <a:t>04/05/2016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51F5C-FC87-40A9-93D2-0B35807BC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2706-DED3-407E-8A13-0355BBCBB80B}" type="datetimeFigureOut">
              <a:rPr lang="pt-BR" smtClean="0"/>
              <a:pPr/>
              <a:t>04/05/2016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51F5C-FC87-40A9-93D2-0B35807BC87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2706-DED3-407E-8A13-0355BBCBB80B}" type="datetimeFigureOut">
              <a:rPr lang="pt-BR" smtClean="0"/>
              <a:pPr/>
              <a:t>04/05/2016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51F5C-FC87-40A9-93D2-0B35807BC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8492706-DED3-407E-8A13-0355BBCBB80B}" type="datetimeFigureOut">
              <a:rPr lang="pt-BR" smtClean="0"/>
              <a:pPr/>
              <a:t>04/05/2016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51F5C-FC87-40A9-93D2-0B35807BC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492706-DED3-407E-8A13-0355BBCBB80B}" type="datetimeFigureOut">
              <a:rPr lang="pt-BR" smtClean="0"/>
              <a:pPr/>
              <a:t>04/05/2016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851F5C-FC87-40A9-93D2-0B35807BC87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8492706-DED3-407E-8A13-0355BBCBB80B}" type="datetimeFigureOut">
              <a:rPr lang="pt-BR" smtClean="0"/>
              <a:pPr/>
              <a:t>04/05/2016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F851F5C-FC87-40A9-93D2-0B35807BC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1357298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Política Nacional de </a:t>
            </a:r>
            <a:r>
              <a:rPr lang="es-ES_tradnl" dirty="0" err="1" smtClean="0"/>
              <a:t>Atenção</a:t>
            </a:r>
            <a:r>
              <a:rPr lang="es-ES_tradnl" dirty="0" smtClean="0"/>
              <a:t> à </a:t>
            </a:r>
            <a:r>
              <a:rPr lang="es-ES_tradnl" dirty="0" err="1" smtClean="0"/>
              <a:t>Saúde</a:t>
            </a:r>
            <a:r>
              <a:rPr lang="es-ES_tradnl" dirty="0" smtClean="0"/>
              <a:t> dos </a:t>
            </a:r>
            <a:r>
              <a:rPr lang="es-ES_tradnl" dirty="0" err="1" smtClean="0"/>
              <a:t>Povos</a:t>
            </a:r>
            <a:r>
              <a:rPr lang="es-ES_tradnl" dirty="0" smtClean="0"/>
              <a:t> Indígenas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4348" y="3786190"/>
            <a:ext cx="7772400" cy="1199704"/>
          </a:xfrm>
        </p:spPr>
        <p:txBody>
          <a:bodyPr>
            <a:normAutofit/>
          </a:bodyPr>
          <a:lstStyle/>
          <a:p>
            <a:pPr algn="r"/>
            <a:r>
              <a:rPr lang="es-ES_tradnl" sz="2200" dirty="0" smtClean="0"/>
              <a:t>Beatriz </a:t>
            </a:r>
            <a:r>
              <a:rPr lang="es-ES_tradnl" sz="2200" dirty="0" err="1" smtClean="0"/>
              <a:t>Kalichman</a:t>
            </a:r>
            <a:endParaRPr lang="es-ES_tradnl" sz="2200" dirty="0" smtClean="0"/>
          </a:p>
          <a:p>
            <a:pPr algn="r"/>
            <a:r>
              <a:rPr lang="es-ES_tradnl" sz="2200" dirty="0" smtClean="0"/>
              <a:t>Bruna Moreno</a:t>
            </a:r>
          </a:p>
          <a:p>
            <a:pPr algn="r"/>
            <a:r>
              <a:rPr lang="es-ES_tradnl" sz="2200" dirty="0" err="1" smtClean="0"/>
              <a:t>Thiago</a:t>
            </a:r>
            <a:r>
              <a:rPr lang="es-ES_tradnl" sz="2200" dirty="0" smtClean="0"/>
              <a:t> </a:t>
            </a:r>
            <a:r>
              <a:rPr lang="es-ES_tradnl" sz="2200" dirty="0" err="1" smtClean="0"/>
              <a:t>Rodrigues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ângulo de cantos arredondados 19"/>
          <p:cNvSpPr/>
          <p:nvPr/>
        </p:nvSpPr>
        <p:spPr>
          <a:xfrm>
            <a:off x="5214942" y="4143380"/>
            <a:ext cx="328614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de cantos arredondados 15"/>
          <p:cNvSpPr/>
          <p:nvPr/>
        </p:nvSpPr>
        <p:spPr>
          <a:xfrm>
            <a:off x="5072066" y="2786058"/>
            <a:ext cx="350046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de cantos arredondados 14"/>
          <p:cNvSpPr/>
          <p:nvPr/>
        </p:nvSpPr>
        <p:spPr>
          <a:xfrm>
            <a:off x="1357290" y="4286256"/>
            <a:ext cx="121444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785786" y="2714620"/>
            <a:ext cx="2500330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2928926" y="1357298"/>
            <a:ext cx="264320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Constituição</a:t>
            </a:r>
            <a:r>
              <a:rPr lang="es-ES_tradnl" dirty="0" smtClean="0"/>
              <a:t> de 1988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000364" y="1428736"/>
            <a:ext cx="24865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4400" dirty="0" smtClean="0">
                <a:solidFill>
                  <a:schemeClr val="bg1"/>
                </a:solidFill>
              </a:rPr>
              <a:t>CF 1988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85786" y="2714620"/>
            <a:ext cx="2571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chemeClr val="bg1"/>
                </a:solidFill>
              </a:rPr>
              <a:t>“SAÚDE É DIREITO DE TODOS E DEVER DO ESTADO”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357290" y="4286256"/>
            <a:ext cx="11849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400" dirty="0" smtClean="0">
                <a:solidFill>
                  <a:schemeClr val="bg1"/>
                </a:solidFill>
              </a:rPr>
              <a:t>SUS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072066" y="2786058"/>
            <a:ext cx="3514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dirty="0" smtClean="0">
                <a:solidFill>
                  <a:schemeClr val="bg1"/>
                </a:solidFill>
              </a:rPr>
              <a:t>INDÍGENA = CIDADÃO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214942" y="4143380"/>
            <a:ext cx="3305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dirty="0" smtClean="0">
                <a:solidFill>
                  <a:schemeClr val="bg1"/>
                </a:solidFill>
              </a:rPr>
              <a:t>SUJEITO DE DIREITOS</a:t>
            </a:r>
            <a:endParaRPr lang="pt-BR" sz="2400" dirty="0">
              <a:solidFill>
                <a:schemeClr val="bg1"/>
              </a:solidFill>
            </a:endParaRPr>
          </a:p>
        </p:txBody>
      </p:sp>
      <p:cxnSp>
        <p:nvCxnSpPr>
          <p:cNvPr id="23" name="Conector de seta reta 22"/>
          <p:cNvCxnSpPr/>
          <p:nvPr/>
        </p:nvCxnSpPr>
        <p:spPr>
          <a:xfrm rot="10800000" flipV="1">
            <a:off x="2143108" y="2214554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/>
          <p:nvPr/>
        </p:nvCxnSpPr>
        <p:spPr>
          <a:xfrm rot="5400000">
            <a:off x="1714480" y="392906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/>
          <p:nvPr/>
        </p:nvCxnSpPr>
        <p:spPr>
          <a:xfrm>
            <a:off x="5643570" y="2143116"/>
            <a:ext cx="92869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/>
          <p:cNvCxnSpPr/>
          <p:nvPr/>
        </p:nvCxnSpPr>
        <p:spPr>
          <a:xfrm rot="5400000">
            <a:off x="6322231" y="3679033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tângulo de cantos arredondados 39"/>
          <p:cNvSpPr/>
          <p:nvPr/>
        </p:nvSpPr>
        <p:spPr>
          <a:xfrm>
            <a:off x="3214678" y="5357826"/>
            <a:ext cx="214314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CaixaDeTexto 40"/>
          <p:cNvSpPr txBox="1"/>
          <p:nvPr/>
        </p:nvSpPr>
        <p:spPr>
          <a:xfrm>
            <a:off x="3214678" y="5429264"/>
            <a:ext cx="20826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400" dirty="0" smtClean="0">
                <a:solidFill>
                  <a:schemeClr val="bg1"/>
                </a:solidFill>
              </a:rPr>
              <a:t>PNASPI</a:t>
            </a:r>
            <a:endParaRPr lang="pt-BR" sz="4400" dirty="0">
              <a:solidFill>
                <a:schemeClr val="bg1"/>
              </a:solidFill>
            </a:endParaRPr>
          </a:p>
        </p:txBody>
      </p:sp>
      <p:cxnSp>
        <p:nvCxnSpPr>
          <p:cNvPr id="43" name="Conector de seta reta 42"/>
          <p:cNvCxnSpPr/>
          <p:nvPr/>
        </p:nvCxnSpPr>
        <p:spPr>
          <a:xfrm>
            <a:off x="2643174" y="5000636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de seta reta 44"/>
          <p:cNvCxnSpPr/>
          <p:nvPr/>
        </p:nvCxnSpPr>
        <p:spPr>
          <a:xfrm rot="5400000">
            <a:off x="5286380" y="4857760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Obstetrícia 2016\Gênero, Raça-Etnia, Sexualidades e Saúde Pública\Seminário - Saúde Indígena\sesa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471488"/>
            <a:ext cx="9144001" cy="5915025"/>
          </a:xfrm>
          <a:prstGeom prst="rect">
            <a:avLst/>
          </a:prstGeom>
          <a:noFill/>
        </p:spPr>
      </p:pic>
      <p:sp>
        <p:nvSpPr>
          <p:cNvPr id="3" name="Elipse 2"/>
          <p:cNvSpPr/>
          <p:nvPr/>
        </p:nvSpPr>
        <p:spPr>
          <a:xfrm>
            <a:off x="142844" y="1928802"/>
            <a:ext cx="1643042" cy="13573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Elipse 3"/>
          <p:cNvSpPr/>
          <p:nvPr/>
        </p:nvSpPr>
        <p:spPr>
          <a:xfrm>
            <a:off x="3000364" y="2000240"/>
            <a:ext cx="2286016" cy="12858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4714876" y="1357298"/>
            <a:ext cx="2143140" cy="10001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6286512" y="4786322"/>
            <a:ext cx="2000264" cy="13573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7786710" y="785794"/>
            <a:ext cx="1357290" cy="13573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7143768" y="6488668"/>
            <a:ext cx="149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Fonte</a:t>
            </a:r>
            <a:r>
              <a:rPr lang="es-ES_tradnl" dirty="0" smtClean="0"/>
              <a:t>: SIASI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100" dirty="0" smtClean="0"/>
              <a:t>Formação de Distritos Sanitários Especiais e Pólos-Base para promoção de saúde a nível local;</a:t>
            </a:r>
          </a:p>
          <a:p>
            <a:r>
              <a:rPr lang="pt-BR" sz="2100" dirty="0" smtClean="0"/>
              <a:t>Preparação de recursos humanos para atuação em contexto intercultural;</a:t>
            </a:r>
          </a:p>
          <a:p>
            <a:r>
              <a:rPr lang="pt-BR" sz="2100" dirty="0" smtClean="0"/>
              <a:t>Monitoramento das ações de saúde*;</a:t>
            </a:r>
          </a:p>
          <a:p>
            <a:r>
              <a:rPr lang="pt-BR" sz="2100" dirty="0" smtClean="0"/>
              <a:t>Articulação dos sistemas tradicionais indígenas de saúde;</a:t>
            </a:r>
          </a:p>
          <a:p>
            <a:r>
              <a:rPr lang="pt-BR" sz="2100" dirty="0" smtClean="0"/>
              <a:t>Promoção do uso adequado e racional de medicamentos*;</a:t>
            </a:r>
          </a:p>
          <a:p>
            <a:r>
              <a:rPr lang="pt-BR" sz="2100" dirty="0" smtClean="0"/>
              <a:t>Promoção de ações específicas em situações especiais*;</a:t>
            </a:r>
          </a:p>
          <a:p>
            <a:r>
              <a:rPr lang="pt-BR" sz="2100" dirty="0" smtClean="0"/>
              <a:t>Promoção da ética na pesquisa e nas ações de atenção à saúde*;</a:t>
            </a:r>
          </a:p>
          <a:p>
            <a:r>
              <a:rPr lang="pt-BR" sz="2100" dirty="0" smtClean="0"/>
              <a:t>Promoção de ambientes saudáveis e proteção da saúde*;</a:t>
            </a:r>
          </a:p>
          <a:p>
            <a:r>
              <a:rPr lang="pt-BR" sz="2100" dirty="0" smtClean="0"/>
              <a:t>Controle social.</a:t>
            </a:r>
            <a:endParaRPr lang="pt-BR" sz="21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PNASPI - OBJETIVOS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43998" cy="1143000"/>
          </a:xfrm>
        </p:spPr>
        <p:txBody>
          <a:bodyPr>
            <a:normAutofit/>
          </a:bodyPr>
          <a:lstStyle/>
          <a:p>
            <a:r>
              <a:rPr lang="es-ES_tradnl" sz="2800" dirty="0" smtClean="0"/>
              <a:t>PNASPI – </a:t>
            </a:r>
            <a:r>
              <a:rPr lang="es-ES_tradnl" sz="2800" dirty="0" smtClean="0"/>
              <a:t>Distritos </a:t>
            </a:r>
            <a:r>
              <a:rPr lang="es-ES_tradnl" sz="2800" dirty="0" err="1" smtClean="0"/>
              <a:t>Sanitários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Especiais</a:t>
            </a:r>
            <a:r>
              <a:rPr lang="es-ES_tradnl" sz="2800" dirty="0" smtClean="0"/>
              <a:t> Indígenas</a:t>
            </a:r>
            <a:endParaRPr lang="pt-BR" sz="2800" dirty="0"/>
          </a:p>
        </p:txBody>
      </p:sp>
      <p:pic>
        <p:nvPicPr>
          <p:cNvPr id="4" name="Imagem 3" descr="mapa-geral-dseis-2013.jpg"/>
          <p:cNvPicPr>
            <a:picLocks noChangeAspect="1" noChangeArrowheads="1"/>
          </p:cNvPicPr>
          <p:nvPr/>
        </p:nvPicPr>
        <p:blipFill>
          <a:blip r:embed="rId2"/>
          <a:srcRect l="1323" t="1970" b="8096"/>
          <a:stretch>
            <a:fillRect/>
          </a:stretch>
        </p:blipFill>
        <p:spPr bwMode="auto">
          <a:xfrm>
            <a:off x="214282" y="1071546"/>
            <a:ext cx="8683655" cy="5554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_tradnl" dirty="0" smtClean="0"/>
          </a:p>
          <a:p>
            <a:r>
              <a:rPr lang="es-ES_tradnl" dirty="0" smtClean="0"/>
              <a:t>Limites da </a:t>
            </a:r>
            <a:r>
              <a:rPr lang="pt-BR" dirty="0" smtClean="0"/>
              <a:t>representatividade</a:t>
            </a:r>
          </a:p>
          <a:p>
            <a:pPr lvl="1"/>
            <a:r>
              <a:rPr lang="pt-BR" dirty="0" smtClean="0"/>
              <a:t>Participação</a:t>
            </a:r>
            <a:r>
              <a:rPr lang="es-ES_tradnl" dirty="0" smtClean="0"/>
              <a:t> </a:t>
            </a:r>
            <a:r>
              <a:rPr lang="pt-BR" dirty="0" smtClean="0"/>
              <a:t>nas instâncias decisórias </a:t>
            </a:r>
          </a:p>
          <a:p>
            <a:pPr lvl="1"/>
            <a:r>
              <a:rPr lang="pt-BR" dirty="0" smtClean="0"/>
              <a:t>Agente Indígena de Saúde</a:t>
            </a:r>
          </a:p>
          <a:p>
            <a:pPr lvl="1"/>
            <a:r>
              <a:rPr lang="pt-BR" dirty="0" smtClean="0"/>
              <a:t>Controle Social</a:t>
            </a:r>
          </a:p>
          <a:p>
            <a:endParaRPr lang="es-ES_tradnl" dirty="0" smtClean="0"/>
          </a:p>
          <a:p>
            <a:pPr lvl="1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Discussão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Limites morais e éticos da atuação do Estado</a:t>
            </a:r>
          </a:p>
          <a:p>
            <a:pPr lvl="1"/>
            <a:r>
              <a:rPr lang="pt-BR" dirty="0" smtClean="0"/>
              <a:t>Lei Maria da Penha</a:t>
            </a:r>
          </a:p>
          <a:p>
            <a:pPr lvl="1"/>
            <a:r>
              <a:rPr lang="pt-BR" dirty="0" smtClean="0"/>
              <a:t>“Infanticídio”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Necessidade de maior aprofundamento no tema por parte das pesquisas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Como construir uma dimensão programática coerente entre um sistema universal e uma população com particularidades?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Discussão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OBRIGADA!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246</TotalTime>
  <Words>190</Words>
  <Application>Microsoft Office PowerPoint</Application>
  <PresentationFormat>Apresentação na tela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Concurso</vt:lpstr>
      <vt:lpstr>Política Nacional de Atenção à Saúde dos Povos Indígenas</vt:lpstr>
      <vt:lpstr>Constituição de 1988</vt:lpstr>
      <vt:lpstr>Slide 3</vt:lpstr>
      <vt:lpstr>PNASPI - OBJETIVOS</vt:lpstr>
      <vt:lpstr>PNASPI – Distritos Sanitários Especiais Indígenas</vt:lpstr>
      <vt:lpstr>Discussão</vt:lpstr>
      <vt:lpstr>Discussão</vt:lpstr>
      <vt:lpstr>OBRIGADA!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Política Nacional de Atenção à Saúde dos Povos Indígenas</dc:title>
  <dc:creator>user</dc:creator>
  <cp:lastModifiedBy>user</cp:lastModifiedBy>
  <cp:revision>33</cp:revision>
  <dcterms:created xsi:type="dcterms:W3CDTF">2016-05-04T18:04:44Z</dcterms:created>
  <dcterms:modified xsi:type="dcterms:W3CDTF">2016-05-05T02:58:25Z</dcterms:modified>
</cp:coreProperties>
</file>