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C502-2EA8-47E1-98A8-391CE2C3E6CC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F880D-E6E1-49B1-B233-307A980F4C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pt-BR" dirty="0" smtClean="0"/>
              <a:t>Vida e ambiente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776864" cy="3888432"/>
          </a:xfrm>
        </p:spPr>
        <p:txBody>
          <a:bodyPr>
            <a:normAutofit/>
          </a:bodyPr>
          <a:lstStyle/>
          <a:p>
            <a:r>
              <a:rPr lang="pt-BR" dirty="0"/>
              <a:t>No ciclo final da escolaridade fundamental é desejável que os estudantes concluam</a:t>
            </a:r>
          </a:p>
          <a:p>
            <a:r>
              <a:rPr lang="pt-BR" dirty="0"/>
              <a:t>seus estudos nesse eixo temático trabalhando temas e problemas que tenham como objeto</a:t>
            </a:r>
          </a:p>
          <a:p>
            <a:r>
              <a:rPr lang="pt-BR" dirty="0"/>
              <a:t>de estudo </a:t>
            </a:r>
            <a:r>
              <a:rPr lang="pt-BR" b="1" dirty="0"/>
              <a:t>a dinâmica do planeta como um todo, no presente e no passado</a:t>
            </a:r>
            <a:r>
              <a:rPr lang="pt-BR" dirty="0"/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79712" y="1628800"/>
            <a:ext cx="5259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Ensino Fundamental – Quarto </a:t>
            </a:r>
            <a:r>
              <a:rPr lang="pt-BR" sz="2800" dirty="0" smtClean="0"/>
              <a:t>ciclo</a:t>
            </a:r>
          </a:p>
          <a:p>
            <a:pPr algn="ctr"/>
            <a:r>
              <a:rPr lang="pt-BR" sz="2800" dirty="0" smtClean="0"/>
              <a:t>Carol e Vitor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dirty="0"/>
              <a:t>Ao final do quarto ciclo, os estudantes deverão ter condições para melhor explicitar</a:t>
            </a:r>
          </a:p>
          <a:p>
            <a:pPr algn="ctr">
              <a:buNone/>
            </a:pPr>
            <a:r>
              <a:rPr lang="pt-BR" b="1" dirty="0"/>
              <a:t>diferentes </a:t>
            </a:r>
            <a:r>
              <a:rPr lang="pt-BR" b="1" dirty="0" smtClean="0"/>
              <a:t>relações entre o ar, a água, o solo, a luz, o calor e os seres vivos</a:t>
            </a:r>
            <a:r>
              <a:rPr lang="pt-BR" dirty="0"/>
              <a:t>, tanto no nível</a:t>
            </a:r>
          </a:p>
          <a:p>
            <a:pPr algn="ctr">
              <a:buNone/>
            </a:pPr>
            <a:r>
              <a:rPr lang="pt-BR" dirty="0"/>
              <a:t>planetário como local, relacionando fenômenos que participam do fluxo de energia na</a:t>
            </a:r>
          </a:p>
          <a:p>
            <a:pPr algn="ctr">
              <a:buNone/>
            </a:pPr>
            <a:r>
              <a:rPr lang="pt-BR" dirty="0"/>
              <a:t>Terra e dos ciclos biogeoquímicos, principalmente dos ciclos da água, do carbono e </a:t>
            </a:r>
            <a:r>
              <a:rPr lang="pt-BR" dirty="0" smtClean="0"/>
              <a:t>do oxigênio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A comparação das teorias de Lamarck e de Darwin, (...) [a fim de] examinar diferentes lógicas </a:t>
            </a:r>
            <a:r>
              <a:rPr lang="pt-BR" dirty="0"/>
              <a:t>de interpretação que permitiram, em </a:t>
            </a:r>
            <a:r>
              <a:rPr lang="pt-BR" dirty="0" smtClean="0"/>
              <a:t>seu próprio </a:t>
            </a:r>
            <a:r>
              <a:rPr lang="pt-BR" dirty="0"/>
              <a:t>tempo, dar novo significado a fatos já </a:t>
            </a:r>
            <a:r>
              <a:rPr lang="pt-BR" dirty="0" smtClean="0"/>
              <a:t>conhecidos</a:t>
            </a:r>
            <a:r>
              <a:rPr lang="pt-BR" dirty="0"/>
              <a:t>, neste caso, </a:t>
            </a:r>
            <a:r>
              <a:rPr lang="pt-BR" dirty="0" smtClean="0"/>
              <a:t> a </a:t>
            </a:r>
            <a:r>
              <a:rPr lang="pt-BR" dirty="0"/>
              <a:t>diversidade </a:t>
            </a:r>
            <a:r>
              <a:rPr lang="pt-BR" dirty="0" smtClean="0"/>
              <a:t>da vida.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Trecho referente aos aspectos da ciência de referência em Zoologia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dirty="0"/>
              <a:t>No aprofundamento de conceitos ligados à interpretação da história evolutiva </a:t>
            </a:r>
            <a:r>
              <a:rPr lang="pt-BR" dirty="0" smtClean="0"/>
              <a:t>dos seres </a:t>
            </a:r>
            <a:r>
              <a:rPr lang="pt-BR" dirty="0"/>
              <a:t>vivos, é interessante que os alunos tenham oportunidade de </a:t>
            </a:r>
            <a:r>
              <a:rPr lang="pt-BR" b="1" dirty="0"/>
              <a:t>conhecer casos atuais </a:t>
            </a:r>
            <a:r>
              <a:rPr lang="pt-BR" b="1" dirty="0" smtClean="0"/>
              <a:t>ou históricos </a:t>
            </a:r>
            <a:r>
              <a:rPr lang="pt-BR" b="1" dirty="0"/>
              <a:t>de seleção natural e de seleção artificial praticados em agricultura e pecuária</a:t>
            </a:r>
            <a:r>
              <a:rPr lang="pt-BR" dirty="0"/>
              <a:t>. </a:t>
            </a:r>
            <a:r>
              <a:rPr lang="pt-BR" dirty="0" smtClean="0"/>
              <a:t>É necessário </a:t>
            </a:r>
            <a:r>
              <a:rPr lang="pt-BR" dirty="0"/>
              <a:t>que o professor problematize e traga informações sobre fatores de seleção </a:t>
            </a:r>
            <a:r>
              <a:rPr lang="pt-BR" dirty="0" smtClean="0"/>
              <a:t>natural, como </a:t>
            </a:r>
            <a:r>
              <a:rPr lang="pt-BR" dirty="0"/>
              <a:t>a </a:t>
            </a:r>
            <a:r>
              <a:rPr lang="pt-BR" b="1" dirty="0"/>
              <a:t>aleatoriedade das mutações nas populações dos seres vivos e o papel </a:t>
            </a:r>
            <a:r>
              <a:rPr lang="pt-BR" b="1" dirty="0" smtClean="0"/>
              <a:t>das transformações </a:t>
            </a:r>
            <a:r>
              <a:rPr lang="pt-BR" b="1" dirty="0"/>
              <a:t>ambientais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43608" y="5589240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0070C0"/>
                </a:solidFill>
              </a:rPr>
              <a:t>Elementos da função social do ensino de Zoologia</a:t>
            </a:r>
            <a:endParaRPr lang="pt-BR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/>
              <a:t>Para a compreensão do conceito de adaptação, central na teoria da evolução, </a:t>
            </a:r>
            <a:r>
              <a:rPr lang="pt-BR" sz="2800" dirty="0" smtClean="0"/>
              <a:t>é importante </a:t>
            </a:r>
            <a:r>
              <a:rPr lang="pt-BR" sz="2800" dirty="0"/>
              <a:t>a </a:t>
            </a:r>
            <a:r>
              <a:rPr lang="pt-BR" sz="2800" b="1" dirty="0"/>
              <a:t>comparação de determinados seres vivos, incluindo-se o ser </a:t>
            </a:r>
            <a:r>
              <a:rPr lang="pt-BR" sz="2800" b="1" dirty="0" smtClean="0"/>
              <a:t>humano.</a:t>
            </a:r>
            <a:r>
              <a:rPr lang="pt-BR" sz="2800" dirty="0" smtClean="0"/>
              <a:t> Comparam-se </a:t>
            </a:r>
            <a:r>
              <a:rPr lang="pt-BR" sz="2800" dirty="0"/>
              <a:t>as estruturas do corpo, os modos como realizam funções vitais e </a:t>
            </a:r>
            <a:r>
              <a:rPr lang="pt-BR" sz="2800" dirty="0" smtClean="0"/>
              <a:t>os comportamentos </a:t>
            </a:r>
            <a:r>
              <a:rPr lang="pt-BR" sz="2800" dirty="0"/>
              <a:t>daqueles que habitam ecossistemas diferentes, hoje e em outros </a:t>
            </a:r>
            <a:r>
              <a:rPr lang="pt-BR" sz="2800" dirty="0" smtClean="0"/>
              <a:t>períodos do </a:t>
            </a:r>
            <a:r>
              <a:rPr lang="pt-BR" sz="2800" dirty="0"/>
              <a:t>passado </a:t>
            </a:r>
            <a:r>
              <a:rPr lang="pt-BR" sz="2800" dirty="0" smtClean="0"/>
              <a:t>geológico (...) o reconhecimento </a:t>
            </a:r>
            <a:r>
              <a:rPr lang="pt-BR" sz="2800" dirty="0"/>
              <a:t>de </a:t>
            </a:r>
            <a:r>
              <a:rPr lang="pt-BR" sz="2800" b="1" dirty="0" smtClean="0"/>
              <a:t>formas eficientes de dispersão e </a:t>
            </a:r>
            <a:r>
              <a:rPr lang="pt-BR" sz="2800" b="1" dirty="0"/>
              <a:t>reprodução dos seres vivos </a:t>
            </a:r>
            <a:r>
              <a:rPr lang="pt-BR" sz="2800" b="1" dirty="0" smtClean="0"/>
              <a:t>em </a:t>
            </a:r>
            <a:r>
              <a:rPr lang="pt-BR" sz="2800" b="1" dirty="0"/>
              <a:t>ambientes </a:t>
            </a:r>
            <a:r>
              <a:rPr lang="pt-BR" sz="2800" b="1" dirty="0" smtClean="0"/>
              <a:t>terrestres</a:t>
            </a:r>
            <a:r>
              <a:rPr lang="pt-BR" sz="2800" dirty="0"/>
              <a:t>, tais como as sementes, os ovos de insetos, de répteis e de aves, e </a:t>
            </a:r>
            <a:r>
              <a:rPr lang="pt-BR" sz="2800" dirty="0" smtClean="0"/>
              <a:t>a fecundação </a:t>
            </a:r>
            <a:r>
              <a:rPr lang="pt-BR" sz="2800" dirty="0"/>
              <a:t>interna dos animais.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979712" y="5724545"/>
            <a:ext cx="5926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accent6">
                    <a:lumMod val="50000"/>
                  </a:schemeClr>
                </a:solidFill>
              </a:rPr>
              <a:t>Aspectos da Ciência de referência</a:t>
            </a:r>
            <a:endParaRPr lang="pt-B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pt-BR" dirty="0"/>
              <a:t>Nesse contexto, estudam-se também os </a:t>
            </a:r>
            <a:r>
              <a:rPr lang="pt-BR" b="1" dirty="0"/>
              <a:t>modos sexual e </a:t>
            </a:r>
            <a:r>
              <a:rPr lang="pt-BR" b="1" dirty="0" err="1"/>
              <a:t>assexual</a:t>
            </a:r>
            <a:r>
              <a:rPr lang="pt-BR" b="1" dirty="0"/>
              <a:t> </a:t>
            </a:r>
            <a:r>
              <a:rPr lang="pt-BR" dirty="0"/>
              <a:t>de reprodução de</a:t>
            </a:r>
          </a:p>
          <a:p>
            <a:pPr algn="ctr">
              <a:buNone/>
            </a:pPr>
            <a:r>
              <a:rPr lang="pt-BR" dirty="0"/>
              <a:t>plantas e animais, considerando-se a maior variação entre os descendentes provenientes</a:t>
            </a:r>
          </a:p>
          <a:p>
            <a:pPr algn="ctr">
              <a:buNone/>
            </a:pPr>
            <a:r>
              <a:rPr lang="pt-BR" dirty="0"/>
              <a:t>de reprodução sexual que na reprodução </a:t>
            </a:r>
            <a:r>
              <a:rPr lang="pt-BR" dirty="0" err="1"/>
              <a:t>assexual</a:t>
            </a:r>
            <a:r>
              <a:rPr lang="pt-BR" dirty="0"/>
              <a:t> e, portanto, maior diversidade entre </a:t>
            </a:r>
            <a:r>
              <a:rPr lang="pt-BR" dirty="0" smtClean="0"/>
              <a:t>os indivíduos </a:t>
            </a:r>
            <a:r>
              <a:rPr lang="pt-BR" dirty="0"/>
              <a:t>de uma população</a:t>
            </a:r>
            <a:r>
              <a:rPr lang="pt-BR" dirty="0" smtClean="0"/>
              <a:t>.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Aspectos da Ciência de referência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dirty="0"/>
              <a:t>Com este novo enfoque são reestudados os </a:t>
            </a:r>
            <a:r>
              <a:rPr lang="pt-BR" b="1" dirty="0"/>
              <a:t>componentes das cadeias e teias</a:t>
            </a:r>
          </a:p>
          <a:p>
            <a:pPr algn="ctr">
              <a:buNone/>
            </a:pPr>
            <a:r>
              <a:rPr lang="pt-BR" b="1" dirty="0"/>
              <a:t>alimentares</a:t>
            </a:r>
            <a:r>
              <a:rPr lang="pt-BR" dirty="0"/>
              <a:t>, comparando-se os modos de obtenção de substâncias orgânicas e energia </a:t>
            </a:r>
            <a:r>
              <a:rPr lang="pt-BR" dirty="0" smtClean="0"/>
              <a:t>nos organismos </a:t>
            </a:r>
            <a:r>
              <a:rPr lang="pt-BR" dirty="0"/>
              <a:t>produtores, consumidores e </a:t>
            </a:r>
            <a:r>
              <a:rPr lang="pt-BR" dirty="0" smtClean="0"/>
              <a:t>decompositores (...) </a:t>
            </a:r>
            <a:r>
              <a:rPr lang="pt-BR" dirty="0"/>
              <a:t>considerando-se a interferência humana nas teias</a:t>
            </a:r>
          </a:p>
          <a:p>
            <a:pPr algn="ctr">
              <a:buNone/>
            </a:pPr>
            <a:r>
              <a:rPr lang="pt-BR" dirty="0"/>
              <a:t>alimentares e a posição que o ser humano ocupa em muitas </a:t>
            </a:r>
            <a:r>
              <a:rPr lang="pt-BR" dirty="0" smtClean="0"/>
              <a:t>delas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Aspectos da Ciência de referência </a:t>
            </a:r>
            <a:r>
              <a:rPr lang="pt-BR" dirty="0" smtClean="0">
                <a:solidFill>
                  <a:srgbClr val="0070C0"/>
                </a:solidFill>
              </a:rPr>
              <a:t>e </a:t>
            </a:r>
            <a:r>
              <a:rPr lang="pt-BR" dirty="0">
                <a:solidFill>
                  <a:srgbClr val="0070C0"/>
                </a:solidFill>
              </a:rPr>
              <a:t>elementos</a:t>
            </a:r>
            <a:r>
              <a:rPr lang="pt-BR" dirty="0" smtClean="0">
                <a:solidFill>
                  <a:srgbClr val="0070C0"/>
                </a:solidFill>
              </a:rPr>
              <a:t> da função social do ensino de Zoologia</a:t>
            </a:r>
            <a:endParaRPr lang="pt-B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472</Words>
  <Application>Microsoft Office PowerPoint</Application>
  <PresentationFormat>Apresentação na tela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Vida e ambiente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Vida e ambiente</dc:title>
  <dc:creator>Grupo 4 - RG</dc:creator>
  <cp:lastModifiedBy>Grupo 4 - RG</cp:lastModifiedBy>
  <cp:revision>2</cp:revision>
  <dcterms:created xsi:type="dcterms:W3CDTF">2013-08-26T23:47:39Z</dcterms:created>
  <dcterms:modified xsi:type="dcterms:W3CDTF">2013-08-27T01:10:00Z</dcterms:modified>
</cp:coreProperties>
</file>