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84" y="-6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15E5-EF4F-44D3-A59A-7A1D9F8E7B0B}" type="datetimeFigureOut">
              <a:rPr lang="pt-BR" smtClean="0"/>
              <a:pPr/>
              <a:t>26/8/2013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5DBE-E758-4141-8CC5-4C8F2E45A97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15E5-EF4F-44D3-A59A-7A1D9F8E7B0B}" type="datetimeFigureOut">
              <a:rPr lang="pt-BR" smtClean="0"/>
              <a:pPr/>
              <a:t>26/8/2013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5DBE-E758-4141-8CC5-4C8F2E45A97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15E5-EF4F-44D3-A59A-7A1D9F8E7B0B}" type="datetimeFigureOut">
              <a:rPr lang="pt-BR" smtClean="0"/>
              <a:pPr/>
              <a:t>26/8/2013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5DBE-E758-4141-8CC5-4C8F2E45A97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15E5-EF4F-44D3-A59A-7A1D9F8E7B0B}" type="datetimeFigureOut">
              <a:rPr lang="pt-BR" smtClean="0"/>
              <a:pPr/>
              <a:t>26/8/2013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5DBE-E758-4141-8CC5-4C8F2E45A97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15E5-EF4F-44D3-A59A-7A1D9F8E7B0B}" type="datetimeFigureOut">
              <a:rPr lang="pt-BR" smtClean="0"/>
              <a:pPr/>
              <a:t>26/8/2013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5DBE-E758-4141-8CC5-4C8F2E45A97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15E5-EF4F-44D3-A59A-7A1D9F8E7B0B}" type="datetimeFigureOut">
              <a:rPr lang="pt-BR" smtClean="0"/>
              <a:pPr/>
              <a:t>26/8/2013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5DBE-E758-4141-8CC5-4C8F2E45A97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15E5-EF4F-44D3-A59A-7A1D9F8E7B0B}" type="datetimeFigureOut">
              <a:rPr lang="pt-BR" smtClean="0"/>
              <a:pPr/>
              <a:t>26/8/2013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5DBE-E758-4141-8CC5-4C8F2E45A97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15E5-EF4F-44D3-A59A-7A1D9F8E7B0B}" type="datetimeFigureOut">
              <a:rPr lang="pt-BR" smtClean="0"/>
              <a:pPr/>
              <a:t>26/8/2013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5DBE-E758-4141-8CC5-4C8F2E45A97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15E5-EF4F-44D3-A59A-7A1D9F8E7B0B}" type="datetimeFigureOut">
              <a:rPr lang="pt-BR" smtClean="0"/>
              <a:pPr/>
              <a:t>26/8/2013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5DBE-E758-4141-8CC5-4C8F2E45A97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15E5-EF4F-44D3-A59A-7A1D9F8E7B0B}" type="datetimeFigureOut">
              <a:rPr lang="pt-BR" smtClean="0"/>
              <a:pPr/>
              <a:t>26/8/2013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5DBE-E758-4141-8CC5-4C8F2E45A97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F315E5-EF4F-44D3-A59A-7A1D9F8E7B0B}" type="datetimeFigureOut">
              <a:rPr lang="pt-BR" smtClean="0"/>
              <a:pPr/>
              <a:t>26/8/2013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C5DBE-E758-4141-8CC5-4C8F2E45A97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F315E5-EF4F-44D3-A59A-7A1D9F8E7B0B}" type="datetimeFigureOut">
              <a:rPr lang="pt-BR" smtClean="0"/>
              <a:pPr/>
              <a:t>26/8/2013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C5DBE-E758-4141-8CC5-4C8F2E45A974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pt-BR" dirty="0" smtClean="0"/>
              <a:t>Camila </a:t>
            </a:r>
            <a:r>
              <a:rPr lang="pt-BR" dirty="0" err="1" smtClean="0"/>
              <a:t>Camata</a:t>
            </a: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 Natalie Brito</a:t>
            </a:r>
            <a:br>
              <a:rPr lang="pt-BR" dirty="0" smtClean="0"/>
            </a:br>
            <a:r>
              <a:rPr lang="pt-BR" dirty="0" smtClean="0"/>
              <a:t>Vinicius </a:t>
            </a:r>
            <a:r>
              <a:rPr lang="pt-BR" dirty="0" err="1" smtClean="0"/>
              <a:t>Biffi</a:t>
            </a:r>
            <a:endParaRPr lang="pt-B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11560" y="116632"/>
            <a:ext cx="8003232" cy="1012974"/>
          </a:xfrm>
        </p:spPr>
        <p:txBody>
          <a:bodyPr>
            <a:noAutofit/>
          </a:bodyPr>
          <a:lstStyle/>
          <a:p>
            <a:r>
              <a:rPr lang="pt-BR" sz="3200" dirty="0" smtClean="0"/>
              <a:t>Eixo 6: Origens e evolução da vida</a:t>
            </a:r>
            <a:br>
              <a:rPr lang="pt-BR" sz="3200" dirty="0" smtClean="0"/>
            </a:br>
            <a:r>
              <a:rPr lang="pt-BR" sz="3200" b="1" dirty="0" smtClean="0"/>
              <a:t>Ciência de referência</a:t>
            </a:r>
            <a:endParaRPr lang="pt-BR" sz="32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5192" y="1124744"/>
            <a:ext cx="8435280" cy="5257800"/>
          </a:xfrm>
        </p:spPr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pt-BR" b="1" u="sng" dirty="0" smtClean="0"/>
              <a:t>Naturalismo</a:t>
            </a:r>
          </a:p>
          <a:p>
            <a:pPr>
              <a:buNone/>
            </a:pPr>
            <a:r>
              <a:rPr lang="pt-BR" dirty="0" smtClean="0"/>
              <a:t>Ausente nesse  eixo estruturador </a:t>
            </a:r>
          </a:p>
          <a:p>
            <a:pPr algn="ctr">
              <a:buNone/>
            </a:pPr>
            <a:r>
              <a:rPr lang="pt-BR" b="1" u="sng" dirty="0" smtClean="0"/>
              <a:t>Zoologia aplicada às questões de saúde</a:t>
            </a:r>
          </a:p>
          <a:p>
            <a:pPr>
              <a:buNone/>
            </a:pPr>
            <a:r>
              <a:rPr lang="pt-BR" b="1" dirty="0" smtClean="0"/>
              <a:t>Unidade: A </a:t>
            </a:r>
            <a:r>
              <a:rPr lang="pt-BR" b="1" dirty="0"/>
              <a:t>evolução sob intervenção </a:t>
            </a:r>
            <a:r>
              <a:rPr lang="pt-BR" b="1" dirty="0" smtClean="0"/>
              <a:t>humana</a:t>
            </a:r>
          </a:p>
          <a:p>
            <a:r>
              <a:rPr lang="pt-BR" dirty="0"/>
              <a:t>avaliar o impacto da medicina, agricultura e farmacologia no aumento </a:t>
            </a:r>
            <a:r>
              <a:rPr lang="pt-BR" dirty="0" smtClean="0"/>
              <a:t>da expectativa </a:t>
            </a:r>
            <a:r>
              <a:rPr lang="pt-BR" dirty="0"/>
              <a:t>de vida da população humana</a:t>
            </a:r>
            <a:endParaRPr lang="pt-BR" b="1" dirty="0" smtClean="0"/>
          </a:p>
          <a:p>
            <a:pPr algn="ctr">
              <a:buNone/>
            </a:pPr>
            <a:r>
              <a:rPr lang="pt-BR" b="1" u="sng" dirty="0" smtClean="0"/>
              <a:t>Relações de parentesco entre os grupos</a:t>
            </a:r>
          </a:p>
          <a:p>
            <a:pPr>
              <a:buNone/>
            </a:pPr>
            <a:r>
              <a:rPr lang="pt-BR" b="1" dirty="0" smtClean="0"/>
              <a:t>Unidade: Ideias </a:t>
            </a:r>
            <a:r>
              <a:rPr lang="pt-BR" b="1" dirty="0"/>
              <a:t>evolucionistas e a evolução biológica</a:t>
            </a:r>
            <a:endParaRPr lang="pt-BR" b="1" dirty="0" smtClean="0"/>
          </a:p>
          <a:p>
            <a:r>
              <a:rPr lang="pt-BR" sz="2400" dirty="0"/>
              <a:t>traçar as grandes linhas da evolução dos seres vivos a partir da análise de </a:t>
            </a:r>
            <a:r>
              <a:rPr lang="pt-BR" sz="2400" dirty="0" smtClean="0"/>
              <a:t>árvores filogenéticas</a:t>
            </a:r>
            <a:r>
              <a:rPr lang="pt-BR" sz="2400" dirty="0"/>
              <a:t>;</a:t>
            </a:r>
            <a:r>
              <a:rPr lang="pt-BR" sz="2400" b="1" dirty="0" smtClean="0"/>
              <a:t> </a:t>
            </a:r>
          </a:p>
          <a:p>
            <a:pPr>
              <a:buNone/>
            </a:pPr>
            <a:r>
              <a:rPr lang="pt-BR" b="1" dirty="0"/>
              <a:t>Unidade: A origem do ser humano e a evolução cultural</a:t>
            </a:r>
          </a:p>
          <a:p>
            <a:r>
              <a:rPr lang="pt-BR" sz="2400" dirty="0"/>
              <a:t>construir a árvore filogenética dos hominídeos, baseando-se em dados </a:t>
            </a:r>
            <a:r>
              <a:rPr lang="pt-BR" sz="2400" dirty="0" smtClean="0"/>
              <a:t>recentes obre </a:t>
            </a:r>
            <a:r>
              <a:rPr lang="pt-BR" sz="2400" dirty="0"/>
              <a:t>os ancestrais do ser humano;</a:t>
            </a:r>
            <a:endParaRPr lang="pt-BR" sz="2400" b="1" dirty="0" smtClean="0"/>
          </a:p>
          <a:p>
            <a:pPr>
              <a:buNone/>
            </a:pPr>
            <a:endParaRPr lang="pt-BR" dirty="0"/>
          </a:p>
          <a:p>
            <a:pPr>
              <a:buNone/>
            </a:pPr>
            <a:endParaRPr lang="pt-B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Autofit/>
          </a:bodyPr>
          <a:lstStyle/>
          <a:p>
            <a:r>
              <a:rPr lang="pt-BR" sz="3200" dirty="0" smtClean="0"/>
              <a:t>Eixo 6: Origens e evolução da vida </a:t>
            </a: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>Função social do ensino de zoologia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600200"/>
            <a:ext cx="8640960" cy="4781128"/>
          </a:xfrm>
        </p:spPr>
        <p:txBody>
          <a:bodyPr>
            <a:normAutofit fontScale="77500" lnSpcReduction="20000"/>
          </a:bodyPr>
          <a:lstStyle/>
          <a:p>
            <a:pPr algn="just">
              <a:buNone/>
            </a:pPr>
            <a:r>
              <a:rPr lang="pt-BR" dirty="0" smtClean="0"/>
              <a:t> “os alunos têm oportunidade para </a:t>
            </a:r>
            <a:r>
              <a:rPr lang="pt-BR" u="sng" dirty="0" smtClean="0"/>
              <a:t>perceber a transitoriedade dos conhecimentos científicos</a:t>
            </a:r>
            <a:r>
              <a:rPr lang="pt-BR" dirty="0" smtClean="0"/>
              <a:t>, </a:t>
            </a:r>
            <a:r>
              <a:rPr lang="pt-BR" u="sng" dirty="0" smtClean="0"/>
              <a:t>posicionar-se em relação a questões polêmicas</a:t>
            </a:r>
            <a:r>
              <a:rPr lang="pt-BR" dirty="0" smtClean="0"/>
              <a:t> e </a:t>
            </a:r>
            <a:r>
              <a:rPr lang="pt-BR" u="sng" dirty="0" smtClean="0"/>
              <a:t>dimensionar processos vitais em diferentes escalas de tempo</a:t>
            </a:r>
            <a:r>
              <a:rPr lang="pt-BR" dirty="0" smtClean="0"/>
              <a:t>, além de se familiarizarem com os mecanismos básicos que propiciam a evolução da vida e do ser humano, em particular.”</a:t>
            </a:r>
            <a:endParaRPr lang="pt-BR" b="1" dirty="0" smtClean="0"/>
          </a:p>
          <a:p>
            <a:pPr>
              <a:buNone/>
            </a:pPr>
            <a:endParaRPr lang="pt-BR" b="1" dirty="0"/>
          </a:p>
          <a:p>
            <a:pPr>
              <a:buNone/>
            </a:pPr>
            <a:r>
              <a:rPr lang="pt-BR" sz="3900" b="1" dirty="0"/>
              <a:t>Unidade: Hipóteses sobre a origem da vida e a vida primitiva</a:t>
            </a:r>
          </a:p>
          <a:p>
            <a:pPr>
              <a:buNone/>
            </a:pPr>
            <a:endParaRPr lang="pt-BR" sz="4600" b="1" dirty="0" smtClean="0"/>
          </a:p>
          <a:p>
            <a:r>
              <a:rPr lang="pt-BR" sz="3400" dirty="0"/>
              <a:t>confrontar diferentes explicações sobre </a:t>
            </a:r>
            <a:r>
              <a:rPr lang="pt-BR" sz="3400" dirty="0" smtClean="0"/>
              <a:t>a origem da vida, </a:t>
            </a:r>
            <a:r>
              <a:rPr lang="pt-BR" sz="3400" dirty="0"/>
              <a:t>de </a:t>
            </a:r>
            <a:r>
              <a:rPr lang="pt-BR" sz="3400" dirty="0" smtClean="0"/>
              <a:t>natureza científica</a:t>
            </a:r>
            <a:r>
              <a:rPr lang="pt-BR" sz="3400" dirty="0"/>
              <a:t>, religiosa ou mitológica, elaboradas, em diferentes épocas</a:t>
            </a:r>
            <a:r>
              <a:rPr lang="pt-BR" sz="3400" dirty="0" smtClean="0"/>
              <a:t>.</a:t>
            </a:r>
          </a:p>
          <a:p>
            <a:endParaRPr lang="pt-BR" sz="24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None/>
            </a:pPr>
            <a:r>
              <a:rPr lang="pt-BR" sz="2400" b="1" dirty="0"/>
              <a:t>Unidade: A origem do ser humano e a evolução cultural</a:t>
            </a:r>
          </a:p>
          <a:p>
            <a:r>
              <a:rPr lang="pt-BR" dirty="0"/>
              <a:t>apontar benefícios e prejuízos da transformação do </a:t>
            </a:r>
            <a:r>
              <a:rPr lang="pt-BR" dirty="0" err="1"/>
              <a:t>ambie</a:t>
            </a:r>
            <a:r>
              <a:rPr lang="pt-BR" dirty="0"/>
              <a:t> </a:t>
            </a:r>
            <a:r>
              <a:rPr lang="pt-BR" dirty="0" err="1"/>
              <a:t>nte</a:t>
            </a:r>
            <a:r>
              <a:rPr lang="pt-BR" dirty="0"/>
              <a:t> e da adaptação </a:t>
            </a:r>
            <a:r>
              <a:rPr lang="pt-BR" dirty="0" smtClean="0"/>
              <a:t>das espécies </a:t>
            </a:r>
            <a:r>
              <a:rPr lang="pt-BR" dirty="0"/>
              <a:t>animais e vegetais aos interesses da espécie humana, considerando o </a:t>
            </a:r>
            <a:r>
              <a:rPr lang="pt-BR" dirty="0" smtClean="0"/>
              <a:t>que tem </a:t>
            </a:r>
            <a:r>
              <a:rPr lang="pt-BR" dirty="0"/>
              <a:t>acontecido, nos últimos milhares de anos da história da humanidade </a:t>
            </a:r>
            <a:r>
              <a:rPr lang="pt-BR" dirty="0" smtClean="0"/>
              <a:t>e especulando </a:t>
            </a:r>
            <a:r>
              <a:rPr lang="pt-BR" dirty="0"/>
              <a:t>sobre o futuro da espécie humana.</a:t>
            </a:r>
            <a:endParaRPr lang="pt-BR" b="1" dirty="0" smtClean="0"/>
          </a:p>
          <a:p>
            <a:pPr>
              <a:buNone/>
            </a:pPr>
            <a:endParaRPr lang="pt-BR" dirty="0"/>
          </a:p>
        </p:txBody>
      </p:sp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457200" y="197768"/>
            <a:ext cx="8229600" cy="1143000"/>
          </a:xfrm>
        </p:spPr>
        <p:txBody>
          <a:bodyPr>
            <a:noAutofit/>
          </a:bodyPr>
          <a:lstStyle/>
          <a:p>
            <a:r>
              <a:rPr lang="pt-BR" sz="3200" dirty="0" smtClean="0"/>
              <a:t>Eixo 6: Origens e evolução da vida </a:t>
            </a:r>
            <a:r>
              <a:rPr lang="pt-BR" sz="3200" b="1" dirty="0" smtClean="0"/>
              <a:t/>
            </a:r>
            <a:br>
              <a:rPr lang="pt-BR" sz="3200" b="1" dirty="0" smtClean="0"/>
            </a:br>
            <a:r>
              <a:rPr lang="pt-BR" sz="3200" b="1" dirty="0" smtClean="0"/>
              <a:t>Função social do ensino de zoologia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/>
          <a:lstStyle/>
          <a:p>
            <a:r>
              <a:rPr lang="pt-BR" dirty="0" smtClean="0"/>
              <a:t>Projeto Político Pedagógico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3528" y="1268760"/>
            <a:ext cx="8496944" cy="525658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pt-BR" b="1" dirty="0" smtClean="0"/>
              <a:t>Unidade do eixo estruturador:</a:t>
            </a:r>
          </a:p>
          <a:p>
            <a:pPr>
              <a:buNone/>
            </a:pPr>
            <a:r>
              <a:rPr lang="pt-BR" b="1" dirty="0" smtClean="0"/>
              <a:t>A </a:t>
            </a:r>
            <a:r>
              <a:rPr lang="pt-BR" b="1" dirty="0"/>
              <a:t>origem do ser humano e a evolução cultural</a:t>
            </a:r>
            <a:endParaRPr lang="pt-BR" b="1" dirty="0" smtClean="0"/>
          </a:p>
          <a:p>
            <a:r>
              <a:rPr lang="pt-BR" dirty="0" smtClean="0"/>
              <a:t>apontar </a:t>
            </a:r>
            <a:r>
              <a:rPr lang="pt-BR" dirty="0"/>
              <a:t>benefícios e prejuízos da transformação do </a:t>
            </a:r>
            <a:r>
              <a:rPr lang="pt-BR" dirty="0" err="1"/>
              <a:t>ambie</a:t>
            </a:r>
            <a:r>
              <a:rPr lang="pt-BR" dirty="0"/>
              <a:t> </a:t>
            </a:r>
            <a:r>
              <a:rPr lang="pt-BR" dirty="0" err="1"/>
              <a:t>nte</a:t>
            </a:r>
            <a:r>
              <a:rPr lang="pt-BR" dirty="0"/>
              <a:t> e da adaptação </a:t>
            </a:r>
            <a:r>
              <a:rPr lang="pt-BR" dirty="0" smtClean="0"/>
              <a:t>das espécies </a:t>
            </a:r>
            <a:r>
              <a:rPr lang="pt-BR" dirty="0"/>
              <a:t>animais e vegetais aos interesses da espécie humana, considerando o </a:t>
            </a:r>
            <a:r>
              <a:rPr lang="pt-BR" dirty="0" smtClean="0"/>
              <a:t>que tem </a:t>
            </a:r>
            <a:r>
              <a:rPr lang="pt-BR" dirty="0"/>
              <a:t>acontecido, nos últimos milhares de anos da história da humanidade </a:t>
            </a:r>
            <a:r>
              <a:rPr lang="pt-BR" dirty="0" smtClean="0"/>
              <a:t>e especulando </a:t>
            </a:r>
            <a:r>
              <a:rPr lang="pt-BR" dirty="0"/>
              <a:t>sobre o futuro da espécie humana</a:t>
            </a:r>
            <a:r>
              <a:rPr lang="pt-BR" dirty="0" smtClean="0"/>
              <a:t>.</a:t>
            </a:r>
          </a:p>
          <a:p>
            <a:pPr>
              <a:buNone/>
            </a:pPr>
            <a:endParaRPr lang="pt-BR" dirty="0" smtClean="0"/>
          </a:p>
          <a:p>
            <a:pPr>
              <a:buNone/>
            </a:pPr>
            <a:r>
              <a:rPr lang="pt-BR" b="1" dirty="0" smtClean="0"/>
              <a:t>Tópico do Art. 16 – Resolução CNE</a:t>
            </a:r>
          </a:p>
          <a:p>
            <a:r>
              <a:rPr lang="pt-BR" dirty="0" smtClean="0"/>
              <a:t>XVII - estudo e desenvolvimento de atividades socioambientais, conduzindo a Educação Ambiental como uma prática educativa integrada, contínua e permanente;</a:t>
            </a:r>
            <a:endParaRPr lang="pt-BR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362</Words>
  <Application>Microsoft Office PowerPoint</Application>
  <PresentationFormat>Apresentação na tela (4:3)</PresentationFormat>
  <Paragraphs>28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Camila Camata  Natalie Brito Vinicius Biffi</vt:lpstr>
      <vt:lpstr>Eixo 6: Origens e evolução da vida Ciência de referência</vt:lpstr>
      <vt:lpstr>Eixo 6: Origens e evolução da vida  Função social do ensino de zoologia</vt:lpstr>
      <vt:lpstr>Eixo 6: Origens e evolução da vida  Função social do ensino de zoologia</vt:lpstr>
      <vt:lpstr>Projeto Político Pedagógico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Eixo 6: Origens e evolução da vida Ciência de referência</dc:title>
  <dc:creator>Aluno visitante</dc:creator>
  <cp:lastModifiedBy>Aluno visitante</cp:lastModifiedBy>
  <cp:revision>3</cp:revision>
  <dcterms:created xsi:type="dcterms:W3CDTF">2013-08-26T23:24:34Z</dcterms:created>
  <dcterms:modified xsi:type="dcterms:W3CDTF">2013-08-27T00:31:49Z</dcterms:modified>
</cp:coreProperties>
</file>