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handoutMasterIdLst>
    <p:handoutMasterId r:id="rId46"/>
  </p:handoutMasterIdLst>
  <p:sldIdLst>
    <p:sldId id="256" r:id="rId2"/>
    <p:sldId id="290" r:id="rId3"/>
    <p:sldId id="291" r:id="rId4"/>
    <p:sldId id="286" r:id="rId5"/>
    <p:sldId id="287" r:id="rId6"/>
    <p:sldId id="292" r:id="rId7"/>
    <p:sldId id="293" r:id="rId8"/>
    <p:sldId id="294" r:id="rId9"/>
    <p:sldId id="288" r:id="rId10"/>
    <p:sldId id="295" r:id="rId11"/>
    <p:sldId id="299" r:id="rId12"/>
    <p:sldId id="289" r:id="rId13"/>
    <p:sldId id="258" r:id="rId14"/>
    <p:sldId id="265" r:id="rId15"/>
    <p:sldId id="264" r:id="rId16"/>
    <p:sldId id="283" r:id="rId17"/>
    <p:sldId id="263" r:id="rId18"/>
    <p:sldId id="259" r:id="rId19"/>
    <p:sldId id="266" r:id="rId20"/>
    <p:sldId id="267" r:id="rId21"/>
    <p:sldId id="268" r:id="rId22"/>
    <p:sldId id="269" r:id="rId23"/>
    <p:sldId id="270" r:id="rId24"/>
    <p:sldId id="296" r:id="rId25"/>
    <p:sldId id="281" r:id="rId26"/>
    <p:sldId id="260" r:id="rId27"/>
    <p:sldId id="261" r:id="rId28"/>
    <p:sldId id="262" r:id="rId29"/>
    <p:sldId id="282" r:id="rId30"/>
    <p:sldId id="272" r:id="rId31"/>
    <p:sldId id="273" r:id="rId32"/>
    <p:sldId id="297" r:id="rId33"/>
    <p:sldId id="275" r:id="rId34"/>
    <p:sldId id="276" r:id="rId35"/>
    <p:sldId id="278" r:id="rId36"/>
    <p:sldId id="277" r:id="rId37"/>
    <p:sldId id="279" r:id="rId38"/>
    <p:sldId id="280" r:id="rId39"/>
    <p:sldId id="284" r:id="rId40"/>
    <p:sldId id="285" r:id="rId41"/>
    <p:sldId id="274" r:id="rId42"/>
    <p:sldId id="300" r:id="rId43"/>
    <p:sldId id="298" r:id="rId44"/>
  </p:sldIdLst>
  <p:sldSz cx="9144000" cy="6858000" type="screen4x3"/>
  <p:notesSz cx="6881813" cy="10015538"/>
  <p:defaultTextStyle>
    <a:defPPr>
      <a:defRPr lang="zh-TW"/>
    </a:defPPr>
    <a:lvl1pPr algn="l" rtl="0" fontAlgn="base">
      <a:spcBef>
        <a:spcPct val="0"/>
      </a:spcBef>
      <a:spcAft>
        <a:spcPct val="0"/>
      </a:spcAft>
      <a:defRPr kumimoji="1" kern="1200">
        <a:solidFill>
          <a:schemeClr val="tx1"/>
        </a:solidFill>
        <a:latin typeface="Arial" charset="0"/>
        <a:ea typeface="新細明體"/>
        <a:cs typeface="新細明體"/>
      </a:defRPr>
    </a:lvl1pPr>
    <a:lvl2pPr marL="457200" algn="l" rtl="0" fontAlgn="base">
      <a:spcBef>
        <a:spcPct val="0"/>
      </a:spcBef>
      <a:spcAft>
        <a:spcPct val="0"/>
      </a:spcAft>
      <a:defRPr kumimoji="1" kern="1200">
        <a:solidFill>
          <a:schemeClr val="tx1"/>
        </a:solidFill>
        <a:latin typeface="Arial" charset="0"/>
        <a:ea typeface="新細明體"/>
        <a:cs typeface="新細明體"/>
      </a:defRPr>
    </a:lvl2pPr>
    <a:lvl3pPr marL="914400" algn="l" rtl="0" fontAlgn="base">
      <a:spcBef>
        <a:spcPct val="0"/>
      </a:spcBef>
      <a:spcAft>
        <a:spcPct val="0"/>
      </a:spcAft>
      <a:defRPr kumimoji="1" kern="1200">
        <a:solidFill>
          <a:schemeClr val="tx1"/>
        </a:solidFill>
        <a:latin typeface="Arial" charset="0"/>
        <a:ea typeface="新細明體"/>
        <a:cs typeface="新細明體"/>
      </a:defRPr>
    </a:lvl3pPr>
    <a:lvl4pPr marL="1371600" algn="l" rtl="0" fontAlgn="base">
      <a:spcBef>
        <a:spcPct val="0"/>
      </a:spcBef>
      <a:spcAft>
        <a:spcPct val="0"/>
      </a:spcAft>
      <a:defRPr kumimoji="1" kern="1200">
        <a:solidFill>
          <a:schemeClr val="tx1"/>
        </a:solidFill>
        <a:latin typeface="Arial" charset="0"/>
        <a:ea typeface="新細明體"/>
        <a:cs typeface="新細明體"/>
      </a:defRPr>
    </a:lvl4pPr>
    <a:lvl5pPr marL="1828800" algn="l" rtl="0" fontAlgn="base">
      <a:spcBef>
        <a:spcPct val="0"/>
      </a:spcBef>
      <a:spcAft>
        <a:spcPct val="0"/>
      </a:spcAft>
      <a:defRPr kumimoji="1" kern="1200">
        <a:solidFill>
          <a:schemeClr val="tx1"/>
        </a:solidFill>
        <a:latin typeface="Arial" charset="0"/>
        <a:ea typeface="新細明體"/>
        <a:cs typeface="新細明體"/>
      </a:defRPr>
    </a:lvl5pPr>
    <a:lvl6pPr marL="2286000" algn="l" defTabSz="914400" rtl="0" eaLnBrk="1" latinLnBrk="0" hangingPunct="1">
      <a:defRPr kumimoji="1" kern="1200">
        <a:solidFill>
          <a:schemeClr val="tx1"/>
        </a:solidFill>
        <a:latin typeface="Arial" charset="0"/>
        <a:ea typeface="新細明體"/>
        <a:cs typeface="新細明體"/>
      </a:defRPr>
    </a:lvl6pPr>
    <a:lvl7pPr marL="2743200" algn="l" defTabSz="914400" rtl="0" eaLnBrk="1" latinLnBrk="0" hangingPunct="1">
      <a:defRPr kumimoji="1" kern="1200">
        <a:solidFill>
          <a:schemeClr val="tx1"/>
        </a:solidFill>
        <a:latin typeface="Arial" charset="0"/>
        <a:ea typeface="新細明體"/>
        <a:cs typeface="新細明體"/>
      </a:defRPr>
    </a:lvl7pPr>
    <a:lvl8pPr marL="3200400" algn="l" defTabSz="914400" rtl="0" eaLnBrk="1" latinLnBrk="0" hangingPunct="1">
      <a:defRPr kumimoji="1" kern="1200">
        <a:solidFill>
          <a:schemeClr val="tx1"/>
        </a:solidFill>
        <a:latin typeface="Arial" charset="0"/>
        <a:ea typeface="新細明體"/>
        <a:cs typeface="新細明體"/>
      </a:defRPr>
    </a:lvl8pPr>
    <a:lvl9pPr marL="3657600" algn="l" defTabSz="914400" rtl="0" eaLnBrk="1" latinLnBrk="0" hangingPunct="1">
      <a:defRPr kumimoji="1" kern="1200">
        <a:solidFill>
          <a:schemeClr val="tx1"/>
        </a:solidFill>
        <a:latin typeface="Arial" charset="0"/>
        <a:ea typeface="新細明體"/>
        <a:cs typeface="新細明體"/>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5917"/>
    <a:srgbClr val="303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82913"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6563" name="Rectangle 3"/>
          <p:cNvSpPr>
            <a:spLocks noGrp="1" noChangeArrowheads="1"/>
          </p:cNvSpPr>
          <p:nvPr>
            <p:ph type="dt" sz="quarter" idx="1"/>
          </p:nvPr>
        </p:nvSpPr>
        <p:spPr bwMode="auto">
          <a:xfrm>
            <a:off x="3897313" y="0"/>
            <a:ext cx="2982912"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B68FE6E2-17C2-4C4D-ADF9-2074E3FB45C4}" type="datetimeFigureOut">
              <a:rPr lang="en-US"/>
              <a:pPr/>
              <a:t>8/27/2013</a:t>
            </a:fld>
            <a:endParaRPr lang="en-US"/>
          </a:p>
        </p:txBody>
      </p:sp>
      <p:sp>
        <p:nvSpPr>
          <p:cNvPr id="66564" name="Rectangle 4"/>
          <p:cNvSpPr>
            <a:spLocks noGrp="1" noChangeArrowheads="1"/>
          </p:cNvSpPr>
          <p:nvPr>
            <p:ph type="ftr" sz="quarter" idx="2"/>
          </p:nvPr>
        </p:nvSpPr>
        <p:spPr bwMode="auto">
          <a:xfrm>
            <a:off x="0" y="9512300"/>
            <a:ext cx="2982913" cy="501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6565" name="Rectangle 5"/>
          <p:cNvSpPr>
            <a:spLocks noGrp="1" noChangeArrowheads="1"/>
          </p:cNvSpPr>
          <p:nvPr>
            <p:ph type="sldNum" sz="quarter" idx="3"/>
          </p:nvPr>
        </p:nvSpPr>
        <p:spPr bwMode="auto">
          <a:xfrm>
            <a:off x="3897313" y="9512300"/>
            <a:ext cx="2982912" cy="501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C9A896E-C2B3-48A7-807F-9042B2065371}" type="slidenum">
              <a:rPr lang="en-US"/>
              <a:pPr/>
              <a:t>‹nº›</a:t>
            </a:fld>
            <a:endParaRPr lang="en-US"/>
          </a:p>
        </p:txBody>
      </p:sp>
    </p:spTree>
    <p:extLst>
      <p:ext uri="{BB962C8B-B14F-4D97-AF65-F5344CB8AC3E}">
        <p14:creationId xmlns:p14="http://schemas.microsoft.com/office/powerpoint/2010/main" val="2950410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500063"/>
          </a:xfrm>
          <a:prstGeom prst="rect">
            <a:avLst/>
          </a:prstGeom>
          <a:noFill/>
          <a:ln w="9525">
            <a:noFill/>
            <a:miter lim="800000"/>
            <a:headEnd/>
            <a:tailEnd/>
          </a:ln>
        </p:spPr>
        <p:txBody>
          <a:bodyPr vert="horz" wrap="square" lIns="96551" tIns="48276" rIns="96551" bIns="48276" numCol="1" anchor="t" anchorCtr="0" compatLnSpc="1">
            <a:prstTxWarp prst="textNoShape">
              <a:avLst/>
            </a:prstTxWarp>
          </a:bodyPr>
          <a:lstStyle>
            <a:lvl1pPr defTabSz="965200">
              <a:defRPr sz="1300"/>
            </a:lvl1pPr>
          </a:lstStyle>
          <a:p>
            <a:endParaRPr lang="en-US"/>
          </a:p>
        </p:txBody>
      </p:sp>
      <p:sp>
        <p:nvSpPr>
          <p:cNvPr id="3" name="Date Placeholder 2"/>
          <p:cNvSpPr>
            <a:spLocks noGrp="1"/>
          </p:cNvSpPr>
          <p:nvPr>
            <p:ph type="dt" idx="1"/>
          </p:nvPr>
        </p:nvSpPr>
        <p:spPr bwMode="auto">
          <a:xfrm>
            <a:off x="3897313" y="0"/>
            <a:ext cx="2982912" cy="500063"/>
          </a:xfrm>
          <a:prstGeom prst="rect">
            <a:avLst/>
          </a:prstGeom>
          <a:noFill/>
          <a:ln w="9525">
            <a:noFill/>
            <a:miter lim="800000"/>
            <a:headEnd/>
            <a:tailEnd/>
          </a:ln>
        </p:spPr>
        <p:txBody>
          <a:bodyPr vert="horz" wrap="square" lIns="96551" tIns="48276" rIns="96551" bIns="48276" numCol="1" anchor="t" anchorCtr="0" compatLnSpc="1">
            <a:prstTxWarp prst="textNoShape">
              <a:avLst/>
            </a:prstTxWarp>
          </a:bodyPr>
          <a:lstStyle>
            <a:lvl1pPr algn="r" defTabSz="965200">
              <a:defRPr sz="1300"/>
            </a:lvl1pPr>
          </a:lstStyle>
          <a:p>
            <a:fld id="{82F6E085-7C4F-4CD4-9428-1B6F41351B29}" type="datetimeFigureOut">
              <a:rPr lang="en-US"/>
              <a:pPr/>
              <a:t>8/27/2013</a:t>
            </a:fld>
            <a:endParaRPr lang="en-US"/>
          </a:p>
        </p:txBody>
      </p:sp>
      <p:sp>
        <p:nvSpPr>
          <p:cNvPr id="4" name="Slide Image Placeholder 3"/>
          <p:cNvSpPr>
            <a:spLocks noGrp="1" noRot="1" noChangeAspect="1"/>
          </p:cNvSpPr>
          <p:nvPr>
            <p:ph type="sldImg" idx="2"/>
          </p:nvPr>
        </p:nvSpPr>
        <p:spPr>
          <a:xfrm>
            <a:off x="938213" y="750888"/>
            <a:ext cx="5008562" cy="37560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688975" y="4757738"/>
            <a:ext cx="5505450" cy="4506912"/>
          </a:xfrm>
          <a:prstGeom prst="rect">
            <a:avLst/>
          </a:prstGeom>
          <a:noFill/>
          <a:ln w="9525">
            <a:noFill/>
            <a:miter lim="800000"/>
            <a:headEnd/>
            <a:tailEnd/>
          </a:ln>
        </p:spPr>
        <p:txBody>
          <a:bodyPr vert="horz" wrap="square" lIns="96551" tIns="48276" rIns="96551" bIns="482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512300"/>
            <a:ext cx="2982913" cy="501650"/>
          </a:xfrm>
          <a:prstGeom prst="rect">
            <a:avLst/>
          </a:prstGeom>
          <a:noFill/>
          <a:ln w="9525">
            <a:noFill/>
            <a:miter lim="800000"/>
            <a:headEnd/>
            <a:tailEnd/>
          </a:ln>
        </p:spPr>
        <p:txBody>
          <a:bodyPr vert="horz" wrap="square" lIns="96551" tIns="48276" rIns="96551" bIns="48276" numCol="1" anchor="b" anchorCtr="0" compatLnSpc="1">
            <a:prstTxWarp prst="textNoShape">
              <a:avLst/>
            </a:prstTxWarp>
          </a:bodyPr>
          <a:lstStyle>
            <a:lvl1pPr defTabSz="965200">
              <a:defRPr sz="1300"/>
            </a:lvl1pPr>
          </a:lstStyle>
          <a:p>
            <a:endParaRPr lang="en-US"/>
          </a:p>
        </p:txBody>
      </p:sp>
      <p:sp>
        <p:nvSpPr>
          <p:cNvPr id="7" name="Slide Number Placeholder 6"/>
          <p:cNvSpPr>
            <a:spLocks noGrp="1"/>
          </p:cNvSpPr>
          <p:nvPr>
            <p:ph type="sldNum" sz="quarter" idx="5"/>
          </p:nvPr>
        </p:nvSpPr>
        <p:spPr bwMode="auto">
          <a:xfrm>
            <a:off x="3897313" y="9512300"/>
            <a:ext cx="2982912" cy="501650"/>
          </a:xfrm>
          <a:prstGeom prst="rect">
            <a:avLst/>
          </a:prstGeom>
          <a:noFill/>
          <a:ln w="9525">
            <a:noFill/>
            <a:miter lim="800000"/>
            <a:headEnd/>
            <a:tailEnd/>
          </a:ln>
        </p:spPr>
        <p:txBody>
          <a:bodyPr vert="horz" wrap="square" lIns="96551" tIns="48276" rIns="96551" bIns="48276" numCol="1" anchor="b" anchorCtr="0" compatLnSpc="1">
            <a:prstTxWarp prst="textNoShape">
              <a:avLst/>
            </a:prstTxWarp>
          </a:bodyPr>
          <a:lstStyle>
            <a:lvl1pPr algn="r" defTabSz="965200">
              <a:defRPr sz="1300"/>
            </a:lvl1pPr>
          </a:lstStyle>
          <a:p>
            <a:fld id="{AFEA29A2-DB8A-4CFD-B676-CE3D44910D87}" type="slidenum">
              <a:rPr lang="en-US"/>
              <a:pPr/>
              <a:t>‹nº›</a:t>
            </a:fld>
            <a:endParaRPr lang="en-US"/>
          </a:p>
        </p:txBody>
      </p:sp>
    </p:spTree>
    <p:extLst>
      <p:ext uri="{BB962C8B-B14F-4D97-AF65-F5344CB8AC3E}">
        <p14:creationId xmlns:p14="http://schemas.microsoft.com/office/powerpoint/2010/main" val="16884786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新細明體"/>
      </a:defRPr>
    </a:lvl1pPr>
    <a:lvl2pPr marL="457200" algn="l" rtl="0" fontAlgn="base">
      <a:spcBef>
        <a:spcPct val="30000"/>
      </a:spcBef>
      <a:spcAft>
        <a:spcPct val="0"/>
      </a:spcAft>
      <a:defRPr sz="1200" kern="1200">
        <a:solidFill>
          <a:schemeClr val="tx1"/>
        </a:solidFill>
        <a:latin typeface="+mn-lt"/>
        <a:ea typeface="+mn-ea"/>
        <a:cs typeface="新細明體"/>
      </a:defRPr>
    </a:lvl2pPr>
    <a:lvl3pPr marL="914400" algn="l" rtl="0" fontAlgn="base">
      <a:spcBef>
        <a:spcPct val="30000"/>
      </a:spcBef>
      <a:spcAft>
        <a:spcPct val="0"/>
      </a:spcAft>
      <a:defRPr sz="1200" kern="1200">
        <a:solidFill>
          <a:schemeClr val="tx1"/>
        </a:solidFill>
        <a:latin typeface="+mn-lt"/>
        <a:ea typeface="+mn-ea"/>
        <a:cs typeface="新細明體"/>
      </a:defRPr>
    </a:lvl3pPr>
    <a:lvl4pPr marL="1371600" algn="l" rtl="0" fontAlgn="base">
      <a:spcBef>
        <a:spcPct val="30000"/>
      </a:spcBef>
      <a:spcAft>
        <a:spcPct val="0"/>
      </a:spcAft>
      <a:defRPr sz="1200" kern="1200">
        <a:solidFill>
          <a:schemeClr val="tx1"/>
        </a:solidFill>
        <a:latin typeface="+mn-lt"/>
        <a:ea typeface="+mn-ea"/>
        <a:cs typeface="新細明體"/>
      </a:defRPr>
    </a:lvl4pPr>
    <a:lvl5pPr marL="1828800" algn="l" rtl="0" fontAlgn="base">
      <a:spcBef>
        <a:spcPct val="30000"/>
      </a:spcBef>
      <a:spcAft>
        <a:spcPct val="0"/>
      </a:spcAft>
      <a:defRPr sz="1200" kern="1200">
        <a:solidFill>
          <a:schemeClr val="tx1"/>
        </a:solidFill>
        <a:latin typeface="+mn-lt"/>
        <a:ea typeface="+mn-ea"/>
        <a:cs typeface="新細明體"/>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C991DFC8-F10F-4C72-8B31-D94DAEC55F0B}" type="slidenum">
              <a:rPr lang="en-US" altLang="zh-TW"/>
              <a:pPr>
                <a:defRPr/>
              </a:pPr>
              <a:t>‹nº›</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B40A8C9F-8CBA-4E8E-9A17-46ABFF067A05}" type="slidenum">
              <a:rPr lang="en-US" altLang="zh-TW"/>
              <a:pPr>
                <a:defRPr/>
              </a:pPr>
              <a:t>‹nº›</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BDBF1646-AB43-456D-A058-690C7F2F8FA9}" type="slidenum">
              <a:rPr lang="en-US" altLang="zh-TW"/>
              <a:pPr>
                <a:defRPr/>
              </a:pPr>
              <a:t>‹nº›</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942F115B-BAA3-4835-BC0E-A03E6C539E31}" type="slidenum">
              <a:rPr lang="en-US" altLang="zh-TW"/>
              <a:pPr>
                <a:defRPr/>
              </a:pPr>
              <a:t>‹nº›</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1208FDF4-97FB-4928-A5CD-6E5E029BC503}" type="slidenum">
              <a:rPr lang="en-US" altLang="zh-TW"/>
              <a:pPr>
                <a:defRPr/>
              </a:pPr>
              <a:t>‹nº›</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F315355B-85D2-4179-A8DF-A8663C0F2B7A}" type="slidenum">
              <a:rPr lang="en-US" altLang="zh-TW"/>
              <a:pPr>
                <a:defRPr/>
              </a:pPr>
              <a:t>‹nº›</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zh-TW"/>
          </a:p>
        </p:txBody>
      </p:sp>
      <p:sp>
        <p:nvSpPr>
          <p:cNvPr id="8" name="Footer Placeholder 4"/>
          <p:cNvSpPr>
            <a:spLocks noGrp="1"/>
          </p:cNvSpPr>
          <p:nvPr>
            <p:ph type="ftr" sz="quarter" idx="11"/>
          </p:nvPr>
        </p:nvSpPr>
        <p:spPr/>
        <p:txBody>
          <a:bodyPr/>
          <a:lstStyle>
            <a:lvl1pPr>
              <a:defRPr/>
            </a:lvl1pPr>
          </a:lstStyle>
          <a:p>
            <a:pPr>
              <a:defRPr/>
            </a:pPr>
            <a:endParaRPr lang="en-US" altLang="zh-TW"/>
          </a:p>
        </p:txBody>
      </p:sp>
      <p:sp>
        <p:nvSpPr>
          <p:cNvPr id="9" name="Slide Number Placeholder 5"/>
          <p:cNvSpPr>
            <a:spLocks noGrp="1"/>
          </p:cNvSpPr>
          <p:nvPr>
            <p:ph type="sldNum" sz="quarter" idx="12"/>
          </p:nvPr>
        </p:nvSpPr>
        <p:spPr/>
        <p:txBody>
          <a:bodyPr/>
          <a:lstStyle>
            <a:lvl1pPr>
              <a:defRPr/>
            </a:lvl1pPr>
          </a:lstStyle>
          <a:p>
            <a:pPr>
              <a:defRPr/>
            </a:pPr>
            <a:fld id="{B70FA140-C442-4354-A06E-5DD2BA968FEF}" type="slidenum">
              <a:rPr lang="en-US" altLang="zh-TW"/>
              <a:pPr>
                <a:defRPr/>
              </a:pPr>
              <a:t>‹nº›</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zh-TW"/>
          </a:p>
        </p:txBody>
      </p:sp>
      <p:sp>
        <p:nvSpPr>
          <p:cNvPr id="4" name="Footer Placeholder 4"/>
          <p:cNvSpPr>
            <a:spLocks noGrp="1"/>
          </p:cNvSpPr>
          <p:nvPr>
            <p:ph type="ftr" sz="quarter" idx="11"/>
          </p:nvPr>
        </p:nvSpPr>
        <p:spPr/>
        <p:txBody>
          <a:bodyPr/>
          <a:lstStyle>
            <a:lvl1pPr>
              <a:defRPr/>
            </a:lvl1pPr>
          </a:lstStyle>
          <a:p>
            <a:pPr>
              <a:defRPr/>
            </a:pPr>
            <a:endParaRPr lang="en-US" altLang="zh-TW"/>
          </a:p>
        </p:txBody>
      </p:sp>
      <p:sp>
        <p:nvSpPr>
          <p:cNvPr id="5" name="Slide Number Placeholder 5"/>
          <p:cNvSpPr>
            <a:spLocks noGrp="1"/>
          </p:cNvSpPr>
          <p:nvPr>
            <p:ph type="sldNum" sz="quarter" idx="12"/>
          </p:nvPr>
        </p:nvSpPr>
        <p:spPr/>
        <p:txBody>
          <a:bodyPr/>
          <a:lstStyle>
            <a:lvl1pPr>
              <a:defRPr/>
            </a:lvl1pPr>
          </a:lstStyle>
          <a:p>
            <a:pPr>
              <a:defRPr/>
            </a:pPr>
            <a:fld id="{C9D1B36B-BFEA-49EA-99D6-94AC22D79D91}" type="slidenum">
              <a:rPr lang="en-US" altLang="zh-TW"/>
              <a:pPr>
                <a:defRPr/>
              </a:pPr>
              <a:t>‹nº›</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TW"/>
          </a:p>
        </p:txBody>
      </p:sp>
      <p:sp>
        <p:nvSpPr>
          <p:cNvPr id="3" name="Footer Placeholder 4"/>
          <p:cNvSpPr>
            <a:spLocks noGrp="1"/>
          </p:cNvSpPr>
          <p:nvPr>
            <p:ph type="ftr" sz="quarter" idx="11"/>
          </p:nvPr>
        </p:nvSpPr>
        <p:spPr/>
        <p:txBody>
          <a:bodyPr/>
          <a:lstStyle>
            <a:lvl1pPr>
              <a:defRPr/>
            </a:lvl1pPr>
          </a:lstStyle>
          <a:p>
            <a:pPr>
              <a:defRPr/>
            </a:pPr>
            <a:endParaRPr lang="en-US" altLang="zh-TW"/>
          </a:p>
        </p:txBody>
      </p:sp>
      <p:sp>
        <p:nvSpPr>
          <p:cNvPr id="4" name="Slide Number Placeholder 5"/>
          <p:cNvSpPr>
            <a:spLocks noGrp="1"/>
          </p:cNvSpPr>
          <p:nvPr>
            <p:ph type="sldNum" sz="quarter" idx="12"/>
          </p:nvPr>
        </p:nvSpPr>
        <p:spPr/>
        <p:txBody>
          <a:bodyPr/>
          <a:lstStyle>
            <a:lvl1pPr>
              <a:defRPr/>
            </a:lvl1pPr>
          </a:lstStyle>
          <a:p>
            <a:pPr>
              <a:defRPr/>
            </a:pPr>
            <a:fld id="{495C0FC7-78C5-4C36-9F7A-B6A5BE01E5DF}" type="slidenum">
              <a:rPr lang="en-US" altLang="zh-TW"/>
              <a:pPr>
                <a:defRPr/>
              </a:pPr>
              <a:t>‹nº›</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A3D9F79A-A3B2-4CFD-AF98-7C68900A2E9A}" type="slidenum">
              <a:rPr lang="en-US" altLang="zh-TW"/>
              <a:pPr>
                <a:defRPr/>
              </a:pPr>
              <a:t>‹nº›</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9109D819-BC7D-4DC6-AD29-029ABAF24181}" type="slidenum">
              <a:rPr lang="en-US" altLang="zh-TW"/>
              <a:pPr>
                <a:defRPr/>
              </a:pPr>
              <a:t>‹nº›</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新細明體" charset="-120"/>
                <a:cs typeface="+mn-cs"/>
              </a:defRPr>
            </a:lvl1pPr>
          </a:lstStyle>
          <a:p>
            <a:pPr>
              <a:defRPr/>
            </a:pPr>
            <a:endParaRPr lang="en-US" altLang="zh-TW"/>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新細明體" charset="-120"/>
                <a:cs typeface="+mn-cs"/>
              </a:defRPr>
            </a:lvl1pPr>
          </a:lstStyle>
          <a:p>
            <a:pPr>
              <a:defRPr/>
            </a:pPr>
            <a:endParaRPr lang="en-US" altLang="zh-T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新細明體" charset="-120"/>
                <a:cs typeface="+mn-cs"/>
              </a:defRPr>
            </a:lvl1pPr>
          </a:lstStyle>
          <a:p>
            <a:pPr>
              <a:defRPr/>
            </a:pPr>
            <a:fld id="{ED9156E7-53B1-4594-B94B-8E63B2EB65BE}" type="slidenum">
              <a:rPr lang="en-US" altLang="zh-TW"/>
              <a:pPr>
                <a:defRPr/>
              </a:pPr>
              <a:t>‹nº›</a:t>
            </a:fld>
            <a:endParaRPr lang="en-US" altLang="zh-TW"/>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ctr" rtl="0" fontAlgn="base">
        <a:spcBef>
          <a:spcPct val="0"/>
        </a:spcBef>
        <a:spcAft>
          <a:spcPct val="0"/>
        </a:spcAft>
        <a:defRPr sz="4400" kern="1200">
          <a:solidFill>
            <a:schemeClr val="tx1"/>
          </a:solidFill>
          <a:latin typeface="+mj-lt"/>
          <a:ea typeface="+mj-ea"/>
          <a:cs typeface="新細明體"/>
        </a:defRPr>
      </a:lvl1pPr>
      <a:lvl2pPr algn="ctr" rtl="0" fontAlgn="base">
        <a:spcBef>
          <a:spcPct val="0"/>
        </a:spcBef>
        <a:spcAft>
          <a:spcPct val="0"/>
        </a:spcAft>
        <a:defRPr sz="4400">
          <a:solidFill>
            <a:schemeClr val="tx1"/>
          </a:solidFill>
          <a:latin typeface="Calibri" pitchFamily="34" charset="0"/>
          <a:ea typeface="新細明體"/>
          <a:cs typeface="新細明體"/>
        </a:defRPr>
      </a:lvl2pPr>
      <a:lvl3pPr algn="ctr" rtl="0" fontAlgn="base">
        <a:spcBef>
          <a:spcPct val="0"/>
        </a:spcBef>
        <a:spcAft>
          <a:spcPct val="0"/>
        </a:spcAft>
        <a:defRPr sz="4400">
          <a:solidFill>
            <a:schemeClr val="tx1"/>
          </a:solidFill>
          <a:latin typeface="Calibri" pitchFamily="34" charset="0"/>
          <a:ea typeface="新細明體"/>
          <a:cs typeface="新細明體"/>
        </a:defRPr>
      </a:lvl3pPr>
      <a:lvl4pPr algn="ctr" rtl="0" fontAlgn="base">
        <a:spcBef>
          <a:spcPct val="0"/>
        </a:spcBef>
        <a:spcAft>
          <a:spcPct val="0"/>
        </a:spcAft>
        <a:defRPr sz="4400">
          <a:solidFill>
            <a:schemeClr val="tx1"/>
          </a:solidFill>
          <a:latin typeface="Calibri" pitchFamily="34" charset="0"/>
          <a:ea typeface="新細明體"/>
          <a:cs typeface="新細明體"/>
        </a:defRPr>
      </a:lvl4pPr>
      <a:lvl5pPr algn="ctr" rtl="0" fontAlgn="base">
        <a:spcBef>
          <a:spcPct val="0"/>
        </a:spcBef>
        <a:spcAft>
          <a:spcPct val="0"/>
        </a:spcAft>
        <a:defRPr sz="4400">
          <a:solidFill>
            <a:schemeClr val="tx1"/>
          </a:solidFill>
          <a:latin typeface="Calibri" pitchFamily="34" charset="0"/>
          <a:ea typeface="新細明體"/>
          <a:cs typeface="新細明體"/>
        </a:defRPr>
      </a:lvl5pPr>
      <a:lvl6pPr marL="457200" algn="ctr" rtl="0" fontAlgn="base">
        <a:spcBef>
          <a:spcPct val="0"/>
        </a:spcBef>
        <a:spcAft>
          <a:spcPct val="0"/>
        </a:spcAft>
        <a:defRPr sz="4400">
          <a:solidFill>
            <a:schemeClr val="tx1"/>
          </a:solidFill>
          <a:latin typeface="Calibri" pitchFamily="34" charset="0"/>
          <a:ea typeface="新細明體"/>
          <a:cs typeface="新細明體"/>
        </a:defRPr>
      </a:lvl6pPr>
      <a:lvl7pPr marL="914400" algn="ctr" rtl="0" fontAlgn="base">
        <a:spcBef>
          <a:spcPct val="0"/>
        </a:spcBef>
        <a:spcAft>
          <a:spcPct val="0"/>
        </a:spcAft>
        <a:defRPr sz="4400">
          <a:solidFill>
            <a:schemeClr val="tx1"/>
          </a:solidFill>
          <a:latin typeface="Calibri" pitchFamily="34" charset="0"/>
          <a:ea typeface="新細明體"/>
          <a:cs typeface="新細明體"/>
        </a:defRPr>
      </a:lvl7pPr>
      <a:lvl8pPr marL="1371600" algn="ctr" rtl="0" fontAlgn="base">
        <a:spcBef>
          <a:spcPct val="0"/>
        </a:spcBef>
        <a:spcAft>
          <a:spcPct val="0"/>
        </a:spcAft>
        <a:defRPr sz="4400">
          <a:solidFill>
            <a:schemeClr val="tx1"/>
          </a:solidFill>
          <a:latin typeface="Calibri" pitchFamily="34" charset="0"/>
          <a:ea typeface="新細明體"/>
          <a:cs typeface="新細明體"/>
        </a:defRPr>
      </a:lvl8pPr>
      <a:lvl9pPr marL="1828800" algn="ctr" rtl="0" fontAlgn="base">
        <a:spcBef>
          <a:spcPct val="0"/>
        </a:spcBef>
        <a:spcAft>
          <a:spcPct val="0"/>
        </a:spcAft>
        <a:defRPr sz="4400">
          <a:solidFill>
            <a:schemeClr val="tx1"/>
          </a:solidFill>
          <a:latin typeface="Calibri" pitchFamily="34" charset="0"/>
          <a:ea typeface="新細明體"/>
          <a:cs typeface="新細明體"/>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新細明體"/>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新細明體"/>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新細明體"/>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新細明體"/>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新細明體"/>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tagingthescottishcourt.org/filmed-performances/asatireofthreeestates/scene-3-of-12-lines-554-1034/"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828800" y="2286000"/>
            <a:ext cx="7086600" cy="914400"/>
          </a:xfrm>
        </p:spPr>
        <p:txBody>
          <a:bodyPr rtlCol="0">
            <a:normAutofit fontScale="90000"/>
          </a:bodyPr>
          <a:lstStyle/>
          <a:p>
            <a:pPr algn="l" fontAlgn="auto">
              <a:spcAft>
                <a:spcPts val="0"/>
              </a:spcAft>
              <a:defRPr/>
            </a:pPr>
            <a:r>
              <a:rPr lang="en-US" b="1" dirty="0" smtClean="0">
                <a:solidFill>
                  <a:srgbClr val="FF0000"/>
                </a:solidFill>
                <a:cs typeface="+mj-cs"/>
              </a:rPr>
              <a:t>500 years of Scottish Literature</a:t>
            </a:r>
            <a:endParaRPr lang="en-US" b="1" dirty="0">
              <a:solidFill>
                <a:srgbClr val="FF0000"/>
              </a:solidFill>
              <a:cs typeface="+mj-cs"/>
            </a:endParaRPr>
          </a:p>
        </p:txBody>
      </p:sp>
      <p:sp>
        <p:nvSpPr>
          <p:cNvPr id="14339" name="Subtitle 3"/>
          <p:cNvSpPr>
            <a:spLocks noGrp="1"/>
          </p:cNvSpPr>
          <p:nvPr>
            <p:ph type="subTitle" idx="1"/>
          </p:nvPr>
        </p:nvSpPr>
        <p:spPr>
          <a:xfrm>
            <a:off x="304800" y="5181600"/>
            <a:ext cx="7239000" cy="838200"/>
          </a:xfrm>
        </p:spPr>
        <p:txBody>
          <a:bodyPr/>
          <a:lstStyle/>
          <a:p>
            <a:pPr algn="l"/>
            <a:r>
              <a:rPr lang="en-GB" dirty="0" smtClean="0">
                <a:solidFill>
                  <a:srgbClr val="FFFF00"/>
                </a:solidFill>
                <a:ea typeface="新細明體"/>
              </a:rPr>
              <a:t>04 Poetry and the Court of James VI</a:t>
            </a:r>
            <a:endParaRPr lang="en-US" dirty="0" smtClean="0">
              <a:solidFill>
                <a:srgbClr val="FFFF00"/>
              </a:solidFill>
              <a:ea typeface="新細明體"/>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Thierri</a:t>
            </a:r>
            <a:r>
              <a:rPr lang="en-GB" dirty="0"/>
              <a:t> Vieira dos Santos</a:t>
            </a:r>
          </a:p>
        </p:txBody>
      </p:sp>
      <p:sp>
        <p:nvSpPr>
          <p:cNvPr id="3" name="Content Placeholder 2"/>
          <p:cNvSpPr>
            <a:spLocks noGrp="1"/>
          </p:cNvSpPr>
          <p:nvPr>
            <p:ph idx="1"/>
          </p:nvPr>
        </p:nvSpPr>
        <p:spPr/>
        <p:txBody>
          <a:bodyPr/>
          <a:lstStyle/>
          <a:p>
            <a:pPr marL="0" indent="0">
              <a:buNone/>
            </a:pPr>
            <a:r>
              <a:rPr lang="en-GB" sz="2000" dirty="0">
                <a:solidFill>
                  <a:srgbClr val="FF0000"/>
                </a:solidFill>
              </a:rPr>
              <a:t>Composing sonnets terrify my head.</a:t>
            </a:r>
          </a:p>
          <a:p>
            <a:pPr marL="0" indent="0">
              <a:buNone/>
            </a:pPr>
            <a:r>
              <a:rPr lang="en-GB" sz="2000" dirty="0">
                <a:solidFill>
                  <a:srgbClr val="FF0000"/>
                </a:solidFill>
              </a:rPr>
              <a:t>Because I ain no gift to rhyme or tell</a:t>
            </a:r>
          </a:p>
          <a:p>
            <a:pPr marL="0" indent="0">
              <a:buNone/>
            </a:pPr>
            <a:r>
              <a:rPr lang="en-GB" sz="2000" dirty="0">
                <a:solidFill>
                  <a:srgbClr val="FF0000"/>
                </a:solidFill>
              </a:rPr>
              <a:t>how for a bonnie lass my heart has bled</a:t>
            </a:r>
          </a:p>
          <a:p>
            <a:pPr marL="0" indent="0">
              <a:buNone/>
            </a:pPr>
            <a:r>
              <a:rPr lang="en-GB" sz="2000" dirty="0">
                <a:solidFill>
                  <a:srgbClr val="FF0000"/>
                </a:solidFill>
              </a:rPr>
              <a:t>an’ metrics are as difficult as hell</a:t>
            </a:r>
            <a:r>
              <a:rPr lang="en-GB" sz="2000" dirty="0" smtClean="0">
                <a:solidFill>
                  <a:srgbClr val="FF0000"/>
                </a:solidFill>
              </a:rPr>
              <a:t>.</a:t>
            </a:r>
            <a:endParaRPr lang="en-GB" sz="2000" dirty="0">
              <a:solidFill>
                <a:srgbClr val="FF0000"/>
              </a:solidFill>
            </a:endParaRPr>
          </a:p>
          <a:p>
            <a:pPr marL="0" indent="0">
              <a:buNone/>
            </a:pPr>
            <a:r>
              <a:rPr lang="en-GB" sz="2000" dirty="0">
                <a:solidFill>
                  <a:srgbClr val="FF0000"/>
                </a:solidFill>
              </a:rPr>
              <a:t>Professors always scream to students’ ear:</a:t>
            </a:r>
          </a:p>
          <a:p>
            <a:pPr marL="0" indent="0">
              <a:buNone/>
            </a:pPr>
            <a:r>
              <a:rPr lang="en-GB" sz="2000" dirty="0">
                <a:solidFill>
                  <a:srgbClr val="FF0000"/>
                </a:solidFill>
              </a:rPr>
              <a:t>“Iambic pentameter is the thing!”.</a:t>
            </a:r>
          </a:p>
          <a:p>
            <a:pPr marL="0" indent="0">
              <a:buNone/>
            </a:pPr>
            <a:r>
              <a:rPr lang="en-GB" sz="2000" dirty="0"/>
              <a:t>All English Poetry class is like this! Oh, dear!</a:t>
            </a:r>
          </a:p>
          <a:p>
            <a:pPr marL="0" indent="0">
              <a:buNone/>
            </a:pPr>
            <a:r>
              <a:rPr lang="en-GB" sz="2000" dirty="0">
                <a:solidFill>
                  <a:srgbClr val="FF0000"/>
                </a:solidFill>
              </a:rPr>
              <a:t>So I get crabbit when professors sing</a:t>
            </a:r>
            <a:r>
              <a:rPr lang="en-GB" sz="2000" dirty="0" smtClean="0">
                <a:solidFill>
                  <a:srgbClr val="FF0000"/>
                </a:solidFill>
              </a:rPr>
              <a:t>:</a:t>
            </a:r>
            <a:endParaRPr lang="en-GB" sz="2000" dirty="0">
              <a:solidFill>
                <a:srgbClr val="FF0000"/>
              </a:solidFill>
            </a:endParaRPr>
          </a:p>
          <a:p>
            <a:pPr marL="0" indent="0">
              <a:buNone/>
            </a:pPr>
            <a:r>
              <a:rPr lang="en-GB" sz="2000" dirty="0">
                <a:solidFill>
                  <a:srgbClr val="FF0000"/>
                </a:solidFill>
              </a:rPr>
              <a:t>“</a:t>
            </a:r>
            <a:r>
              <a:rPr lang="en-GB" sz="2000" dirty="0" err="1">
                <a:solidFill>
                  <a:srgbClr val="FF0000"/>
                </a:solidFill>
              </a:rPr>
              <a:t>ba</a:t>
            </a:r>
            <a:r>
              <a:rPr lang="en-GB" sz="2000" dirty="0">
                <a:solidFill>
                  <a:srgbClr val="FF0000"/>
                </a:solidFill>
              </a:rPr>
              <a:t> BUM </a:t>
            </a:r>
            <a:r>
              <a:rPr lang="en-GB" sz="2000" dirty="0" err="1">
                <a:solidFill>
                  <a:srgbClr val="FF0000"/>
                </a:solidFill>
              </a:rPr>
              <a:t>ba</a:t>
            </a:r>
            <a:r>
              <a:rPr lang="en-GB" sz="2000" dirty="0">
                <a:solidFill>
                  <a:srgbClr val="FF0000"/>
                </a:solidFill>
              </a:rPr>
              <a:t> BUM </a:t>
            </a:r>
            <a:r>
              <a:rPr lang="en-GB" sz="2000" dirty="0" err="1">
                <a:solidFill>
                  <a:srgbClr val="FF0000"/>
                </a:solidFill>
              </a:rPr>
              <a:t>ba</a:t>
            </a:r>
            <a:r>
              <a:rPr lang="en-GB" sz="2000" dirty="0">
                <a:solidFill>
                  <a:srgbClr val="FF0000"/>
                </a:solidFill>
              </a:rPr>
              <a:t> BUM </a:t>
            </a:r>
            <a:r>
              <a:rPr lang="en-GB" sz="2000" dirty="0" err="1">
                <a:solidFill>
                  <a:srgbClr val="FF0000"/>
                </a:solidFill>
              </a:rPr>
              <a:t>ba</a:t>
            </a:r>
            <a:r>
              <a:rPr lang="en-GB" sz="2000" dirty="0">
                <a:solidFill>
                  <a:srgbClr val="FF0000"/>
                </a:solidFill>
              </a:rPr>
              <a:t> BUM </a:t>
            </a:r>
            <a:r>
              <a:rPr lang="en-GB" sz="2000" dirty="0" err="1">
                <a:solidFill>
                  <a:srgbClr val="FF0000"/>
                </a:solidFill>
              </a:rPr>
              <a:t>ba</a:t>
            </a:r>
            <a:r>
              <a:rPr lang="en-GB" sz="2000" dirty="0">
                <a:solidFill>
                  <a:srgbClr val="FF0000"/>
                </a:solidFill>
              </a:rPr>
              <a:t> BUM!”</a:t>
            </a:r>
          </a:p>
          <a:p>
            <a:pPr marL="0" indent="0">
              <a:buNone/>
            </a:pPr>
            <a:r>
              <a:rPr lang="en-GB" sz="2000" dirty="0">
                <a:solidFill>
                  <a:srgbClr val="FF0000"/>
                </a:solidFill>
              </a:rPr>
              <a:t>This should make any sense at all to me?</a:t>
            </a:r>
          </a:p>
          <a:p>
            <a:pPr marL="0" indent="0">
              <a:buNone/>
            </a:pPr>
            <a:r>
              <a:rPr lang="en-GB" sz="2000" dirty="0">
                <a:solidFill>
                  <a:srgbClr val="FF0000"/>
                </a:solidFill>
              </a:rPr>
              <a:t>It always makes me </a:t>
            </a:r>
            <a:r>
              <a:rPr lang="en-GB" sz="2000" dirty="0" err="1">
                <a:solidFill>
                  <a:srgbClr val="FF0000"/>
                </a:solidFill>
              </a:rPr>
              <a:t>wanna</a:t>
            </a:r>
            <a:r>
              <a:rPr lang="en-GB" sz="2000" dirty="0">
                <a:solidFill>
                  <a:srgbClr val="FF0000"/>
                </a:solidFill>
              </a:rPr>
              <a:t> leave the room.</a:t>
            </a:r>
          </a:p>
          <a:p>
            <a:pPr marL="0" indent="0">
              <a:buNone/>
            </a:pPr>
            <a:r>
              <a:rPr lang="en-GB" sz="2000" dirty="0"/>
              <a:t>Metre is easy like trigonometry</a:t>
            </a:r>
            <a:r>
              <a:rPr lang="en-GB" sz="2000" dirty="0" smtClean="0"/>
              <a:t>!</a:t>
            </a:r>
            <a:endParaRPr lang="en-GB" sz="2000" dirty="0"/>
          </a:p>
          <a:p>
            <a:pPr marL="0" indent="0">
              <a:buNone/>
            </a:pPr>
            <a:r>
              <a:rPr lang="en-GB" sz="2000" dirty="0" err="1">
                <a:solidFill>
                  <a:srgbClr val="FF0000"/>
                </a:solidFill>
              </a:rPr>
              <a:t>ba</a:t>
            </a:r>
            <a:r>
              <a:rPr lang="en-GB" sz="2000" dirty="0">
                <a:solidFill>
                  <a:srgbClr val="FF0000"/>
                </a:solidFill>
              </a:rPr>
              <a:t> BUM </a:t>
            </a:r>
            <a:r>
              <a:rPr lang="en-GB" sz="2000" dirty="0" err="1">
                <a:solidFill>
                  <a:srgbClr val="FF0000"/>
                </a:solidFill>
              </a:rPr>
              <a:t>ba</a:t>
            </a:r>
            <a:r>
              <a:rPr lang="en-GB" sz="2000" dirty="0">
                <a:solidFill>
                  <a:srgbClr val="FF0000"/>
                </a:solidFill>
              </a:rPr>
              <a:t> BUM </a:t>
            </a:r>
            <a:r>
              <a:rPr lang="en-GB" sz="2000" dirty="0" err="1">
                <a:solidFill>
                  <a:srgbClr val="FF0000"/>
                </a:solidFill>
              </a:rPr>
              <a:t>ba</a:t>
            </a:r>
            <a:r>
              <a:rPr lang="en-GB" sz="2000" dirty="0">
                <a:solidFill>
                  <a:srgbClr val="FF0000"/>
                </a:solidFill>
              </a:rPr>
              <a:t> BUM </a:t>
            </a:r>
            <a:r>
              <a:rPr lang="en-GB" sz="2000" dirty="0" err="1">
                <a:solidFill>
                  <a:srgbClr val="FF0000"/>
                </a:solidFill>
              </a:rPr>
              <a:t>ba</a:t>
            </a:r>
            <a:r>
              <a:rPr lang="en-GB" sz="2000" dirty="0">
                <a:solidFill>
                  <a:srgbClr val="FF0000"/>
                </a:solidFill>
              </a:rPr>
              <a:t> BUM </a:t>
            </a:r>
            <a:r>
              <a:rPr lang="en-GB" sz="2000" dirty="0" err="1">
                <a:solidFill>
                  <a:srgbClr val="FF0000"/>
                </a:solidFill>
              </a:rPr>
              <a:t>ba</a:t>
            </a:r>
            <a:r>
              <a:rPr lang="en-GB" sz="2000" dirty="0">
                <a:solidFill>
                  <a:srgbClr val="FF0000"/>
                </a:solidFill>
              </a:rPr>
              <a:t> BUM!</a:t>
            </a:r>
          </a:p>
          <a:p>
            <a:pPr marL="0" indent="0">
              <a:buNone/>
            </a:pPr>
            <a:r>
              <a:rPr lang="en-GB" sz="2000" dirty="0"/>
              <a:t>Contempt against the iamb is my sole doom.</a:t>
            </a:r>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905000"/>
            <a:ext cx="3238500" cy="2623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386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52599" y="0"/>
            <a:ext cx="4949909" cy="6763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803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bit of formal history…</a:t>
            </a:r>
            <a:endParaRPr lang="en-GB" dirty="0"/>
          </a:p>
        </p:txBody>
      </p:sp>
      <p:sp>
        <p:nvSpPr>
          <p:cNvPr id="3" name="Content Placeholder 2"/>
          <p:cNvSpPr>
            <a:spLocks noGrp="1"/>
          </p:cNvSpPr>
          <p:nvPr>
            <p:ph idx="1"/>
          </p:nvPr>
        </p:nvSpPr>
        <p:spPr/>
        <p:txBody>
          <a:bodyPr/>
          <a:lstStyle/>
          <a:p>
            <a:r>
              <a:rPr lang="en-GB" dirty="0" smtClean="0"/>
              <a:t>Where did these formal features of poetry (metre, rhyme, alliteration, </a:t>
            </a:r>
            <a:r>
              <a:rPr lang="en-GB" dirty="0" err="1" smtClean="0"/>
              <a:t>etc</a:t>
            </a:r>
            <a:r>
              <a:rPr lang="en-GB" dirty="0" smtClean="0"/>
              <a:t>) come from?</a:t>
            </a:r>
          </a:p>
          <a:p>
            <a:r>
              <a:rPr lang="en-GB" dirty="0" smtClean="0"/>
              <a:t>When did they enter verse in English (or Scots)?</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429000"/>
            <a:ext cx="254317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7413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dirty="0"/>
              <a:t>James </a:t>
            </a:r>
            <a:r>
              <a:rPr lang="en-GB" dirty="0" smtClean="0"/>
              <a:t>VI </a:t>
            </a:r>
            <a:r>
              <a:rPr lang="en-GB" dirty="0"/>
              <a:t>of Scotland </a:t>
            </a:r>
            <a:r>
              <a:rPr lang="en-GB" dirty="0" smtClean="0"/>
              <a:t>(1567 </a:t>
            </a:r>
            <a:r>
              <a:rPr lang="en-GB" dirty="0"/>
              <a:t>- 1625) </a:t>
            </a:r>
          </a:p>
        </p:txBody>
      </p:sp>
      <p:sp>
        <p:nvSpPr>
          <p:cNvPr id="3075" name="Rectangle 3"/>
          <p:cNvSpPr>
            <a:spLocks noGrp="1" noChangeArrowheads="1"/>
          </p:cNvSpPr>
          <p:nvPr>
            <p:ph type="body" idx="1"/>
          </p:nvPr>
        </p:nvSpPr>
        <p:spPr/>
        <p:txBody>
          <a:bodyPr/>
          <a:lstStyle/>
          <a:p>
            <a:r>
              <a:rPr lang="en-GB" i="1" dirty="0" err="1"/>
              <a:t>Ane</a:t>
            </a:r>
            <a:r>
              <a:rPr lang="en-GB" i="1" dirty="0"/>
              <a:t> </a:t>
            </a:r>
            <a:r>
              <a:rPr lang="en-GB" i="1" dirty="0" err="1"/>
              <a:t>Schort</a:t>
            </a:r>
            <a:r>
              <a:rPr lang="en-GB" i="1" dirty="0"/>
              <a:t> Treatise</a:t>
            </a:r>
          </a:p>
          <a:p>
            <a:pPr>
              <a:buFont typeface="Wingdings" pitchFamily="2" charset="2"/>
              <a:buNone/>
            </a:pPr>
            <a:r>
              <a:rPr lang="en-GB" i="1" dirty="0"/>
              <a:t>	</a:t>
            </a:r>
            <a:r>
              <a:rPr lang="en-GB" i="1" dirty="0" err="1"/>
              <a:t>Conteining</a:t>
            </a:r>
            <a:r>
              <a:rPr lang="en-GB" i="1" dirty="0"/>
              <a:t> Some </a:t>
            </a:r>
          </a:p>
          <a:p>
            <a:pPr>
              <a:buFont typeface="Wingdings" pitchFamily="2" charset="2"/>
              <a:buNone/>
            </a:pPr>
            <a:r>
              <a:rPr lang="en-GB" i="1" dirty="0"/>
              <a:t>	</a:t>
            </a:r>
            <a:r>
              <a:rPr lang="en-GB" i="1" dirty="0" err="1"/>
              <a:t>Reulis</a:t>
            </a:r>
            <a:r>
              <a:rPr lang="en-GB" i="1" dirty="0"/>
              <a:t> and </a:t>
            </a:r>
            <a:r>
              <a:rPr lang="en-GB" i="1" dirty="0" err="1"/>
              <a:t>Cautelis</a:t>
            </a:r>
            <a:r>
              <a:rPr lang="en-GB" i="1" dirty="0"/>
              <a:t> </a:t>
            </a:r>
          </a:p>
          <a:p>
            <a:pPr>
              <a:buFont typeface="Wingdings" pitchFamily="2" charset="2"/>
              <a:buNone/>
            </a:pPr>
            <a:r>
              <a:rPr lang="en-GB" i="1" dirty="0"/>
              <a:t>	to be </a:t>
            </a:r>
            <a:r>
              <a:rPr lang="en-GB" i="1" dirty="0" err="1"/>
              <a:t>Observit</a:t>
            </a:r>
            <a:r>
              <a:rPr lang="en-GB" i="1" dirty="0"/>
              <a:t> and</a:t>
            </a:r>
          </a:p>
          <a:p>
            <a:pPr>
              <a:buFont typeface="Wingdings" pitchFamily="2" charset="2"/>
              <a:buNone/>
            </a:pPr>
            <a:r>
              <a:rPr lang="en-GB" i="1" dirty="0"/>
              <a:t>	</a:t>
            </a:r>
            <a:r>
              <a:rPr lang="en-GB" i="1" dirty="0" err="1"/>
              <a:t>Eschewit</a:t>
            </a:r>
            <a:r>
              <a:rPr lang="en-GB" i="1" dirty="0"/>
              <a:t> in </a:t>
            </a:r>
            <a:r>
              <a:rPr lang="en-GB" i="1" dirty="0" err="1"/>
              <a:t>Scottis</a:t>
            </a:r>
            <a:endParaRPr lang="en-GB" i="1" dirty="0"/>
          </a:p>
          <a:p>
            <a:pPr>
              <a:buFont typeface="Wingdings" pitchFamily="2" charset="2"/>
              <a:buNone/>
            </a:pPr>
            <a:r>
              <a:rPr lang="en-GB" i="1" dirty="0"/>
              <a:t>	</a:t>
            </a:r>
            <a:r>
              <a:rPr lang="en-GB" i="1" dirty="0" err="1"/>
              <a:t>Poesie</a:t>
            </a:r>
            <a:r>
              <a:rPr lang="en-GB" i="1" dirty="0"/>
              <a:t> </a:t>
            </a:r>
            <a:r>
              <a:rPr lang="en-GB" dirty="0"/>
              <a:t>(1584)</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600200"/>
            <a:ext cx="2867025" cy="4688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dirty="0"/>
              <a:t>Horace, </a:t>
            </a:r>
            <a:r>
              <a:rPr lang="en-GB" i="1" dirty="0" err="1"/>
              <a:t>Ars</a:t>
            </a:r>
            <a:r>
              <a:rPr lang="en-GB" i="1" dirty="0"/>
              <a:t> </a:t>
            </a:r>
            <a:r>
              <a:rPr lang="en-GB" i="1" dirty="0" err="1" smtClean="0"/>
              <a:t>Poetica</a:t>
            </a:r>
            <a:r>
              <a:rPr lang="en-GB" i="1" dirty="0" smtClean="0"/>
              <a:t> </a:t>
            </a:r>
            <a:r>
              <a:rPr lang="en-GB" dirty="0" smtClean="0"/>
              <a:t>(c. 18 BC)</a:t>
            </a:r>
            <a:endParaRPr lang="en-GB" dirty="0"/>
          </a:p>
        </p:txBody>
      </p:sp>
      <p:sp>
        <p:nvSpPr>
          <p:cNvPr id="9219" name="Rectangle 3"/>
          <p:cNvSpPr>
            <a:spLocks noGrp="1" noChangeArrowheads="1"/>
          </p:cNvSpPr>
          <p:nvPr>
            <p:ph type="body" idx="1"/>
          </p:nvPr>
        </p:nvSpPr>
        <p:spPr/>
        <p:txBody>
          <a:bodyPr/>
          <a:lstStyle/>
          <a:p>
            <a:pPr marL="0" indent="0">
              <a:buNone/>
            </a:pPr>
            <a:r>
              <a:rPr lang="en-GB" dirty="0"/>
              <a:t>89-98</a:t>
            </a:r>
          </a:p>
          <a:p>
            <a:pPr marL="0" indent="0">
              <a:buNone/>
            </a:pPr>
            <a:r>
              <a:rPr lang="en-GB" dirty="0"/>
              <a:t>The subject matter of comedy does not wish to find expression in tragic verses. […] Let each genre keep to the appropriate place allotted to it.</a:t>
            </a:r>
            <a:endParaRPr lang="en-US" dirty="0"/>
          </a:p>
        </p:txBody>
      </p:sp>
      <p:pic>
        <p:nvPicPr>
          <p:cNvPr id="9220" name="Picture 4" descr="hor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772044"/>
            <a:ext cx="2560798" cy="301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dirty="0" smtClean="0"/>
              <a:t>Influences: Joachim </a:t>
            </a:r>
            <a:r>
              <a:rPr lang="en-GB" dirty="0"/>
              <a:t>du </a:t>
            </a:r>
            <a:r>
              <a:rPr lang="en-GB" dirty="0" smtClean="0"/>
              <a:t>Bellay (1549)</a:t>
            </a:r>
            <a:endParaRPr lang="en-GB" dirty="0"/>
          </a:p>
        </p:txBody>
      </p:sp>
      <p:sp>
        <p:nvSpPr>
          <p:cNvPr id="8195" name="Rectangle 3"/>
          <p:cNvSpPr>
            <a:spLocks noGrp="1" noChangeArrowheads="1"/>
          </p:cNvSpPr>
          <p:nvPr>
            <p:ph type="body" idx="1"/>
          </p:nvPr>
        </p:nvSpPr>
        <p:spPr/>
        <p:txBody>
          <a:bodyPr/>
          <a:lstStyle/>
          <a:p>
            <a:endParaRPr lang="en-US"/>
          </a:p>
        </p:txBody>
      </p:sp>
      <p:pic>
        <p:nvPicPr>
          <p:cNvPr id="8196" name="Picture 4" descr="du bellay def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1628775"/>
            <a:ext cx="2749550" cy="446405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du bel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557338"/>
            <a:ext cx="3360737" cy="4392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George Gascoigne, </a:t>
            </a:r>
            <a:r>
              <a:rPr lang="en-GB" i="1" dirty="0" err="1" smtClean="0"/>
              <a:t>Certayne</a:t>
            </a:r>
            <a:r>
              <a:rPr lang="en-GB" i="1" dirty="0" smtClean="0"/>
              <a:t> Notes of Instruction </a:t>
            </a:r>
            <a:r>
              <a:rPr lang="en-GB" dirty="0" smtClean="0"/>
              <a:t>(1575)</a:t>
            </a:r>
            <a:endParaRPr lang="en-GB" i="1" dirty="0"/>
          </a:p>
        </p:txBody>
      </p:sp>
      <p:sp>
        <p:nvSpPr>
          <p:cNvPr id="3" name="Content Placeholder 2"/>
          <p:cNvSpPr>
            <a:spLocks noGrp="1"/>
          </p:cNvSpPr>
          <p:nvPr>
            <p:ph idx="1"/>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600200"/>
            <a:ext cx="3733800" cy="480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3522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dirty="0"/>
              <a:t>From the </a:t>
            </a:r>
            <a:r>
              <a:rPr lang="en-GB" dirty="0" smtClean="0"/>
              <a:t>Preface to the </a:t>
            </a:r>
            <a:r>
              <a:rPr lang="en-GB" i="1" dirty="0" err="1" smtClean="0"/>
              <a:t>Reulis</a:t>
            </a:r>
            <a:endParaRPr lang="en-GB" i="1" dirty="0"/>
          </a:p>
        </p:txBody>
      </p:sp>
      <p:sp>
        <p:nvSpPr>
          <p:cNvPr id="11267" name="Rectangle 3"/>
          <p:cNvSpPr>
            <a:spLocks noGrp="1" noChangeArrowheads="1"/>
          </p:cNvSpPr>
          <p:nvPr>
            <p:ph type="body" idx="1"/>
          </p:nvPr>
        </p:nvSpPr>
        <p:spPr/>
        <p:txBody>
          <a:bodyPr/>
          <a:lstStyle/>
          <a:p>
            <a:pPr>
              <a:buFont typeface="Wingdings" pitchFamily="2" charset="2"/>
              <a:buNone/>
            </a:pPr>
            <a:r>
              <a:rPr lang="en-GB" dirty="0"/>
              <a:t>	The </a:t>
            </a:r>
            <a:r>
              <a:rPr lang="en-GB" dirty="0" err="1"/>
              <a:t>uther</a:t>
            </a:r>
            <a:r>
              <a:rPr lang="en-GB" dirty="0"/>
              <a:t> cause </a:t>
            </a:r>
            <a:r>
              <a:rPr lang="en-GB" i="1" dirty="0"/>
              <a:t>[of writing this essay]</a:t>
            </a:r>
            <a:r>
              <a:rPr lang="en-GB" dirty="0"/>
              <a:t> is that for </a:t>
            </a:r>
            <a:r>
              <a:rPr lang="en-GB" dirty="0" err="1"/>
              <a:t>thame</a:t>
            </a:r>
            <a:r>
              <a:rPr lang="en-GB" dirty="0"/>
              <a:t> that </a:t>
            </a:r>
            <a:r>
              <a:rPr lang="en-GB" dirty="0" err="1"/>
              <a:t>hes</a:t>
            </a:r>
            <a:r>
              <a:rPr lang="en-GB" dirty="0"/>
              <a:t> </a:t>
            </a:r>
            <a:r>
              <a:rPr lang="en-GB" dirty="0" err="1"/>
              <a:t>writtin</a:t>
            </a:r>
            <a:r>
              <a:rPr lang="en-GB" dirty="0"/>
              <a:t> in it [i.e. about poetic composition] of late, there </a:t>
            </a:r>
            <a:r>
              <a:rPr lang="en-GB" dirty="0" err="1"/>
              <a:t>hes</a:t>
            </a:r>
            <a:r>
              <a:rPr lang="en-GB" dirty="0"/>
              <a:t> never </a:t>
            </a:r>
            <a:r>
              <a:rPr lang="en-GB" dirty="0" err="1"/>
              <a:t>ane</a:t>
            </a:r>
            <a:r>
              <a:rPr lang="en-GB" dirty="0"/>
              <a:t> of </a:t>
            </a:r>
            <a:r>
              <a:rPr lang="en-GB" dirty="0" err="1"/>
              <a:t>thame</a:t>
            </a:r>
            <a:r>
              <a:rPr lang="en-GB" dirty="0"/>
              <a:t> </a:t>
            </a:r>
            <a:r>
              <a:rPr lang="en-GB" dirty="0" err="1"/>
              <a:t>writtin</a:t>
            </a:r>
            <a:r>
              <a:rPr lang="en-GB" dirty="0"/>
              <a:t> in our language.  For albeit </a:t>
            </a:r>
            <a:r>
              <a:rPr lang="en-GB" dirty="0" err="1"/>
              <a:t>sindrie</a:t>
            </a:r>
            <a:r>
              <a:rPr lang="en-GB" dirty="0"/>
              <a:t> </a:t>
            </a:r>
            <a:r>
              <a:rPr lang="en-GB" dirty="0" err="1"/>
              <a:t>hes</a:t>
            </a:r>
            <a:r>
              <a:rPr lang="en-GB" dirty="0"/>
              <a:t> written of it in English, </a:t>
            </a:r>
            <a:r>
              <a:rPr lang="en-GB" dirty="0" err="1"/>
              <a:t>quhilk</a:t>
            </a:r>
            <a:r>
              <a:rPr lang="en-GB" dirty="0"/>
              <a:t> is </a:t>
            </a:r>
            <a:r>
              <a:rPr lang="en-GB" dirty="0" err="1"/>
              <a:t>lykest</a:t>
            </a:r>
            <a:r>
              <a:rPr lang="en-GB" dirty="0"/>
              <a:t> to our language, </a:t>
            </a:r>
            <a:r>
              <a:rPr lang="en-GB" dirty="0" err="1"/>
              <a:t>yit</a:t>
            </a:r>
            <a:r>
              <a:rPr lang="en-GB" dirty="0"/>
              <a:t> we differ from </a:t>
            </a:r>
            <a:r>
              <a:rPr lang="en-GB" dirty="0" err="1"/>
              <a:t>thame</a:t>
            </a:r>
            <a:r>
              <a:rPr lang="en-GB" dirty="0"/>
              <a:t> in </a:t>
            </a:r>
            <a:r>
              <a:rPr lang="en-GB" dirty="0" err="1"/>
              <a:t>sindrie</a:t>
            </a:r>
            <a:r>
              <a:rPr lang="en-GB" dirty="0"/>
              <a:t> </a:t>
            </a:r>
            <a:r>
              <a:rPr lang="en-GB" dirty="0" err="1"/>
              <a:t>reulis</a:t>
            </a:r>
            <a:r>
              <a:rPr lang="en-GB" dirty="0"/>
              <a:t> of </a:t>
            </a:r>
            <a:r>
              <a:rPr lang="en-GB" dirty="0" err="1"/>
              <a:t>poesie</a:t>
            </a:r>
            <a:r>
              <a:rPr lang="en-GB" dirty="0"/>
              <a:t>, as ye will find be experience.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a:t>Contents</a:t>
            </a:r>
          </a:p>
        </p:txBody>
      </p:sp>
      <p:sp>
        <p:nvSpPr>
          <p:cNvPr id="5123" name="Rectangle 3"/>
          <p:cNvSpPr>
            <a:spLocks noGrp="1" noChangeArrowheads="1"/>
          </p:cNvSpPr>
          <p:nvPr>
            <p:ph type="body" idx="1"/>
          </p:nvPr>
        </p:nvSpPr>
        <p:spPr>
          <a:xfrm>
            <a:off x="457200" y="1371600"/>
            <a:ext cx="8229600" cy="5153025"/>
          </a:xfrm>
        </p:spPr>
        <p:txBody>
          <a:bodyPr/>
          <a:lstStyle/>
          <a:p>
            <a:pPr>
              <a:buClr>
                <a:schemeClr val="tx1"/>
              </a:buClr>
              <a:buFont typeface="Wingdings" pitchFamily="2" charset="2"/>
              <a:buNone/>
            </a:pPr>
            <a:r>
              <a:rPr lang="en-GB" sz="2800" dirty="0"/>
              <a:t>Preface – James’ reasons for writing</a:t>
            </a:r>
          </a:p>
          <a:p>
            <a:pPr>
              <a:buClr>
                <a:schemeClr val="tx1"/>
              </a:buClr>
              <a:buFont typeface="Wingdings" pitchFamily="2" charset="2"/>
              <a:buNone/>
            </a:pPr>
            <a:r>
              <a:rPr lang="en-GB" sz="2800" dirty="0"/>
              <a:t>1: poetic rhythm</a:t>
            </a:r>
          </a:p>
          <a:p>
            <a:pPr>
              <a:buClr>
                <a:schemeClr val="tx1"/>
              </a:buClr>
              <a:buFont typeface="Wingdings" pitchFamily="2" charset="2"/>
              <a:buNone/>
            </a:pPr>
            <a:r>
              <a:rPr lang="en-GB" sz="2800" dirty="0"/>
              <a:t>2: quantity and length of syllables</a:t>
            </a:r>
          </a:p>
          <a:p>
            <a:pPr>
              <a:buClr>
                <a:schemeClr val="tx1"/>
              </a:buClr>
              <a:buFont typeface="Wingdings" pitchFamily="2" charset="2"/>
              <a:buNone/>
            </a:pPr>
            <a:r>
              <a:rPr lang="en-GB" sz="2800" dirty="0"/>
              <a:t>3: appropriate vocabulary</a:t>
            </a:r>
          </a:p>
          <a:p>
            <a:pPr>
              <a:buClr>
                <a:schemeClr val="tx1"/>
              </a:buClr>
              <a:buFont typeface="Wingdings" pitchFamily="2" charset="2"/>
              <a:buNone/>
            </a:pPr>
            <a:r>
              <a:rPr lang="en-GB" sz="2800" dirty="0"/>
              <a:t>4: figures of speech</a:t>
            </a:r>
          </a:p>
          <a:p>
            <a:pPr>
              <a:buClr>
                <a:schemeClr val="tx1"/>
              </a:buClr>
              <a:buFont typeface="Wingdings" pitchFamily="2" charset="2"/>
              <a:buNone/>
            </a:pPr>
            <a:r>
              <a:rPr lang="en-GB" sz="2800" dirty="0"/>
              <a:t>5: repetition</a:t>
            </a:r>
          </a:p>
          <a:p>
            <a:pPr>
              <a:buClr>
                <a:schemeClr val="tx1"/>
              </a:buClr>
              <a:buFont typeface="Wingdings" pitchFamily="2" charset="2"/>
              <a:buNone/>
            </a:pPr>
            <a:r>
              <a:rPr lang="en-GB" sz="2800" dirty="0"/>
              <a:t>6: originality</a:t>
            </a:r>
          </a:p>
          <a:p>
            <a:pPr>
              <a:buClr>
                <a:schemeClr val="tx1"/>
              </a:buClr>
              <a:buFont typeface="Wingdings" pitchFamily="2" charset="2"/>
              <a:buNone/>
            </a:pPr>
            <a:r>
              <a:rPr lang="en-GB" sz="2800" dirty="0"/>
              <a:t>7: proper subjects for poetry/translation</a:t>
            </a:r>
          </a:p>
          <a:p>
            <a:pPr>
              <a:buClr>
                <a:schemeClr val="tx1"/>
              </a:buClr>
              <a:buFont typeface="Wingdings" pitchFamily="2" charset="2"/>
              <a:buNone/>
            </a:pPr>
            <a:r>
              <a:rPr lang="en-GB" sz="2800" dirty="0"/>
              <a:t>8: rhyme schemes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dirty="0"/>
              <a:t>From Chapter </a:t>
            </a:r>
            <a:r>
              <a:rPr lang="en-GB" dirty="0" smtClean="0"/>
              <a:t>III (vocabulary)</a:t>
            </a:r>
            <a:endParaRPr lang="en-GB" dirty="0"/>
          </a:p>
        </p:txBody>
      </p:sp>
      <p:sp>
        <p:nvSpPr>
          <p:cNvPr id="10243" name="Rectangle 3"/>
          <p:cNvSpPr>
            <a:spLocks noGrp="1" noChangeArrowheads="1"/>
          </p:cNvSpPr>
          <p:nvPr>
            <p:ph type="body" idx="1"/>
          </p:nvPr>
        </p:nvSpPr>
        <p:spPr/>
        <p:txBody>
          <a:bodyPr/>
          <a:lstStyle/>
          <a:p>
            <a:pPr>
              <a:buClr>
                <a:schemeClr val="tx1"/>
              </a:buClr>
              <a:buFont typeface="Wingdings" pitchFamily="2" charset="2"/>
              <a:buNone/>
            </a:pPr>
            <a:r>
              <a:rPr lang="en-GB" sz="2400" dirty="0"/>
              <a:t>	Ye man also take </a:t>
            </a:r>
            <a:r>
              <a:rPr lang="en-GB" sz="2400" dirty="0" err="1"/>
              <a:t>heid</a:t>
            </a:r>
            <a:r>
              <a:rPr lang="en-GB" sz="2400" dirty="0"/>
              <a:t> to frame your </a:t>
            </a:r>
            <a:r>
              <a:rPr lang="en-GB" sz="2400" dirty="0" err="1"/>
              <a:t>wordis</a:t>
            </a:r>
            <a:r>
              <a:rPr lang="en-GB" sz="2400" dirty="0"/>
              <a:t> and </a:t>
            </a:r>
            <a:r>
              <a:rPr lang="en-GB" sz="2400" dirty="0" err="1"/>
              <a:t>sentencis</a:t>
            </a:r>
            <a:r>
              <a:rPr lang="en-GB" sz="2400" dirty="0"/>
              <a:t> according to the mater: as in flyting and invectives, your words be </a:t>
            </a:r>
            <a:r>
              <a:rPr lang="en-GB" sz="2400" dirty="0" err="1"/>
              <a:t>cuttit</a:t>
            </a:r>
            <a:r>
              <a:rPr lang="en-GB" sz="2400" dirty="0"/>
              <a:t> short and </a:t>
            </a:r>
            <a:r>
              <a:rPr lang="en-GB" sz="2400" dirty="0" err="1"/>
              <a:t>hurland</a:t>
            </a:r>
            <a:r>
              <a:rPr lang="en-GB" sz="2400" dirty="0"/>
              <a:t> over </a:t>
            </a:r>
            <a:r>
              <a:rPr lang="en-GB" sz="2400" dirty="0" err="1"/>
              <a:t>heuch</a:t>
            </a:r>
            <a:r>
              <a:rPr lang="en-GB" sz="2400" dirty="0"/>
              <a:t>.  For </a:t>
            </a:r>
            <a:r>
              <a:rPr lang="en-GB" sz="2400" dirty="0" err="1"/>
              <a:t>thais</a:t>
            </a:r>
            <a:r>
              <a:rPr lang="en-GB" sz="2400" dirty="0"/>
              <a:t> </a:t>
            </a:r>
            <a:r>
              <a:rPr lang="en-GB" sz="2400" dirty="0" err="1"/>
              <a:t>quhilkis</a:t>
            </a:r>
            <a:r>
              <a:rPr lang="en-GB" sz="2400" dirty="0"/>
              <a:t> are </a:t>
            </a:r>
            <a:r>
              <a:rPr lang="en-GB" sz="2400" dirty="0" err="1"/>
              <a:t>cuttit</a:t>
            </a:r>
            <a:r>
              <a:rPr lang="en-GB" sz="2400" dirty="0"/>
              <a:t> short, I </a:t>
            </a:r>
            <a:r>
              <a:rPr lang="en-GB" sz="2400" dirty="0" err="1"/>
              <a:t>meane</a:t>
            </a:r>
            <a:r>
              <a:rPr lang="en-GB" sz="2400" dirty="0"/>
              <a:t> be sic </a:t>
            </a:r>
            <a:r>
              <a:rPr lang="en-GB" sz="2400" dirty="0" err="1"/>
              <a:t>wordis</a:t>
            </a:r>
            <a:r>
              <a:rPr lang="en-GB" sz="2400" dirty="0"/>
              <a:t> as </a:t>
            </a:r>
            <a:r>
              <a:rPr lang="en-GB" sz="2400" dirty="0" err="1"/>
              <a:t>thir</a:t>
            </a:r>
            <a:r>
              <a:rPr lang="en-GB" sz="2400" dirty="0"/>
              <a:t>,</a:t>
            </a:r>
          </a:p>
          <a:p>
            <a:pPr>
              <a:buClr>
                <a:schemeClr val="tx1"/>
              </a:buClr>
              <a:buFont typeface="Wingdings" pitchFamily="2" charset="2"/>
              <a:buNone/>
            </a:pPr>
            <a:r>
              <a:rPr lang="en-GB" sz="2400" dirty="0"/>
              <a:t>		</a:t>
            </a:r>
            <a:r>
              <a:rPr lang="en-GB" sz="2400" dirty="0" err="1"/>
              <a:t>Iis</a:t>
            </a:r>
            <a:r>
              <a:rPr lang="en-GB" sz="2400" dirty="0"/>
              <a:t> </a:t>
            </a:r>
            <a:r>
              <a:rPr lang="en-GB" sz="2400" dirty="0" err="1"/>
              <a:t>neir</a:t>
            </a:r>
            <a:r>
              <a:rPr lang="en-GB" sz="2400" dirty="0"/>
              <a:t> </a:t>
            </a:r>
            <a:r>
              <a:rPr lang="en-GB" sz="2400" dirty="0" err="1"/>
              <a:t>cair</a:t>
            </a:r>
            <a:endParaRPr lang="en-GB" sz="2400" dirty="0"/>
          </a:p>
          <a:p>
            <a:pPr>
              <a:buClr>
                <a:schemeClr val="tx1"/>
              </a:buClr>
              <a:buFont typeface="Wingdings" pitchFamily="2" charset="2"/>
              <a:buNone/>
            </a:pPr>
            <a:r>
              <a:rPr lang="en-GB" sz="2400" dirty="0"/>
              <a:t>	for ‘I </a:t>
            </a:r>
            <a:r>
              <a:rPr lang="en-GB" sz="2400" dirty="0" err="1"/>
              <a:t>sall</a:t>
            </a:r>
            <a:r>
              <a:rPr lang="en-GB" sz="2400" dirty="0"/>
              <a:t> </a:t>
            </a:r>
            <a:r>
              <a:rPr lang="en-GB" sz="2400" dirty="0" err="1"/>
              <a:t>nevir</a:t>
            </a:r>
            <a:r>
              <a:rPr lang="en-GB" sz="2400" dirty="0"/>
              <a:t> </a:t>
            </a:r>
            <a:r>
              <a:rPr lang="en-GB" sz="2400" dirty="0" err="1"/>
              <a:t>cair</a:t>
            </a:r>
            <a:r>
              <a:rPr lang="en-GB" sz="2400" dirty="0"/>
              <a:t>,’ gif your subject were of love or tragedies, because in </a:t>
            </a:r>
            <a:r>
              <a:rPr lang="en-GB" sz="2400" dirty="0" err="1"/>
              <a:t>thame</a:t>
            </a:r>
            <a:r>
              <a:rPr lang="en-GB" sz="2400" dirty="0"/>
              <a:t> your words man be </a:t>
            </a:r>
            <a:r>
              <a:rPr lang="en-GB" sz="2400" dirty="0" err="1"/>
              <a:t>drawin</a:t>
            </a:r>
            <a:r>
              <a:rPr lang="en-GB" sz="2400" dirty="0"/>
              <a:t> </a:t>
            </a:r>
            <a:r>
              <a:rPr lang="en-GB" sz="2400" dirty="0" err="1"/>
              <a:t>lang</a:t>
            </a:r>
            <a:r>
              <a:rPr lang="en-GB" sz="2400" dirty="0"/>
              <a:t>, </a:t>
            </a:r>
            <a:r>
              <a:rPr lang="en-GB" sz="2400" dirty="0" err="1"/>
              <a:t>quhilkis</a:t>
            </a:r>
            <a:r>
              <a:rPr lang="en-GB" sz="2400" dirty="0"/>
              <a:t> in flyting man be short.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A Satire of the Three Estates: </a:t>
            </a:r>
            <a:r>
              <a:rPr lang="en-GB" dirty="0" smtClean="0"/>
              <a:t/>
            </a:r>
            <a:br>
              <a:rPr lang="en-GB" dirty="0" smtClean="0"/>
            </a:br>
            <a:r>
              <a:rPr lang="en-GB" dirty="0" smtClean="0"/>
              <a:t>Film now available on the </a:t>
            </a:r>
            <a:r>
              <a:rPr lang="en-GB" dirty="0" smtClean="0">
                <a:hlinkClick r:id="rId2"/>
              </a:rPr>
              <a:t>website</a:t>
            </a:r>
            <a:endParaRPr lang="en-GB" dirty="0"/>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endParaRPr lang="en-GB" dirty="0" smtClean="0"/>
          </a:p>
          <a:p>
            <a:r>
              <a:rPr lang="en-GB" dirty="0" err="1" smtClean="0"/>
              <a:t>Gude</a:t>
            </a:r>
            <a:r>
              <a:rPr lang="en-GB" dirty="0" smtClean="0"/>
              <a:t> Counsel</a:t>
            </a:r>
          </a:p>
          <a:p>
            <a:r>
              <a:rPr lang="en-GB" dirty="0" err="1" smtClean="0"/>
              <a:t>Flatterie</a:t>
            </a:r>
            <a:endParaRPr lang="en-GB" dirty="0" smtClean="0"/>
          </a:p>
          <a:p>
            <a:r>
              <a:rPr lang="en-GB" dirty="0" smtClean="0"/>
              <a:t>Scene 3</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072" t="21032" r="44670" b="41468"/>
          <a:stretch/>
        </p:blipFill>
        <p:spPr bwMode="auto">
          <a:xfrm>
            <a:off x="381000" y="1752600"/>
            <a:ext cx="4847772"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7789" t="20549" r="43398" b="39725"/>
          <a:stretch/>
        </p:blipFill>
        <p:spPr bwMode="auto">
          <a:xfrm>
            <a:off x="4038600" y="3733800"/>
            <a:ext cx="4917564" cy="2829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1974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t>From Chapter III</a:t>
            </a:r>
          </a:p>
        </p:txBody>
      </p:sp>
      <p:sp>
        <p:nvSpPr>
          <p:cNvPr id="12291" name="Rectangle 3"/>
          <p:cNvSpPr>
            <a:spLocks noGrp="1" noChangeArrowheads="1"/>
          </p:cNvSpPr>
          <p:nvPr>
            <p:ph type="body" idx="1"/>
          </p:nvPr>
        </p:nvSpPr>
        <p:spPr/>
        <p:txBody>
          <a:bodyPr/>
          <a:lstStyle/>
          <a:p>
            <a:pPr>
              <a:buClr>
                <a:schemeClr val="tx1"/>
              </a:buClr>
              <a:buFont typeface="Wingdings" pitchFamily="2" charset="2"/>
              <a:buNone/>
            </a:pPr>
            <a:r>
              <a:rPr lang="en-GB" dirty="0"/>
              <a:t>	Ye man </a:t>
            </a:r>
            <a:r>
              <a:rPr lang="en-GB" dirty="0" err="1"/>
              <a:t>lykewayis</a:t>
            </a:r>
            <a:r>
              <a:rPr lang="en-GB" dirty="0"/>
              <a:t> </a:t>
            </a:r>
            <a:r>
              <a:rPr lang="en-GB" dirty="0" err="1"/>
              <a:t>tak</a:t>
            </a:r>
            <a:r>
              <a:rPr lang="en-GB" dirty="0"/>
              <a:t> </a:t>
            </a:r>
            <a:r>
              <a:rPr lang="en-GB" dirty="0" err="1"/>
              <a:t>heid</a:t>
            </a:r>
            <a:r>
              <a:rPr lang="en-GB" dirty="0"/>
              <a:t>, that ye </a:t>
            </a:r>
            <a:r>
              <a:rPr lang="en-GB" dirty="0" err="1"/>
              <a:t>waill</a:t>
            </a:r>
            <a:r>
              <a:rPr lang="en-GB" dirty="0"/>
              <a:t> your </a:t>
            </a:r>
            <a:r>
              <a:rPr lang="en-GB" dirty="0" err="1"/>
              <a:t>wordis</a:t>
            </a:r>
            <a:r>
              <a:rPr lang="en-GB" dirty="0"/>
              <a:t> according to the purpose: as in </a:t>
            </a:r>
            <a:r>
              <a:rPr lang="en-GB" dirty="0" err="1"/>
              <a:t>ane</a:t>
            </a:r>
            <a:r>
              <a:rPr lang="en-GB" dirty="0"/>
              <a:t> </a:t>
            </a:r>
            <a:r>
              <a:rPr lang="en-GB" dirty="0" err="1"/>
              <a:t>heich</a:t>
            </a:r>
            <a:r>
              <a:rPr lang="en-GB" dirty="0"/>
              <a:t> and </a:t>
            </a:r>
            <a:r>
              <a:rPr lang="en-GB" dirty="0" err="1"/>
              <a:t>learnit</a:t>
            </a:r>
            <a:r>
              <a:rPr lang="en-GB" dirty="0"/>
              <a:t> purpose to use </a:t>
            </a:r>
            <a:r>
              <a:rPr lang="en-GB" dirty="0" err="1"/>
              <a:t>hiech</a:t>
            </a:r>
            <a:r>
              <a:rPr lang="en-GB" dirty="0"/>
              <a:t>, </a:t>
            </a:r>
            <a:r>
              <a:rPr lang="en-GB" dirty="0" err="1"/>
              <a:t>pithie</a:t>
            </a:r>
            <a:r>
              <a:rPr lang="en-GB" dirty="0"/>
              <a:t> and </a:t>
            </a:r>
            <a:r>
              <a:rPr lang="en-GB" dirty="0" err="1"/>
              <a:t>learnit</a:t>
            </a:r>
            <a:r>
              <a:rPr lang="en-GB" dirty="0"/>
              <a:t> </a:t>
            </a:r>
            <a:r>
              <a:rPr lang="en-GB" dirty="0" err="1"/>
              <a:t>wordis</a:t>
            </a:r>
            <a:r>
              <a:rPr lang="en-GB" dirty="0"/>
              <a:t>.</a:t>
            </a:r>
          </a:p>
          <a:p>
            <a:pPr>
              <a:buClr>
                <a:schemeClr val="tx1"/>
              </a:buClr>
              <a:buFont typeface="Wingdings" pitchFamily="2" charset="2"/>
              <a:buNone/>
            </a:pPr>
            <a:r>
              <a:rPr lang="en-GB" dirty="0"/>
              <a:t>  Gif your purpose be of love: to use </a:t>
            </a:r>
            <a:r>
              <a:rPr lang="en-GB" dirty="0" err="1"/>
              <a:t>commoun</a:t>
            </a:r>
            <a:r>
              <a:rPr lang="en-GB" dirty="0"/>
              <a:t> language with some passionate </a:t>
            </a:r>
            <a:r>
              <a:rPr lang="en-GB" dirty="0" err="1"/>
              <a:t>wordis</a:t>
            </a:r>
            <a:r>
              <a:rPr lang="en-GB" dirty="0"/>
              <a:t>.</a:t>
            </a:r>
          </a:p>
          <a:p>
            <a:pPr>
              <a:buClr>
                <a:schemeClr val="tx1"/>
              </a:buClr>
              <a:buFont typeface="Wingdings" pitchFamily="2" charset="2"/>
              <a:buNone/>
            </a:pPr>
            <a:r>
              <a:rPr lang="en-GB" dirty="0"/>
              <a:t>  Gif your purpose be of </a:t>
            </a:r>
            <a:r>
              <a:rPr lang="en-GB" dirty="0" err="1"/>
              <a:t>tragicall</a:t>
            </a:r>
            <a:r>
              <a:rPr lang="en-GB" dirty="0"/>
              <a:t> </a:t>
            </a:r>
            <a:r>
              <a:rPr lang="en-GB" dirty="0" err="1"/>
              <a:t>materis</a:t>
            </a:r>
            <a:r>
              <a:rPr lang="en-GB" dirty="0"/>
              <a:t>: to use lamentable </a:t>
            </a:r>
            <a:r>
              <a:rPr lang="en-GB" dirty="0" err="1"/>
              <a:t>wordis</a:t>
            </a:r>
            <a:r>
              <a:rPr lang="en-GB" dirty="0"/>
              <a:t>, with some </a:t>
            </a:r>
            <a:r>
              <a:rPr lang="en-GB" dirty="0" err="1"/>
              <a:t>hiech</a:t>
            </a:r>
            <a:r>
              <a:rPr lang="en-GB" dirty="0"/>
              <a:t>, as </a:t>
            </a:r>
            <a:r>
              <a:rPr lang="en-GB" dirty="0" err="1"/>
              <a:t>ravisht</a:t>
            </a:r>
            <a:r>
              <a:rPr lang="en-GB" dirty="0"/>
              <a:t> in </a:t>
            </a:r>
            <a:r>
              <a:rPr lang="en-GB" dirty="0" err="1"/>
              <a:t>admiratioun</a:t>
            </a:r>
            <a:r>
              <a:rPr lang="en-GB" dirty="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t>From Chapter III</a:t>
            </a:r>
          </a:p>
        </p:txBody>
      </p:sp>
      <p:sp>
        <p:nvSpPr>
          <p:cNvPr id="13315" name="Rectangle 3"/>
          <p:cNvSpPr>
            <a:spLocks noGrp="1" noChangeArrowheads="1"/>
          </p:cNvSpPr>
          <p:nvPr>
            <p:ph type="body" idx="1"/>
          </p:nvPr>
        </p:nvSpPr>
        <p:spPr/>
        <p:txBody>
          <a:bodyPr/>
          <a:lstStyle/>
          <a:p>
            <a:pPr>
              <a:lnSpc>
                <a:spcPct val="90000"/>
              </a:lnSpc>
              <a:buClr>
                <a:schemeClr val="tx1"/>
              </a:buClr>
              <a:buFont typeface="Wingdings" pitchFamily="2" charset="2"/>
              <a:buNone/>
            </a:pPr>
            <a:r>
              <a:rPr lang="en-GB" sz="2400" dirty="0"/>
              <a:t>	 Gif your purpose be of </a:t>
            </a:r>
            <a:r>
              <a:rPr lang="en-GB" sz="2400" dirty="0" err="1"/>
              <a:t>landwart</a:t>
            </a:r>
            <a:r>
              <a:rPr lang="en-GB" sz="2400" dirty="0"/>
              <a:t> </a:t>
            </a:r>
            <a:r>
              <a:rPr lang="en-GB" sz="2400" dirty="0" err="1"/>
              <a:t>effairis</a:t>
            </a:r>
            <a:r>
              <a:rPr lang="en-GB" sz="2400" dirty="0"/>
              <a:t>: to use </a:t>
            </a:r>
            <a:r>
              <a:rPr lang="en-GB" sz="2400" dirty="0" err="1"/>
              <a:t>corruptit</a:t>
            </a:r>
            <a:r>
              <a:rPr lang="en-GB" sz="2400" dirty="0"/>
              <a:t> and </a:t>
            </a:r>
            <a:r>
              <a:rPr lang="en-GB" sz="2400" dirty="0" err="1"/>
              <a:t>uplandis</a:t>
            </a:r>
            <a:r>
              <a:rPr lang="en-GB" sz="2400" dirty="0"/>
              <a:t> </a:t>
            </a:r>
            <a:r>
              <a:rPr lang="en-GB" sz="2400" dirty="0" err="1"/>
              <a:t>wordis</a:t>
            </a:r>
            <a:r>
              <a:rPr lang="en-GB" sz="2400" dirty="0"/>
              <a:t>.</a:t>
            </a:r>
          </a:p>
          <a:p>
            <a:pPr>
              <a:lnSpc>
                <a:spcPct val="90000"/>
              </a:lnSpc>
              <a:buClr>
                <a:schemeClr val="tx1"/>
              </a:buClr>
              <a:buFont typeface="Wingdings" pitchFamily="2" charset="2"/>
              <a:buNone/>
            </a:pPr>
            <a:r>
              <a:rPr lang="en-GB" sz="2400" dirty="0"/>
              <a:t>  	And finally, </a:t>
            </a:r>
            <a:r>
              <a:rPr lang="en-GB" sz="2400" dirty="0" err="1"/>
              <a:t>quhatsumever</a:t>
            </a:r>
            <a:r>
              <a:rPr lang="en-GB" sz="2400" dirty="0"/>
              <a:t> be your subject, to use </a:t>
            </a:r>
            <a:r>
              <a:rPr lang="en-GB" sz="2400" i="1" dirty="0" err="1"/>
              <a:t>vocabula</a:t>
            </a:r>
            <a:r>
              <a:rPr lang="en-GB" sz="2400" i="1" dirty="0"/>
              <a:t> </a:t>
            </a:r>
            <a:r>
              <a:rPr lang="en-GB" sz="2400" i="1" dirty="0" err="1"/>
              <a:t>artis</a:t>
            </a:r>
            <a:r>
              <a:rPr lang="en-GB" sz="2400" i="1" dirty="0"/>
              <a:t>, </a:t>
            </a:r>
            <a:r>
              <a:rPr lang="en-GB" sz="2400" dirty="0" err="1"/>
              <a:t>quhairby</a:t>
            </a:r>
            <a:r>
              <a:rPr lang="en-GB" sz="2400" dirty="0"/>
              <a:t> ye may the </a:t>
            </a:r>
            <a:r>
              <a:rPr lang="en-GB" sz="2400" dirty="0" err="1"/>
              <a:t>mair</a:t>
            </a:r>
            <a:r>
              <a:rPr lang="en-GB" sz="2400" dirty="0"/>
              <a:t> </a:t>
            </a:r>
            <a:r>
              <a:rPr lang="en-GB" sz="2400" dirty="0" err="1"/>
              <a:t>vivelie</a:t>
            </a:r>
            <a:r>
              <a:rPr lang="en-GB" sz="2400" dirty="0"/>
              <a:t> represent that </a:t>
            </a:r>
            <a:r>
              <a:rPr lang="en-GB" sz="2400" dirty="0" err="1"/>
              <a:t>persoun</a:t>
            </a:r>
            <a:r>
              <a:rPr lang="en-GB" sz="2400" dirty="0"/>
              <a:t> </a:t>
            </a:r>
            <a:r>
              <a:rPr lang="en-GB" sz="2400" dirty="0" err="1"/>
              <a:t>quhais</a:t>
            </a:r>
            <a:r>
              <a:rPr lang="en-GB" sz="2400" dirty="0"/>
              <a:t> </a:t>
            </a:r>
            <a:r>
              <a:rPr lang="en-GB" sz="2400" dirty="0" err="1"/>
              <a:t>pairt</a:t>
            </a:r>
            <a:r>
              <a:rPr lang="en-GB" sz="2400" dirty="0"/>
              <a:t> ye paint out.</a:t>
            </a:r>
          </a:p>
          <a:p>
            <a:pPr>
              <a:lnSpc>
                <a:spcPct val="90000"/>
              </a:lnSpc>
              <a:buClr>
                <a:schemeClr val="tx1"/>
              </a:buClr>
              <a:buFont typeface="Wingdings" pitchFamily="2" charset="2"/>
              <a:buNone/>
            </a:pPr>
            <a:r>
              <a:rPr lang="en-GB" sz="2400" dirty="0"/>
              <a:t>  	This is </a:t>
            </a:r>
            <a:r>
              <a:rPr lang="en-GB" sz="2400" dirty="0" err="1"/>
              <a:t>lykewayis</a:t>
            </a:r>
            <a:r>
              <a:rPr lang="en-GB" sz="2400" dirty="0"/>
              <a:t> </a:t>
            </a:r>
            <a:r>
              <a:rPr lang="en-GB" sz="2400" dirty="0" err="1"/>
              <a:t>neidfull</a:t>
            </a:r>
            <a:r>
              <a:rPr lang="en-GB" sz="2400" dirty="0"/>
              <a:t> to be </a:t>
            </a:r>
            <a:r>
              <a:rPr lang="en-GB" sz="2400" dirty="0" err="1"/>
              <a:t>usit</a:t>
            </a:r>
            <a:r>
              <a:rPr lang="en-GB" sz="2400" dirty="0"/>
              <a:t> in sentences, </a:t>
            </a:r>
            <a:r>
              <a:rPr lang="en-GB" sz="2400" dirty="0" err="1"/>
              <a:t>alsweill</a:t>
            </a:r>
            <a:r>
              <a:rPr lang="en-GB" sz="2400" dirty="0"/>
              <a:t> as in </a:t>
            </a:r>
            <a:r>
              <a:rPr lang="en-GB" sz="2400" dirty="0" err="1"/>
              <a:t>wordis</a:t>
            </a:r>
            <a:r>
              <a:rPr lang="en-GB" sz="2400" dirty="0"/>
              <a:t>: as, gif your subject be </a:t>
            </a:r>
            <a:r>
              <a:rPr lang="en-GB" sz="2400" dirty="0" err="1"/>
              <a:t>heich</a:t>
            </a:r>
            <a:r>
              <a:rPr lang="en-GB" sz="2400" dirty="0"/>
              <a:t> and </a:t>
            </a:r>
            <a:r>
              <a:rPr lang="en-GB" sz="2400" dirty="0" err="1"/>
              <a:t>learnit</a:t>
            </a:r>
            <a:r>
              <a:rPr lang="en-GB" sz="2400" dirty="0"/>
              <a:t>, to use </a:t>
            </a:r>
            <a:r>
              <a:rPr lang="en-GB" sz="2400" dirty="0" err="1"/>
              <a:t>learnit</a:t>
            </a:r>
            <a:r>
              <a:rPr lang="en-GB" sz="2400" dirty="0"/>
              <a:t> and infallible </a:t>
            </a:r>
            <a:r>
              <a:rPr lang="en-GB" sz="2400" dirty="0" err="1"/>
              <a:t>reasonis</a:t>
            </a:r>
            <a:r>
              <a:rPr lang="en-GB" sz="2400" dirty="0"/>
              <a:t>, </a:t>
            </a:r>
            <a:r>
              <a:rPr lang="en-GB" sz="2400" dirty="0" err="1"/>
              <a:t>provin</a:t>
            </a:r>
            <a:r>
              <a:rPr lang="en-GB" sz="2400" dirty="0"/>
              <a:t> be necessities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t>From Chapter III</a:t>
            </a:r>
          </a:p>
        </p:txBody>
      </p:sp>
      <p:sp>
        <p:nvSpPr>
          <p:cNvPr id="14339" name="Rectangle 3"/>
          <p:cNvSpPr>
            <a:spLocks noGrp="1" noChangeArrowheads="1"/>
          </p:cNvSpPr>
          <p:nvPr>
            <p:ph type="body" idx="1"/>
          </p:nvPr>
        </p:nvSpPr>
        <p:spPr/>
        <p:txBody>
          <a:bodyPr/>
          <a:lstStyle/>
          <a:p>
            <a:pPr>
              <a:buClr>
                <a:schemeClr val="tx1"/>
              </a:buClr>
              <a:buFont typeface="Wingdings" pitchFamily="2" charset="2"/>
              <a:buNone/>
            </a:pPr>
            <a:r>
              <a:rPr lang="en-GB"/>
              <a:t>	Gif your subject be of love: to use wilfull reasonis, proceeding rather from passion nor reasoun.</a:t>
            </a:r>
          </a:p>
          <a:p>
            <a:pPr>
              <a:buClr>
                <a:schemeClr val="tx1"/>
              </a:buClr>
              <a:buFont typeface="Wingdings" pitchFamily="2" charset="2"/>
              <a:buNone/>
            </a:pPr>
            <a:r>
              <a:rPr lang="en-GB"/>
              <a:t>   Gif your subject be of landwart effaris; to use sklender reasonis mixt with grosse ignorance, nather keiping forme nor ordour.  And sa furth, ever framing your reasons according to the quality of your subject.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a:t>From Chapter III</a:t>
            </a:r>
          </a:p>
        </p:txBody>
      </p:sp>
      <p:sp>
        <p:nvSpPr>
          <p:cNvPr id="15363" name="Rectangle 3"/>
          <p:cNvSpPr>
            <a:spLocks noGrp="1" noChangeArrowheads="1"/>
          </p:cNvSpPr>
          <p:nvPr>
            <p:ph type="body" idx="1"/>
          </p:nvPr>
        </p:nvSpPr>
        <p:spPr/>
        <p:txBody>
          <a:bodyPr/>
          <a:lstStyle/>
          <a:p>
            <a:pPr>
              <a:buClr>
                <a:schemeClr val="tx1"/>
              </a:buClr>
              <a:buFont typeface="Wingdings" pitchFamily="2" charset="2"/>
              <a:buNone/>
            </a:pPr>
            <a:r>
              <a:rPr lang="en-GB" dirty="0"/>
              <a:t>	 Let all your verse be </a:t>
            </a:r>
            <a:r>
              <a:rPr lang="en-GB" dirty="0" err="1"/>
              <a:t>literall</a:t>
            </a:r>
            <a:r>
              <a:rPr lang="en-GB" dirty="0"/>
              <a:t>, </a:t>
            </a:r>
            <a:r>
              <a:rPr lang="en-GB" dirty="0" err="1"/>
              <a:t>sa</a:t>
            </a:r>
            <a:r>
              <a:rPr lang="en-GB" dirty="0"/>
              <a:t> far as may be, </a:t>
            </a:r>
            <a:r>
              <a:rPr lang="en-GB" dirty="0" err="1"/>
              <a:t>quhatsumever</a:t>
            </a:r>
            <a:r>
              <a:rPr lang="en-GB" dirty="0"/>
              <a:t> </a:t>
            </a:r>
            <a:r>
              <a:rPr lang="en-GB" dirty="0" err="1"/>
              <a:t>kynde</a:t>
            </a:r>
            <a:r>
              <a:rPr lang="en-GB" dirty="0"/>
              <a:t> they be of, but specially tumbling verse for flyting.  By ‘</a:t>
            </a:r>
            <a:r>
              <a:rPr lang="en-GB" dirty="0" err="1"/>
              <a:t>literall</a:t>
            </a:r>
            <a:r>
              <a:rPr lang="en-GB" dirty="0"/>
              <a:t>’, I </a:t>
            </a:r>
            <a:r>
              <a:rPr lang="en-GB" dirty="0" err="1"/>
              <a:t>meane</a:t>
            </a:r>
            <a:r>
              <a:rPr lang="en-GB" dirty="0"/>
              <a:t> that the </a:t>
            </a:r>
            <a:r>
              <a:rPr lang="en-GB" dirty="0" err="1"/>
              <a:t>maist</a:t>
            </a:r>
            <a:r>
              <a:rPr lang="en-GB" dirty="0"/>
              <a:t> </a:t>
            </a:r>
            <a:r>
              <a:rPr lang="en-GB" dirty="0" err="1"/>
              <a:t>pairt</a:t>
            </a:r>
            <a:r>
              <a:rPr lang="en-GB" dirty="0"/>
              <a:t> of your </a:t>
            </a:r>
            <a:r>
              <a:rPr lang="en-GB" dirty="0" err="1"/>
              <a:t>lyne</a:t>
            </a:r>
            <a:r>
              <a:rPr lang="en-GB" dirty="0"/>
              <a:t> </a:t>
            </a:r>
            <a:r>
              <a:rPr lang="en-GB" dirty="0" err="1"/>
              <a:t>sall</a:t>
            </a:r>
            <a:r>
              <a:rPr lang="en-GB" dirty="0"/>
              <a:t> </a:t>
            </a:r>
            <a:r>
              <a:rPr lang="en-GB" dirty="0" err="1"/>
              <a:t>rynne</a:t>
            </a:r>
            <a:r>
              <a:rPr lang="en-GB" dirty="0"/>
              <a:t> upon a letter, as this tumbling </a:t>
            </a:r>
            <a:r>
              <a:rPr lang="en-GB" dirty="0" err="1"/>
              <a:t>lyne</a:t>
            </a:r>
            <a:r>
              <a:rPr lang="en-GB" dirty="0"/>
              <a:t> </a:t>
            </a:r>
            <a:r>
              <a:rPr lang="en-GB" dirty="0" err="1"/>
              <a:t>rynnis</a:t>
            </a:r>
            <a:r>
              <a:rPr lang="en-GB" dirty="0"/>
              <a:t> upon ‘f’.</a:t>
            </a:r>
          </a:p>
          <a:p>
            <a:pPr>
              <a:buClr>
                <a:schemeClr val="tx1"/>
              </a:buClr>
              <a:buFont typeface="Wingdings" pitchFamily="2" charset="2"/>
              <a:buNone/>
            </a:pPr>
            <a:endParaRPr lang="en-GB" dirty="0"/>
          </a:p>
          <a:p>
            <a:pPr>
              <a:buClr>
                <a:schemeClr val="tx1"/>
              </a:buClr>
              <a:buFont typeface="Wingdings" pitchFamily="2" charset="2"/>
              <a:buNone/>
            </a:pPr>
            <a:r>
              <a:rPr lang="en-GB" sz="2400" dirty="0"/>
              <a:t>	</a:t>
            </a:r>
            <a:r>
              <a:rPr lang="en-GB" sz="2400" dirty="0">
                <a:solidFill>
                  <a:srgbClr val="0033CC"/>
                </a:solidFill>
              </a:rPr>
              <a:t>F</a:t>
            </a:r>
            <a:r>
              <a:rPr lang="en-GB" sz="2400" dirty="0"/>
              <a:t>etching </a:t>
            </a:r>
            <a:r>
              <a:rPr lang="en-GB" sz="2400" dirty="0" err="1">
                <a:solidFill>
                  <a:srgbClr val="0033CC"/>
                </a:solidFill>
              </a:rPr>
              <a:t>f</a:t>
            </a:r>
            <a:r>
              <a:rPr lang="en-GB" sz="2400" dirty="0" err="1"/>
              <a:t>ude</a:t>
            </a:r>
            <a:r>
              <a:rPr lang="en-GB" sz="2400" dirty="0"/>
              <a:t> </a:t>
            </a:r>
            <a:r>
              <a:rPr lang="en-GB" sz="2400" dirty="0">
                <a:solidFill>
                  <a:srgbClr val="0033CC"/>
                </a:solidFill>
              </a:rPr>
              <a:t>f</a:t>
            </a:r>
            <a:r>
              <a:rPr lang="en-GB" sz="2400" dirty="0"/>
              <a:t>or to </a:t>
            </a:r>
            <a:r>
              <a:rPr lang="en-GB" sz="2400" dirty="0" err="1">
                <a:solidFill>
                  <a:srgbClr val="0033CC"/>
                </a:solidFill>
              </a:rPr>
              <a:t>f</a:t>
            </a:r>
            <a:r>
              <a:rPr lang="en-GB" sz="2400" dirty="0" err="1"/>
              <a:t>eid</a:t>
            </a:r>
            <a:r>
              <a:rPr lang="en-GB" sz="2400" dirty="0"/>
              <a:t> it </a:t>
            </a:r>
            <a:r>
              <a:rPr lang="en-GB" sz="2400" dirty="0">
                <a:solidFill>
                  <a:srgbClr val="0033CC"/>
                </a:solidFill>
              </a:rPr>
              <a:t>f</a:t>
            </a:r>
            <a:r>
              <a:rPr lang="en-GB" sz="2400" dirty="0"/>
              <a:t>ast </a:t>
            </a:r>
            <a:r>
              <a:rPr lang="en-GB" sz="2400" dirty="0" err="1">
                <a:solidFill>
                  <a:srgbClr val="0033CC"/>
                </a:solidFill>
              </a:rPr>
              <a:t>f</a:t>
            </a:r>
            <a:r>
              <a:rPr lang="en-GB" sz="2400" dirty="0" err="1"/>
              <a:t>urth</a:t>
            </a:r>
            <a:r>
              <a:rPr lang="en-GB" sz="2400" dirty="0"/>
              <a:t> of the </a:t>
            </a:r>
            <a:r>
              <a:rPr lang="en-GB" sz="2400" dirty="0" err="1">
                <a:solidFill>
                  <a:srgbClr val="0033CC"/>
                </a:solidFill>
              </a:rPr>
              <a:t>f</a:t>
            </a:r>
            <a:r>
              <a:rPr lang="en-GB" sz="2400" dirty="0" err="1"/>
              <a:t>arie</a:t>
            </a:r>
            <a:r>
              <a:rPr lang="en-GB" sz="2400" dirty="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Ana Paula Alves Patrocinio da Silva</a:t>
            </a:r>
            <a:endParaRPr lang="en-GB" dirty="0"/>
          </a:p>
        </p:txBody>
      </p:sp>
      <p:sp>
        <p:nvSpPr>
          <p:cNvPr id="3" name="Content Placeholder 2"/>
          <p:cNvSpPr>
            <a:spLocks noGrp="1"/>
          </p:cNvSpPr>
          <p:nvPr>
            <p:ph idx="1"/>
          </p:nvPr>
        </p:nvSpPr>
        <p:spPr/>
        <p:txBody>
          <a:bodyPr/>
          <a:lstStyle/>
          <a:p>
            <a:pPr marL="0" indent="0">
              <a:buNone/>
            </a:pPr>
            <a:r>
              <a:rPr lang="en-GB" dirty="0"/>
              <a:t>Thy </a:t>
            </a:r>
            <a:r>
              <a:rPr lang="en-GB" dirty="0" err="1"/>
              <a:t>drame</a:t>
            </a:r>
            <a:r>
              <a:rPr lang="en-GB" dirty="0"/>
              <a:t> just like the </a:t>
            </a:r>
            <a:r>
              <a:rPr lang="en-GB" dirty="0" err="1"/>
              <a:t>cald</a:t>
            </a:r>
            <a:r>
              <a:rPr lang="en-GB" dirty="0"/>
              <a:t> of </a:t>
            </a:r>
            <a:r>
              <a:rPr lang="en-GB" dirty="0" err="1"/>
              <a:t>wynd</a:t>
            </a:r>
            <a:r>
              <a:rPr lang="en-GB" dirty="0"/>
              <a:t> goes by</a:t>
            </a:r>
            <a:r>
              <a:rPr lang="en-GB" dirty="0" smtClean="0"/>
              <a:t>,</a:t>
            </a:r>
            <a:endParaRPr lang="en-GB" dirty="0"/>
          </a:p>
          <a:p>
            <a:pPr marL="0" indent="0">
              <a:buNone/>
            </a:pPr>
            <a:r>
              <a:rPr lang="en-GB" dirty="0" err="1"/>
              <a:t>Thene</a:t>
            </a:r>
            <a:r>
              <a:rPr lang="en-GB" dirty="0"/>
              <a:t> life </a:t>
            </a:r>
            <a:r>
              <a:rPr lang="en-GB" dirty="0" err="1"/>
              <a:t>becums</a:t>
            </a:r>
            <a:r>
              <a:rPr lang="en-GB" dirty="0"/>
              <a:t> a darkly painful sore</a:t>
            </a:r>
            <a:r>
              <a:rPr lang="en-GB" dirty="0" smtClean="0"/>
              <a:t>,</a:t>
            </a:r>
            <a:endParaRPr lang="en-GB" dirty="0"/>
          </a:p>
          <a:p>
            <a:pPr marL="0" indent="0">
              <a:buNone/>
            </a:pPr>
            <a:r>
              <a:rPr lang="en-GB" dirty="0" err="1"/>
              <a:t>Jow</a:t>
            </a:r>
            <a:r>
              <a:rPr lang="en-GB" dirty="0"/>
              <a:t> </a:t>
            </a:r>
            <a:r>
              <a:rPr lang="en-GB" dirty="0" err="1"/>
              <a:t>rwn</a:t>
            </a:r>
            <a:r>
              <a:rPr lang="en-GB" dirty="0"/>
              <a:t>, </a:t>
            </a:r>
            <a:r>
              <a:rPr lang="en-GB" dirty="0" err="1"/>
              <a:t>jow</a:t>
            </a:r>
            <a:r>
              <a:rPr lang="en-GB" dirty="0"/>
              <a:t> </a:t>
            </a:r>
            <a:r>
              <a:rPr lang="en-GB" dirty="0">
                <a:solidFill>
                  <a:srgbClr val="FF0000"/>
                </a:solidFill>
              </a:rPr>
              <a:t>b</a:t>
            </a:r>
            <a:r>
              <a:rPr lang="en-GB" dirty="0"/>
              <a:t>end, </a:t>
            </a:r>
            <a:r>
              <a:rPr lang="en-GB" dirty="0" err="1"/>
              <a:t>jow</a:t>
            </a:r>
            <a:r>
              <a:rPr lang="en-GB" dirty="0"/>
              <a:t> </a:t>
            </a:r>
            <a:r>
              <a:rPr lang="en-GB" dirty="0" err="1">
                <a:solidFill>
                  <a:srgbClr val="FF0000"/>
                </a:solidFill>
              </a:rPr>
              <a:t>b</a:t>
            </a:r>
            <a:r>
              <a:rPr lang="en-GB" dirty="0" err="1"/>
              <a:t>lede</a:t>
            </a:r>
            <a:r>
              <a:rPr lang="en-GB" dirty="0"/>
              <a:t> and so </a:t>
            </a:r>
            <a:r>
              <a:rPr lang="en-GB" dirty="0" err="1"/>
              <a:t>jow</a:t>
            </a:r>
            <a:r>
              <a:rPr lang="en-GB" dirty="0"/>
              <a:t> </a:t>
            </a:r>
            <a:r>
              <a:rPr lang="en-GB" dirty="0" err="1"/>
              <a:t>crye</a:t>
            </a:r>
            <a:r>
              <a:rPr lang="en-GB" dirty="0" smtClean="0"/>
              <a:t>,</a:t>
            </a:r>
            <a:endParaRPr lang="en-GB" dirty="0"/>
          </a:p>
          <a:p>
            <a:pPr marL="0" indent="0">
              <a:buNone/>
            </a:pPr>
            <a:r>
              <a:rPr lang="en-GB" dirty="0" err="1"/>
              <a:t>Jow</a:t>
            </a:r>
            <a:r>
              <a:rPr lang="en-GB" dirty="0"/>
              <a:t> </a:t>
            </a:r>
            <a:r>
              <a:rPr lang="en-GB" dirty="0">
                <a:solidFill>
                  <a:srgbClr val="FF0000"/>
                </a:solidFill>
              </a:rPr>
              <a:t>w</a:t>
            </a:r>
            <a:r>
              <a:rPr lang="en-GB" dirty="0"/>
              <a:t>ish and </a:t>
            </a:r>
            <a:r>
              <a:rPr lang="en-GB" dirty="0">
                <a:solidFill>
                  <a:srgbClr val="FF0000"/>
                </a:solidFill>
              </a:rPr>
              <a:t>w</a:t>
            </a:r>
            <a:r>
              <a:rPr lang="en-GB" dirty="0"/>
              <a:t>ait for </a:t>
            </a:r>
            <a:r>
              <a:rPr lang="en-GB" dirty="0" err="1"/>
              <a:t>houp</a:t>
            </a:r>
            <a:r>
              <a:rPr lang="en-GB" dirty="0"/>
              <a:t> to </a:t>
            </a:r>
            <a:r>
              <a:rPr lang="en-GB" dirty="0" err="1"/>
              <a:t>schow</a:t>
            </a:r>
            <a:r>
              <a:rPr lang="en-GB" dirty="0"/>
              <a:t> the </a:t>
            </a:r>
            <a:r>
              <a:rPr lang="en-GB" dirty="0" err="1"/>
              <a:t>dore</a:t>
            </a:r>
            <a:r>
              <a:rPr lang="en-GB" dirty="0" smtClean="0"/>
              <a:t>.</a:t>
            </a:r>
          </a:p>
          <a:p>
            <a:pPr marL="0" indent="0">
              <a:buNone/>
            </a:pPr>
            <a:endParaRPr lang="en-GB" dirty="0"/>
          </a:p>
          <a:p>
            <a:pPr marL="0" indent="0">
              <a:buNone/>
            </a:pPr>
            <a:r>
              <a:rPr lang="en-GB" i="1" dirty="0" smtClean="0"/>
              <a:t>[Your dream passes just like a cold wind/Then life becomes a darkly painful sore/You run, you bend, you bleed, and so you cry/You wish and wait for hope to show the door…]</a:t>
            </a:r>
            <a:endParaRPr lang="en-GB" i="1" dirty="0"/>
          </a:p>
          <a:p>
            <a:pPr marL="0" indent="0">
              <a:buNone/>
            </a:pPr>
            <a:endParaRPr lang="en-GB" dirty="0"/>
          </a:p>
        </p:txBody>
      </p:sp>
    </p:spTree>
    <p:extLst>
      <p:ext uri="{BB962C8B-B14F-4D97-AF65-F5344CB8AC3E}">
        <p14:creationId xmlns:p14="http://schemas.microsoft.com/office/powerpoint/2010/main" val="2410916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r>
              <a:rPr lang="en-GB" dirty="0" err="1" smtClean="0"/>
              <a:t>Literall</a:t>
            </a:r>
            <a:r>
              <a:rPr lang="en-GB" dirty="0" smtClean="0"/>
              <a:t>’ and decorous verse</a:t>
            </a:r>
            <a:endParaRPr lang="en-GB" dirty="0"/>
          </a:p>
        </p:txBody>
      </p:sp>
      <p:sp>
        <p:nvSpPr>
          <p:cNvPr id="3" name="Content Placeholder 2"/>
          <p:cNvSpPr>
            <a:spLocks noGrp="1"/>
          </p:cNvSpPr>
          <p:nvPr>
            <p:ph idx="1"/>
          </p:nvPr>
        </p:nvSpPr>
        <p:spPr/>
        <p:txBody>
          <a:bodyPr/>
          <a:lstStyle/>
          <a:p>
            <a:pPr marL="0" indent="0">
              <a:buNone/>
            </a:pPr>
            <a:r>
              <a:rPr lang="en-GB" sz="2800" dirty="0" smtClean="0"/>
              <a:t>He sees </a:t>
            </a:r>
            <a:r>
              <a:rPr lang="en-GB" sz="2800" dirty="0" err="1" smtClean="0"/>
              <a:t>ane</a:t>
            </a:r>
            <a:r>
              <a:rPr lang="en-GB" sz="2800" dirty="0" smtClean="0"/>
              <a:t> </a:t>
            </a:r>
            <a:r>
              <a:rPr lang="en-GB" sz="2800" dirty="0" err="1" smtClean="0"/>
              <a:t>christall</a:t>
            </a:r>
            <a:r>
              <a:rPr lang="en-GB" sz="2800" dirty="0" smtClean="0"/>
              <a:t> revere </a:t>
            </a:r>
            <a:r>
              <a:rPr lang="en-GB" sz="2800" dirty="0" err="1" smtClean="0">
                <a:solidFill>
                  <a:srgbClr val="FF0000"/>
                </a:solidFill>
              </a:rPr>
              <a:t>d</a:t>
            </a:r>
            <a:r>
              <a:rPr lang="en-GB" sz="2800" dirty="0" err="1" smtClean="0"/>
              <a:t>ouce</a:t>
            </a:r>
            <a:r>
              <a:rPr lang="en-GB" sz="2800" dirty="0" smtClean="0"/>
              <a:t> </a:t>
            </a:r>
            <a:r>
              <a:rPr lang="en-GB" sz="2800" dirty="0" err="1" smtClean="0">
                <a:solidFill>
                  <a:srgbClr val="FF0000"/>
                </a:solidFill>
              </a:rPr>
              <a:t>d</a:t>
            </a:r>
            <a:r>
              <a:rPr lang="en-GB" sz="2800" dirty="0" err="1" smtClean="0"/>
              <a:t>istell</a:t>
            </a:r>
            <a:endParaRPr lang="en-GB" sz="2800" dirty="0" smtClean="0"/>
          </a:p>
          <a:p>
            <a:pPr marL="0" indent="0">
              <a:buNone/>
            </a:pPr>
            <a:r>
              <a:rPr lang="en-GB" sz="2800" dirty="0" smtClean="0"/>
              <a:t>A</a:t>
            </a:r>
            <a:r>
              <a:rPr lang="en-GB" sz="2800" dirty="0" smtClean="0">
                <a:solidFill>
                  <a:srgbClr val="FF0000"/>
                </a:solidFill>
              </a:rPr>
              <a:t>b</a:t>
            </a:r>
            <a:r>
              <a:rPr lang="en-GB" sz="2800" dirty="0" smtClean="0"/>
              <a:t>out the </a:t>
            </a:r>
            <a:r>
              <a:rPr lang="en-GB" sz="2800" dirty="0" err="1" smtClean="0">
                <a:solidFill>
                  <a:srgbClr val="FF0000"/>
                </a:solidFill>
              </a:rPr>
              <a:t>b</a:t>
            </a:r>
            <a:r>
              <a:rPr lang="en-GB" sz="2800" dirty="0" err="1" smtClean="0"/>
              <a:t>ordour</a:t>
            </a:r>
            <a:r>
              <a:rPr lang="en-GB" sz="2800" dirty="0" smtClean="0"/>
              <a:t> of </a:t>
            </a:r>
            <a:r>
              <a:rPr lang="en-GB" sz="2800" dirty="0" err="1" smtClean="0"/>
              <a:t>ane</a:t>
            </a:r>
            <a:r>
              <a:rPr lang="en-GB" sz="2800" dirty="0" smtClean="0"/>
              <a:t> </a:t>
            </a:r>
            <a:r>
              <a:rPr lang="en-GB" sz="2800" dirty="0" err="1" smtClean="0"/>
              <a:t>medow</a:t>
            </a:r>
            <a:r>
              <a:rPr lang="en-GB" sz="2800" dirty="0" smtClean="0"/>
              <a:t> fair,</a:t>
            </a:r>
          </a:p>
          <a:p>
            <a:pPr marL="0" indent="0">
              <a:buNone/>
            </a:pPr>
            <a:r>
              <a:rPr lang="en-GB" sz="2800" dirty="0" err="1" smtClean="0"/>
              <a:t>Quhair</a:t>
            </a:r>
            <a:r>
              <a:rPr lang="en-GB" sz="2800" dirty="0" smtClean="0"/>
              <a:t> </a:t>
            </a:r>
            <a:r>
              <a:rPr lang="en-GB" sz="2800" dirty="0" err="1" smtClean="0">
                <a:solidFill>
                  <a:srgbClr val="FF0000"/>
                </a:solidFill>
              </a:rPr>
              <a:t>f</a:t>
            </a:r>
            <a:r>
              <a:rPr lang="en-GB" sz="2800" dirty="0" err="1" smtClean="0"/>
              <a:t>louris</a:t>
            </a:r>
            <a:r>
              <a:rPr lang="en-GB" sz="2800" dirty="0" smtClean="0"/>
              <a:t> </a:t>
            </a:r>
            <a:r>
              <a:rPr lang="en-GB" sz="2800" dirty="0" err="1" smtClean="0">
                <a:solidFill>
                  <a:srgbClr val="FF0000"/>
                </a:solidFill>
              </a:rPr>
              <a:t>f</a:t>
            </a:r>
            <a:r>
              <a:rPr lang="en-GB" sz="2800" dirty="0" err="1" smtClean="0"/>
              <a:t>resche</a:t>
            </a:r>
            <a:r>
              <a:rPr lang="en-GB" sz="2800" dirty="0" smtClean="0"/>
              <a:t> </a:t>
            </a:r>
            <a:r>
              <a:rPr lang="en-GB" sz="2800" dirty="0" err="1" smtClean="0"/>
              <a:t>maist</a:t>
            </a:r>
            <a:r>
              <a:rPr lang="en-GB" sz="2800" dirty="0" smtClean="0"/>
              <a:t> </a:t>
            </a:r>
            <a:r>
              <a:rPr lang="en-GB" sz="2800" dirty="0" err="1" smtClean="0">
                <a:solidFill>
                  <a:srgbClr val="FF0000"/>
                </a:solidFill>
              </a:rPr>
              <a:t>s</a:t>
            </a:r>
            <a:r>
              <a:rPr lang="en-GB" sz="2800" dirty="0" err="1" smtClean="0"/>
              <a:t>avouruslie</a:t>
            </a:r>
            <a:r>
              <a:rPr lang="en-GB" sz="2800" dirty="0" smtClean="0"/>
              <a:t> did </a:t>
            </a:r>
            <a:r>
              <a:rPr lang="en-GB" sz="2800" dirty="0" smtClean="0">
                <a:solidFill>
                  <a:srgbClr val="FF0000"/>
                </a:solidFill>
              </a:rPr>
              <a:t>s</a:t>
            </a:r>
            <a:r>
              <a:rPr lang="en-GB" sz="2800" dirty="0" smtClean="0"/>
              <a:t>mell</a:t>
            </a:r>
          </a:p>
          <a:p>
            <a:pPr marL="0" indent="0">
              <a:buNone/>
            </a:pPr>
            <a:r>
              <a:rPr lang="en-GB" sz="2800" dirty="0" smtClean="0"/>
              <a:t>And </a:t>
            </a:r>
            <a:r>
              <a:rPr lang="en-GB" sz="2800" dirty="0" err="1" smtClean="0"/>
              <a:t>monie</a:t>
            </a:r>
            <a:r>
              <a:rPr lang="en-GB" sz="2800" dirty="0" smtClean="0"/>
              <a:t> </a:t>
            </a:r>
            <a:r>
              <a:rPr lang="en-GB" sz="2800" dirty="0" err="1" smtClean="0"/>
              <a:t>seimlie</a:t>
            </a:r>
            <a:r>
              <a:rPr lang="en-GB" sz="2800" dirty="0" smtClean="0"/>
              <a:t> </a:t>
            </a:r>
            <a:r>
              <a:rPr lang="en-GB" sz="2800" dirty="0" err="1" smtClean="0"/>
              <a:t>frondise</a:t>
            </a:r>
            <a:r>
              <a:rPr lang="en-GB" sz="2800" dirty="0" smtClean="0"/>
              <a:t> </a:t>
            </a:r>
            <a:r>
              <a:rPr lang="en-GB" sz="2800" dirty="0" err="1" smtClean="0"/>
              <a:t>trie</a:t>
            </a:r>
            <a:r>
              <a:rPr lang="en-GB" sz="2800" dirty="0" smtClean="0"/>
              <a:t> </a:t>
            </a:r>
            <a:r>
              <a:rPr lang="en-GB" sz="2800" dirty="0" err="1" smtClean="0"/>
              <a:t>preclair</a:t>
            </a:r>
            <a:endParaRPr lang="en-GB" sz="2800" dirty="0" smtClean="0"/>
          </a:p>
          <a:p>
            <a:pPr marL="0" indent="0">
              <a:buNone/>
            </a:pPr>
            <a:r>
              <a:rPr lang="en-GB" sz="2800" dirty="0" err="1" smtClean="0">
                <a:solidFill>
                  <a:srgbClr val="7030A0"/>
                </a:solidFill>
              </a:rPr>
              <a:t>Obumbrat</a:t>
            </a:r>
            <a:r>
              <a:rPr lang="en-GB" sz="2800" dirty="0" smtClean="0"/>
              <a:t> all this situation </a:t>
            </a:r>
            <a:r>
              <a:rPr lang="en-GB" sz="2800" dirty="0" err="1" smtClean="0"/>
              <a:t>rair</a:t>
            </a:r>
            <a:r>
              <a:rPr lang="en-GB" sz="2800" dirty="0" smtClean="0"/>
              <a:t>.</a:t>
            </a:r>
          </a:p>
          <a:p>
            <a:pPr marL="0" indent="0">
              <a:buNone/>
            </a:pPr>
            <a:endParaRPr lang="en-GB" sz="2800" dirty="0" smtClean="0"/>
          </a:p>
          <a:p>
            <a:pPr marL="0" indent="0">
              <a:buNone/>
            </a:pPr>
            <a:r>
              <a:rPr lang="en-GB" sz="2800" dirty="0" smtClean="0"/>
              <a:t>(</a:t>
            </a:r>
            <a:r>
              <a:rPr lang="en-GB" sz="2800" dirty="0"/>
              <a:t>John Stewart of </a:t>
            </a:r>
            <a:r>
              <a:rPr lang="en-GB" sz="2800" dirty="0" err="1"/>
              <a:t>Baldynneis</a:t>
            </a:r>
            <a:r>
              <a:rPr lang="en-GB" sz="2800" i="1" dirty="0"/>
              <a:t>, Roland Furious</a:t>
            </a:r>
            <a:r>
              <a:rPr lang="en-GB" sz="2800" dirty="0"/>
              <a:t>)</a:t>
            </a:r>
          </a:p>
          <a:p>
            <a:pPr marL="0" indent="0">
              <a:buNone/>
            </a:pPr>
            <a:endParaRPr lang="en-GB" dirty="0"/>
          </a:p>
        </p:txBody>
      </p:sp>
    </p:spTree>
    <p:extLst>
      <p:ext uri="{BB962C8B-B14F-4D97-AF65-F5344CB8AC3E}">
        <p14:creationId xmlns:p14="http://schemas.microsoft.com/office/powerpoint/2010/main" val="990879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dirty="0"/>
              <a:t>Chapter </a:t>
            </a:r>
            <a:r>
              <a:rPr lang="en-GB" dirty="0" smtClean="0"/>
              <a:t>V (Repetition)</a:t>
            </a:r>
            <a:endParaRPr lang="en-GB" dirty="0"/>
          </a:p>
        </p:txBody>
      </p:sp>
      <p:sp>
        <p:nvSpPr>
          <p:cNvPr id="4099" name="Rectangle 3"/>
          <p:cNvSpPr>
            <a:spLocks noGrp="1" noChangeArrowheads="1"/>
          </p:cNvSpPr>
          <p:nvPr>
            <p:ph type="body" idx="1"/>
          </p:nvPr>
        </p:nvSpPr>
        <p:spPr>
          <a:xfrm>
            <a:off x="457200" y="1600200"/>
            <a:ext cx="8229600" cy="4924425"/>
          </a:xfrm>
        </p:spPr>
        <p:txBody>
          <a:bodyPr/>
          <a:lstStyle/>
          <a:p>
            <a:pPr>
              <a:lnSpc>
                <a:spcPct val="90000"/>
              </a:lnSpc>
              <a:buClr>
                <a:schemeClr val="tx1"/>
              </a:buClr>
              <a:buFont typeface="Wingdings" pitchFamily="2" charset="2"/>
              <a:buNone/>
            </a:pPr>
            <a:r>
              <a:rPr lang="en-GB" sz="2400"/>
              <a:t>	It is also meit for the better decoratioun of the verse to use sumtyme the figure of repetitioun, as:</a:t>
            </a:r>
          </a:p>
          <a:p>
            <a:pPr>
              <a:lnSpc>
                <a:spcPct val="90000"/>
              </a:lnSpc>
              <a:buClr>
                <a:schemeClr val="tx1"/>
              </a:buClr>
              <a:buFont typeface="Wingdings" pitchFamily="2" charset="2"/>
              <a:buNone/>
            </a:pPr>
            <a:r>
              <a:rPr lang="en-GB" sz="2400"/>
              <a:t>			</a:t>
            </a:r>
            <a:r>
              <a:rPr lang="fr-FR" sz="2400"/>
              <a:t>Quhylis joy rang,</a:t>
            </a:r>
          </a:p>
          <a:p>
            <a:pPr>
              <a:lnSpc>
                <a:spcPct val="90000"/>
              </a:lnSpc>
              <a:buClr>
                <a:schemeClr val="tx1"/>
              </a:buClr>
              <a:buFont typeface="Wingdings" pitchFamily="2" charset="2"/>
              <a:buNone/>
            </a:pPr>
            <a:r>
              <a:rPr lang="fr-FR" sz="2400"/>
              <a:t>			Quhylis noy rang. etc.</a:t>
            </a:r>
          </a:p>
          <a:p>
            <a:pPr>
              <a:lnSpc>
                <a:spcPct val="90000"/>
              </a:lnSpc>
              <a:buClr>
                <a:schemeClr val="tx1"/>
              </a:buClr>
              <a:buFont typeface="Wingdings" pitchFamily="2" charset="2"/>
              <a:buNone/>
            </a:pPr>
            <a:r>
              <a:rPr lang="fr-FR" sz="2400"/>
              <a:t>   </a:t>
            </a:r>
          </a:p>
          <a:p>
            <a:pPr>
              <a:lnSpc>
                <a:spcPct val="90000"/>
              </a:lnSpc>
              <a:buClr>
                <a:schemeClr val="tx1"/>
              </a:buClr>
              <a:buFont typeface="Wingdings" pitchFamily="2" charset="2"/>
              <a:buNone/>
            </a:pPr>
            <a:r>
              <a:rPr lang="en-GB" sz="2400"/>
              <a:t>	Ye sie this word ‘quhylis’ is repetit heir.  This forme of repetitioun, sometyme usit, decoris the verse very mekle.  Yea, quhen it cummis to purpose, it will be cumly to repete sic a word aucht or nyne tymes in a verse.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a:t>Chapter V</a:t>
            </a:r>
          </a:p>
        </p:txBody>
      </p:sp>
      <p:sp>
        <p:nvSpPr>
          <p:cNvPr id="6147" name="Rectangle 3"/>
          <p:cNvSpPr>
            <a:spLocks noGrp="1" noChangeArrowheads="1"/>
          </p:cNvSpPr>
          <p:nvPr>
            <p:ph type="body" idx="1"/>
          </p:nvPr>
        </p:nvSpPr>
        <p:spPr>
          <a:xfrm>
            <a:off x="457200" y="1600200"/>
            <a:ext cx="8229600" cy="4924425"/>
          </a:xfrm>
        </p:spPr>
        <p:txBody>
          <a:bodyPr/>
          <a:lstStyle/>
          <a:p>
            <a:pPr>
              <a:lnSpc>
                <a:spcPct val="90000"/>
              </a:lnSpc>
              <a:buClr>
                <a:schemeClr val="tx1"/>
              </a:buClr>
              <a:buFont typeface="Wingdings" pitchFamily="2" charset="2"/>
              <a:buNone/>
            </a:pPr>
            <a:r>
              <a:rPr lang="en-GB" sz="2400" dirty="0"/>
              <a:t>	It is also </a:t>
            </a:r>
            <a:r>
              <a:rPr lang="en-GB" sz="2400" dirty="0" err="1"/>
              <a:t>m</a:t>
            </a:r>
            <a:r>
              <a:rPr lang="en-GB" sz="2400" dirty="0" err="1">
                <a:solidFill>
                  <a:schemeClr val="hlink"/>
                </a:solidFill>
              </a:rPr>
              <a:t>ei</a:t>
            </a:r>
            <a:r>
              <a:rPr lang="en-GB" sz="2400" dirty="0" err="1"/>
              <a:t>t</a:t>
            </a:r>
            <a:r>
              <a:rPr lang="en-GB" sz="2400" dirty="0"/>
              <a:t> for the better </a:t>
            </a:r>
            <a:r>
              <a:rPr lang="en-GB" sz="2400" dirty="0" err="1"/>
              <a:t>decorat</a:t>
            </a:r>
            <a:r>
              <a:rPr lang="en-GB" sz="2400" dirty="0" err="1">
                <a:solidFill>
                  <a:srgbClr val="0033CC"/>
                </a:solidFill>
              </a:rPr>
              <a:t>ioun</a:t>
            </a:r>
            <a:r>
              <a:rPr lang="en-GB" sz="2400" dirty="0"/>
              <a:t> of the verse to use </a:t>
            </a:r>
            <a:r>
              <a:rPr lang="en-GB" sz="2400" dirty="0" err="1"/>
              <a:t>sumtyme</a:t>
            </a:r>
            <a:r>
              <a:rPr lang="en-GB" sz="2400" dirty="0"/>
              <a:t> the figure of </a:t>
            </a:r>
            <a:r>
              <a:rPr lang="en-GB" sz="2400" dirty="0" err="1"/>
              <a:t>repetit</a:t>
            </a:r>
            <a:r>
              <a:rPr lang="en-GB" sz="2400" dirty="0" err="1">
                <a:solidFill>
                  <a:srgbClr val="0033CC"/>
                </a:solidFill>
              </a:rPr>
              <a:t>ioun</a:t>
            </a:r>
            <a:r>
              <a:rPr lang="en-GB" sz="2400" dirty="0"/>
              <a:t>, as:</a:t>
            </a:r>
          </a:p>
          <a:p>
            <a:pPr>
              <a:lnSpc>
                <a:spcPct val="90000"/>
              </a:lnSpc>
              <a:buClr>
                <a:schemeClr val="tx1"/>
              </a:buClr>
              <a:buFont typeface="Wingdings" pitchFamily="2" charset="2"/>
              <a:buNone/>
            </a:pPr>
            <a:r>
              <a:rPr lang="en-GB" sz="2400" dirty="0"/>
              <a:t>			</a:t>
            </a:r>
            <a:r>
              <a:rPr lang="fr-FR" sz="2400" dirty="0">
                <a:solidFill>
                  <a:srgbClr val="0033CC"/>
                </a:solidFill>
              </a:rPr>
              <a:t>Quhylis</a:t>
            </a:r>
            <a:r>
              <a:rPr lang="fr-FR" sz="2400" dirty="0"/>
              <a:t> joy rang,</a:t>
            </a:r>
          </a:p>
          <a:p>
            <a:pPr>
              <a:lnSpc>
                <a:spcPct val="90000"/>
              </a:lnSpc>
              <a:buClr>
                <a:schemeClr val="tx1"/>
              </a:buClr>
              <a:buFont typeface="Wingdings" pitchFamily="2" charset="2"/>
              <a:buNone/>
            </a:pPr>
            <a:r>
              <a:rPr lang="fr-FR" sz="2400" dirty="0"/>
              <a:t>			</a:t>
            </a:r>
            <a:r>
              <a:rPr lang="fr-FR" sz="2400" dirty="0">
                <a:solidFill>
                  <a:srgbClr val="0033CC"/>
                </a:solidFill>
              </a:rPr>
              <a:t>Quhylis </a:t>
            </a:r>
            <a:r>
              <a:rPr lang="fr-FR" sz="2400" dirty="0"/>
              <a:t>noy rang. etc.</a:t>
            </a:r>
          </a:p>
          <a:p>
            <a:pPr>
              <a:lnSpc>
                <a:spcPct val="90000"/>
              </a:lnSpc>
              <a:buClr>
                <a:schemeClr val="tx1"/>
              </a:buClr>
              <a:buFont typeface="Wingdings" pitchFamily="2" charset="2"/>
              <a:buNone/>
            </a:pPr>
            <a:r>
              <a:rPr lang="fr-FR" sz="2400" dirty="0"/>
              <a:t>   </a:t>
            </a:r>
          </a:p>
          <a:p>
            <a:pPr>
              <a:lnSpc>
                <a:spcPct val="90000"/>
              </a:lnSpc>
              <a:buClr>
                <a:schemeClr val="tx1"/>
              </a:buClr>
              <a:buFont typeface="Wingdings" pitchFamily="2" charset="2"/>
              <a:buNone/>
            </a:pPr>
            <a:r>
              <a:rPr lang="en-GB" sz="2400" dirty="0"/>
              <a:t>	Ye </a:t>
            </a:r>
            <a:r>
              <a:rPr lang="en-GB" sz="2400" dirty="0" err="1"/>
              <a:t>s</a:t>
            </a:r>
            <a:r>
              <a:rPr lang="en-GB" sz="2400" dirty="0" err="1">
                <a:solidFill>
                  <a:srgbClr val="0033CC"/>
                </a:solidFill>
              </a:rPr>
              <a:t>ie</a:t>
            </a:r>
            <a:r>
              <a:rPr lang="en-GB" sz="2400" dirty="0"/>
              <a:t> this word ‘</a:t>
            </a:r>
            <a:r>
              <a:rPr lang="en-GB" sz="2400" dirty="0" err="1">
                <a:solidFill>
                  <a:srgbClr val="0033CC"/>
                </a:solidFill>
              </a:rPr>
              <a:t>quhylis</a:t>
            </a:r>
            <a:r>
              <a:rPr lang="en-GB" sz="2400" dirty="0"/>
              <a:t>’ is </a:t>
            </a:r>
            <a:r>
              <a:rPr lang="en-GB" sz="2400" dirty="0" err="1"/>
              <a:t>repet</a:t>
            </a:r>
            <a:r>
              <a:rPr lang="en-GB" sz="2400" dirty="0" err="1">
                <a:solidFill>
                  <a:srgbClr val="FF3300"/>
                </a:solidFill>
              </a:rPr>
              <a:t>it</a:t>
            </a:r>
            <a:r>
              <a:rPr lang="en-GB" sz="2400" dirty="0"/>
              <a:t> h</a:t>
            </a:r>
            <a:r>
              <a:rPr lang="en-GB" sz="2400" dirty="0">
                <a:solidFill>
                  <a:schemeClr val="hlink"/>
                </a:solidFill>
              </a:rPr>
              <a:t>ei</a:t>
            </a:r>
            <a:r>
              <a:rPr lang="en-GB" sz="2400" dirty="0"/>
              <a:t>r.  This </a:t>
            </a:r>
            <a:r>
              <a:rPr lang="en-GB" sz="2400" dirty="0" err="1"/>
              <a:t>forme</a:t>
            </a:r>
            <a:r>
              <a:rPr lang="en-GB" sz="2400" dirty="0"/>
              <a:t> of </a:t>
            </a:r>
            <a:r>
              <a:rPr lang="en-GB" sz="2400" dirty="0" err="1"/>
              <a:t>repetit</a:t>
            </a:r>
            <a:r>
              <a:rPr lang="en-GB" sz="2400" dirty="0" err="1">
                <a:solidFill>
                  <a:srgbClr val="0033CC"/>
                </a:solidFill>
              </a:rPr>
              <a:t>ioun</a:t>
            </a:r>
            <a:r>
              <a:rPr lang="en-GB" sz="2400" dirty="0"/>
              <a:t>, </a:t>
            </a:r>
            <a:r>
              <a:rPr lang="en-GB" sz="2400" dirty="0" err="1"/>
              <a:t>sometyme</a:t>
            </a:r>
            <a:r>
              <a:rPr lang="en-GB" sz="2400" dirty="0"/>
              <a:t> </a:t>
            </a:r>
            <a:r>
              <a:rPr lang="en-GB" sz="2400" dirty="0" err="1"/>
              <a:t>us</a:t>
            </a:r>
            <a:r>
              <a:rPr lang="en-GB" sz="2400" dirty="0" err="1">
                <a:solidFill>
                  <a:srgbClr val="FF3300"/>
                </a:solidFill>
              </a:rPr>
              <a:t>it</a:t>
            </a:r>
            <a:r>
              <a:rPr lang="en-GB" sz="2400" dirty="0"/>
              <a:t>, </a:t>
            </a:r>
            <a:r>
              <a:rPr lang="en-GB" sz="2400" dirty="0" err="1">
                <a:solidFill>
                  <a:srgbClr val="0033CC"/>
                </a:solidFill>
              </a:rPr>
              <a:t>decoris</a:t>
            </a:r>
            <a:r>
              <a:rPr lang="en-GB" sz="2400" dirty="0"/>
              <a:t> the verse very </a:t>
            </a:r>
            <a:r>
              <a:rPr lang="en-GB" sz="2400" dirty="0" err="1">
                <a:solidFill>
                  <a:srgbClr val="0033CC"/>
                </a:solidFill>
              </a:rPr>
              <a:t>mekle</a:t>
            </a:r>
            <a:r>
              <a:rPr lang="en-GB" sz="2400" dirty="0"/>
              <a:t>.  Yea, </a:t>
            </a:r>
            <a:r>
              <a:rPr lang="en-GB" sz="2400" dirty="0" err="1">
                <a:solidFill>
                  <a:srgbClr val="0033CC"/>
                </a:solidFill>
              </a:rPr>
              <a:t>quhen</a:t>
            </a:r>
            <a:r>
              <a:rPr lang="en-GB" sz="2400" dirty="0"/>
              <a:t> it </a:t>
            </a:r>
            <a:r>
              <a:rPr lang="en-GB" sz="2400" dirty="0" err="1"/>
              <a:t>cumm</a:t>
            </a:r>
            <a:r>
              <a:rPr lang="en-GB" sz="2400" dirty="0" err="1">
                <a:solidFill>
                  <a:srgbClr val="FF3300"/>
                </a:solidFill>
              </a:rPr>
              <a:t>is</a:t>
            </a:r>
            <a:r>
              <a:rPr lang="en-GB" sz="2400" dirty="0"/>
              <a:t> to purpose, it will be </a:t>
            </a:r>
            <a:r>
              <a:rPr lang="en-GB" sz="2400" dirty="0" err="1"/>
              <a:t>cumly</a:t>
            </a:r>
            <a:r>
              <a:rPr lang="en-GB" sz="2400" dirty="0"/>
              <a:t> to </a:t>
            </a:r>
            <a:r>
              <a:rPr lang="en-GB" sz="2400" dirty="0" err="1"/>
              <a:t>repete</a:t>
            </a:r>
            <a:r>
              <a:rPr lang="en-GB" sz="2400" dirty="0"/>
              <a:t> </a:t>
            </a:r>
            <a:r>
              <a:rPr lang="en-GB" sz="2400" dirty="0">
                <a:solidFill>
                  <a:srgbClr val="0033CC"/>
                </a:solidFill>
              </a:rPr>
              <a:t>sic</a:t>
            </a:r>
            <a:r>
              <a:rPr lang="en-GB" sz="2400" dirty="0"/>
              <a:t> a word </a:t>
            </a:r>
            <a:r>
              <a:rPr lang="en-GB" sz="2400" dirty="0" err="1">
                <a:solidFill>
                  <a:srgbClr val="0033CC"/>
                </a:solidFill>
              </a:rPr>
              <a:t>aucht</a:t>
            </a:r>
            <a:r>
              <a:rPr lang="en-GB" sz="2400" dirty="0">
                <a:solidFill>
                  <a:srgbClr val="0033CC"/>
                </a:solidFill>
              </a:rPr>
              <a:t> </a:t>
            </a:r>
            <a:r>
              <a:rPr lang="en-GB" sz="2400" dirty="0"/>
              <a:t>or </a:t>
            </a:r>
            <a:r>
              <a:rPr lang="en-GB" sz="2400" dirty="0" err="1"/>
              <a:t>nyne</a:t>
            </a:r>
            <a:r>
              <a:rPr lang="en-GB" sz="2400" dirty="0"/>
              <a:t> </a:t>
            </a:r>
            <a:r>
              <a:rPr lang="en-GB" sz="2400" dirty="0" err="1"/>
              <a:t>tymes</a:t>
            </a:r>
            <a:r>
              <a:rPr lang="en-GB" sz="2400" dirty="0"/>
              <a:t> in a verse.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dirty="0" smtClean="0"/>
              <a:t>Chapter V</a:t>
            </a:r>
            <a:endParaRPr lang="en-GB" dirty="0"/>
          </a:p>
        </p:txBody>
      </p:sp>
      <p:sp>
        <p:nvSpPr>
          <p:cNvPr id="7171" name="Rectangle 3"/>
          <p:cNvSpPr>
            <a:spLocks noGrp="1" noChangeArrowheads="1"/>
          </p:cNvSpPr>
          <p:nvPr>
            <p:ph type="body" idx="1"/>
          </p:nvPr>
        </p:nvSpPr>
        <p:spPr>
          <a:xfrm>
            <a:off x="457200" y="1600200"/>
            <a:ext cx="8229600" cy="4924425"/>
          </a:xfrm>
        </p:spPr>
        <p:txBody>
          <a:bodyPr/>
          <a:lstStyle/>
          <a:p>
            <a:pPr>
              <a:lnSpc>
                <a:spcPct val="80000"/>
              </a:lnSpc>
              <a:buClr>
                <a:schemeClr val="tx1"/>
              </a:buClr>
              <a:buFont typeface="Wingdings" pitchFamily="2" charset="2"/>
              <a:buNone/>
            </a:pPr>
            <a:r>
              <a:rPr lang="en-GB" sz="2400" dirty="0"/>
              <a:t>	It is also </a:t>
            </a:r>
            <a:r>
              <a:rPr lang="en-GB" sz="2400" dirty="0" err="1"/>
              <a:t>meit</a:t>
            </a:r>
            <a:r>
              <a:rPr lang="en-GB" sz="2400" dirty="0"/>
              <a:t> for the better </a:t>
            </a:r>
            <a:r>
              <a:rPr lang="en-GB" sz="2400" dirty="0" err="1"/>
              <a:t>decoratioun</a:t>
            </a:r>
            <a:r>
              <a:rPr lang="en-GB" sz="2400" dirty="0"/>
              <a:t> of the verse to use </a:t>
            </a:r>
            <a:r>
              <a:rPr lang="en-GB" sz="2400" dirty="0" err="1"/>
              <a:t>sumtyme</a:t>
            </a:r>
            <a:r>
              <a:rPr lang="en-GB" sz="2400" dirty="0"/>
              <a:t> the figure of </a:t>
            </a:r>
            <a:r>
              <a:rPr lang="en-GB" sz="2400" dirty="0" err="1"/>
              <a:t>repetitioun</a:t>
            </a:r>
            <a:r>
              <a:rPr lang="en-GB" sz="2400" dirty="0"/>
              <a:t>, as:</a:t>
            </a:r>
          </a:p>
          <a:p>
            <a:pPr>
              <a:lnSpc>
                <a:spcPct val="80000"/>
              </a:lnSpc>
              <a:buClr>
                <a:schemeClr val="tx1"/>
              </a:buClr>
              <a:buFont typeface="Wingdings" pitchFamily="2" charset="2"/>
              <a:buNone/>
            </a:pPr>
            <a:r>
              <a:rPr lang="en-GB" sz="2400" dirty="0"/>
              <a:t>			</a:t>
            </a:r>
            <a:r>
              <a:rPr lang="fr-FR" sz="2400" dirty="0" err="1">
                <a:solidFill>
                  <a:srgbClr val="0033CC"/>
                </a:solidFill>
              </a:rPr>
              <a:t>Quhylis</a:t>
            </a:r>
            <a:r>
              <a:rPr lang="fr-FR" sz="2400" dirty="0">
                <a:solidFill>
                  <a:srgbClr val="0033CC"/>
                </a:solidFill>
              </a:rPr>
              <a:t> [</a:t>
            </a:r>
            <a:r>
              <a:rPr lang="fr-FR" sz="2400" dirty="0" err="1">
                <a:solidFill>
                  <a:srgbClr val="0033CC"/>
                </a:solidFill>
              </a:rPr>
              <a:t>whiles</a:t>
            </a:r>
            <a:r>
              <a:rPr lang="fr-FR" sz="2400" dirty="0">
                <a:solidFill>
                  <a:srgbClr val="0033CC"/>
                </a:solidFill>
              </a:rPr>
              <a:t>]</a:t>
            </a:r>
            <a:r>
              <a:rPr lang="fr-FR" sz="2400" dirty="0"/>
              <a:t> </a:t>
            </a:r>
            <a:r>
              <a:rPr lang="fr-FR" sz="2400" dirty="0" err="1"/>
              <a:t>joy</a:t>
            </a:r>
            <a:r>
              <a:rPr lang="fr-FR" sz="2400" dirty="0"/>
              <a:t> rang,</a:t>
            </a:r>
          </a:p>
          <a:p>
            <a:pPr>
              <a:lnSpc>
                <a:spcPct val="80000"/>
              </a:lnSpc>
              <a:buClr>
                <a:schemeClr val="tx1"/>
              </a:buClr>
              <a:buFont typeface="Wingdings" pitchFamily="2" charset="2"/>
              <a:buNone/>
            </a:pPr>
            <a:r>
              <a:rPr lang="fr-FR" sz="2400" dirty="0"/>
              <a:t>			</a:t>
            </a:r>
            <a:r>
              <a:rPr lang="fr-FR" sz="2400" dirty="0" err="1"/>
              <a:t>Quhylis</a:t>
            </a:r>
            <a:r>
              <a:rPr lang="fr-FR" sz="2400" dirty="0"/>
              <a:t> </a:t>
            </a:r>
            <a:r>
              <a:rPr lang="fr-FR" sz="2400" dirty="0" err="1"/>
              <a:t>noy</a:t>
            </a:r>
            <a:r>
              <a:rPr lang="fr-FR" sz="2400" dirty="0"/>
              <a:t> rang. etc.</a:t>
            </a:r>
          </a:p>
          <a:p>
            <a:pPr>
              <a:lnSpc>
                <a:spcPct val="80000"/>
              </a:lnSpc>
              <a:buClr>
                <a:schemeClr val="tx1"/>
              </a:buClr>
              <a:buFont typeface="Wingdings" pitchFamily="2" charset="2"/>
              <a:buNone/>
            </a:pPr>
            <a:r>
              <a:rPr lang="fr-FR" sz="2400" dirty="0"/>
              <a:t>   </a:t>
            </a:r>
          </a:p>
          <a:p>
            <a:pPr>
              <a:lnSpc>
                <a:spcPct val="80000"/>
              </a:lnSpc>
              <a:buClr>
                <a:schemeClr val="tx1"/>
              </a:buClr>
              <a:buFont typeface="Wingdings" pitchFamily="2" charset="2"/>
              <a:buNone/>
            </a:pPr>
            <a:r>
              <a:rPr lang="en-GB" sz="2400" dirty="0"/>
              <a:t>	Ye </a:t>
            </a:r>
            <a:r>
              <a:rPr lang="en-GB" sz="2400" dirty="0" err="1"/>
              <a:t>sie</a:t>
            </a:r>
            <a:r>
              <a:rPr lang="en-GB" sz="2400" dirty="0"/>
              <a:t> this word ‘</a:t>
            </a:r>
            <a:r>
              <a:rPr lang="en-GB" sz="2400" dirty="0" err="1"/>
              <a:t>quhylis</a:t>
            </a:r>
            <a:r>
              <a:rPr lang="en-GB" sz="2400" dirty="0"/>
              <a:t>’ is </a:t>
            </a:r>
            <a:r>
              <a:rPr lang="en-GB" sz="2400" dirty="0" err="1">
                <a:solidFill>
                  <a:srgbClr val="0033CC"/>
                </a:solidFill>
              </a:rPr>
              <a:t>repetit</a:t>
            </a:r>
            <a:r>
              <a:rPr lang="en-GB" sz="2400" dirty="0">
                <a:solidFill>
                  <a:srgbClr val="0033CC"/>
                </a:solidFill>
              </a:rPr>
              <a:t> [repeated]</a:t>
            </a:r>
            <a:r>
              <a:rPr lang="en-GB" sz="2400" dirty="0"/>
              <a:t> </a:t>
            </a:r>
            <a:r>
              <a:rPr lang="en-GB" sz="2400" dirty="0">
                <a:solidFill>
                  <a:srgbClr val="0033CC"/>
                </a:solidFill>
              </a:rPr>
              <a:t>heir [here]</a:t>
            </a:r>
            <a:r>
              <a:rPr lang="en-GB" sz="2400" dirty="0"/>
              <a:t>.  This </a:t>
            </a:r>
            <a:r>
              <a:rPr lang="en-GB" sz="2400" dirty="0" err="1"/>
              <a:t>forme</a:t>
            </a:r>
            <a:r>
              <a:rPr lang="en-GB" sz="2400" dirty="0"/>
              <a:t> of </a:t>
            </a:r>
            <a:r>
              <a:rPr lang="en-GB" sz="2400" dirty="0" err="1"/>
              <a:t>repetitioun</a:t>
            </a:r>
            <a:r>
              <a:rPr lang="en-GB" sz="2400" dirty="0"/>
              <a:t>, </a:t>
            </a:r>
            <a:r>
              <a:rPr lang="en-GB" sz="2400" dirty="0" err="1"/>
              <a:t>sometyme</a:t>
            </a:r>
            <a:r>
              <a:rPr lang="en-GB" sz="2400" dirty="0"/>
              <a:t> </a:t>
            </a:r>
            <a:r>
              <a:rPr lang="en-GB" sz="2400" dirty="0" err="1"/>
              <a:t>usit</a:t>
            </a:r>
            <a:r>
              <a:rPr lang="en-GB" sz="2400" dirty="0"/>
              <a:t>, </a:t>
            </a:r>
            <a:r>
              <a:rPr lang="en-GB" sz="2400" dirty="0" err="1"/>
              <a:t>decoris</a:t>
            </a:r>
            <a:r>
              <a:rPr lang="en-GB" sz="2400" dirty="0"/>
              <a:t> the verse very </a:t>
            </a:r>
            <a:r>
              <a:rPr lang="en-GB" sz="2400" dirty="0" err="1"/>
              <a:t>mekle</a:t>
            </a:r>
            <a:r>
              <a:rPr lang="en-GB" sz="2400" dirty="0"/>
              <a:t>.  Yea, </a:t>
            </a:r>
            <a:r>
              <a:rPr lang="en-GB" sz="2400" dirty="0" err="1">
                <a:solidFill>
                  <a:srgbClr val="0033CC"/>
                </a:solidFill>
              </a:rPr>
              <a:t>quhen</a:t>
            </a:r>
            <a:r>
              <a:rPr lang="en-GB" sz="2400" dirty="0">
                <a:solidFill>
                  <a:srgbClr val="0033CC"/>
                </a:solidFill>
              </a:rPr>
              <a:t> [when]</a:t>
            </a:r>
            <a:r>
              <a:rPr lang="en-GB" sz="2400" dirty="0"/>
              <a:t> it </a:t>
            </a:r>
            <a:r>
              <a:rPr lang="en-GB" sz="2400" dirty="0" err="1">
                <a:solidFill>
                  <a:srgbClr val="0033CC"/>
                </a:solidFill>
              </a:rPr>
              <a:t>cummis</a:t>
            </a:r>
            <a:r>
              <a:rPr lang="en-GB" sz="2400" dirty="0">
                <a:solidFill>
                  <a:srgbClr val="0033CC"/>
                </a:solidFill>
              </a:rPr>
              <a:t> [cometh]</a:t>
            </a:r>
            <a:r>
              <a:rPr lang="en-GB" sz="2400" dirty="0"/>
              <a:t> to purpose, it will be </a:t>
            </a:r>
            <a:r>
              <a:rPr lang="en-GB" sz="2400" dirty="0" err="1"/>
              <a:t>cumly</a:t>
            </a:r>
            <a:r>
              <a:rPr lang="en-GB" sz="2400" dirty="0"/>
              <a:t> to </a:t>
            </a:r>
            <a:r>
              <a:rPr lang="en-GB" sz="2400" dirty="0" err="1"/>
              <a:t>repete</a:t>
            </a:r>
            <a:r>
              <a:rPr lang="en-GB" sz="2400" dirty="0"/>
              <a:t> sic </a:t>
            </a:r>
            <a:r>
              <a:rPr lang="en-GB" sz="2400" dirty="0" smtClean="0">
                <a:solidFill>
                  <a:srgbClr val="0033CC"/>
                </a:solidFill>
              </a:rPr>
              <a:t>[such] </a:t>
            </a:r>
            <a:r>
              <a:rPr lang="en-GB" sz="2400" dirty="0" smtClean="0"/>
              <a:t>a </a:t>
            </a:r>
            <a:r>
              <a:rPr lang="en-GB" sz="2400" dirty="0"/>
              <a:t>word </a:t>
            </a:r>
            <a:r>
              <a:rPr lang="en-GB" sz="2400" dirty="0" err="1">
                <a:solidFill>
                  <a:srgbClr val="0033CC"/>
                </a:solidFill>
              </a:rPr>
              <a:t>aucht</a:t>
            </a:r>
            <a:r>
              <a:rPr lang="en-GB" sz="2400" dirty="0">
                <a:solidFill>
                  <a:srgbClr val="0033CC"/>
                </a:solidFill>
              </a:rPr>
              <a:t> [eight]</a:t>
            </a:r>
            <a:r>
              <a:rPr lang="en-GB" sz="2400" dirty="0"/>
              <a:t> or </a:t>
            </a:r>
            <a:r>
              <a:rPr lang="en-GB" sz="2400" dirty="0" err="1"/>
              <a:t>nyne</a:t>
            </a:r>
            <a:r>
              <a:rPr lang="en-GB" sz="2400" dirty="0"/>
              <a:t> </a:t>
            </a:r>
            <a:r>
              <a:rPr lang="en-GB" sz="2400" dirty="0" err="1"/>
              <a:t>tymes</a:t>
            </a:r>
            <a:r>
              <a:rPr lang="en-GB" sz="2400" dirty="0"/>
              <a:t> in a verse.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Chapter V in Action: Repetition</a:t>
            </a:r>
            <a:endParaRPr lang="en-GB" dirty="0"/>
          </a:p>
        </p:txBody>
      </p:sp>
      <p:sp>
        <p:nvSpPr>
          <p:cNvPr id="3" name="Content Placeholder 2"/>
          <p:cNvSpPr>
            <a:spLocks noGrp="1"/>
          </p:cNvSpPr>
          <p:nvPr>
            <p:ph idx="1"/>
          </p:nvPr>
        </p:nvSpPr>
        <p:spPr/>
        <p:txBody>
          <a:bodyPr/>
          <a:lstStyle/>
          <a:p>
            <a:pPr marL="0" indent="0">
              <a:buNone/>
            </a:pPr>
            <a:r>
              <a:rPr lang="en-GB" sz="2400" dirty="0" err="1"/>
              <a:t>Haill</a:t>
            </a:r>
            <a:r>
              <a:rPr lang="en-GB" sz="2400" dirty="0"/>
              <a:t>, </a:t>
            </a:r>
            <a:r>
              <a:rPr lang="en-GB" sz="2400" dirty="0" err="1"/>
              <a:t>mirthfull</a:t>
            </a:r>
            <a:r>
              <a:rPr lang="en-GB" sz="2400" dirty="0"/>
              <a:t> May, the </a:t>
            </a:r>
            <a:r>
              <a:rPr lang="en-GB" sz="2400" dirty="0" err="1"/>
              <a:t>moneth</a:t>
            </a:r>
            <a:r>
              <a:rPr lang="en-GB" sz="2400" dirty="0"/>
              <a:t> full of </a:t>
            </a:r>
            <a:r>
              <a:rPr lang="en-GB" sz="2400" dirty="0" err="1"/>
              <a:t>joye</a:t>
            </a:r>
            <a:r>
              <a:rPr lang="en-GB" sz="2400" dirty="0"/>
              <a:t>!</a:t>
            </a:r>
          </a:p>
          <a:p>
            <a:pPr marL="0" indent="0">
              <a:buNone/>
            </a:pPr>
            <a:r>
              <a:rPr lang="en-GB" sz="2400" dirty="0" err="1"/>
              <a:t>Haill</a:t>
            </a:r>
            <a:r>
              <a:rPr lang="en-GB" sz="2400" dirty="0"/>
              <a:t> mother </a:t>
            </a:r>
            <a:r>
              <a:rPr lang="en-GB" sz="2400" dirty="0" err="1"/>
              <a:t>milde</a:t>
            </a:r>
            <a:r>
              <a:rPr lang="en-GB" sz="2400" dirty="0"/>
              <a:t> of </a:t>
            </a:r>
            <a:r>
              <a:rPr lang="en-GB" sz="2400" dirty="0" err="1"/>
              <a:t>hartsume</a:t>
            </a:r>
            <a:r>
              <a:rPr lang="en-GB" sz="2400" dirty="0"/>
              <a:t> </a:t>
            </a:r>
            <a:r>
              <a:rPr lang="en-GB" sz="2400" dirty="0" err="1"/>
              <a:t>herbes</a:t>
            </a:r>
            <a:r>
              <a:rPr lang="en-GB" sz="2400" dirty="0"/>
              <a:t> and </a:t>
            </a:r>
            <a:r>
              <a:rPr lang="en-GB" sz="2400" dirty="0" err="1"/>
              <a:t>floweres</a:t>
            </a:r>
            <a:r>
              <a:rPr lang="en-GB" sz="2400" dirty="0"/>
              <a:t>!</a:t>
            </a:r>
          </a:p>
          <a:p>
            <a:pPr marL="0" indent="0">
              <a:buNone/>
            </a:pPr>
            <a:r>
              <a:rPr lang="en-GB" sz="2400" dirty="0" err="1"/>
              <a:t>Haill</a:t>
            </a:r>
            <a:r>
              <a:rPr lang="en-GB" sz="2400" dirty="0"/>
              <a:t> </a:t>
            </a:r>
            <a:r>
              <a:rPr lang="en-GB" sz="2400" dirty="0" err="1"/>
              <a:t>fostrer</a:t>
            </a:r>
            <a:r>
              <a:rPr lang="en-GB" sz="2400" dirty="0"/>
              <a:t> faire of </a:t>
            </a:r>
            <a:r>
              <a:rPr lang="en-GB" sz="2400" dirty="0" err="1"/>
              <a:t>everie</a:t>
            </a:r>
            <a:r>
              <a:rPr lang="en-GB" sz="2400" dirty="0"/>
              <a:t> </a:t>
            </a:r>
            <a:r>
              <a:rPr lang="en-GB" sz="2400" dirty="0" err="1"/>
              <a:t>sporte</a:t>
            </a:r>
            <a:r>
              <a:rPr lang="en-GB" sz="2400" dirty="0"/>
              <a:t> and </a:t>
            </a:r>
            <a:r>
              <a:rPr lang="en-GB" sz="2400" dirty="0" err="1"/>
              <a:t>toye</a:t>
            </a:r>
            <a:endParaRPr lang="en-GB" sz="2400" dirty="0"/>
          </a:p>
          <a:p>
            <a:pPr marL="0" indent="0">
              <a:buNone/>
            </a:pPr>
            <a:r>
              <a:rPr lang="en-GB" sz="2400" dirty="0"/>
              <a:t>And of Auroras </a:t>
            </a:r>
            <a:r>
              <a:rPr lang="en-GB" sz="2400" dirty="0" err="1"/>
              <a:t>dewis</a:t>
            </a:r>
            <a:r>
              <a:rPr lang="en-GB" sz="2400" dirty="0"/>
              <a:t> and summer </a:t>
            </a:r>
            <a:r>
              <a:rPr lang="en-GB" sz="2400" dirty="0" err="1"/>
              <a:t>showres</a:t>
            </a:r>
            <a:r>
              <a:rPr lang="en-GB" sz="2400" dirty="0"/>
              <a:t>!</a:t>
            </a:r>
          </a:p>
          <a:p>
            <a:pPr marL="0" indent="0">
              <a:buNone/>
            </a:pPr>
            <a:r>
              <a:rPr lang="en-GB" sz="2400" dirty="0" err="1"/>
              <a:t>Haill</a:t>
            </a:r>
            <a:r>
              <a:rPr lang="en-GB" sz="2400" dirty="0"/>
              <a:t> friend to Phoebus and his glancing </a:t>
            </a:r>
            <a:r>
              <a:rPr lang="en-GB" sz="2400" dirty="0" smtClean="0">
                <a:solidFill>
                  <a:srgbClr val="7030A0"/>
                </a:solidFill>
              </a:rPr>
              <a:t>[shining] </a:t>
            </a:r>
            <a:r>
              <a:rPr lang="en-GB" sz="2400" dirty="0" err="1" smtClean="0"/>
              <a:t>houres</a:t>
            </a:r>
            <a:r>
              <a:rPr lang="en-GB" sz="2400" dirty="0"/>
              <a:t>!	</a:t>
            </a:r>
            <a:endParaRPr lang="en-GB" sz="2400" dirty="0" smtClean="0"/>
          </a:p>
          <a:p>
            <a:pPr marL="0" indent="0">
              <a:buNone/>
            </a:pPr>
            <a:r>
              <a:rPr lang="en-GB" sz="2400" dirty="0" err="1" smtClean="0"/>
              <a:t>Haill</a:t>
            </a:r>
            <a:r>
              <a:rPr lang="en-GB" sz="2400" dirty="0" smtClean="0"/>
              <a:t> </a:t>
            </a:r>
            <a:r>
              <a:rPr lang="en-GB" sz="2400" dirty="0"/>
              <a:t>sister </a:t>
            </a:r>
            <a:r>
              <a:rPr lang="en-GB" sz="2400" dirty="0" err="1"/>
              <a:t>scheine</a:t>
            </a:r>
            <a:r>
              <a:rPr lang="en-GB" sz="2400" dirty="0"/>
              <a:t> </a:t>
            </a:r>
            <a:r>
              <a:rPr lang="en-GB" sz="2400" dirty="0" smtClean="0">
                <a:solidFill>
                  <a:srgbClr val="7030A0"/>
                </a:solidFill>
              </a:rPr>
              <a:t>[bright] </a:t>
            </a:r>
            <a:r>
              <a:rPr lang="en-GB" sz="2400" dirty="0" smtClean="0"/>
              <a:t>to </a:t>
            </a:r>
            <a:r>
              <a:rPr lang="en-GB" sz="2400" dirty="0"/>
              <a:t>Nature breeding all…		</a:t>
            </a:r>
            <a:endParaRPr lang="en-GB" sz="2400" dirty="0" smtClean="0"/>
          </a:p>
          <a:p>
            <a:pPr marL="0" indent="0">
              <a:buNone/>
            </a:pPr>
            <a:endParaRPr lang="en-GB" sz="2400" dirty="0"/>
          </a:p>
          <a:p>
            <a:pPr marL="0" indent="0">
              <a:buNone/>
            </a:pPr>
            <a:r>
              <a:rPr lang="en-GB" sz="2400" dirty="0" smtClean="0"/>
              <a:t>(</a:t>
            </a:r>
            <a:r>
              <a:rPr lang="en-GB" sz="2400" dirty="0"/>
              <a:t>James VI)</a:t>
            </a:r>
          </a:p>
          <a:p>
            <a:endParaRPr lang="en-GB" dirty="0"/>
          </a:p>
        </p:txBody>
      </p:sp>
    </p:spTree>
    <p:extLst>
      <p:ext uri="{BB962C8B-B14F-4D97-AF65-F5344CB8AC3E}">
        <p14:creationId xmlns:p14="http://schemas.microsoft.com/office/powerpoint/2010/main" val="2009683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end of the 16</a:t>
            </a:r>
            <a:r>
              <a:rPr lang="en-GB" baseline="30000" dirty="0" smtClean="0"/>
              <a:t>th</a:t>
            </a:r>
            <a:r>
              <a:rPr lang="en-GB" dirty="0" smtClean="0"/>
              <a:t> century…</a:t>
            </a:r>
            <a:endParaRPr lang="en-GB" dirty="0"/>
          </a:p>
        </p:txBody>
      </p:sp>
      <p:sp>
        <p:nvSpPr>
          <p:cNvPr id="3" name="Content Placeholder 2"/>
          <p:cNvSpPr>
            <a:spLocks noGrp="1"/>
          </p:cNvSpPr>
          <p:nvPr>
            <p:ph idx="1"/>
          </p:nvPr>
        </p:nvSpPr>
        <p:spPr>
          <a:xfrm>
            <a:off x="381000" y="1295400"/>
            <a:ext cx="8229600" cy="5486400"/>
          </a:xfrm>
        </p:spPr>
        <p:txBody>
          <a:bodyPr/>
          <a:lstStyle/>
          <a:p>
            <a:r>
              <a:rPr lang="en-GB" sz="1800" dirty="0" smtClean="0">
                <a:solidFill>
                  <a:srgbClr val="FF0000"/>
                </a:solidFill>
              </a:rPr>
              <a:t>1554 – second performance of </a:t>
            </a:r>
            <a:r>
              <a:rPr lang="en-GB" sz="1800" i="1" dirty="0" smtClean="0">
                <a:solidFill>
                  <a:srgbClr val="FF0000"/>
                </a:solidFill>
              </a:rPr>
              <a:t>A Satire </a:t>
            </a:r>
            <a:r>
              <a:rPr lang="en-GB" sz="1800" dirty="0" smtClean="0">
                <a:solidFill>
                  <a:srgbClr val="FF0000"/>
                </a:solidFill>
              </a:rPr>
              <a:t>in Edinburgh, before Mary of Guise, Queen Regent</a:t>
            </a:r>
          </a:p>
          <a:p>
            <a:r>
              <a:rPr lang="en-GB" sz="1800" dirty="0" smtClean="0"/>
              <a:t>1558 – Mary’s daughter (also Mary) marries young Francis , the Dauphin of France. The Protestant Queen Elizabeth I accedes to the English throne.</a:t>
            </a:r>
          </a:p>
          <a:p>
            <a:r>
              <a:rPr lang="en-GB" sz="1800" dirty="0" smtClean="0"/>
              <a:t>1560 – Mary of Guise dies. Protestant Lords demand the right to call  the Scottish parliament, and when this is accepted, they move to abolish Catholicism as the state religion of Scotland. The young Francis II dies in France.</a:t>
            </a:r>
          </a:p>
          <a:p>
            <a:r>
              <a:rPr lang="en-GB" sz="1800" dirty="0" smtClean="0"/>
              <a:t>1561 – Mary,  now Queen of Scots, returns to Scotland from France and to opposition from the Protestant Lords. Remarries and bears a son, James VI in 1566.</a:t>
            </a:r>
          </a:p>
          <a:p>
            <a:r>
              <a:rPr lang="en-GB" sz="1800" dirty="0" smtClean="0"/>
              <a:t>1568 – Mary is forced to flee Scotland, and James VI becomes king at the age of 2. He is raised as a Protestant. Mary is kept under house arrest in England for 19 years where she plots to take control of Scotland (and England).</a:t>
            </a:r>
          </a:p>
          <a:p>
            <a:r>
              <a:rPr lang="en-GB" sz="1800" dirty="0" smtClean="0"/>
              <a:t>1583 – At the age of 17, James VI takes personal control of Scotland.</a:t>
            </a:r>
          </a:p>
          <a:p>
            <a:r>
              <a:rPr lang="en-GB" sz="1800" dirty="0" smtClean="0">
                <a:solidFill>
                  <a:srgbClr val="FF0000"/>
                </a:solidFill>
              </a:rPr>
              <a:t>1584 – James VI publishes </a:t>
            </a:r>
            <a:r>
              <a:rPr lang="en-GB" sz="1800" i="1" dirty="0" smtClean="0">
                <a:solidFill>
                  <a:srgbClr val="FF0000"/>
                </a:solidFill>
              </a:rPr>
              <a:t>Some </a:t>
            </a:r>
            <a:r>
              <a:rPr lang="en-GB" sz="1800" i="1" dirty="0" err="1" smtClean="0">
                <a:solidFill>
                  <a:srgbClr val="FF0000"/>
                </a:solidFill>
              </a:rPr>
              <a:t>Reulis</a:t>
            </a:r>
            <a:r>
              <a:rPr lang="en-GB" sz="1800" i="1" dirty="0" smtClean="0">
                <a:solidFill>
                  <a:srgbClr val="FF0000"/>
                </a:solidFill>
              </a:rPr>
              <a:t> and </a:t>
            </a:r>
            <a:r>
              <a:rPr lang="en-GB" sz="1800" i="1" dirty="0" err="1" smtClean="0">
                <a:solidFill>
                  <a:srgbClr val="FF0000"/>
                </a:solidFill>
              </a:rPr>
              <a:t>Cautelis</a:t>
            </a:r>
            <a:r>
              <a:rPr lang="en-GB" sz="1800" i="1" dirty="0" smtClean="0">
                <a:solidFill>
                  <a:srgbClr val="FF0000"/>
                </a:solidFill>
              </a:rPr>
              <a:t>.</a:t>
            </a:r>
          </a:p>
          <a:p>
            <a:r>
              <a:rPr lang="en-GB" sz="1800" dirty="0" smtClean="0"/>
              <a:t>1585 – Mary, Queen of Scots, is executed in England.</a:t>
            </a:r>
          </a:p>
          <a:p>
            <a:r>
              <a:rPr lang="en-GB" sz="1800" dirty="0" smtClean="0"/>
              <a:t>1603 – Elizabeth I dies and is succeeded by James VI…and I of the United Kingdom.</a:t>
            </a:r>
            <a:endParaRPr lang="en-GB" sz="2000" dirty="0" smtClean="0"/>
          </a:p>
          <a:p>
            <a:pPr marL="0" indent="0">
              <a:buNone/>
            </a:pPr>
            <a:endParaRPr lang="en-GB" sz="2000" dirty="0" smtClean="0"/>
          </a:p>
          <a:p>
            <a:endParaRPr lang="en-GB" sz="2000" dirty="0" smtClean="0"/>
          </a:p>
          <a:p>
            <a:endParaRPr lang="en-GB" dirty="0" smtClean="0"/>
          </a:p>
          <a:p>
            <a:endParaRPr lang="en-GB" dirty="0"/>
          </a:p>
        </p:txBody>
      </p:sp>
    </p:spTree>
    <p:extLst>
      <p:ext uri="{BB962C8B-B14F-4D97-AF65-F5344CB8AC3E}">
        <p14:creationId xmlns:p14="http://schemas.microsoft.com/office/powerpoint/2010/main" val="1079107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a:t>From Chapter VII</a:t>
            </a:r>
          </a:p>
        </p:txBody>
      </p:sp>
      <p:sp>
        <p:nvSpPr>
          <p:cNvPr id="17411" name="Rectangle 3"/>
          <p:cNvSpPr>
            <a:spLocks noGrp="1" noChangeArrowheads="1"/>
          </p:cNvSpPr>
          <p:nvPr>
            <p:ph type="body" idx="1"/>
          </p:nvPr>
        </p:nvSpPr>
        <p:spPr/>
        <p:txBody>
          <a:bodyPr/>
          <a:lstStyle/>
          <a:p>
            <a:pPr algn="just">
              <a:buClr>
                <a:schemeClr val="tx1"/>
              </a:buClr>
              <a:buFont typeface="Wingdings" pitchFamily="2" charset="2"/>
              <a:buNone/>
            </a:pPr>
            <a:r>
              <a:rPr lang="en-GB" dirty="0"/>
              <a:t>	Ye man also be war of </a:t>
            </a:r>
            <a:r>
              <a:rPr lang="en-GB" dirty="0" err="1"/>
              <a:t>wryting</a:t>
            </a:r>
            <a:r>
              <a:rPr lang="en-GB" dirty="0"/>
              <a:t> anything of </a:t>
            </a:r>
            <a:r>
              <a:rPr lang="en-GB" dirty="0" err="1"/>
              <a:t>materis</a:t>
            </a:r>
            <a:r>
              <a:rPr lang="en-GB" dirty="0"/>
              <a:t> of common </a:t>
            </a:r>
            <a:r>
              <a:rPr lang="en-GB" dirty="0" err="1"/>
              <a:t>weill</a:t>
            </a:r>
            <a:r>
              <a:rPr lang="en-GB" dirty="0"/>
              <a:t> or </a:t>
            </a:r>
            <a:r>
              <a:rPr lang="en-GB" dirty="0" err="1"/>
              <a:t>uther</a:t>
            </a:r>
            <a:r>
              <a:rPr lang="en-GB" dirty="0"/>
              <a:t> sic grave </a:t>
            </a:r>
            <a:r>
              <a:rPr lang="en-GB" dirty="0" err="1"/>
              <a:t>sene</a:t>
            </a:r>
            <a:r>
              <a:rPr lang="en-GB" dirty="0"/>
              <a:t> </a:t>
            </a:r>
            <a:r>
              <a:rPr lang="en-GB" dirty="0" err="1"/>
              <a:t>subjectis</a:t>
            </a:r>
            <a:r>
              <a:rPr lang="en-GB" dirty="0"/>
              <a:t> (except metaphorically; of manifest truth </a:t>
            </a:r>
            <a:r>
              <a:rPr lang="en-GB" dirty="0" err="1"/>
              <a:t>opinly</a:t>
            </a:r>
            <a:r>
              <a:rPr lang="en-GB" dirty="0"/>
              <a:t> </a:t>
            </a:r>
            <a:r>
              <a:rPr lang="en-GB" dirty="0" err="1"/>
              <a:t>knawin</a:t>
            </a:r>
            <a:r>
              <a:rPr lang="en-GB" dirty="0"/>
              <a:t>; </a:t>
            </a:r>
            <a:r>
              <a:rPr lang="en-GB" dirty="0" err="1"/>
              <a:t>yit</a:t>
            </a:r>
            <a:r>
              <a:rPr lang="en-GB" dirty="0"/>
              <a:t> </a:t>
            </a:r>
            <a:r>
              <a:rPr lang="en-GB" dirty="0" err="1"/>
              <a:t>nochtwithstanding</a:t>
            </a:r>
            <a:r>
              <a:rPr lang="en-GB" dirty="0"/>
              <a:t> using it very </a:t>
            </a:r>
            <a:r>
              <a:rPr lang="en-GB" dirty="0" err="1"/>
              <a:t>seindil</a:t>
            </a:r>
            <a:r>
              <a:rPr lang="en-GB" dirty="0"/>
              <a:t>) because </a:t>
            </a:r>
            <a:r>
              <a:rPr lang="en-GB" dirty="0" err="1"/>
              <a:t>nocht</a:t>
            </a:r>
            <a:r>
              <a:rPr lang="en-GB" dirty="0"/>
              <a:t> </a:t>
            </a:r>
            <a:r>
              <a:rPr lang="en-GB" dirty="0" err="1"/>
              <a:t>onely</a:t>
            </a:r>
            <a:r>
              <a:rPr lang="en-GB" dirty="0"/>
              <a:t> ye essay </a:t>
            </a:r>
            <a:r>
              <a:rPr lang="en-GB" dirty="0" err="1"/>
              <a:t>nocht</a:t>
            </a:r>
            <a:r>
              <a:rPr lang="en-GB" dirty="0"/>
              <a:t> your </a:t>
            </a:r>
            <a:r>
              <a:rPr lang="en-GB" dirty="0" err="1"/>
              <a:t>awin</a:t>
            </a:r>
            <a:r>
              <a:rPr lang="en-GB" dirty="0"/>
              <a:t> </a:t>
            </a:r>
            <a:r>
              <a:rPr lang="en-GB" dirty="0" err="1"/>
              <a:t>inventioun</a:t>
            </a:r>
            <a:r>
              <a:rPr lang="en-GB" dirty="0"/>
              <a:t>, as I </a:t>
            </a:r>
            <a:r>
              <a:rPr lang="en-GB" dirty="0" err="1"/>
              <a:t>spak</a:t>
            </a:r>
            <a:r>
              <a:rPr lang="en-GB" dirty="0"/>
              <a:t> before, bot </a:t>
            </a:r>
            <a:r>
              <a:rPr lang="en-GB" dirty="0" err="1"/>
              <a:t>lykewayis</a:t>
            </a:r>
            <a:r>
              <a:rPr lang="en-GB" dirty="0"/>
              <a:t> they are to grave </a:t>
            </a:r>
            <a:r>
              <a:rPr lang="en-GB" dirty="0" err="1"/>
              <a:t>materis</a:t>
            </a:r>
            <a:r>
              <a:rPr lang="en-GB" dirty="0"/>
              <a:t> for a poet to </a:t>
            </a:r>
            <a:r>
              <a:rPr lang="en-GB" dirty="0" err="1"/>
              <a:t>mell</a:t>
            </a:r>
            <a:r>
              <a:rPr lang="en-GB" dirty="0"/>
              <a:t> in…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dirty="0"/>
              <a:t>From Chapter </a:t>
            </a:r>
            <a:r>
              <a:rPr lang="en-GB" dirty="0" smtClean="0"/>
              <a:t>VII (Proper subjects)</a:t>
            </a:r>
            <a:endParaRPr lang="en-GB" dirty="0"/>
          </a:p>
        </p:txBody>
      </p:sp>
      <p:sp>
        <p:nvSpPr>
          <p:cNvPr id="18435" name="Rectangle 3"/>
          <p:cNvSpPr>
            <a:spLocks noGrp="1" noChangeArrowheads="1"/>
          </p:cNvSpPr>
          <p:nvPr>
            <p:ph type="body" idx="1"/>
          </p:nvPr>
        </p:nvSpPr>
        <p:spPr/>
        <p:txBody>
          <a:bodyPr/>
          <a:lstStyle/>
          <a:p>
            <a:pPr>
              <a:lnSpc>
                <a:spcPct val="90000"/>
              </a:lnSpc>
              <a:buFont typeface="Wingdings" pitchFamily="2" charset="2"/>
              <a:buNone/>
            </a:pPr>
            <a:r>
              <a:rPr lang="en-GB"/>
              <a:t>	Bot sen invention is ane of the cheif vertewis in a poete, it is best that ye invent your awin subject your self and not to compose of sene subjectis.  Especially, translating of any thing out of uther language, quhilk doing, ye not only assay not your awin ingyne of inventioun, bot be the same meanes ye are bound as to a staik to follow that buikis phrasis, quhilk ye translate.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Amanda Cristina do Prado Silva</a:t>
            </a:r>
            <a:endParaRPr lang="en-GB" dirty="0"/>
          </a:p>
        </p:txBody>
      </p:sp>
      <p:sp>
        <p:nvSpPr>
          <p:cNvPr id="3" name="Content Placeholder 2"/>
          <p:cNvSpPr>
            <a:spLocks noGrp="1"/>
          </p:cNvSpPr>
          <p:nvPr>
            <p:ph idx="1"/>
          </p:nvPr>
        </p:nvSpPr>
        <p:spPr/>
        <p:txBody>
          <a:bodyPr/>
          <a:lstStyle/>
          <a:p>
            <a:pPr marL="0" indent="0">
              <a:buNone/>
            </a:pPr>
            <a:r>
              <a:rPr lang="en-GB" sz="2400" dirty="0" err="1"/>
              <a:t>Urashima</a:t>
            </a:r>
            <a:r>
              <a:rPr lang="en-GB" sz="2400" dirty="0"/>
              <a:t> Taro</a:t>
            </a:r>
          </a:p>
          <a:p>
            <a:pPr marL="0" indent="0">
              <a:buNone/>
            </a:pPr>
            <a:endParaRPr lang="en-GB" sz="2400" dirty="0"/>
          </a:p>
          <a:p>
            <a:pPr marL="0" indent="0">
              <a:buNone/>
            </a:pPr>
            <a:r>
              <a:rPr lang="en-GB" sz="2400" dirty="0"/>
              <a:t>Are tales of </a:t>
            </a:r>
            <a:r>
              <a:rPr lang="en-GB" sz="2400" dirty="0" err="1"/>
              <a:t>ane</a:t>
            </a:r>
            <a:r>
              <a:rPr lang="en-GB" sz="2400" dirty="0"/>
              <a:t> fisherman in Japan</a:t>
            </a:r>
          </a:p>
          <a:p>
            <a:pPr marL="0" indent="0">
              <a:buNone/>
            </a:pPr>
            <a:r>
              <a:rPr lang="en-GB" sz="2400" dirty="0">
                <a:solidFill>
                  <a:srgbClr val="FF0000"/>
                </a:solidFill>
              </a:rPr>
              <a:t>who lead </a:t>
            </a:r>
            <a:r>
              <a:rPr lang="en-GB" sz="2400" dirty="0" err="1">
                <a:solidFill>
                  <a:srgbClr val="FF0000"/>
                </a:solidFill>
              </a:rPr>
              <a:t>ane</a:t>
            </a:r>
            <a:r>
              <a:rPr lang="en-GB" sz="2400" dirty="0">
                <a:solidFill>
                  <a:srgbClr val="FF0000"/>
                </a:solidFill>
              </a:rPr>
              <a:t> modest life by the cold sea.</a:t>
            </a:r>
          </a:p>
          <a:p>
            <a:pPr marL="0" indent="0">
              <a:buNone/>
            </a:pPr>
            <a:r>
              <a:rPr lang="en-GB" sz="2400" dirty="0"/>
              <a:t>With just his old mother and older house</a:t>
            </a:r>
          </a:p>
          <a:p>
            <a:pPr marL="0" indent="0">
              <a:buNone/>
            </a:pPr>
            <a:r>
              <a:rPr lang="en-GB" sz="2400" dirty="0"/>
              <a:t>he lived his days in joyfully earned </a:t>
            </a:r>
            <a:r>
              <a:rPr lang="en-GB" sz="2400" dirty="0" err="1"/>
              <a:t>pece</a:t>
            </a:r>
            <a:r>
              <a:rPr lang="en-GB" sz="2400" dirty="0"/>
              <a:t>.</a:t>
            </a:r>
          </a:p>
          <a:p>
            <a:pPr marL="0" indent="0">
              <a:buNone/>
            </a:pPr>
            <a:endParaRPr lang="en-GB" sz="2400" dirty="0"/>
          </a:p>
          <a:p>
            <a:pPr marL="0" indent="0">
              <a:buNone/>
            </a:pPr>
            <a:r>
              <a:rPr lang="en-GB" sz="2400" dirty="0"/>
              <a:t>There was </a:t>
            </a:r>
            <a:r>
              <a:rPr lang="en-GB" sz="2400" dirty="0" err="1"/>
              <a:t>ane</a:t>
            </a:r>
            <a:r>
              <a:rPr lang="en-GB" sz="2400" dirty="0"/>
              <a:t> day when walking by the </a:t>
            </a:r>
            <a:r>
              <a:rPr lang="en-GB" sz="2400" dirty="0" smtClean="0"/>
              <a:t>shore</a:t>
            </a:r>
            <a:endParaRPr lang="en-GB" sz="2400" dirty="0"/>
          </a:p>
          <a:p>
            <a:pPr marL="0" indent="0">
              <a:buNone/>
            </a:pPr>
            <a:r>
              <a:rPr lang="en-GB" sz="2400" dirty="0"/>
              <a:t>Taro saved </a:t>
            </a:r>
            <a:r>
              <a:rPr lang="en-GB" sz="2400" dirty="0" err="1"/>
              <a:t>ane</a:t>
            </a:r>
            <a:r>
              <a:rPr lang="en-GB" sz="2400" dirty="0"/>
              <a:t> turtle from boys’ </a:t>
            </a:r>
            <a:r>
              <a:rPr lang="en-GB" sz="2400" dirty="0" err="1"/>
              <a:t>teasings</a:t>
            </a:r>
            <a:r>
              <a:rPr lang="en-GB" sz="2400" dirty="0"/>
              <a:t>,</a:t>
            </a:r>
          </a:p>
          <a:p>
            <a:pPr marL="0" indent="0">
              <a:buNone/>
            </a:pPr>
            <a:r>
              <a:rPr lang="en-GB" sz="2400" dirty="0"/>
              <a:t>and grateful was the sorry creature such</a:t>
            </a:r>
          </a:p>
          <a:p>
            <a:pPr marL="0" indent="0">
              <a:buNone/>
            </a:pPr>
            <a:r>
              <a:rPr lang="en-GB" sz="2400" dirty="0"/>
              <a:t>that in reward took him under the sea.</a:t>
            </a:r>
          </a:p>
          <a:p>
            <a:endParaRPr lang="en-GB" dirty="0"/>
          </a:p>
        </p:txBody>
      </p:sp>
    </p:spTree>
    <p:extLst>
      <p:ext uri="{BB962C8B-B14F-4D97-AF65-F5344CB8AC3E}">
        <p14:creationId xmlns:p14="http://schemas.microsoft.com/office/powerpoint/2010/main" val="4032858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John Stewart of </a:t>
            </a:r>
            <a:r>
              <a:rPr lang="en-GB" dirty="0" err="1" smtClean="0"/>
              <a:t>Baldynneis</a:t>
            </a:r>
            <a:endParaRPr lang="en-GB" dirty="0"/>
          </a:p>
        </p:txBody>
      </p:sp>
      <p:sp>
        <p:nvSpPr>
          <p:cNvPr id="3" name="Content Placeholder 2"/>
          <p:cNvSpPr>
            <a:spLocks noGrp="1"/>
          </p:cNvSpPr>
          <p:nvPr>
            <p:ph idx="1"/>
          </p:nvPr>
        </p:nvSpPr>
        <p:spPr>
          <a:xfrm>
            <a:off x="457200" y="1600200"/>
            <a:ext cx="8229600" cy="4953000"/>
          </a:xfrm>
        </p:spPr>
        <p:txBody>
          <a:bodyPr/>
          <a:lstStyle/>
          <a:p>
            <a:pPr marL="114300" indent="0">
              <a:spcAft>
                <a:spcPts val="0"/>
              </a:spcAft>
              <a:buNone/>
            </a:pPr>
            <a:r>
              <a:rPr lang="en-GB" sz="2000" dirty="0">
                <a:latin typeface="Times New Roman"/>
                <a:ea typeface="Times New Roman"/>
              </a:rPr>
              <a:t>SIR, </a:t>
            </a:r>
            <a:r>
              <a:rPr lang="en-GB" sz="2000" dirty="0" err="1">
                <a:latin typeface="Times New Roman"/>
                <a:ea typeface="Times New Roman"/>
              </a:rPr>
              <a:t>haifing</a:t>
            </a:r>
            <a:r>
              <a:rPr lang="en-GB" sz="2000" dirty="0">
                <a:latin typeface="Times New Roman"/>
                <a:ea typeface="Times New Roman"/>
              </a:rPr>
              <a:t> red </a:t>
            </a:r>
            <a:r>
              <a:rPr lang="en-GB" sz="2000" dirty="0" err="1">
                <a:latin typeface="Lucida Sans Unicode"/>
                <a:ea typeface="Times New Roman"/>
                <a:cs typeface="Times New Roman"/>
              </a:rPr>
              <a:t>Ʒ</a:t>
            </a:r>
            <a:r>
              <a:rPr lang="en-GB" sz="2000" dirty="0" err="1">
                <a:latin typeface="Times New Roman"/>
                <a:ea typeface="Times New Roman"/>
              </a:rPr>
              <a:t>our</a:t>
            </a:r>
            <a:r>
              <a:rPr lang="en-GB" sz="2000" dirty="0">
                <a:latin typeface="Times New Roman"/>
                <a:ea typeface="Times New Roman"/>
              </a:rPr>
              <a:t> </a:t>
            </a:r>
            <a:r>
              <a:rPr lang="en-GB" sz="2000" dirty="0" err="1">
                <a:latin typeface="Times New Roman"/>
                <a:ea typeface="Times New Roman"/>
              </a:rPr>
              <a:t>maiesteis</a:t>
            </a:r>
            <a:r>
              <a:rPr lang="en-GB" sz="2000" dirty="0">
                <a:latin typeface="Times New Roman"/>
                <a:ea typeface="Times New Roman"/>
              </a:rPr>
              <a:t> </a:t>
            </a:r>
            <a:r>
              <a:rPr lang="en-GB" sz="2000" dirty="0" err="1">
                <a:latin typeface="Times New Roman"/>
                <a:ea typeface="Times New Roman"/>
              </a:rPr>
              <a:t>maist</a:t>
            </a:r>
            <a:r>
              <a:rPr lang="en-GB" sz="2000" dirty="0">
                <a:latin typeface="Times New Roman"/>
                <a:ea typeface="Times New Roman"/>
              </a:rPr>
              <a:t> </a:t>
            </a:r>
            <a:r>
              <a:rPr lang="en-GB" sz="2000" dirty="0" smtClean="0">
                <a:latin typeface="Times New Roman"/>
                <a:ea typeface="Times New Roman"/>
              </a:rPr>
              <a:t>prudent Precepts </a:t>
            </a:r>
            <a:r>
              <a:rPr lang="en-GB" sz="2000" dirty="0">
                <a:latin typeface="Times New Roman"/>
                <a:ea typeface="Times New Roman"/>
              </a:rPr>
              <a:t>in the </a:t>
            </a:r>
            <a:r>
              <a:rPr lang="en-GB" sz="2000" dirty="0" err="1">
                <a:latin typeface="Times New Roman"/>
                <a:ea typeface="Times New Roman"/>
              </a:rPr>
              <a:t>deuyn</a:t>
            </a:r>
            <a:r>
              <a:rPr lang="en-GB" sz="2000" dirty="0">
                <a:latin typeface="Times New Roman"/>
                <a:ea typeface="Times New Roman"/>
              </a:rPr>
              <a:t> art of </a:t>
            </a:r>
            <a:r>
              <a:rPr lang="en-GB" sz="2000" dirty="0" err="1">
                <a:latin typeface="Times New Roman"/>
                <a:ea typeface="Times New Roman"/>
              </a:rPr>
              <a:t>poesie</a:t>
            </a:r>
            <a:r>
              <a:rPr lang="en-GB" sz="2000" dirty="0">
                <a:latin typeface="Times New Roman"/>
                <a:ea typeface="Times New Roman"/>
              </a:rPr>
              <a:t>, I </a:t>
            </a:r>
            <a:r>
              <a:rPr lang="en-GB" sz="2000" dirty="0" err="1">
                <a:latin typeface="Times New Roman"/>
                <a:ea typeface="Times New Roman"/>
              </a:rPr>
              <a:t>haif</a:t>
            </a:r>
            <a:r>
              <a:rPr lang="en-GB" sz="2000" dirty="0">
                <a:latin typeface="Times New Roman"/>
                <a:ea typeface="Times New Roman"/>
              </a:rPr>
              <a:t> </a:t>
            </a:r>
            <a:r>
              <a:rPr lang="en-GB" sz="2000" dirty="0" err="1">
                <a:latin typeface="Times New Roman"/>
                <a:ea typeface="Times New Roman"/>
              </a:rPr>
              <a:t>assayit</a:t>
            </a:r>
            <a:r>
              <a:rPr lang="en-GB" sz="2000" dirty="0">
                <a:latin typeface="Times New Roman"/>
                <a:ea typeface="Times New Roman"/>
              </a:rPr>
              <a:t> </a:t>
            </a:r>
            <a:r>
              <a:rPr lang="en-GB" sz="2000" dirty="0" smtClean="0">
                <a:latin typeface="Times New Roman"/>
                <a:ea typeface="Times New Roman"/>
              </a:rPr>
              <a:t>my </a:t>
            </a:r>
            <a:r>
              <a:rPr lang="en-GB" sz="2000" dirty="0" err="1" smtClean="0">
                <a:latin typeface="Times New Roman"/>
                <a:ea typeface="Times New Roman"/>
              </a:rPr>
              <a:t>Sempill</a:t>
            </a:r>
            <a:r>
              <a:rPr lang="en-GB" sz="2000" dirty="0" smtClean="0">
                <a:latin typeface="Times New Roman"/>
                <a:ea typeface="Times New Roman"/>
              </a:rPr>
              <a:t> </a:t>
            </a:r>
            <a:r>
              <a:rPr lang="en-GB" sz="2000" dirty="0" err="1">
                <a:latin typeface="Times New Roman"/>
                <a:ea typeface="Times New Roman"/>
              </a:rPr>
              <a:t>spreit</a:t>
            </a:r>
            <a:r>
              <a:rPr lang="en-GB" sz="2000" dirty="0">
                <a:latin typeface="Times New Roman"/>
                <a:ea typeface="Times New Roman"/>
              </a:rPr>
              <a:t> to </a:t>
            </a:r>
            <a:r>
              <a:rPr lang="en-GB" sz="2000" dirty="0" err="1">
                <a:latin typeface="Times New Roman"/>
                <a:ea typeface="Times New Roman"/>
              </a:rPr>
              <a:t>becum</a:t>
            </a:r>
            <a:r>
              <a:rPr lang="en-GB" sz="2000" dirty="0">
                <a:latin typeface="Times New Roman"/>
                <a:ea typeface="Times New Roman"/>
              </a:rPr>
              <a:t> </a:t>
            </a:r>
            <a:r>
              <a:rPr lang="en-GB" sz="2000" dirty="0" err="1">
                <a:latin typeface="Lucida Sans Unicode"/>
                <a:ea typeface="Times New Roman"/>
                <a:cs typeface="Times New Roman"/>
              </a:rPr>
              <a:t>Ʒ</a:t>
            </a:r>
            <a:r>
              <a:rPr lang="en-GB" sz="2000" dirty="0" err="1">
                <a:latin typeface="Times New Roman"/>
                <a:ea typeface="Times New Roman"/>
              </a:rPr>
              <a:t>our</a:t>
            </a:r>
            <a:r>
              <a:rPr lang="en-GB" sz="2000" dirty="0">
                <a:latin typeface="Times New Roman"/>
                <a:ea typeface="Times New Roman"/>
              </a:rPr>
              <a:t> </a:t>
            </a:r>
            <a:r>
              <a:rPr lang="en-GB" sz="2000" dirty="0" err="1">
                <a:latin typeface="Times New Roman"/>
                <a:ea typeface="Times New Roman"/>
              </a:rPr>
              <a:t>hienes</a:t>
            </a:r>
            <a:r>
              <a:rPr lang="en-GB" sz="2000" dirty="0">
                <a:latin typeface="Times New Roman"/>
                <a:ea typeface="Times New Roman"/>
              </a:rPr>
              <a:t> </a:t>
            </a:r>
            <a:r>
              <a:rPr lang="en-GB" sz="2000" dirty="0" err="1">
                <a:latin typeface="Times New Roman"/>
                <a:ea typeface="Times New Roman"/>
              </a:rPr>
              <a:t>scholler</a:t>
            </a:r>
            <a:r>
              <a:rPr lang="en-GB" sz="2000" dirty="0">
                <a:latin typeface="Times New Roman"/>
                <a:ea typeface="Times New Roman"/>
              </a:rPr>
              <a:t>; Not </a:t>
            </a:r>
            <a:r>
              <a:rPr lang="en-GB" sz="2000" dirty="0" smtClean="0">
                <a:latin typeface="Times New Roman"/>
                <a:ea typeface="Times New Roman"/>
              </a:rPr>
              <a:t>that I </a:t>
            </a:r>
            <a:r>
              <a:rPr lang="en-GB" sz="2000" dirty="0">
                <a:latin typeface="Times New Roman"/>
                <a:ea typeface="Times New Roman"/>
              </a:rPr>
              <a:t>am </a:t>
            </a:r>
            <a:r>
              <a:rPr lang="en-GB" sz="2000" dirty="0" err="1">
                <a:latin typeface="Times New Roman"/>
                <a:ea typeface="Times New Roman"/>
              </a:rPr>
              <a:t>onnywais</a:t>
            </a:r>
            <a:r>
              <a:rPr lang="en-GB" sz="2000" dirty="0">
                <a:latin typeface="Times New Roman"/>
                <a:ea typeface="Times New Roman"/>
              </a:rPr>
              <a:t> </a:t>
            </a:r>
            <a:r>
              <a:rPr lang="en-GB" sz="2000" dirty="0" err="1">
                <a:latin typeface="Times New Roman"/>
                <a:ea typeface="Times New Roman"/>
              </a:rPr>
              <a:t>vorthie</a:t>
            </a:r>
            <a:r>
              <a:rPr lang="en-GB" sz="2000" dirty="0">
                <a:latin typeface="Times New Roman"/>
                <a:ea typeface="Times New Roman"/>
              </a:rPr>
              <a:t>, Bot to gif </a:t>
            </a:r>
            <a:r>
              <a:rPr lang="en-GB" sz="2000" dirty="0" err="1">
                <a:latin typeface="Times New Roman"/>
                <a:ea typeface="Times New Roman"/>
              </a:rPr>
              <a:t>vthers</a:t>
            </a:r>
            <a:r>
              <a:rPr lang="en-GB" sz="2000" dirty="0">
                <a:latin typeface="Times New Roman"/>
                <a:ea typeface="Times New Roman"/>
              </a:rPr>
              <a:t> occasion (</a:t>
            </a:r>
            <a:r>
              <a:rPr lang="en-GB" sz="2000" dirty="0" err="1" smtClean="0">
                <a:latin typeface="Times New Roman"/>
                <a:ea typeface="Times New Roman"/>
              </a:rPr>
              <a:t>seing</a:t>
            </a:r>
            <a:r>
              <a:rPr lang="en-GB" sz="2000" dirty="0" smtClean="0">
                <a:latin typeface="Times New Roman"/>
                <a:ea typeface="Times New Roman"/>
              </a:rPr>
              <a:t> My </a:t>
            </a:r>
            <a:r>
              <a:rPr lang="en-GB" sz="2000" dirty="0" err="1">
                <a:latin typeface="Times New Roman"/>
                <a:ea typeface="Times New Roman"/>
              </a:rPr>
              <a:t>Inexpertnes</a:t>
            </a:r>
            <a:r>
              <a:rPr lang="en-GB" sz="2000" dirty="0">
                <a:latin typeface="Times New Roman"/>
                <a:ea typeface="Times New Roman"/>
              </a:rPr>
              <a:t>) to </a:t>
            </a:r>
            <a:r>
              <a:rPr lang="en-GB" sz="2000" dirty="0" err="1">
                <a:latin typeface="Times New Roman"/>
                <a:ea typeface="Times New Roman"/>
              </a:rPr>
              <a:t>publiss</a:t>
            </a:r>
            <a:r>
              <a:rPr lang="en-GB" sz="2000" dirty="0">
                <a:latin typeface="Times New Roman"/>
                <a:ea typeface="Times New Roman"/>
              </a:rPr>
              <a:t> </a:t>
            </a:r>
            <a:r>
              <a:rPr lang="en-GB" sz="2000" dirty="0" err="1">
                <a:latin typeface="Times New Roman"/>
                <a:ea typeface="Times New Roman"/>
              </a:rPr>
              <a:t>thair</a:t>
            </a:r>
            <a:r>
              <a:rPr lang="en-GB" sz="2000" dirty="0">
                <a:latin typeface="Times New Roman"/>
                <a:ea typeface="Times New Roman"/>
              </a:rPr>
              <a:t> better </a:t>
            </a:r>
            <a:r>
              <a:rPr lang="en-GB" sz="2000" dirty="0" err="1">
                <a:latin typeface="Times New Roman"/>
                <a:ea typeface="Times New Roman"/>
              </a:rPr>
              <a:t>leirnyng</a:t>
            </a:r>
            <a:r>
              <a:rPr lang="en-GB" sz="2000" dirty="0">
                <a:latin typeface="Times New Roman"/>
                <a:ea typeface="Times New Roman"/>
              </a:rPr>
              <a:t>.  I </a:t>
            </a:r>
            <a:r>
              <a:rPr lang="en-GB" sz="2000" dirty="0" smtClean="0">
                <a:latin typeface="Times New Roman"/>
                <a:ea typeface="Times New Roman"/>
              </a:rPr>
              <a:t>grant In </a:t>
            </a:r>
            <a:r>
              <a:rPr lang="en-GB" sz="2000" dirty="0" err="1">
                <a:latin typeface="Times New Roman"/>
                <a:ea typeface="Times New Roman"/>
              </a:rPr>
              <a:t>deid</a:t>
            </a:r>
            <a:r>
              <a:rPr lang="en-GB" sz="2000" dirty="0">
                <a:latin typeface="Times New Roman"/>
                <a:ea typeface="Times New Roman"/>
              </a:rPr>
              <a:t> I </a:t>
            </a:r>
            <a:r>
              <a:rPr lang="en-GB" sz="2000" dirty="0" err="1">
                <a:latin typeface="Times New Roman"/>
                <a:ea typeface="Times New Roman"/>
              </a:rPr>
              <a:t>haif</a:t>
            </a:r>
            <a:r>
              <a:rPr lang="en-GB" sz="2000" dirty="0">
                <a:latin typeface="Times New Roman"/>
                <a:ea typeface="Times New Roman"/>
              </a:rPr>
              <a:t> </a:t>
            </a:r>
            <a:r>
              <a:rPr lang="en-GB" sz="2000" dirty="0" err="1">
                <a:latin typeface="Times New Roman"/>
                <a:ea typeface="Times New Roman"/>
              </a:rPr>
              <a:t>mekill</a:t>
            </a:r>
            <a:r>
              <a:rPr lang="en-GB" sz="2000" dirty="0">
                <a:latin typeface="Times New Roman"/>
                <a:ea typeface="Times New Roman"/>
              </a:rPr>
              <a:t> </a:t>
            </a:r>
            <a:r>
              <a:rPr lang="en-GB" sz="2000" dirty="0" err="1">
                <a:latin typeface="Times New Roman"/>
                <a:ea typeface="Times New Roman"/>
              </a:rPr>
              <a:t>errit</a:t>
            </a:r>
            <a:r>
              <a:rPr lang="en-GB" sz="2000" dirty="0">
                <a:latin typeface="Times New Roman"/>
                <a:ea typeface="Times New Roman"/>
              </a:rPr>
              <a:t>, Not </a:t>
            </a:r>
            <a:r>
              <a:rPr lang="en-GB" sz="2000" dirty="0" err="1">
                <a:latin typeface="Times New Roman"/>
                <a:ea typeface="Times New Roman"/>
              </a:rPr>
              <a:t>onlie</a:t>
            </a:r>
            <a:r>
              <a:rPr lang="en-GB" sz="2000" dirty="0">
                <a:latin typeface="Times New Roman"/>
                <a:ea typeface="Times New Roman"/>
              </a:rPr>
              <a:t> in electing of </a:t>
            </a:r>
            <a:r>
              <a:rPr lang="en-GB" sz="2000" dirty="0" err="1" smtClean="0">
                <a:latin typeface="Times New Roman"/>
                <a:ea typeface="Times New Roman"/>
              </a:rPr>
              <a:t>ane</a:t>
            </a:r>
            <a:r>
              <a:rPr lang="en-GB" sz="2000" dirty="0" smtClean="0">
                <a:latin typeface="Times New Roman"/>
                <a:ea typeface="Times New Roman"/>
              </a:rPr>
              <a:t> So </a:t>
            </a:r>
            <a:r>
              <a:rPr lang="en-GB" sz="2000" dirty="0">
                <a:latin typeface="Times New Roman"/>
                <a:ea typeface="Times New Roman"/>
              </a:rPr>
              <a:t>small and </a:t>
            </a:r>
            <a:r>
              <a:rPr lang="en-GB" sz="2000" dirty="0" err="1">
                <a:latin typeface="Times New Roman"/>
                <a:ea typeface="Times New Roman"/>
              </a:rPr>
              <a:t>fectless</a:t>
            </a:r>
            <a:r>
              <a:rPr lang="en-GB" sz="2000" dirty="0">
                <a:latin typeface="Times New Roman"/>
                <a:ea typeface="Times New Roman"/>
              </a:rPr>
              <a:t> </a:t>
            </a:r>
            <a:r>
              <a:rPr lang="en-GB" sz="2000" dirty="0" err="1">
                <a:latin typeface="Times New Roman"/>
                <a:ea typeface="Times New Roman"/>
              </a:rPr>
              <a:t>subiect</a:t>
            </a:r>
            <a:r>
              <a:rPr lang="en-GB" sz="2000" dirty="0">
                <a:latin typeface="Times New Roman"/>
                <a:ea typeface="Times New Roman"/>
              </a:rPr>
              <a:t>, As </a:t>
            </a:r>
            <a:r>
              <a:rPr lang="en-GB" sz="2000" dirty="0" err="1">
                <a:latin typeface="Times New Roman"/>
                <a:ea typeface="Times New Roman"/>
              </a:rPr>
              <a:t>als</a:t>
            </a:r>
            <a:r>
              <a:rPr lang="en-GB" sz="2000" dirty="0">
                <a:latin typeface="Times New Roman"/>
                <a:ea typeface="Times New Roman"/>
              </a:rPr>
              <a:t> be the Inept </a:t>
            </a:r>
            <a:r>
              <a:rPr lang="en-GB" sz="2000" dirty="0" err="1">
                <a:latin typeface="Times New Roman"/>
                <a:ea typeface="Times New Roman"/>
              </a:rPr>
              <a:t>orthographie</a:t>
            </a:r>
            <a:endParaRPr lang="en-GB" sz="2000" dirty="0">
              <a:latin typeface="Times New Roman"/>
              <a:ea typeface="Times New Roman"/>
            </a:endParaRPr>
          </a:p>
          <a:p>
            <a:pPr marL="114300" indent="0">
              <a:spcAft>
                <a:spcPts val="0"/>
              </a:spcAft>
              <a:buNone/>
            </a:pPr>
            <a:r>
              <a:rPr lang="en-GB" sz="2000" dirty="0">
                <a:latin typeface="Times New Roman"/>
                <a:ea typeface="Times New Roman"/>
              </a:rPr>
              <a:t>And </a:t>
            </a:r>
            <a:r>
              <a:rPr lang="en-GB" sz="2000" dirty="0" err="1">
                <a:latin typeface="Times New Roman"/>
                <a:ea typeface="Times New Roman"/>
              </a:rPr>
              <a:t>Inlegebill</a:t>
            </a:r>
            <a:r>
              <a:rPr lang="en-GB" sz="2000" dirty="0">
                <a:latin typeface="Times New Roman"/>
                <a:ea typeface="Times New Roman"/>
              </a:rPr>
              <a:t> </a:t>
            </a:r>
            <a:r>
              <a:rPr lang="en-GB" sz="2000" dirty="0" err="1">
                <a:latin typeface="Times New Roman"/>
                <a:ea typeface="Times New Roman"/>
              </a:rPr>
              <a:t>scribling</a:t>
            </a:r>
            <a:r>
              <a:rPr lang="en-GB" sz="2000" dirty="0">
                <a:latin typeface="Times New Roman"/>
                <a:ea typeface="Times New Roman"/>
              </a:rPr>
              <a:t> of my </a:t>
            </a:r>
            <a:r>
              <a:rPr lang="en-GB" sz="2000" dirty="0" err="1">
                <a:latin typeface="Times New Roman"/>
                <a:ea typeface="Times New Roman"/>
              </a:rPr>
              <a:t>Imprompt</a:t>
            </a:r>
            <a:r>
              <a:rPr lang="en-GB" sz="2000" dirty="0">
                <a:latin typeface="Times New Roman"/>
                <a:ea typeface="Times New Roman"/>
              </a:rPr>
              <a:t> pen, Bot </a:t>
            </a:r>
            <a:r>
              <a:rPr lang="en-GB" sz="2000" dirty="0" err="1">
                <a:latin typeface="Times New Roman"/>
                <a:ea typeface="Times New Roman"/>
              </a:rPr>
              <a:t>maist</a:t>
            </a:r>
            <a:r>
              <a:rPr lang="en-GB" sz="2000" dirty="0">
                <a:latin typeface="Times New Roman"/>
                <a:ea typeface="Times New Roman"/>
              </a:rPr>
              <a:t> </a:t>
            </a:r>
            <a:r>
              <a:rPr lang="en-GB" sz="2000" dirty="0" smtClean="0">
                <a:latin typeface="Times New Roman"/>
                <a:ea typeface="Times New Roman"/>
              </a:rPr>
              <a:t>of All </a:t>
            </a:r>
            <a:r>
              <a:rPr lang="en-GB" sz="2000" dirty="0">
                <a:latin typeface="Times New Roman"/>
                <a:ea typeface="Times New Roman"/>
              </a:rPr>
              <a:t>in </a:t>
            </a:r>
            <a:r>
              <a:rPr lang="en-GB" sz="2000" dirty="0" err="1">
                <a:latin typeface="Times New Roman"/>
                <a:ea typeface="Times New Roman"/>
              </a:rPr>
              <a:t>pithles</a:t>
            </a:r>
            <a:r>
              <a:rPr lang="en-GB" sz="2000" dirty="0">
                <a:latin typeface="Times New Roman"/>
                <a:ea typeface="Times New Roman"/>
              </a:rPr>
              <a:t> and </a:t>
            </a:r>
            <a:r>
              <a:rPr lang="en-GB" sz="2000" dirty="0" err="1">
                <a:latin typeface="Times New Roman"/>
                <a:ea typeface="Times New Roman"/>
              </a:rPr>
              <a:t>vnplesand</a:t>
            </a:r>
            <a:r>
              <a:rPr lang="en-GB" sz="2000" dirty="0">
                <a:latin typeface="Times New Roman"/>
                <a:ea typeface="Times New Roman"/>
              </a:rPr>
              <a:t> </a:t>
            </a:r>
            <a:r>
              <a:rPr lang="en-GB" sz="2000" dirty="0" err="1">
                <a:latin typeface="Times New Roman"/>
                <a:ea typeface="Times New Roman"/>
              </a:rPr>
              <a:t>framyng</a:t>
            </a:r>
            <a:r>
              <a:rPr lang="en-GB" sz="2000" dirty="0">
                <a:latin typeface="Times New Roman"/>
                <a:ea typeface="Times New Roman"/>
              </a:rPr>
              <a:t> of the </a:t>
            </a:r>
            <a:r>
              <a:rPr lang="en-GB" sz="2000" dirty="0" err="1">
                <a:latin typeface="Times New Roman"/>
                <a:ea typeface="Times New Roman"/>
              </a:rPr>
              <a:t>sam</a:t>
            </a:r>
            <a:r>
              <a:rPr lang="en-GB" sz="2000" dirty="0">
                <a:latin typeface="Times New Roman"/>
                <a:ea typeface="Times New Roman"/>
              </a:rPr>
              <a:t>, </a:t>
            </a:r>
            <a:r>
              <a:rPr lang="en-GB" sz="2000" dirty="0" err="1" smtClean="0">
                <a:latin typeface="Times New Roman"/>
                <a:ea typeface="Times New Roman"/>
              </a:rPr>
              <a:t>Quhairin</a:t>
            </a:r>
            <a:r>
              <a:rPr lang="en-GB" sz="2000" dirty="0" smtClean="0">
                <a:latin typeface="Times New Roman"/>
                <a:ea typeface="Times New Roman"/>
              </a:rPr>
              <a:t> I </a:t>
            </a:r>
            <a:r>
              <a:rPr lang="en-GB" sz="2000" dirty="0" err="1">
                <a:latin typeface="Times New Roman"/>
                <a:ea typeface="Times New Roman"/>
              </a:rPr>
              <a:t>haif</a:t>
            </a:r>
            <a:r>
              <a:rPr lang="en-GB" sz="2000" dirty="0">
                <a:latin typeface="Times New Roman"/>
                <a:ea typeface="Times New Roman"/>
              </a:rPr>
              <a:t> </a:t>
            </a:r>
            <a:r>
              <a:rPr lang="en-GB" sz="2000" dirty="0" err="1">
                <a:latin typeface="Times New Roman"/>
                <a:ea typeface="Times New Roman"/>
              </a:rPr>
              <a:t>playit</a:t>
            </a:r>
            <a:r>
              <a:rPr lang="en-GB" sz="2000" dirty="0">
                <a:latin typeface="Times New Roman"/>
                <a:ea typeface="Times New Roman"/>
              </a:rPr>
              <a:t> the part of </a:t>
            </a:r>
            <a:r>
              <a:rPr lang="en-GB" sz="2000" dirty="0" err="1">
                <a:latin typeface="Times New Roman"/>
                <a:ea typeface="Times New Roman"/>
              </a:rPr>
              <a:t>ane</a:t>
            </a:r>
            <a:r>
              <a:rPr lang="en-GB" sz="2000" dirty="0">
                <a:latin typeface="Times New Roman"/>
                <a:ea typeface="Times New Roman"/>
              </a:rPr>
              <a:t> </a:t>
            </a:r>
            <a:r>
              <a:rPr lang="en-GB" sz="2000" dirty="0" err="1">
                <a:latin typeface="Lucida Sans Unicode"/>
                <a:ea typeface="Times New Roman"/>
                <a:cs typeface="Times New Roman"/>
              </a:rPr>
              <a:t>Ʒ</a:t>
            </a:r>
            <a:r>
              <a:rPr lang="en-GB" sz="2000" dirty="0" err="1">
                <a:latin typeface="Times New Roman"/>
                <a:ea typeface="Times New Roman"/>
              </a:rPr>
              <a:t>oung</a:t>
            </a:r>
            <a:r>
              <a:rPr lang="en-GB" sz="2000" dirty="0">
                <a:latin typeface="Times New Roman"/>
                <a:ea typeface="Times New Roman"/>
              </a:rPr>
              <a:t> and </a:t>
            </a:r>
            <a:r>
              <a:rPr lang="en-GB" sz="2000" dirty="0" err="1">
                <a:latin typeface="Times New Roman"/>
                <a:ea typeface="Times New Roman"/>
              </a:rPr>
              <a:t>Imperfyt</a:t>
            </a:r>
            <a:r>
              <a:rPr lang="en-GB" sz="2000" dirty="0">
                <a:latin typeface="Times New Roman"/>
                <a:ea typeface="Times New Roman"/>
              </a:rPr>
              <a:t> </a:t>
            </a:r>
            <a:r>
              <a:rPr lang="en-GB" sz="2000" dirty="0" err="1" smtClean="0">
                <a:latin typeface="Times New Roman"/>
                <a:ea typeface="Times New Roman"/>
              </a:rPr>
              <a:t>prentes</a:t>
            </a:r>
            <a:r>
              <a:rPr lang="en-GB" sz="2000" dirty="0" smtClean="0">
                <a:latin typeface="Times New Roman"/>
                <a:ea typeface="Times New Roman"/>
              </a:rPr>
              <a:t> </a:t>
            </a:r>
            <a:r>
              <a:rPr lang="en-GB" sz="2000" dirty="0" err="1" smtClean="0">
                <a:latin typeface="Times New Roman"/>
                <a:ea typeface="Times New Roman"/>
              </a:rPr>
              <a:t>Quho</a:t>
            </a:r>
            <a:r>
              <a:rPr lang="en-GB" sz="2000" dirty="0" smtClean="0">
                <a:latin typeface="Times New Roman"/>
                <a:ea typeface="Times New Roman"/>
              </a:rPr>
              <a:t> </a:t>
            </a:r>
            <a:r>
              <a:rPr lang="en-GB" sz="2000" dirty="0">
                <a:latin typeface="Times New Roman"/>
                <a:ea typeface="Times New Roman"/>
              </a:rPr>
              <a:t>at his first </a:t>
            </a:r>
            <a:r>
              <a:rPr lang="en-GB" sz="2000" dirty="0" err="1">
                <a:latin typeface="Times New Roman"/>
                <a:ea typeface="Times New Roman"/>
              </a:rPr>
              <a:t>Interprys</a:t>
            </a:r>
            <a:r>
              <a:rPr lang="en-GB" sz="2000" dirty="0">
                <a:latin typeface="Times New Roman"/>
                <a:ea typeface="Times New Roman"/>
              </a:rPr>
              <a:t> of </a:t>
            </a:r>
            <a:r>
              <a:rPr lang="en-GB" sz="2000" dirty="0" err="1">
                <a:latin typeface="Times New Roman"/>
                <a:ea typeface="Times New Roman"/>
              </a:rPr>
              <a:t>schaiping</a:t>
            </a:r>
            <a:r>
              <a:rPr lang="en-GB" sz="2000" dirty="0">
                <a:latin typeface="Times New Roman"/>
                <a:ea typeface="Times New Roman"/>
              </a:rPr>
              <a:t> </a:t>
            </a:r>
            <a:r>
              <a:rPr lang="en-GB" sz="2000" dirty="0" err="1">
                <a:latin typeface="Times New Roman"/>
                <a:ea typeface="Times New Roman"/>
              </a:rPr>
              <a:t>takith</a:t>
            </a:r>
            <a:r>
              <a:rPr lang="en-GB" sz="2000" dirty="0">
                <a:latin typeface="Times New Roman"/>
                <a:ea typeface="Times New Roman"/>
              </a:rPr>
              <a:t> not in</a:t>
            </a:r>
          </a:p>
          <a:p>
            <a:pPr marL="114300" indent="0">
              <a:spcAft>
                <a:spcPts val="0"/>
              </a:spcAft>
              <a:buNone/>
            </a:pPr>
            <a:r>
              <a:rPr lang="en-GB" sz="2000" dirty="0">
                <a:latin typeface="Times New Roman"/>
                <a:ea typeface="Times New Roman"/>
              </a:rPr>
              <a:t>Hand the </a:t>
            </a:r>
            <a:r>
              <a:rPr lang="en-GB" sz="2000" dirty="0" err="1">
                <a:latin typeface="Times New Roman"/>
                <a:ea typeface="Times New Roman"/>
              </a:rPr>
              <a:t>fynnest</a:t>
            </a:r>
            <a:r>
              <a:rPr lang="en-GB" sz="2000" dirty="0">
                <a:latin typeface="Times New Roman"/>
                <a:ea typeface="Times New Roman"/>
              </a:rPr>
              <a:t> stuff Bot rather sum </a:t>
            </a:r>
            <a:r>
              <a:rPr lang="en-GB" sz="2000" dirty="0" err="1">
                <a:latin typeface="Times New Roman"/>
                <a:ea typeface="Times New Roman"/>
              </a:rPr>
              <a:t>slycht</a:t>
            </a:r>
            <a:r>
              <a:rPr lang="en-GB" sz="2000" dirty="0">
                <a:latin typeface="Times New Roman"/>
                <a:ea typeface="Times New Roman"/>
              </a:rPr>
              <a:t> cloth </a:t>
            </a:r>
            <a:r>
              <a:rPr lang="en-GB" sz="2000" dirty="0" smtClean="0">
                <a:latin typeface="Times New Roman"/>
                <a:ea typeface="Times New Roman"/>
              </a:rPr>
              <a:t>to </a:t>
            </a:r>
            <a:r>
              <a:rPr lang="en-GB" sz="2000" dirty="0" err="1" smtClean="0">
                <a:latin typeface="Times New Roman"/>
                <a:ea typeface="Times New Roman"/>
              </a:rPr>
              <a:t>Susteine</a:t>
            </a:r>
            <a:r>
              <a:rPr lang="en-GB" sz="2000" dirty="0" smtClean="0">
                <a:latin typeface="Times New Roman"/>
                <a:ea typeface="Times New Roman"/>
              </a:rPr>
              <a:t> </a:t>
            </a:r>
            <a:r>
              <a:rPr lang="en-GB" sz="2000" dirty="0">
                <a:latin typeface="Times New Roman"/>
                <a:ea typeface="Times New Roman"/>
              </a:rPr>
              <a:t>the </a:t>
            </a:r>
            <a:r>
              <a:rPr lang="en-GB" sz="2000" dirty="0" err="1">
                <a:latin typeface="Times New Roman"/>
                <a:ea typeface="Times New Roman"/>
              </a:rPr>
              <a:t>sklents</a:t>
            </a:r>
            <a:r>
              <a:rPr lang="en-GB" sz="2000" dirty="0">
                <a:latin typeface="Times New Roman"/>
                <a:ea typeface="Times New Roman"/>
              </a:rPr>
              <a:t> and </a:t>
            </a:r>
            <a:r>
              <a:rPr lang="en-GB" sz="2000" dirty="0" err="1">
                <a:latin typeface="Times New Roman"/>
                <a:ea typeface="Times New Roman"/>
              </a:rPr>
              <a:t>manks</a:t>
            </a:r>
            <a:r>
              <a:rPr lang="en-GB" sz="2000" dirty="0">
                <a:latin typeface="Times New Roman"/>
                <a:ea typeface="Times New Roman"/>
              </a:rPr>
              <a:t> of his </a:t>
            </a:r>
            <a:r>
              <a:rPr lang="en-GB" sz="2000" dirty="0" err="1">
                <a:latin typeface="Times New Roman"/>
                <a:ea typeface="Times New Roman"/>
              </a:rPr>
              <a:t>cunnyngles</a:t>
            </a:r>
            <a:r>
              <a:rPr lang="en-GB" sz="2000" dirty="0">
                <a:latin typeface="Times New Roman"/>
                <a:ea typeface="Times New Roman"/>
              </a:rPr>
              <a:t> </a:t>
            </a:r>
            <a:r>
              <a:rPr lang="en-GB" sz="2000" dirty="0" smtClean="0">
                <a:latin typeface="Times New Roman"/>
                <a:ea typeface="Times New Roman"/>
              </a:rPr>
              <a:t>clipping; </a:t>
            </a:r>
            <a:r>
              <a:rPr lang="en-GB" sz="2000" dirty="0" smtClean="0">
                <a:latin typeface="Times New Roman"/>
              </a:rPr>
              <a:t>Remitting </a:t>
            </a:r>
            <a:r>
              <a:rPr lang="en-GB" sz="2000" dirty="0">
                <a:latin typeface="Times New Roman"/>
              </a:rPr>
              <a:t>all to the </a:t>
            </a:r>
            <a:r>
              <a:rPr lang="en-GB" sz="2000" dirty="0" err="1">
                <a:latin typeface="Times New Roman"/>
              </a:rPr>
              <a:t>courtassie</a:t>
            </a:r>
            <a:r>
              <a:rPr lang="en-GB" sz="2000" dirty="0">
                <a:latin typeface="Times New Roman"/>
              </a:rPr>
              <a:t>, correction, and protection, </a:t>
            </a:r>
            <a:r>
              <a:rPr lang="en-GB" sz="2000" dirty="0" smtClean="0">
                <a:latin typeface="Times New Roman"/>
              </a:rPr>
              <a:t>of </a:t>
            </a:r>
            <a:r>
              <a:rPr lang="en-GB" sz="2000" dirty="0" err="1" smtClean="0">
                <a:latin typeface="Lucida Sans Unicode"/>
                <a:ea typeface="Times New Roman"/>
                <a:cs typeface="Times New Roman"/>
              </a:rPr>
              <a:t>Ʒ</a:t>
            </a:r>
            <a:r>
              <a:rPr lang="en-GB" sz="2000" dirty="0" err="1" smtClean="0">
                <a:latin typeface="Times New Roman"/>
                <a:ea typeface="Times New Roman"/>
              </a:rPr>
              <a:t>our</a:t>
            </a:r>
            <a:r>
              <a:rPr lang="en-GB" sz="2000" dirty="0" smtClean="0">
                <a:latin typeface="Times New Roman"/>
                <a:ea typeface="Times New Roman"/>
              </a:rPr>
              <a:t> </a:t>
            </a:r>
            <a:r>
              <a:rPr lang="en-GB" sz="2000" dirty="0" err="1">
                <a:latin typeface="Times New Roman"/>
                <a:ea typeface="Times New Roman"/>
              </a:rPr>
              <a:t>maiesteis</a:t>
            </a:r>
            <a:r>
              <a:rPr lang="en-GB" sz="2000" dirty="0">
                <a:latin typeface="Times New Roman"/>
                <a:ea typeface="Times New Roman"/>
              </a:rPr>
              <a:t> </a:t>
            </a:r>
            <a:r>
              <a:rPr lang="en-GB" sz="2000" dirty="0" err="1">
                <a:latin typeface="Times New Roman"/>
                <a:ea typeface="Times New Roman"/>
              </a:rPr>
              <a:t>visdome</a:t>
            </a:r>
            <a:r>
              <a:rPr lang="en-GB" sz="2000" dirty="0">
                <a:latin typeface="Times New Roman"/>
                <a:ea typeface="Times New Roman"/>
              </a:rPr>
              <a:t>, Not </a:t>
            </a:r>
            <a:r>
              <a:rPr lang="en-GB" sz="2000" dirty="0" err="1">
                <a:latin typeface="Times New Roman"/>
                <a:ea typeface="Times New Roman"/>
              </a:rPr>
              <a:t>doutting</a:t>
            </a:r>
            <a:r>
              <a:rPr lang="en-GB" sz="2000" dirty="0">
                <a:latin typeface="Times New Roman"/>
                <a:ea typeface="Times New Roman"/>
              </a:rPr>
              <a:t> bot </a:t>
            </a:r>
            <a:r>
              <a:rPr lang="en-GB" sz="2000" dirty="0" err="1">
                <a:latin typeface="Lucida Sans Unicode"/>
                <a:ea typeface="Times New Roman"/>
                <a:cs typeface="Times New Roman"/>
              </a:rPr>
              <a:t>Ʒ</a:t>
            </a:r>
            <a:r>
              <a:rPr lang="en-GB" sz="2000" dirty="0" err="1">
                <a:latin typeface="Times New Roman"/>
                <a:ea typeface="Times New Roman"/>
              </a:rPr>
              <a:t>our</a:t>
            </a:r>
            <a:r>
              <a:rPr lang="en-GB" sz="2000" dirty="0">
                <a:latin typeface="Times New Roman"/>
                <a:ea typeface="Times New Roman"/>
              </a:rPr>
              <a:t> </a:t>
            </a:r>
            <a:r>
              <a:rPr lang="en-GB" sz="2000" dirty="0" smtClean="0">
                <a:latin typeface="Times New Roman"/>
                <a:ea typeface="Times New Roman"/>
              </a:rPr>
              <a:t>grace </a:t>
            </a:r>
            <a:r>
              <a:rPr lang="en-GB" sz="2000" dirty="0" err="1" smtClean="0">
                <a:latin typeface="Times New Roman"/>
                <a:ea typeface="Times New Roman"/>
              </a:rPr>
              <a:t>Vill</a:t>
            </a:r>
            <a:r>
              <a:rPr lang="en-GB" sz="2000" dirty="0" smtClean="0">
                <a:latin typeface="Times New Roman"/>
                <a:ea typeface="Times New Roman"/>
              </a:rPr>
              <a:t> </a:t>
            </a:r>
            <a:r>
              <a:rPr lang="en-GB" sz="2000" dirty="0">
                <a:latin typeface="Times New Roman"/>
                <a:ea typeface="Times New Roman"/>
              </a:rPr>
              <a:t>accept this my </a:t>
            </a:r>
            <a:r>
              <a:rPr lang="en-GB" sz="2000" dirty="0" err="1">
                <a:latin typeface="Times New Roman"/>
                <a:ea typeface="Times New Roman"/>
              </a:rPr>
              <a:t>vitles</a:t>
            </a:r>
            <a:r>
              <a:rPr lang="en-GB" sz="2000" dirty="0">
                <a:latin typeface="Times New Roman"/>
                <a:ea typeface="Times New Roman"/>
              </a:rPr>
              <a:t> </a:t>
            </a:r>
            <a:r>
              <a:rPr lang="en-GB" sz="2000" dirty="0" err="1">
                <a:latin typeface="Times New Roman"/>
                <a:ea typeface="Times New Roman"/>
              </a:rPr>
              <a:t>vork</a:t>
            </a:r>
            <a:r>
              <a:rPr lang="en-GB" sz="2000" dirty="0">
                <a:latin typeface="Times New Roman"/>
                <a:ea typeface="Times New Roman"/>
              </a:rPr>
              <a:t> of </a:t>
            </a:r>
            <a:r>
              <a:rPr lang="en-GB" sz="2000" dirty="0" err="1">
                <a:latin typeface="Lucida Sans Unicode"/>
                <a:ea typeface="Times New Roman"/>
                <a:cs typeface="Times New Roman"/>
              </a:rPr>
              <a:t>Ʒ</a:t>
            </a:r>
            <a:r>
              <a:rPr lang="en-GB" sz="2000" dirty="0" err="1">
                <a:latin typeface="Times New Roman"/>
                <a:ea typeface="Times New Roman"/>
              </a:rPr>
              <a:t>our</a:t>
            </a:r>
            <a:r>
              <a:rPr lang="en-GB" sz="2000" dirty="0">
                <a:latin typeface="Times New Roman"/>
                <a:ea typeface="Times New Roman"/>
              </a:rPr>
              <a:t> </a:t>
            </a:r>
            <a:r>
              <a:rPr lang="en-GB" sz="2000" dirty="0" err="1">
                <a:latin typeface="Times New Roman"/>
                <a:ea typeface="Times New Roman"/>
              </a:rPr>
              <a:t>grayt</a:t>
            </a:r>
            <a:r>
              <a:rPr lang="en-GB" sz="2000" dirty="0">
                <a:latin typeface="Times New Roman"/>
                <a:ea typeface="Times New Roman"/>
              </a:rPr>
              <a:t> </a:t>
            </a:r>
            <a:r>
              <a:rPr lang="en-GB" sz="2000" dirty="0" err="1" smtClean="0">
                <a:latin typeface="Times New Roman"/>
                <a:ea typeface="Times New Roman"/>
              </a:rPr>
              <a:t>clementie</a:t>
            </a:r>
            <a:r>
              <a:rPr lang="en-GB" sz="2000" dirty="0" smtClean="0">
                <a:latin typeface="Times New Roman"/>
                <a:ea typeface="Times New Roman"/>
              </a:rPr>
              <a:t> As </a:t>
            </a:r>
            <a:r>
              <a:rPr lang="en-GB" sz="2000" dirty="0">
                <a:latin typeface="Times New Roman"/>
                <a:ea typeface="Times New Roman"/>
              </a:rPr>
              <a:t>my </a:t>
            </a:r>
            <a:r>
              <a:rPr lang="en-GB" sz="2000" dirty="0" err="1">
                <a:latin typeface="Times New Roman"/>
                <a:ea typeface="Times New Roman"/>
              </a:rPr>
              <a:t>maist</a:t>
            </a:r>
            <a:r>
              <a:rPr lang="en-GB" sz="2000" dirty="0">
                <a:latin typeface="Times New Roman"/>
                <a:ea typeface="Times New Roman"/>
              </a:rPr>
              <a:t> </a:t>
            </a:r>
            <a:r>
              <a:rPr lang="en-GB" sz="2000" dirty="0" err="1">
                <a:latin typeface="Times New Roman"/>
                <a:ea typeface="Times New Roman"/>
              </a:rPr>
              <a:t>gratius</a:t>
            </a:r>
            <a:r>
              <a:rPr lang="en-GB" sz="2000" dirty="0">
                <a:latin typeface="Times New Roman"/>
                <a:ea typeface="Times New Roman"/>
              </a:rPr>
              <a:t> </a:t>
            </a:r>
            <a:r>
              <a:rPr lang="en-GB" sz="2000" dirty="0" err="1">
                <a:latin typeface="Times New Roman"/>
                <a:ea typeface="Times New Roman"/>
              </a:rPr>
              <a:t>Maister</a:t>
            </a:r>
            <a:r>
              <a:rPr lang="en-GB" sz="2000" dirty="0">
                <a:latin typeface="Times New Roman"/>
                <a:ea typeface="Times New Roman"/>
              </a:rPr>
              <a:t> and </a:t>
            </a:r>
            <a:r>
              <a:rPr lang="en-GB" sz="2000" dirty="0" err="1">
                <a:latin typeface="Times New Roman"/>
                <a:ea typeface="Times New Roman"/>
              </a:rPr>
              <a:t>chiefest</a:t>
            </a:r>
            <a:r>
              <a:rPr lang="en-GB" sz="2000" dirty="0">
                <a:latin typeface="Times New Roman"/>
                <a:ea typeface="Times New Roman"/>
              </a:rPr>
              <a:t> </a:t>
            </a:r>
            <a:r>
              <a:rPr lang="en-GB" sz="2000" dirty="0" err="1">
                <a:latin typeface="Times New Roman"/>
                <a:ea typeface="Times New Roman"/>
              </a:rPr>
              <a:t>lod</a:t>
            </a:r>
            <a:r>
              <a:rPr lang="en-GB" sz="2000" dirty="0">
                <a:latin typeface="Times New Roman"/>
                <a:ea typeface="Times New Roman"/>
              </a:rPr>
              <a:t> </a:t>
            </a:r>
            <a:r>
              <a:rPr lang="en-GB" sz="2000" dirty="0" smtClean="0">
                <a:latin typeface="Times New Roman"/>
                <a:ea typeface="Times New Roman"/>
              </a:rPr>
              <a:t>Star…</a:t>
            </a:r>
          </a:p>
          <a:p>
            <a:pPr marL="0" indent="0">
              <a:buNone/>
            </a:pPr>
            <a:endParaRPr lang="en-GB" dirty="0"/>
          </a:p>
        </p:txBody>
      </p:sp>
    </p:spTree>
    <p:extLst>
      <p:ext uri="{BB962C8B-B14F-4D97-AF65-F5344CB8AC3E}">
        <p14:creationId xmlns:p14="http://schemas.microsoft.com/office/powerpoint/2010/main" val="680797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Masculine Rhymes</a:t>
            </a:r>
            <a:endParaRPr lang="en-GB" dirty="0"/>
          </a:p>
        </p:txBody>
      </p:sp>
      <p:sp>
        <p:nvSpPr>
          <p:cNvPr id="3" name="Content Placeholder 2"/>
          <p:cNvSpPr>
            <a:spLocks noGrp="1"/>
          </p:cNvSpPr>
          <p:nvPr>
            <p:ph idx="1"/>
          </p:nvPr>
        </p:nvSpPr>
        <p:spPr>
          <a:xfrm>
            <a:off x="304800" y="1600200"/>
            <a:ext cx="8382000" cy="4953000"/>
          </a:xfrm>
        </p:spPr>
        <p:txBody>
          <a:bodyPr/>
          <a:lstStyle/>
          <a:p>
            <a:pPr marL="0" indent="0">
              <a:buNone/>
            </a:pPr>
            <a:r>
              <a:rPr lang="en-GB" sz="2400" dirty="0"/>
              <a:t>That blessed </a:t>
            </a:r>
            <a:r>
              <a:rPr lang="en-GB" sz="2400" dirty="0" err="1"/>
              <a:t>houre</a:t>
            </a:r>
            <a:r>
              <a:rPr lang="en-GB" sz="2400" dirty="0"/>
              <a:t>, when first was </a:t>
            </a:r>
            <a:r>
              <a:rPr lang="en-GB" sz="2400" dirty="0" err="1"/>
              <a:t>broght</a:t>
            </a:r>
            <a:r>
              <a:rPr lang="en-GB" sz="2400" dirty="0"/>
              <a:t> to light</a:t>
            </a:r>
          </a:p>
          <a:p>
            <a:pPr marL="0" indent="0">
              <a:buNone/>
            </a:pPr>
            <a:r>
              <a:rPr lang="en-GB" sz="2400" dirty="0"/>
              <a:t>Our </a:t>
            </a:r>
            <a:r>
              <a:rPr lang="en-GB" sz="2400" dirty="0" err="1"/>
              <a:t>earthlie</a:t>
            </a:r>
            <a:r>
              <a:rPr lang="en-GB" sz="2400" dirty="0"/>
              <a:t> June and our </a:t>
            </a:r>
            <a:r>
              <a:rPr lang="en-GB" sz="2400" dirty="0" err="1"/>
              <a:t>gratious</a:t>
            </a:r>
            <a:r>
              <a:rPr lang="en-GB" sz="2400" dirty="0"/>
              <a:t> </a:t>
            </a:r>
            <a:r>
              <a:rPr lang="en-GB" sz="2400" dirty="0" err="1"/>
              <a:t>Queene</a:t>
            </a:r>
            <a:r>
              <a:rPr lang="en-GB" sz="2400" dirty="0"/>
              <a:t>,</a:t>
            </a:r>
          </a:p>
          <a:p>
            <a:pPr marL="0" indent="0">
              <a:buNone/>
            </a:pPr>
            <a:r>
              <a:rPr lang="en-GB" sz="2400" dirty="0"/>
              <a:t>Three goddesses how </a:t>
            </a:r>
            <a:r>
              <a:rPr lang="en-GB" sz="2400" dirty="0" err="1"/>
              <a:t>soone</a:t>
            </a:r>
            <a:r>
              <a:rPr lang="en-GB" sz="2400" dirty="0"/>
              <a:t> they had her </a:t>
            </a:r>
            <a:r>
              <a:rPr lang="en-GB" sz="2400" dirty="0" err="1"/>
              <a:t>seene</a:t>
            </a:r>
            <a:endParaRPr lang="en-GB" sz="2400" dirty="0"/>
          </a:p>
          <a:p>
            <a:pPr marL="0" indent="0">
              <a:buNone/>
            </a:pPr>
            <a:r>
              <a:rPr lang="en-GB" sz="2400" dirty="0"/>
              <a:t>Contended who protect her </a:t>
            </a:r>
            <a:r>
              <a:rPr lang="en-GB" sz="2400" dirty="0" err="1"/>
              <a:t>shoulde</a:t>
            </a:r>
            <a:r>
              <a:rPr lang="en-GB" sz="2400" dirty="0"/>
              <a:t> by right.</a:t>
            </a:r>
          </a:p>
          <a:p>
            <a:pPr marL="0" indent="0">
              <a:buNone/>
            </a:pPr>
            <a:r>
              <a:rPr lang="en-GB" sz="2400" dirty="0"/>
              <a:t>(James VI)</a:t>
            </a:r>
          </a:p>
          <a:p>
            <a:pPr marL="0" indent="0">
              <a:buNone/>
            </a:pPr>
            <a:r>
              <a:rPr lang="en-GB" sz="2400" b="1" dirty="0"/>
              <a:t> </a:t>
            </a:r>
            <a:endParaRPr lang="en-GB" sz="2400" dirty="0"/>
          </a:p>
          <a:p>
            <a:pPr marL="0" indent="0">
              <a:buNone/>
            </a:pPr>
            <a:r>
              <a:rPr lang="en-GB" sz="2400" dirty="0" err="1"/>
              <a:t>Guid</a:t>
            </a:r>
            <a:r>
              <a:rPr lang="en-GB" sz="2400" dirty="0"/>
              <a:t> day, madam, with </a:t>
            </a:r>
            <a:r>
              <a:rPr lang="en-GB" sz="2400" dirty="0" err="1"/>
              <a:t>humyll</a:t>
            </a:r>
            <a:r>
              <a:rPr lang="en-GB" sz="2400" dirty="0"/>
              <a:t> thanks also,</a:t>
            </a:r>
          </a:p>
          <a:p>
            <a:pPr marL="0" indent="0">
              <a:buNone/>
            </a:pPr>
            <a:r>
              <a:rPr lang="en-GB" sz="2400" dirty="0"/>
              <a:t>That me unto your </a:t>
            </a:r>
            <a:r>
              <a:rPr lang="en-GB" sz="2400" dirty="0" err="1"/>
              <a:t>ludgeing</a:t>
            </a:r>
            <a:r>
              <a:rPr lang="en-GB" sz="2400" dirty="0"/>
              <a:t> </a:t>
            </a:r>
            <a:r>
              <a:rPr lang="en-GB" sz="2400" dirty="0" err="1"/>
              <a:t>lairge</a:t>
            </a:r>
            <a:r>
              <a:rPr lang="en-GB" sz="2400" dirty="0"/>
              <a:t> did </a:t>
            </a:r>
            <a:r>
              <a:rPr lang="en-GB" sz="2400" dirty="0" err="1"/>
              <a:t>gyd</a:t>
            </a:r>
            <a:endParaRPr lang="en-GB" sz="2400" dirty="0"/>
          </a:p>
          <a:p>
            <a:pPr marL="0" indent="0">
              <a:buNone/>
            </a:pPr>
            <a:r>
              <a:rPr lang="en-GB" sz="2400" dirty="0"/>
              <a:t>Yea, </a:t>
            </a:r>
            <a:r>
              <a:rPr lang="en-GB" sz="2400" dirty="0" err="1"/>
              <a:t>skairs</a:t>
            </a:r>
            <a:r>
              <a:rPr lang="en-GB" sz="2400" dirty="0"/>
              <a:t> I knew </a:t>
            </a:r>
            <a:r>
              <a:rPr lang="en-GB" sz="2400" dirty="0" err="1"/>
              <a:t>quhan</a:t>
            </a:r>
            <a:r>
              <a:rPr lang="en-GB" sz="2400" dirty="0"/>
              <a:t> I </a:t>
            </a:r>
            <a:r>
              <a:rPr lang="en-GB" sz="2400" dirty="0" err="1"/>
              <a:t>thairin</a:t>
            </a:r>
            <a:r>
              <a:rPr lang="en-GB" sz="2400" dirty="0"/>
              <a:t> did go</a:t>
            </a:r>
          </a:p>
          <a:p>
            <a:pPr marL="0" indent="0">
              <a:buNone/>
            </a:pPr>
            <a:r>
              <a:rPr lang="en-GB" sz="2400" dirty="0" err="1"/>
              <a:t>Quhair</a:t>
            </a:r>
            <a:r>
              <a:rPr lang="en-GB" sz="2400" dirty="0"/>
              <a:t> I </a:t>
            </a:r>
            <a:r>
              <a:rPr lang="en-GB" sz="2400" dirty="0" err="1"/>
              <a:t>sould</a:t>
            </a:r>
            <a:r>
              <a:rPr lang="en-GB" sz="2400" dirty="0"/>
              <a:t> wend, the </a:t>
            </a:r>
            <a:r>
              <a:rPr lang="en-GB" sz="2400" dirty="0" err="1"/>
              <a:t>wallis</a:t>
            </a:r>
            <a:r>
              <a:rPr lang="en-GB" sz="2400" dirty="0"/>
              <a:t> war so </a:t>
            </a:r>
            <a:r>
              <a:rPr lang="en-GB" sz="2400" dirty="0" err="1"/>
              <a:t>wyd</a:t>
            </a:r>
            <a:r>
              <a:rPr lang="en-GB" sz="2400" dirty="0"/>
              <a:t>.</a:t>
            </a:r>
          </a:p>
          <a:p>
            <a:pPr marL="0" indent="0">
              <a:buNone/>
            </a:pPr>
            <a:r>
              <a:rPr lang="en-GB" sz="2400" dirty="0"/>
              <a:t>(John Stewart of </a:t>
            </a:r>
            <a:r>
              <a:rPr lang="en-GB" sz="2400" dirty="0" err="1"/>
              <a:t>Baldynneis</a:t>
            </a:r>
            <a:r>
              <a:rPr lang="en-GB" sz="2400" dirty="0"/>
              <a:t>)</a:t>
            </a:r>
          </a:p>
          <a:p>
            <a:pPr marL="0" indent="0">
              <a:buNone/>
            </a:pPr>
            <a:r>
              <a:rPr lang="en-GB" sz="2400" b="1" dirty="0"/>
              <a:t> </a:t>
            </a:r>
            <a:endParaRPr lang="en-GB" sz="2400" dirty="0"/>
          </a:p>
          <a:p>
            <a:endParaRPr lang="en-GB" dirty="0"/>
          </a:p>
        </p:txBody>
      </p:sp>
    </p:spTree>
    <p:extLst>
      <p:ext uri="{BB962C8B-B14F-4D97-AF65-F5344CB8AC3E}">
        <p14:creationId xmlns:p14="http://schemas.microsoft.com/office/powerpoint/2010/main" val="3518644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‘Flowing’</a:t>
            </a:r>
            <a:endParaRPr lang="en-GB" dirty="0"/>
          </a:p>
        </p:txBody>
      </p:sp>
      <p:sp>
        <p:nvSpPr>
          <p:cNvPr id="3" name="Content Placeholder 2"/>
          <p:cNvSpPr>
            <a:spLocks noGrp="1"/>
          </p:cNvSpPr>
          <p:nvPr>
            <p:ph idx="1"/>
          </p:nvPr>
        </p:nvSpPr>
        <p:spPr/>
        <p:txBody>
          <a:bodyPr/>
          <a:lstStyle/>
          <a:p>
            <a:r>
              <a:rPr lang="en-GB" dirty="0"/>
              <a:t>First, ye man understand that all </a:t>
            </a:r>
            <a:r>
              <a:rPr lang="en-GB" dirty="0" err="1"/>
              <a:t>syllabis</a:t>
            </a:r>
            <a:r>
              <a:rPr lang="en-GB" dirty="0"/>
              <a:t> are </a:t>
            </a:r>
            <a:r>
              <a:rPr lang="en-GB" dirty="0" err="1"/>
              <a:t>devydit</a:t>
            </a:r>
            <a:r>
              <a:rPr lang="en-GB" dirty="0"/>
              <a:t> in </a:t>
            </a:r>
            <a:r>
              <a:rPr lang="en-GB" dirty="0" err="1"/>
              <a:t>thrie</a:t>
            </a:r>
            <a:r>
              <a:rPr lang="en-GB" dirty="0"/>
              <a:t> </a:t>
            </a:r>
            <a:r>
              <a:rPr lang="en-GB" dirty="0" err="1"/>
              <a:t>kindes</a:t>
            </a:r>
            <a:r>
              <a:rPr lang="en-GB" dirty="0"/>
              <a:t>: that is, some are </a:t>
            </a:r>
            <a:r>
              <a:rPr lang="en-GB" dirty="0" err="1"/>
              <a:t>schort</a:t>
            </a:r>
            <a:r>
              <a:rPr lang="en-GB" dirty="0"/>
              <a:t>, some </a:t>
            </a:r>
            <a:r>
              <a:rPr lang="en-GB" dirty="0" err="1"/>
              <a:t>lang</a:t>
            </a:r>
            <a:r>
              <a:rPr lang="en-GB" dirty="0"/>
              <a:t> and some indifferent.  Be ‘indifferent’, I </a:t>
            </a:r>
            <a:r>
              <a:rPr lang="en-GB" dirty="0" err="1"/>
              <a:t>meane</a:t>
            </a:r>
            <a:r>
              <a:rPr lang="en-GB" dirty="0"/>
              <a:t> that </a:t>
            </a:r>
            <a:r>
              <a:rPr lang="en-GB" dirty="0" err="1"/>
              <a:t>quhilk</a:t>
            </a:r>
            <a:r>
              <a:rPr lang="en-GB" dirty="0"/>
              <a:t> are </a:t>
            </a:r>
            <a:r>
              <a:rPr lang="en-GB" dirty="0" err="1"/>
              <a:t>ather</a:t>
            </a:r>
            <a:r>
              <a:rPr lang="en-GB" dirty="0"/>
              <a:t> </a:t>
            </a:r>
            <a:r>
              <a:rPr lang="en-GB" dirty="0" err="1"/>
              <a:t>lang</a:t>
            </a:r>
            <a:r>
              <a:rPr lang="en-GB" dirty="0"/>
              <a:t> or </a:t>
            </a:r>
            <a:r>
              <a:rPr lang="en-GB" dirty="0" err="1"/>
              <a:t>schort</a:t>
            </a:r>
            <a:r>
              <a:rPr lang="en-GB" dirty="0"/>
              <a:t>, according as ye place </a:t>
            </a:r>
            <a:r>
              <a:rPr lang="en-GB" dirty="0" err="1"/>
              <a:t>thame</a:t>
            </a:r>
            <a:r>
              <a:rPr lang="en-GB" dirty="0"/>
              <a:t>.</a:t>
            </a:r>
          </a:p>
          <a:p>
            <a:pPr marL="0" indent="0">
              <a:buNone/>
            </a:pPr>
            <a:endParaRPr lang="en-GB" dirty="0"/>
          </a:p>
        </p:txBody>
      </p:sp>
    </p:spTree>
    <p:extLst>
      <p:ext uri="{BB962C8B-B14F-4D97-AF65-F5344CB8AC3E}">
        <p14:creationId xmlns:p14="http://schemas.microsoft.com/office/powerpoint/2010/main" val="3081849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‘Flowing’</a:t>
            </a:r>
            <a:endParaRPr lang="en-GB" dirty="0"/>
          </a:p>
        </p:txBody>
      </p:sp>
      <p:sp>
        <p:nvSpPr>
          <p:cNvPr id="3" name="Content Placeholder 2"/>
          <p:cNvSpPr>
            <a:spLocks noGrp="1"/>
          </p:cNvSpPr>
          <p:nvPr>
            <p:ph idx="1"/>
          </p:nvPr>
        </p:nvSpPr>
        <p:spPr/>
        <p:txBody>
          <a:bodyPr/>
          <a:lstStyle/>
          <a:p>
            <a:r>
              <a:rPr lang="en-GB" sz="2400" dirty="0" smtClean="0"/>
              <a:t>The </a:t>
            </a:r>
            <a:r>
              <a:rPr lang="en-GB" sz="2400" dirty="0" err="1"/>
              <a:t>forme</a:t>
            </a:r>
            <a:r>
              <a:rPr lang="en-GB" sz="2400" dirty="0"/>
              <a:t> of </a:t>
            </a:r>
            <a:r>
              <a:rPr lang="en-GB" sz="2400" dirty="0" err="1"/>
              <a:t>placeing</a:t>
            </a:r>
            <a:r>
              <a:rPr lang="en-GB" sz="2400" dirty="0"/>
              <a:t> </a:t>
            </a:r>
            <a:r>
              <a:rPr lang="en-GB" sz="2400" dirty="0" err="1"/>
              <a:t>syllabes</a:t>
            </a:r>
            <a:r>
              <a:rPr lang="en-GB" sz="2400" dirty="0"/>
              <a:t> in </a:t>
            </a:r>
            <a:r>
              <a:rPr lang="en-GB" sz="2400" dirty="0" smtClean="0"/>
              <a:t>verse </a:t>
            </a:r>
            <a:r>
              <a:rPr lang="en-GB" sz="2400" dirty="0"/>
              <a:t>is this.  That your first </a:t>
            </a:r>
            <a:r>
              <a:rPr lang="en-GB" sz="2400" dirty="0" err="1"/>
              <a:t>syllabe</a:t>
            </a:r>
            <a:r>
              <a:rPr lang="en-GB" sz="2400" dirty="0"/>
              <a:t> in the </a:t>
            </a:r>
            <a:r>
              <a:rPr lang="en-GB" sz="2400" dirty="0" err="1"/>
              <a:t>lyne</a:t>
            </a:r>
            <a:r>
              <a:rPr lang="en-GB" sz="2400" dirty="0"/>
              <a:t> be short, the second </a:t>
            </a:r>
            <a:r>
              <a:rPr lang="en-GB" sz="2400" dirty="0" err="1"/>
              <a:t>lang</a:t>
            </a:r>
            <a:r>
              <a:rPr lang="en-GB" sz="2400" dirty="0"/>
              <a:t>, the </a:t>
            </a:r>
            <a:r>
              <a:rPr lang="en-GB" sz="2400" dirty="0" err="1"/>
              <a:t>thrid</a:t>
            </a:r>
            <a:r>
              <a:rPr lang="en-GB" sz="2400" dirty="0"/>
              <a:t> short, the </a:t>
            </a:r>
            <a:r>
              <a:rPr lang="en-GB" sz="2400" dirty="0" err="1"/>
              <a:t>fourt</a:t>
            </a:r>
            <a:r>
              <a:rPr lang="en-GB" sz="2400" dirty="0"/>
              <a:t> </a:t>
            </a:r>
            <a:r>
              <a:rPr lang="en-GB" sz="2400" dirty="0" err="1"/>
              <a:t>lang</a:t>
            </a:r>
            <a:r>
              <a:rPr lang="en-GB" sz="2400" dirty="0"/>
              <a:t>, the </a:t>
            </a:r>
            <a:r>
              <a:rPr lang="en-GB" sz="2400" dirty="0" err="1"/>
              <a:t>fyft</a:t>
            </a:r>
            <a:r>
              <a:rPr lang="en-GB" sz="2400" dirty="0"/>
              <a:t> short, the </a:t>
            </a:r>
            <a:r>
              <a:rPr lang="en-GB" sz="2400" dirty="0" err="1"/>
              <a:t>sixt</a:t>
            </a:r>
            <a:r>
              <a:rPr lang="en-GB" sz="2400" dirty="0"/>
              <a:t> </a:t>
            </a:r>
            <a:r>
              <a:rPr lang="en-GB" sz="2400" dirty="0" err="1"/>
              <a:t>lang</a:t>
            </a:r>
            <a:r>
              <a:rPr lang="en-GB" sz="2400" dirty="0"/>
              <a:t> and </a:t>
            </a:r>
            <a:r>
              <a:rPr lang="en-GB" sz="2400" dirty="0" err="1"/>
              <a:t>sa</a:t>
            </a:r>
            <a:r>
              <a:rPr lang="en-GB" sz="2400" dirty="0"/>
              <a:t> </a:t>
            </a:r>
            <a:r>
              <a:rPr lang="en-GB" sz="2400" dirty="0" err="1"/>
              <a:t>furth</a:t>
            </a:r>
            <a:r>
              <a:rPr lang="en-GB" sz="2400" dirty="0"/>
              <a:t> to the end of the </a:t>
            </a:r>
            <a:r>
              <a:rPr lang="en-GB" sz="2400" dirty="0" err="1"/>
              <a:t>lyne</a:t>
            </a:r>
            <a:r>
              <a:rPr lang="en-GB" sz="2400" dirty="0"/>
              <a:t>.  </a:t>
            </a:r>
            <a:r>
              <a:rPr lang="en-GB" sz="2400" dirty="0" err="1"/>
              <a:t>Alwayis</a:t>
            </a:r>
            <a:r>
              <a:rPr lang="en-GB" sz="2400" dirty="0"/>
              <a:t> </a:t>
            </a:r>
            <a:r>
              <a:rPr lang="en-GB" sz="2400" dirty="0" err="1"/>
              <a:t>tak</a:t>
            </a:r>
            <a:r>
              <a:rPr lang="en-GB" sz="2400" dirty="0"/>
              <a:t> </a:t>
            </a:r>
            <a:r>
              <a:rPr lang="en-GB" sz="2400" dirty="0" err="1"/>
              <a:t>heid</a:t>
            </a:r>
            <a:r>
              <a:rPr lang="en-GB" sz="2400" dirty="0"/>
              <a:t> that the </a:t>
            </a:r>
            <a:r>
              <a:rPr lang="en-GB" sz="2400" dirty="0" err="1"/>
              <a:t>nomber</a:t>
            </a:r>
            <a:r>
              <a:rPr lang="en-GB" sz="2400" dirty="0"/>
              <a:t> of your fete in every </a:t>
            </a:r>
            <a:r>
              <a:rPr lang="en-GB" sz="2400" dirty="0" err="1"/>
              <a:t>lyne</a:t>
            </a:r>
            <a:r>
              <a:rPr lang="en-GB" sz="2400" dirty="0"/>
              <a:t> be </a:t>
            </a:r>
            <a:r>
              <a:rPr lang="en-GB" sz="2400" dirty="0" err="1"/>
              <a:t>evin</a:t>
            </a:r>
            <a:r>
              <a:rPr lang="en-GB" sz="2400" dirty="0"/>
              <a:t> and </a:t>
            </a:r>
            <a:r>
              <a:rPr lang="en-GB" sz="2400" dirty="0" err="1"/>
              <a:t>nocht</a:t>
            </a:r>
            <a:r>
              <a:rPr lang="en-GB" sz="2400" dirty="0"/>
              <a:t> </a:t>
            </a:r>
            <a:r>
              <a:rPr lang="en-GB" sz="2400" dirty="0" err="1"/>
              <a:t>odde</a:t>
            </a:r>
            <a:r>
              <a:rPr lang="en-GB" sz="2400" dirty="0"/>
              <a:t>: as four, six, </a:t>
            </a:r>
            <a:r>
              <a:rPr lang="en-GB" sz="2400" dirty="0" err="1"/>
              <a:t>aucht</a:t>
            </a:r>
            <a:r>
              <a:rPr lang="en-GB" sz="2400" dirty="0"/>
              <a:t> or ten: and </a:t>
            </a:r>
            <a:r>
              <a:rPr lang="en-GB" sz="2400" dirty="0" err="1"/>
              <a:t>nocht</a:t>
            </a:r>
            <a:r>
              <a:rPr lang="en-GB" sz="2400" dirty="0"/>
              <a:t> </a:t>
            </a:r>
            <a:r>
              <a:rPr lang="en-GB" sz="2400" dirty="0" err="1"/>
              <a:t>thrie</a:t>
            </a:r>
            <a:r>
              <a:rPr lang="en-GB" sz="2400" dirty="0"/>
              <a:t>, </a:t>
            </a:r>
            <a:r>
              <a:rPr lang="en-GB" sz="2400" dirty="0" err="1"/>
              <a:t>fyve</a:t>
            </a:r>
            <a:r>
              <a:rPr lang="en-GB" sz="2400" dirty="0"/>
              <a:t>, </a:t>
            </a:r>
            <a:r>
              <a:rPr lang="en-GB" sz="2400" dirty="0" err="1"/>
              <a:t>sevin</a:t>
            </a:r>
            <a:r>
              <a:rPr lang="en-GB" sz="2400" dirty="0"/>
              <a:t> or </a:t>
            </a:r>
            <a:r>
              <a:rPr lang="en-GB" sz="2400" dirty="0" err="1"/>
              <a:t>nyne</a:t>
            </a:r>
            <a:r>
              <a:rPr lang="en-GB" sz="2400" dirty="0"/>
              <a:t>, except it be broken verse, </a:t>
            </a:r>
            <a:r>
              <a:rPr lang="en-GB" sz="2400" dirty="0" err="1"/>
              <a:t>quhilkis</a:t>
            </a:r>
            <a:r>
              <a:rPr lang="en-GB" sz="2400" dirty="0"/>
              <a:t> are out of </a:t>
            </a:r>
            <a:r>
              <a:rPr lang="en-GB" sz="2400" dirty="0" err="1"/>
              <a:t>reul</a:t>
            </a:r>
            <a:r>
              <a:rPr lang="en-GB" sz="2400" dirty="0"/>
              <a:t> and </a:t>
            </a:r>
            <a:r>
              <a:rPr lang="en-GB" sz="2400" dirty="0" err="1"/>
              <a:t>daylie</a:t>
            </a:r>
            <a:r>
              <a:rPr lang="en-GB" sz="2400" dirty="0"/>
              <a:t> </a:t>
            </a:r>
            <a:r>
              <a:rPr lang="en-GB" sz="2400" dirty="0" err="1"/>
              <a:t>inventit</a:t>
            </a:r>
            <a:r>
              <a:rPr lang="en-GB" sz="2400" dirty="0"/>
              <a:t> be </a:t>
            </a:r>
            <a:r>
              <a:rPr lang="en-GB" sz="2400" dirty="0" err="1"/>
              <a:t>dyvers</a:t>
            </a:r>
            <a:r>
              <a:rPr lang="en-GB" sz="2400" dirty="0"/>
              <a:t> </a:t>
            </a:r>
            <a:r>
              <a:rPr lang="en-GB" sz="2400" dirty="0" err="1"/>
              <a:t>poetis</a:t>
            </a:r>
            <a:r>
              <a:rPr lang="en-GB" sz="2400" dirty="0"/>
              <a:t>.  But gif ye </a:t>
            </a:r>
            <a:r>
              <a:rPr lang="en-GB" sz="2400" dirty="0" err="1"/>
              <a:t>wald</a:t>
            </a:r>
            <a:r>
              <a:rPr lang="en-GB" sz="2400" dirty="0"/>
              <a:t> ask me the </a:t>
            </a:r>
            <a:r>
              <a:rPr lang="en-GB" sz="2400" dirty="0" err="1"/>
              <a:t>reulis</a:t>
            </a:r>
            <a:r>
              <a:rPr lang="en-GB" sz="2400" dirty="0"/>
              <a:t>, </a:t>
            </a:r>
            <a:r>
              <a:rPr lang="en-GB" sz="2400" dirty="0" err="1"/>
              <a:t>quhairby</a:t>
            </a:r>
            <a:r>
              <a:rPr lang="en-GB" sz="2400" dirty="0"/>
              <a:t> to </a:t>
            </a:r>
            <a:r>
              <a:rPr lang="en-GB" sz="2400" dirty="0" err="1"/>
              <a:t>knaw</a:t>
            </a:r>
            <a:r>
              <a:rPr lang="en-GB" sz="2400" dirty="0"/>
              <a:t> every </a:t>
            </a:r>
            <a:r>
              <a:rPr lang="en-GB" sz="2400" dirty="0" err="1"/>
              <a:t>ane</a:t>
            </a:r>
            <a:r>
              <a:rPr lang="en-GB" sz="2400" dirty="0"/>
              <a:t> of </a:t>
            </a:r>
            <a:r>
              <a:rPr lang="en-GB" sz="2400" dirty="0" err="1"/>
              <a:t>thir</a:t>
            </a:r>
            <a:r>
              <a:rPr lang="en-GB" sz="2400" dirty="0"/>
              <a:t> </a:t>
            </a:r>
            <a:r>
              <a:rPr lang="en-GB" sz="2400" dirty="0" err="1"/>
              <a:t>thre</a:t>
            </a:r>
            <a:r>
              <a:rPr lang="en-GB" sz="2400" dirty="0"/>
              <a:t> </a:t>
            </a:r>
            <a:r>
              <a:rPr lang="en-GB" sz="2400" dirty="0" err="1"/>
              <a:t>forsaidis</a:t>
            </a:r>
            <a:r>
              <a:rPr lang="en-GB" sz="2400" dirty="0"/>
              <a:t> </a:t>
            </a:r>
            <a:r>
              <a:rPr lang="en-GB" sz="2400" dirty="0" err="1"/>
              <a:t>syllabes</a:t>
            </a:r>
            <a:r>
              <a:rPr lang="en-GB" sz="2400" dirty="0"/>
              <a:t>, I answer,</a:t>
            </a:r>
            <a:r>
              <a:rPr lang="en-GB" sz="2400" dirty="0">
                <a:solidFill>
                  <a:srgbClr val="FF0000"/>
                </a:solidFill>
              </a:rPr>
              <a:t> ‘Your </a:t>
            </a:r>
            <a:r>
              <a:rPr lang="en-GB" sz="2400" dirty="0" err="1">
                <a:solidFill>
                  <a:srgbClr val="FF0000"/>
                </a:solidFill>
              </a:rPr>
              <a:t>eare</a:t>
            </a:r>
            <a:r>
              <a:rPr lang="en-GB" sz="2400" dirty="0">
                <a:solidFill>
                  <a:srgbClr val="FF0000"/>
                </a:solidFill>
              </a:rPr>
              <a:t> man be the </a:t>
            </a:r>
            <a:r>
              <a:rPr lang="en-GB" sz="2400" dirty="0" err="1">
                <a:solidFill>
                  <a:srgbClr val="FF0000"/>
                </a:solidFill>
              </a:rPr>
              <a:t>onley</a:t>
            </a:r>
            <a:r>
              <a:rPr lang="en-GB" sz="2400" dirty="0">
                <a:solidFill>
                  <a:srgbClr val="FF0000"/>
                </a:solidFill>
              </a:rPr>
              <a:t> judge and discerner </a:t>
            </a:r>
            <a:r>
              <a:rPr lang="en-GB" sz="2400" dirty="0" err="1">
                <a:solidFill>
                  <a:srgbClr val="FF0000"/>
                </a:solidFill>
              </a:rPr>
              <a:t>thairof</a:t>
            </a:r>
            <a:r>
              <a:rPr lang="en-GB" sz="2400" dirty="0">
                <a:solidFill>
                  <a:srgbClr val="FF0000"/>
                </a:solidFill>
              </a:rPr>
              <a:t>.’</a:t>
            </a:r>
          </a:p>
          <a:p>
            <a:endParaRPr lang="en-GB" dirty="0"/>
          </a:p>
        </p:txBody>
      </p:sp>
    </p:spTree>
    <p:extLst>
      <p:ext uri="{BB962C8B-B14F-4D97-AF65-F5344CB8AC3E}">
        <p14:creationId xmlns:p14="http://schemas.microsoft.com/office/powerpoint/2010/main" val="425404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Regular metre (‘flowing’)</a:t>
            </a:r>
            <a:endParaRPr lang="en-GB" dirty="0"/>
          </a:p>
        </p:txBody>
      </p:sp>
      <p:sp>
        <p:nvSpPr>
          <p:cNvPr id="3" name="Content Placeholder 2"/>
          <p:cNvSpPr>
            <a:spLocks noGrp="1"/>
          </p:cNvSpPr>
          <p:nvPr>
            <p:ph idx="1"/>
          </p:nvPr>
        </p:nvSpPr>
        <p:spPr>
          <a:xfrm>
            <a:off x="457200" y="1600200"/>
            <a:ext cx="8534400" cy="4525963"/>
          </a:xfrm>
        </p:spPr>
        <p:txBody>
          <a:bodyPr/>
          <a:lstStyle/>
          <a:p>
            <a:pPr marL="0" indent="0">
              <a:buNone/>
            </a:pPr>
            <a:r>
              <a:rPr lang="en-GB" sz="2800" dirty="0" smtClean="0"/>
              <a:t>A</a:t>
            </a:r>
            <a:r>
              <a:rPr lang="en-GB" sz="2800" dirty="0" smtClean="0">
                <a:solidFill>
                  <a:srgbClr val="FF0000"/>
                </a:solidFill>
              </a:rPr>
              <a:t>wake</a:t>
            </a:r>
            <a:r>
              <a:rPr lang="en-GB" sz="2800" dirty="0" smtClean="0"/>
              <a:t> </a:t>
            </a:r>
            <a:r>
              <a:rPr lang="en-GB" sz="2800" dirty="0"/>
              <a:t>my </a:t>
            </a:r>
            <a:r>
              <a:rPr lang="en-GB" sz="2800" dirty="0">
                <a:solidFill>
                  <a:srgbClr val="FF0000"/>
                </a:solidFill>
              </a:rPr>
              <a:t>muse</a:t>
            </a:r>
            <a:r>
              <a:rPr lang="en-GB" sz="2800" dirty="0"/>
              <a:t> and </a:t>
            </a:r>
            <a:r>
              <a:rPr lang="en-GB" sz="2800" dirty="0">
                <a:solidFill>
                  <a:srgbClr val="FF0000"/>
                </a:solidFill>
              </a:rPr>
              <a:t>leave</a:t>
            </a:r>
            <a:r>
              <a:rPr lang="en-GB" sz="2800" dirty="0"/>
              <a:t> to </a:t>
            </a:r>
            <a:r>
              <a:rPr lang="en-GB" sz="2800" dirty="0" err="1">
                <a:solidFill>
                  <a:srgbClr val="FF0000"/>
                </a:solidFill>
              </a:rPr>
              <a:t>dreame</a:t>
            </a:r>
            <a:r>
              <a:rPr lang="en-GB" sz="2800" dirty="0"/>
              <a:t> of </a:t>
            </a:r>
            <a:r>
              <a:rPr lang="en-GB" sz="2800" dirty="0">
                <a:solidFill>
                  <a:srgbClr val="FF0000"/>
                </a:solidFill>
              </a:rPr>
              <a:t>loves</a:t>
            </a:r>
            <a:r>
              <a:rPr lang="en-GB" sz="2800" dirty="0"/>
              <a:t>,</a:t>
            </a:r>
          </a:p>
          <a:p>
            <a:pPr marL="0" indent="0">
              <a:buNone/>
            </a:pPr>
            <a:r>
              <a:rPr lang="en-GB" sz="2800" dirty="0"/>
              <a:t>Shake </a:t>
            </a:r>
            <a:r>
              <a:rPr lang="en-GB" sz="2800" dirty="0">
                <a:solidFill>
                  <a:srgbClr val="FF0000"/>
                </a:solidFill>
              </a:rPr>
              <a:t>off</a:t>
            </a:r>
            <a:r>
              <a:rPr lang="en-GB" sz="2800" dirty="0"/>
              <a:t> soft </a:t>
            </a:r>
            <a:r>
              <a:rPr lang="en-GB" sz="2800" dirty="0">
                <a:solidFill>
                  <a:srgbClr val="FF0000"/>
                </a:solidFill>
              </a:rPr>
              <a:t>fan</a:t>
            </a:r>
            <a:r>
              <a:rPr lang="en-GB" sz="2800" dirty="0"/>
              <a:t>cies </a:t>
            </a:r>
            <a:r>
              <a:rPr lang="en-GB" sz="2800" dirty="0" err="1">
                <a:solidFill>
                  <a:srgbClr val="FF0000"/>
                </a:solidFill>
              </a:rPr>
              <a:t>chaines</a:t>
            </a:r>
            <a:r>
              <a:rPr lang="en-GB" sz="2800" dirty="0"/>
              <a:t> </a:t>
            </a:r>
            <a:r>
              <a:rPr lang="en-GB" sz="2800" dirty="0">
                <a:solidFill>
                  <a:srgbClr val="00B0F0"/>
                </a:solidFill>
              </a:rPr>
              <a:t>||</a:t>
            </a:r>
            <a:r>
              <a:rPr lang="en-GB" sz="2800" dirty="0"/>
              <a:t> I </a:t>
            </a:r>
            <a:r>
              <a:rPr lang="en-GB" sz="2800" dirty="0">
                <a:solidFill>
                  <a:srgbClr val="FF0000"/>
                </a:solidFill>
              </a:rPr>
              <a:t>must</a:t>
            </a:r>
            <a:r>
              <a:rPr lang="en-GB" sz="2800" dirty="0"/>
              <a:t> be </a:t>
            </a:r>
            <a:r>
              <a:rPr lang="en-GB" sz="2800" dirty="0">
                <a:solidFill>
                  <a:srgbClr val="FF0000"/>
                </a:solidFill>
              </a:rPr>
              <a:t>free</a:t>
            </a:r>
            <a:r>
              <a:rPr lang="en-GB" sz="2800" dirty="0"/>
              <a:t>!</a:t>
            </a:r>
          </a:p>
          <a:p>
            <a:pPr marL="0" indent="0">
              <a:buNone/>
            </a:pPr>
            <a:r>
              <a:rPr lang="en-GB" sz="2800" dirty="0"/>
              <a:t>Ile perch no more upon the </a:t>
            </a:r>
            <a:r>
              <a:rPr lang="en-GB" sz="2800" dirty="0" err="1"/>
              <a:t>mirtle</a:t>
            </a:r>
            <a:r>
              <a:rPr lang="en-GB" sz="2800" dirty="0"/>
              <a:t> tree</a:t>
            </a:r>
          </a:p>
          <a:p>
            <a:pPr marL="0" indent="0">
              <a:buNone/>
            </a:pPr>
            <a:r>
              <a:rPr lang="en-GB" sz="2800" dirty="0"/>
              <a:t>Nor glide through </a:t>
            </a:r>
            <a:r>
              <a:rPr lang="en-GB" sz="2800" dirty="0" err="1"/>
              <a:t>th’aire</a:t>
            </a:r>
            <a:r>
              <a:rPr lang="en-GB" sz="2800" dirty="0"/>
              <a:t> with beauties sacred doves;</a:t>
            </a:r>
          </a:p>
          <a:p>
            <a:pPr marL="0" indent="0">
              <a:buNone/>
            </a:pPr>
            <a:r>
              <a:rPr lang="en-GB" sz="2800" dirty="0"/>
              <a:t>But with Jove’s stately bird </a:t>
            </a:r>
            <a:r>
              <a:rPr lang="en-GB" sz="2800" dirty="0">
                <a:solidFill>
                  <a:srgbClr val="00B0F0"/>
                </a:solidFill>
              </a:rPr>
              <a:t>||</a:t>
            </a:r>
            <a:r>
              <a:rPr lang="en-GB" sz="2800" dirty="0"/>
              <a:t> Ile leave my nest</a:t>
            </a:r>
          </a:p>
          <a:p>
            <a:pPr marL="0" indent="0">
              <a:buNone/>
            </a:pPr>
            <a:r>
              <a:rPr lang="en-GB" sz="2800" dirty="0"/>
              <a:t>And try my sight against </a:t>
            </a:r>
            <a:r>
              <a:rPr lang="en-GB" sz="2800" dirty="0" err="1"/>
              <a:t>Appolloes</a:t>
            </a:r>
            <a:r>
              <a:rPr lang="en-GB" sz="2800" dirty="0"/>
              <a:t> </a:t>
            </a:r>
            <a:r>
              <a:rPr lang="en-GB" sz="2800" dirty="0" err="1"/>
              <a:t>raies</a:t>
            </a:r>
            <a:r>
              <a:rPr lang="en-GB" sz="2800" dirty="0"/>
              <a:t>.</a:t>
            </a:r>
          </a:p>
          <a:p>
            <a:pPr marL="0" indent="0">
              <a:buNone/>
            </a:pPr>
            <a:r>
              <a:rPr lang="en-GB" sz="2800" dirty="0">
                <a:solidFill>
                  <a:srgbClr val="00B0F0"/>
                </a:solidFill>
              </a:rPr>
              <a:t>(Sir William Alexander)</a:t>
            </a:r>
          </a:p>
          <a:p>
            <a:endParaRPr lang="en-GB" dirty="0"/>
          </a:p>
        </p:txBody>
      </p:sp>
    </p:spTree>
    <p:extLst>
      <p:ext uri="{BB962C8B-B14F-4D97-AF65-F5344CB8AC3E}">
        <p14:creationId xmlns:p14="http://schemas.microsoft.com/office/powerpoint/2010/main" val="3325713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Alexander </a:t>
            </a:r>
            <a:r>
              <a:rPr lang="en-GB" dirty="0" err="1" smtClean="0"/>
              <a:t>Montgomerie</a:t>
            </a:r>
            <a:endParaRPr lang="en-GB" dirty="0"/>
          </a:p>
        </p:txBody>
      </p:sp>
      <p:sp>
        <p:nvSpPr>
          <p:cNvPr id="3" name="Content Placeholder 2"/>
          <p:cNvSpPr>
            <a:spLocks noGrp="1"/>
          </p:cNvSpPr>
          <p:nvPr>
            <p:ph idx="1"/>
          </p:nvPr>
        </p:nvSpPr>
        <p:spPr>
          <a:xfrm>
            <a:off x="457200" y="1295400"/>
            <a:ext cx="8229600" cy="5181600"/>
          </a:xfrm>
        </p:spPr>
        <p:txBody>
          <a:bodyPr/>
          <a:lstStyle/>
          <a:p>
            <a:pPr marL="0" indent="0">
              <a:buNone/>
            </a:pPr>
            <a:r>
              <a:rPr lang="en-GB" sz="2000" dirty="0"/>
              <a:t>A </a:t>
            </a:r>
            <a:r>
              <a:rPr lang="en-GB" sz="2000" dirty="0" err="1"/>
              <a:t>Baxters</a:t>
            </a:r>
            <a:r>
              <a:rPr lang="en-GB" sz="2000" dirty="0"/>
              <a:t> bird, a </a:t>
            </a:r>
            <a:r>
              <a:rPr lang="en-GB" sz="2000" dirty="0" err="1"/>
              <a:t>bluiter</a:t>
            </a:r>
            <a:r>
              <a:rPr lang="en-GB" sz="2000" dirty="0"/>
              <a:t> beggar borne,</a:t>
            </a:r>
          </a:p>
          <a:p>
            <a:pPr marL="0" indent="0">
              <a:buNone/>
            </a:pPr>
            <a:r>
              <a:rPr lang="en-GB" sz="2000" dirty="0" err="1"/>
              <a:t>Ane</a:t>
            </a:r>
            <a:r>
              <a:rPr lang="en-GB" sz="2000" dirty="0"/>
              <a:t> ill </a:t>
            </a:r>
            <a:r>
              <a:rPr lang="en-GB" sz="2000" dirty="0" err="1"/>
              <a:t>heud</a:t>
            </a:r>
            <a:r>
              <a:rPr lang="en-GB" sz="2000" dirty="0"/>
              <a:t> </a:t>
            </a:r>
            <a:r>
              <a:rPr lang="en-GB" sz="2000" dirty="0" err="1"/>
              <a:t>huirsone</a:t>
            </a:r>
            <a:r>
              <a:rPr lang="en-GB" sz="2000" dirty="0"/>
              <a:t> </a:t>
            </a:r>
            <a:r>
              <a:rPr lang="en-GB" sz="2000" dirty="0" err="1"/>
              <a:t>lyk</a:t>
            </a:r>
            <a:r>
              <a:rPr lang="en-GB" sz="2000" dirty="0"/>
              <a:t> a </a:t>
            </a:r>
            <a:r>
              <a:rPr lang="en-GB" sz="2000" dirty="0" err="1"/>
              <a:t>barkit</a:t>
            </a:r>
            <a:r>
              <a:rPr lang="en-GB" sz="2000" dirty="0"/>
              <a:t> </a:t>
            </a:r>
            <a:r>
              <a:rPr lang="en-GB" sz="2000" dirty="0" err="1"/>
              <a:t>hyde</a:t>
            </a:r>
            <a:r>
              <a:rPr lang="en-GB" sz="2000" dirty="0"/>
              <a:t>,</a:t>
            </a:r>
          </a:p>
          <a:p>
            <a:pPr marL="0" indent="0">
              <a:buNone/>
            </a:pPr>
            <a:r>
              <a:rPr lang="en-GB" sz="2000" dirty="0"/>
              <a:t>A </a:t>
            </a:r>
            <a:r>
              <a:rPr lang="en-GB" sz="2000" dirty="0" err="1"/>
              <a:t>saulles</a:t>
            </a:r>
            <a:r>
              <a:rPr lang="en-GB" sz="2000" dirty="0"/>
              <a:t> swinger, </a:t>
            </a:r>
            <a:r>
              <a:rPr lang="en-GB" sz="2000" dirty="0" err="1"/>
              <a:t>sevintie</a:t>
            </a:r>
            <a:r>
              <a:rPr lang="en-GB" sz="2000" dirty="0"/>
              <a:t> </a:t>
            </a:r>
            <a:r>
              <a:rPr lang="en-GB" sz="2000" dirty="0" err="1"/>
              <a:t>tymes</a:t>
            </a:r>
            <a:r>
              <a:rPr lang="en-GB" sz="2000" dirty="0"/>
              <a:t> </a:t>
            </a:r>
            <a:r>
              <a:rPr lang="en-GB" sz="2000" dirty="0" err="1"/>
              <a:t>mensworne</a:t>
            </a:r>
            <a:r>
              <a:rPr lang="en-GB" sz="2000" dirty="0"/>
              <a:t>,</a:t>
            </a:r>
          </a:p>
          <a:p>
            <a:pPr marL="0" indent="0">
              <a:buNone/>
            </a:pPr>
            <a:r>
              <a:rPr lang="en-GB" sz="2000" dirty="0"/>
              <a:t>A </a:t>
            </a:r>
            <a:r>
              <a:rPr lang="en-GB" sz="2000" dirty="0" err="1"/>
              <a:t>peltrie</a:t>
            </a:r>
            <a:r>
              <a:rPr lang="en-GB" sz="2000" dirty="0"/>
              <a:t> </a:t>
            </a:r>
            <a:r>
              <a:rPr lang="en-GB" sz="2000" dirty="0" err="1"/>
              <a:t>pultron</a:t>
            </a:r>
            <a:r>
              <a:rPr lang="en-GB" sz="2000" dirty="0"/>
              <a:t> </a:t>
            </a:r>
            <a:r>
              <a:rPr lang="en-GB" sz="2000" dirty="0" err="1"/>
              <a:t>poyson’d</a:t>
            </a:r>
            <a:r>
              <a:rPr lang="en-GB" sz="2000" dirty="0"/>
              <a:t> up with </a:t>
            </a:r>
            <a:r>
              <a:rPr lang="en-GB" sz="2000" dirty="0" err="1"/>
              <a:t>pryde</a:t>
            </a:r>
            <a:r>
              <a:rPr lang="en-GB" sz="2000" dirty="0"/>
              <a:t>,</a:t>
            </a:r>
          </a:p>
          <a:p>
            <a:pPr marL="0" indent="0">
              <a:buNone/>
            </a:pPr>
            <a:r>
              <a:rPr lang="en-GB" sz="2000" dirty="0"/>
              <a:t>A </a:t>
            </a:r>
            <a:r>
              <a:rPr lang="en-GB" sz="2000" dirty="0" err="1"/>
              <a:t>treuthles</a:t>
            </a:r>
            <a:r>
              <a:rPr lang="en-GB" sz="2000" dirty="0"/>
              <a:t> tongue that </a:t>
            </a:r>
            <a:r>
              <a:rPr lang="en-GB" sz="2000" dirty="0" err="1"/>
              <a:t>turnes</a:t>
            </a:r>
            <a:r>
              <a:rPr lang="en-GB" sz="2000" dirty="0"/>
              <a:t> with </a:t>
            </a:r>
            <a:r>
              <a:rPr lang="en-GB" sz="2000" dirty="0" err="1"/>
              <a:t>eviry</a:t>
            </a:r>
            <a:r>
              <a:rPr lang="en-GB" sz="2000" dirty="0"/>
              <a:t> </a:t>
            </a:r>
            <a:r>
              <a:rPr lang="en-GB" sz="2000" dirty="0" err="1"/>
              <a:t>tyde</a:t>
            </a:r>
            <a:r>
              <a:rPr lang="en-GB" sz="2000" dirty="0"/>
              <a:t>,</a:t>
            </a:r>
          </a:p>
          <a:p>
            <a:pPr marL="0" indent="0">
              <a:buNone/>
            </a:pPr>
            <a:r>
              <a:rPr lang="en-GB" sz="2000" dirty="0"/>
              <a:t>A double </a:t>
            </a:r>
            <a:r>
              <a:rPr lang="en-GB" sz="2000" dirty="0" err="1"/>
              <a:t>deillar</a:t>
            </a:r>
            <a:r>
              <a:rPr lang="en-GB" sz="2000" dirty="0"/>
              <a:t> with </a:t>
            </a:r>
            <a:r>
              <a:rPr lang="en-GB" sz="2000" dirty="0" err="1"/>
              <a:t>dissait</a:t>
            </a:r>
            <a:r>
              <a:rPr lang="en-GB" sz="2000" dirty="0"/>
              <a:t> </a:t>
            </a:r>
            <a:r>
              <a:rPr lang="en-GB" sz="2000" dirty="0" err="1"/>
              <a:t>indeud</a:t>
            </a:r>
            <a:r>
              <a:rPr lang="en-GB" sz="2000" dirty="0"/>
              <a:t>,</a:t>
            </a:r>
          </a:p>
          <a:p>
            <a:pPr marL="0" indent="0">
              <a:buNone/>
            </a:pPr>
            <a:r>
              <a:rPr lang="en-GB" sz="2000" dirty="0"/>
              <a:t>A </a:t>
            </a:r>
            <a:r>
              <a:rPr lang="en-GB" sz="2000" dirty="0" err="1"/>
              <a:t>luikar</a:t>
            </a:r>
            <a:r>
              <a:rPr lang="en-GB" sz="2000" dirty="0"/>
              <a:t> </a:t>
            </a:r>
            <a:r>
              <a:rPr lang="en-GB" sz="2000" dirty="0" err="1"/>
              <a:t>bak</a:t>
            </a:r>
            <a:r>
              <a:rPr lang="en-GB" sz="2000" dirty="0"/>
              <a:t> </a:t>
            </a:r>
            <a:r>
              <a:rPr lang="en-GB" sz="2000" dirty="0" err="1"/>
              <a:t>whare</a:t>
            </a:r>
            <a:r>
              <a:rPr lang="en-GB" sz="2000" dirty="0"/>
              <a:t> he was bund to </a:t>
            </a:r>
            <a:r>
              <a:rPr lang="en-GB" sz="2000" dirty="0" err="1"/>
              <a:t>byde</a:t>
            </a:r>
            <a:r>
              <a:rPr lang="en-GB" sz="2000" dirty="0"/>
              <a:t>,</a:t>
            </a:r>
          </a:p>
          <a:p>
            <a:pPr marL="0" indent="0">
              <a:buNone/>
            </a:pPr>
            <a:r>
              <a:rPr lang="en-GB" sz="2000" dirty="0"/>
              <a:t>A </a:t>
            </a:r>
            <a:r>
              <a:rPr lang="en-GB" sz="2000" dirty="0" err="1"/>
              <a:t>retrospicien</a:t>
            </a:r>
            <a:r>
              <a:rPr lang="en-GB" sz="2000" dirty="0"/>
              <a:t> whom the Lord </a:t>
            </a:r>
            <a:r>
              <a:rPr lang="en-GB" sz="2000" dirty="0" err="1"/>
              <a:t>outspeud</a:t>
            </a:r>
            <a:r>
              <a:rPr lang="en-GB" sz="2000" dirty="0"/>
              <a:t>,</a:t>
            </a:r>
          </a:p>
          <a:p>
            <a:pPr marL="0" indent="0">
              <a:buNone/>
            </a:pPr>
            <a:r>
              <a:rPr lang="en-GB" sz="2000" dirty="0"/>
              <a:t>A </a:t>
            </a:r>
            <a:r>
              <a:rPr lang="en-GB" sz="2000" dirty="0" err="1"/>
              <a:t>brybour</a:t>
            </a:r>
            <a:r>
              <a:rPr lang="en-GB" sz="2000" dirty="0"/>
              <a:t> </a:t>
            </a:r>
            <a:r>
              <a:rPr lang="en-GB" sz="2000" dirty="0" err="1"/>
              <a:t>baird</a:t>
            </a:r>
            <a:r>
              <a:rPr lang="en-GB" sz="2000" dirty="0"/>
              <a:t> that </a:t>
            </a:r>
            <a:r>
              <a:rPr lang="en-GB" sz="2000" dirty="0" err="1"/>
              <a:t>mekle</a:t>
            </a:r>
            <a:r>
              <a:rPr lang="en-GB" sz="2000" dirty="0"/>
              <a:t> </a:t>
            </a:r>
            <a:r>
              <a:rPr lang="en-GB" sz="2000" dirty="0" err="1"/>
              <a:t>baill</a:t>
            </a:r>
            <a:r>
              <a:rPr lang="en-GB" sz="2000" dirty="0"/>
              <a:t> </a:t>
            </a:r>
            <a:r>
              <a:rPr lang="en-GB" sz="2000" dirty="0" err="1"/>
              <a:t>hes</a:t>
            </a:r>
            <a:r>
              <a:rPr lang="en-GB" sz="2000" dirty="0"/>
              <a:t> </a:t>
            </a:r>
            <a:r>
              <a:rPr lang="en-GB" sz="2000" dirty="0" err="1"/>
              <a:t>breud</a:t>
            </a:r>
            <a:endParaRPr lang="en-GB" sz="2000" dirty="0"/>
          </a:p>
          <a:p>
            <a:pPr marL="0" indent="0">
              <a:buNone/>
            </a:pPr>
            <a:r>
              <a:rPr lang="en-GB" sz="2000" dirty="0" err="1"/>
              <a:t>Ane</a:t>
            </a:r>
            <a:r>
              <a:rPr lang="en-GB" sz="2000" dirty="0"/>
              <a:t> </a:t>
            </a:r>
            <a:r>
              <a:rPr lang="en-GB" sz="2000" dirty="0" err="1"/>
              <a:t>hypocrit</a:t>
            </a:r>
            <a:r>
              <a:rPr lang="en-GB" sz="2000" dirty="0"/>
              <a:t>, </a:t>
            </a:r>
            <a:r>
              <a:rPr lang="en-GB" sz="2000" dirty="0" err="1"/>
              <a:t>ane</a:t>
            </a:r>
            <a:r>
              <a:rPr lang="en-GB" sz="2000" dirty="0"/>
              <a:t> </a:t>
            </a:r>
            <a:r>
              <a:rPr lang="en-GB" sz="2000" dirty="0" err="1"/>
              <a:t>ydill</a:t>
            </a:r>
            <a:r>
              <a:rPr lang="en-GB" sz="2000" dirty="0"/>
              <a:t> atheist </a:t>
            </a:r>
            <a:r>
              <a:rPr lang="en-GB" sz="2000" dirty="0" err="1"/>
              <a:t>als</a:t>
            </a:r>
            <a:r>
              <a:rPr lang="en-GB" sz="2000" dirty="0"/>
              <a:t>,</a:t>
            </a:r>
          </a:p>
          <a:p>
            <a:pPr marL="0" indent="0">
              <a:buNone/>
            </a:pPr>
            <a:r>
              <a:rPr lang="en-GB" sz="2000" dirty="0"/>
              <a:t>A </a:t>
            </a:r>
            <a:r>
              <a:rPr lang="en-GB" sz="2000" dirty="0" err="1"/>
              <a:t>skurvie</a:t>
            </a:r>
            <a:r>
              <a:rPr lang="en-GB" sz="2000" dirty="0"/>
              <a:t> </a:t>
            </a:r>
            <a:r>
              <a:rPr lang="en-GB" sz="2000" dirty="0" err="1"/>
              <a:t>skybell</a:t>
            </a:r>
            <a:r>
              <a:rPr lang="en-GB" sz="2000" dirty="0"/>
              <a:t> for to be </a:t>
            </a:r>
            <a:r>
              <a:rPr lang="en-GB" sz="2000" dirty="0" err="1"/>
              <a:t>escheu’d</a:t>
            </a:r>
            <a:endParaRPr lang="en-GB" sz="2000" dirty="0"/>
          </a:p>
          <a:p>
            <a:pPr marL="0" indent="0">
              <a:buNone/>
            </a:pPr>
            <a:r>
              <a:rPr lang="en-GB" sz="2000" dirty="0"/>
              <a:t>A </a:t>
            </a:r>
            <a:r>
              <a:rPr lang="en-GB" sz="2000" dirty="0" err="1"/>
              <a:t>faithles</a:t>
            </a:r>
            <a:r>
              <a:rPr lang="en-GB" sz="2000" dirty="0"/>
              <a:t>, </a:t>
            </a:r>
            <a:r>
              <a:rPr lang="en-GB" sz="2000" dirty="0" err="1"/>
              <a:t>fekles</a:t>
            </a:r>
            <a:r>
              <a:rPr lang="en-GB" sz="2000" dirty="0"/>
              <a:t>, </a:t>
            </a:r>
            <a:r>
              <a:rPr lang="en-GB" sz="2000" dirty="0" err="1"/>
              <a:t>fingerles</a:t>
            </a:r>
            <a:r>
              <a:rPr lang="en-GB" sz="2000" dirty="0"/>
              <a:t> and </a:t>
            </a:r>
            <a:r>
              <a:rPr lang="en-GB" sz="2000" dirty="0" err="1"/>
              <a:t>fals</a:t>
            </a:r>
            <a:r>
              <a:rPr lang="en-GB" sz="2000" dirty="0"/>
              <a:t>,</a:t>
            </a:r>
          </a:p>
          <a:p>
            <a:pPr marL="0" indent="0">
              <a:buNone/>
            </a:pPr>
            <a:r>
              <a:rPr lang="en-GB" sz="2000" dirty="0"/>
              <a:t>A Turk that tint </a:t>
            </a:r>
            <a:r>
              <a:rPr lang="en-GB" sz="2000" dirty="0" err="1"/>
              <a:t>Tranent</a:t>
            </a:r>
            <a:r>
              <a:rPr lang="en-GB" sz="2000" dirty="0"/>
              <a:t> for the </a:t>
            </a:r>
            <a:r>
              <a:rPr lang="en-GB" sz="2000" dirty="0" err="1"/>
              <a:t>Tolbuith</a:t>
            </a:r>
            <a:r>
              <a:rPr lang="en-GB" sz="2000" dirty="0"/>
              <a:t>.</a:t>
            </a:r>
          </a:p>
          <a:p>
            <a:pPr marL="0" indent="0">
              <a:buNone/>
            </a:pPr>
            <a:r>
              <a:rPr lang="en-GB" sz="2000" dirty="0" err="1"/>
              <a:t>Quha</a:t>
            </a:r>
            <a:r>
              <a:rPr lang="en-GB" sz="2000" dirty="0"/>
              <a:t> </a:t>
            </a:r>
            <a:r>
              <a:rPr lang="en-GB" sz="2000" dirty="0" err="1"/>
              <a:t>reids</a:t>
            </a:r>
            <a:r>
              <a:rPr lang="en-GB" sz="2000" dirty="0"/>
              <a:t> this </a:t>
            </a:r>
            <a:r>
              <a:rPr lang="en-GB" sz="2000" dirty="0" err="1"/>
              <a:t>riddil</a:t>
            </a:r>
            <a:r>
              <a:rPr lang="en-GB" sz="2000" dirty="0"/>
              <a:t> he is sharp </a:t>
            </a:r>
            <a:r>
              <a:rPr lang="en-GB" sz="2000" dirty="0" err="1"/>
              <a:t>forsuith</a:t>
            </a:r>
            <a:endParaRPr lang="en-GB" sz="2000" dirty="0"/>
          </a:p>
          <a:p>
            <a:endParaRPr lang="en-GB" dirty="0"/>
          </a:p>
        </p:txBody>
      </p:sp>
    </p:spTree>
    <p:extLst>
      <p:ext uri="{BB962C8B-B14F-4D97-AF65-F5344CB8AC3E}">
        <p14:creationId xmlns:p14="http://schemas.microsoft.com/office/powerpoint/2010/main" val="2012929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Alexander </a:t>
            </a:r>
            <a:r>
              <a:rPr lang="en-GB" sz="2800" dirty="0" err="1" smtClean="0"/>
              <a:t>Montgomerie</a:t>
            </a:r>
            <a:r>
              <a:rPr lang="en-GB" sz="2800" dirty="0" smtClean="0"/>
              <a:t>: ‘Flyting sonnet’</a:t>
            </a:r>
            <a:endParaRPr lang="en-GB" sz="2800" dirty="0"/>
          </a:p>
        </p:txBody>
      </p:sp>
      <p:sp>
        <p:nvSpPr>
          <p:cNvPr id="3" name="Content Placeholder 2"/>
          <p:cNvSpPr>
            <a:spLocks noGrp="1"/>
          </p:cNvSpPr>
          <p:nvPr>
            <p:ph idx="1"/>
          </p:nvPr>
        </p:nvSpPr>
        <p:spPr>
          <a:xfrm>
            <a:off x="457200" y="1295400"/>
            <a:ext cx="8229600" cy="5181600"/>
          </a:xfrm>
        </p:spPr>
        <p:txBody>
          <a:bodyPr/>
          <a:lstStyle/>
          <a:p>
            <a:pPr marL="0" indent="0">
              <a:buNone/>
            </a:pPr>
            <a:r>
              <a:rPr lang="en-GB" sz="2000" dirty="0"/>
              <a:t>A </a:t>
            </a:r>
            <a:r>
              <a:rPr lang="en-GB" sz="2000" dirty="0" err="1"/>
              <a:t>Baxters</a:t>
            </a:r>
            <a:r>
              <a:rPr lang="en-GB" sz="2000" dirty="0"/>
              <a:t> bird, a </a:t>
            </a:r>
            <a:r>
              <a:rPr lang="en-GB" sz="2000" dirty="0" err="1"/>
              <a:t>bluiter</a:t>
            </a:r>
            <a:r>
              <a:rPr lang="en-GB" sz="2000" dirty="0"/>
              <a:t> beggar </a:t>
            </a:r>
            <a:r>
              <a:rPr lang="en-GB" sz="2000" dirty="0">
                <a:solidFill>
                  <a:srgbClr val="0070C0"/>
                </a:solidFill>
              </a:rPr>
              <a:t>borne</a:t>
            </a:r>
            <a:r>
              <a:rPr lang="en-GB" sz="2000" dirty="0"/>
              <a:t>,</a:t>
            </a:r>
          </a:p>
          <a:p>
            <a:pPr marL="0" indent="0">
              <a:buNone/>
            </a:pPr>
            <a:r>
              <a:rPr lang="en-GB" sz="2000" dirty="0" err="1"/>
              <a:t>Ane</a:t>
            </a:r>
            <a:r>
              <a:rPr lang="en-GB" sz="2000" dirty="0"/>
              <a:t> ill </a:t>
            </a:r>
            <a:r>
              <a:rPr lang="en-GB" sz="2000" dirty="0" err="1"/>
              <a:t>heud</a:t>
            </a:r>
            <a:r>
              <a:rPr lang="en-GB" sz="2000" dirty="0"/>
              <a:t> </a:t>
            </a:r>
            <a:r>
              <a:rPr lang="en-GB" sz="2000" dirty="0" err="1"/>
              <a:t>huirsone</a:t>
            </a:r>
            <a:r>
              <a:rPr lang="en-GB" sz="2000" dirty="0"/>
              <a:t> </a:t>
            </a:r>
            <a:r>
              <a:rPr lang="en-GB" sz="2000" dirty="0" err="1"/>
              <a:t>lyk</a:t>
            </a:r>
            <a:r>
              <a:rPr lang="en-GB" sz="2000" dirty="0"/>
              <a:t> a </a:t>
            </a:r>
            <a:r>
              <a:rPr lang="en-GB" sz="2000" dirty="0" err="1"/>
              <a:t>barkit</a:t>
            </a:r>
            <a:r>
              <a:rPr lang="en-GB" sz="2000" dirty="0"/>
              <a:t> </a:t>
            </a:r>
            <a:r>
              <a:rPr lang="en-GB" sz="2000" dirty="0" err="1">
                <a:solidFill>
                  <a:srgbClr val="FF0000"/>
                </a:solidFill>
              </a:rPr>
              <a:t>hyde</a:t>
            </a:r>
            <a:r>
              <a:rPr lang="en-GB" sz="2000" dirty="0"/>
              <a:t>,</a:t>
            </a:r>
          </a:p>
          <a:p>
            <a:pPr marL="0" indent="0">
              <a:buNone/>
            </a:pPr>
            <a:r>
              <a:rPr lang="en-GB" sz="2000" dirty="0"/>
              <a:t>A </a:t>
            </a:r>
            <a:r>
              <a:rPr lang="en-GB" sz="2000" dirty="0" err="1"/>
              <a:t>saulles</a:t>
            </a:r>
            <a:r>
              <a:rPr lang="en-GB" sz="2000" dirty="0"/>
              <a:t> swinger, </a:t>
            </a:r>
            <a:r>
              <a:rPr lang="en-GB" sz="2000" dirty="0" err="1"/>
              <a:t>sevintie</a:t>
            </a:r>
            <a:r>
              <a:rPr lang="en-GB" sz="2000" dirty="0"/>
              <a:t> </a:t>
            </a:r>
            <a:r>
              <a:rPr lang="en-GB" sz="2000" dirty="0" err="1"/>
              <a:t>tymes</a:t>
            </a:r>
            <a:r>
              <a:rPr lang="en-GB" sz="2000" dirty="0"/>
              <a:t> </a:t>
            </a:r>
            <a:r>
              <a:rPr lang="en-GB" sz="2000" dirty="0" err="1"/>
              <a:t>men</a:t>
            </a:r>
            <a:r>
              <a:rPr lang="en-GB" sz="2000" dirty="0" err="1">
                <a:solidFill>
                  <a:srgbClr val="0070C0"/>
                </a:solidFill>
              </a:rPr>
              <a:t>sworne</a:t>
            </a:r>
            <a:r>
              <a:rPr lang="en-GB" sz="2000" dirty="0"/>
              <a:t>,</a:t>
            </a:r>
          </a:p>
          <a:p>
            <a:pPr marL="0" indent="0">
              <a:buNone/>
            </a:pPr>
            <a:r>
              <a:rPr lang="en-GB" sz="2000" dirty="0"/>
              <a:t>A </a:t>
            </a:r>
            <a:r>
              <a:rPr lang="en-GB" sz="2000" dirty="0" err="1"/>
              <a:t>peltrie</a:t>
            </a:r>
            <a:r>
              <a:rPr lang="en-GB" sz="2000" dirty="0"/>
              <a:t> </a:t>
            </a:r>
            <a:r>
              <a:rPr lang="en-GB" sz="2000" dirty="0" err="1"/>
              <a:t>pultron</a:t>
            </a:r>
            <a:r>
              <a:rPr lang="en-GB" sz="2000" dirty="0"/>
              <a:t> </a:t>
            </a:r>
            <a:r>
              <a:rPr lang="en-GB" sz="2000" dirty="0" err="1"/>
              <a:t>poyson’d</a:t>
            </a:r>
            <a:r>
              <a:rPr lang="en-GB" sz="2000" dirty="0"/>
              <a:t> up with </a:t>
            </a:r>
            <a:r>
              <a:rPr lang="en-GB" sz="2000" dirty="0" err="1">
                <a:solidFill>
                  <a:srgbClr val="FF0000"/>
                </a:solidFill>
              </a:rPr>
              <a:t>pryde</a:t>
            </a:r>
            <a:r>
              <a:rPr lang="en-GB" sz="2000" dirty="0"/>
              <a:t>,</a:t>
            </a:r>
          </a:p>
          <a:p>
            <a:pPr marL="0" indent="0">
              <a:buNone/>
            </a:pPr>
            <a:r>
              <a:rPr lang="en-GB" sz="2000" dirty="0"/>
              <a:t>A </a:t>
            </a:r>
            <a:r>
              <a:rPr lang="en-GB" sz="2000" dirty="0" err="1"/>
              <a:t>treuthles</a:t>
            </a:r>
            <a:r>
              <a:rPr lang="en-GB" sz="2000" dirty="0"/>
              <a:t> tongue that </a:t>
            </a:r>
            <a:r>
              <a:rPr lang="en-GB" sz="2000" dirty="0" err="1"/>
              <a:t>turnes</a:t>
            </a:r>
            <a:r>
              <a:rPr lang="en-GB" sz="2000" dirty="0"/>
              <a:t> with </a:t>
            </a:r>
            <a:r>
              <a:rPr lang="en-GB" sz="2000" dirty="0" err="1"/>
              <a:t>eviry</a:t>
            </a:r>
            <a:r>
              <a:rPr lang="en-GB" sz="2000" dirty="0"/>
              <a:t> </a:t>
            </a:r>
            <a:r>
              <a:rPr lang="en-GB" sz="2000" dirty="0" err="1">
                <a:solidFill>
                  <a:srgbClr val="FF0000"/>
                </a:solidFill>
              </a:rPr>
              <a:t>tyde</a:t>
            </a:r>
            <a:r>
              <a:rPr lang="en-GB" sz="2000" dirty="0"/>
              <a:t>,</a:t>
            </a:r>
          </a:p>
          <a:p>
            <a:pPr marL="0" indent="0">
              <a:buNone/>
            </a:pPr>
            <a:r>
              <a:rPr lang="en-GB" sz="2000" dirty="0"/>
              <a:t>A double </a:t>
            </a:r>
            <a:r>
              <a:rPr lang="en-GB" sz="2000" dirty="0" err="1"/>
              <a:t>deillar</a:t>
            </a:r>
            <a:r>
              <a:rPr lang="en-GB" sz="2000" dirty="0"/>
              <a:t> with </a:t>
            </a:r>
            <a:r>
              <a:rPr lang="en-GB" sz="2000" dirty="0" err="1"/>
              <a:t>dissait</a:t>
            </a:r>
            <a:r>
              <a:rPr lang="en-GB" sz="2000" dirty="0"/>
              <a:t> </a:t>
            </a:r>
            <a:r>
              <a:rPr lang="en-GB" sz="2000" dirty="0" err="1"/>
              <a:t>in</a:t>
            </a:r>
            <a:r>
              <a:rPr lang="en-GB" sz="2000" dirty="0" err="1">
                <a:solidFill>
                  <a:srgbClr val="00B050"/>
                </a:solidFill>
              </a:rPr>
              <a:t>deud</a:t>
            </a:r>
            <a:r>
              <a:rPr lang="en-GB" sz="2000" dirty="0"/>
              <a:t>,</a:t>
            </a:r>
          </a:p>
          <a:p>
            <a:pPr marL="0" indent="0">
              <a:buNone/>
            </a:pPr>
            <a:r>
              <a:rPr lang="en-GB" sz="2000" dirty="0"/>
              <a:t>A </a:t>
            </a:r>
            <a:r>
              <a:rPr lang="en-GB" sz="2000" dirty="0" err="1"/>
              <a:t>luikar</a:t>
            </a:r>
            <a:r>
              <a:rPr lang="en-GB" sz="2000" dirty="0"/>
              <a:t> </a:t>
            </a:r>
            <a:r>
              <a:rPr lang="en-GB" sz="2000" dirty="0" err="1"/>
              <a:t>bak</a:t>
            </a:r>
            <a:r>
              <a:rPr lang="en-GB" sz="2000" dirty="0"/>
              <a:t> </a:t>
            </a:r>
            <a:r>
              <a:rPr lang="en-GB" sz="2000" dirty="0" err="1"/>
              <a:t>whare</a:t>
            </a:r>
            <a:r>
              <a:rPr lang="en-GB" sz="2000" dirty="0"/>
              <a:t> he was bund to </a:t>
            </a:r>
            <a:r>
              <a:rPr lang="en-GB" sz="2000" dirty="0" err="1">
                <a:solidFill>
                  <a:srgbClr val="FF0000"/>
                </a:solidFill>
              </a:rPr>
              <a:t>byde</a:t>
            </a:r>
            <a:r>
              <a:rPr lang="en-GB" sz="2000" dirty="0"/>
              <a:t>,</a:t>
            </a:r>
          </a:p>
          <a:p>
            <a:pPr marL="0" indent="0">
              <a:buNone/>
            </a:pPr>
            <a:r>
              <a:rPr lang="en-GB" sz="2000" dirty="0"/>
              <a:t>A </a:t>
            </a:r>
            <a:r>
              <a:rPr lang="en-GB" sz="2000" dirty="0" err="1"/>
              <a:t>retrospicien</a:t>
            </a:r>
            <a:r>
              <a:rPr lang="en-GB" sz="2000" dirty="0"/>
              <a:t> whom the Lord </a:t>
            </a:r>
            <a:r>
              <a:rPr lang="en-GB" sz="2000" dirty="0" err="1"/>
              <a:t>out</a:t>
            </a:r>
            <a:r>
              <a:rPr lang="en-GB" sz="2000" dirty="0" err="1">
                <a:solidFill>
                  <a:srgbClr val="00B050"/>
                </a:solidFill>
              </a:rPr>
              <a:t>speud</a:t>
            </a:r>
            <a:r>
              <a:rPr lang="en-GB" sz="2000" dirty="0"/>
              <a:t>,</a:t>
            </a:r>
          </a:p>
          <a:p>
            <a:pPr marL="0" indent="0">
              <a:buNone/>
            </a:pPr>
            <a:r>
              <a:rPr lang="en-GB" sz="2000" dirty="0"/>
              <a:t>A </a:t>
            </a:r>
            <a:r>
              <a:rPr lang="en-GB" sz="2000" dirty="0" err="1"/>
              <a:t>brybour</a:t>
            </a:r>
            <a:r>
              <a:rPr lang="en-GB" sz="2000" dirty="0"/>
              <a:t> </a:t>
            </a:r>
            <a:r>
              <a:rPr lang="en-GB" sz="2000" dirty="0" err="1"/>
              <a:t>baird</a:t>
            </a:r>
            <a:r>
              <a:rPr lang="en-GB" sz="2000" dirty="0"/>
              <a:t> that </a:t>
            </a:r>
            <a:r>
              <a:rPr lang="en-GB" sz="2000" dirty="0" err="1"/>
              <a:t>mekle</a:t>
            </a:r>
            <a:r>
              <a:rPr lang="en-GB" sz="2000" dirty="0"/>
              <a:t> </a:t>
            </a:r>
            <a:r>
              <a:rPr lang="en-GB" sz="2000" dirty="0" err="1"/>
              <a:t>baill</a:t>
            </a:r>
            <a:r>
              <a:rPr lang="en-GB" sz="2000" dirty="0"/>
              <a:t> </a:t>
            </a:r>
            <a:r>
              <a:rPr lang="en-GB" sz="2000" dirty="0" err="1"/>
              <a:t>hes</a:t>
            </a:r>
            <a:r>
              <a:rPr lang="en-GB" sz="2000" dirty="0"/>
              <a:t> </a:t>
            </a:r>
            <a:r>
              <a:rPr lang="en-GB" sz="2000" dirty="0" err="1">
                <a:solidFill>
                  <a:srgbClr val="00B050"/>
                </a:solidFill>
              </a:rPr>
              <a:t>breud</a:t>
            </a:r>
            <a:endParaRPr lang="en-GB" sz="2000" dirty="0">
              <a:solidFill>
                <a:srgbClr val="00B050"/>
              </a:solidFill>
            </a:endParaRPr>
          </a:p>
          <a:p>
            <a:pPr marL="0" indent="0">
              <a:buNone/>
            </a:pPr>
            <a:r>
              <a:rPr lang="en-GB" sz="2000" dirty="0" err="1"/>
              <a:t>Ane</a:t>
            </a:r>
            <a:r>
              <a:rPr lang="en-GB" sz="2000" dirty="0"/>
              <a:t> </a:t>
            </a:r>
            <a:r>
              <a:rPr lang="en-GB" sz="2000" dirty="0" err="1"/>
              <a:t>hypocrit</a:t>
            </a:r>
            <a:r>
              <a:rPr lang="en-GB" sz="2000" dirty="0"/>
              <a:t>, </a:t>
            </a:r>
            <a:r>
              <a:rPr lang="en-GB" sz="2000" dirty="0" err="1"/>
              <a:t>ane</a:t>
            </a:r>
            <a:r>
              <a:rPr lang="en-GB" sz="2000" dirty="0"/>
              <a:t> </a:t>
            </a:r>
            <a:r>
              <a:rPr lang="en-GB" sz="2000" dirty="0" err="1"/>
              <a:t>ydill</a:t>
            </a:r>
            <a:r>
              <a:rPr lang="en-GB" sz="2000" dirty="0"/>
              <a:t> atheist </a:t>
            </a:r>
            <a:r>
              <a:rPr lang="en-GB" sz="2000" dirty="0" err="1">
                <a:solidFill>
                  <a:srgbClr val="7030A0"/>
                </a:solidFill>
              </a:rPr>
              <a:t>als</a:t>
            </a:r>
            <a:r>
              <a:rPr lang="en-GB" sz="2000" dirty="0"/>
              <a:t>,</a:t>
            </a:r>
          </a:p>
          <a:p>
            <a:pPr marL="0" indent="0">
              <a:buNone/>
            </a:pPr>
            <a:r>
              <a:rPr lang="en-GB" sz="2000" dirty="0"/>
              <a:t>A </a:t>
            </a:r>
            <a:r>
              <a:rPr lang="en-GB" sz="2000" dirty="0" err="1"/>
              <a:t>skurvie</a:t>
            </a:r>
            <a:r>
              <a:rPr lang="en-GB" sz="2000" dirty="0"/>
              <a:t> </a:t>
            </a:r>
            <a:r>
              <a:rPr lang="en-GB" sz="2000" dirty="0" err="1"/>
              <a:t>skybell</a:t>
            </a:r>
            <a:r>
              <a:rPr lang="en-GB" sz="2000" dirty="0"/>
              <a:t> for to be </a:t>
            </a:r>
            <a:r>
              <a:rPr lang="en-GB" sz="2000" dirty="0" err="1"/>
              <a:t>es</a:t>
            </a:r>
            <a:r>
              <a:rPr lang="en-GB" sz="2000" dirty="0" err="1">
                <a:solidFill>
                  <a:srgbClr val="00B050"/>
                </a:solidFill>
              </a:rPr>
              <a:t>cheu’d</a:t>
            </a:r>
            <a:endParaRPr lang="en-GB" sz="2000" dirty="0">
              <a:solidFill>
                <a:srgbClr val="00B050"/>
              </a:solidFill>
            </a:endParaRPr>
          </a:p>
          <a:p>
            <a:pPr marL="0" indent="0">
              <a:buNone/>
            </a:pPr>
            <a:r>
              <a:rPr lang="en-GB" sz="2000" dirty="0"/>
              <a:t>A </a:t>
            </a:r>
            <a:r>
              <a:rPr lang="en-GB" sz="2000" dirty="0" err="1"/>
              <a:t>faithles</a:t>
            </a:r>
            <a:r>
              <a:rPr lang="en-GB" sz="2000" dirty="0"/>
              <a:t>, </a:t>
            </a:r>
            <a:r>
              <a:rPr lang="en-GB" sz="2000" dirty="0" err="1"/>
              <a:t>fekles</a:t>
            </a:r>
            <a:r>
              <a:rPr lang="en-GB" sz="2000" dirty="0"/>
              <a:t>, </a:t>
            </a:r>
            <a:r>
              <a:rPr lang="en-GB" sz="2000" dirty="0" err="1"/>
              <a:t>fingerles</a:t>
            </a:r>
            <a:r>
              <a:rPr lang="en-GB" sz="2000" dirty="0"/>
              <a:t> and </a:t>
            </a:r>
            <a:r>
              <a:rPr lang="en-GB" sz="2000" dirty="0" err="1">
                <a:solidFill>
                  <a:srgbClr val="7030A0"/>
                </a:solidFill>
              </a:rPr>
              <a:t>fals</a:t>
            </a:r>
            <a:r>
              <a:rPr lang="en-GB" sz="2000" dirty="0"/>
              <a:t>,</a:t>
            </a:r>
          </a:p>
          <a:p>
            <a:pPr marL="0" indent="0">
              <a:buNone/>
            </a:pPr>
            <a:r>
              <a:rPr lang="en-GB" sz="2000" dirty="0"/>
              <a:t>A Turk that tint </a:t>
            </a:r>
            <a:r>
              <a:rPr lang="en-GB" sz="2000" dirty="0" err="1"/>
              <a:t>Tranent</a:t>
            </a:r>
            <a:r>
              <a:rPr lang="en-GB" sz="2000" dirty="0"/>
              <a:t> for the </a:t>
            </a:r>
            <a:r>
              <a:rPr lang="en-GB" sz="2000" dirty="0" err="1"/>
              <a:t>Tol</a:t>
            </a:r>
            <a:r>
              <a:rPr lang="en-GB" sz="2000" dirty="0" err="1">
                <a:solidFill>
                  <a:schemeClr val="accent6">
                    <a:lumMod val="75000"/>
                  </a:schemeClr>
                </a:solidFill>
              </a:rPr>
              <a:t>buith</a:t>
            </a:r>
            <a:r>
              <a:rPr lang="en-GB" sz="2000" dirty="0"/>
              <a:t>.</a:t>
            </a:r>
          </a:p>
          <a:p>
            <a:pPr marL="0" indent="0">
              <a:buNone/>
            </a:pPr>
            <a:r>
              <a:rPr lang="en-GB" sz="2000" dirty="0" err="1"/>
              <a:t>Quha</a:t>
            </a:r>
            <a:r>
              <a:rPr lang="en-GB" sz="2000" dirty="0"/>
              <a:t> </a:t>
            </a:r>
            <a:r>
              <a:rPr lang="en-GB" sz="2000" dirty="0" err="1"/>
              <a:t>reids</a:t>
            </a:r>
            <a:r>
              <a:rPr lang="en-GB" sz="2000" dirty="0"/>
              <a:t> this </a:t>
            </a:r>
            <a:r>
              <a:rPr lang="en-GB" sz="2000" dirty="0" err="1"/>
              <a:t>riddil</a:t>
            </a:r>
            <a:r>
              <a:rPr lang="en-GB" sz="2000" dirty="0"/>
              <a:t> he is sharp </a:t>
            </a:r>
            <a:r>
              <a:rPr lang="en-GB" sz="2000" dirty="0" err="1"/>
              <a:t>for</a:t>
            </a:r>
            <a:r>
              <a:rPr lang="en-GB" sz="2000" dirty="0" err="1">
                <a:solidFill>
                  <a:schemeClr val="accent6">
                    <a:lumMod val="75000"/>
                  </a:schemeClr>
                </a:solidFill>
              </a:rPr>
              <a:t>suith</a:t>
            </a:r>
            <a:endParaRPr lang="en-GB" sz="2000" dirty="0">
              <a:solidFill>
                <a:schemeClr val="accent6">
                  <a:lumMod val="75000"/>
                </a:schemeClr>
              </a:solidFill>
            </a:endParaRPr>
          </a:p>
          <a:p>
            <a:endParaRPr lang="en-GB" dirty="0"/>
          </a:p>
        </p:txBody>
      </p:sp>
    </p:spTree>
    <p:extLst>
      <p:ext uri="{BB962C8B-B14F-4D97-AF65-F5344CB8AC3E}">
        <p14:creationId xmlns:p14="http://schemas.microsoft.com/office/powerpoint/2010/main" val="2532784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Today’s session</a:t>
            </a:r>
            <a:endParaRPr lang="en-GB" dirty="0"/>
          </a:p>
        </p:txBody>
      </p:sp>
      <p:sp>
        <p:nvSpPr>
          <p:cNvPr id="3" name="Content Placeholder 2"/>
          <p:cNvSpPr>
            <a:spLocks noGrp="1"/>
          </p:cNvSpPr>
          <p:nvPr>
            <p:ph idx="1"/>
          </p:nvPr>
        </p:nvSpPr>
        <p:spPr/>
        <p:txBody>
          <a:bodyPr/>
          <a:lstStyle/>
          <a:p>
            <a:r>
              <a:rPr lang="en-GB" dirty="0" smtClean="0"/>
              <a:t>Consider a brief treatise on the writing of poetry by the young James VI of Scotland.</a:t>
            </a:r>
          </a:p>
          <a:p>
            <a:r>
              <a:rPr lang="en-GB" dirty="0" smtClean="0"/>
              <a:t>Consider how the advice in the treatise relates to the poetry of his Scottish court (and to yours).</a:t>
            </a:r>
          </a:p>
          <a:p>
            <a:r>
              <a:rPr lang="en-GB" dirty="0" smtClean="0"/>
              <a:t>Reflect on the meanings of </a:t>
            </a:r>
            <a:r>
              <a:rPr lang="en-GB" dirty="0" smtClean="0">
                <a:solidFill>
                  <a:srgbClr val="FF0000"/>
                </a:solidFill>
              </a:rPr>
              <a:t>form</a:t>
            </a:r>
            <a:r>
              <a:rPr lang="en-GB" dirty="0" smtClean="0"/>
              <a:t> in poetry.</a:t>
            </a:r>
          </a:p>
        </p:txBody>
      </p:sp>
    </p:spTree>
    <p:extLst>
      <p:ext uri="{BB962C8B-B14F-4D97-AF65-F5344CB8AC3E}">
        <p14:creationId xmlns:p14="http://schemas.microsoft.com/office/powerpoint/2010/main" val="1061790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1603 and all that…</a:t>
            </a:r>
            <a:endParaRPr lang="en-GB" dirty="0"/>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397000"/>
            <a:ext cx="4572000" cy="5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5899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sz="4000" dirty="0"/>
              <a:t>From ‘Forth Feasting’ (1617</a:t>
            </a:r>
            <a:r>
              <a:rPr lang="en-GB" sz="4000" dirty="0" smtClean="0"/>
              <a:t>)</a:t>
            </a:r>
            <a:br>
              <a:rPr lang="en-GB" sz="4000" dirty="0" smtClean="0"/>
            </a:br>
            <a:r>
              <a:rPr lang="en-GB" sz="4000" dirty="0" smtClean="0"/>
              <a:t>William Drummond of </a:t>
            </a:r>
            <a:r>
              <a:rPr lang="en-GB" sz="4000" dirty="0" err="1" smtClean="0"/>
              <a:t>Hawthornden</a:t>
            </a:r>
            <a:endParaRPr lang="en-GB" sz="4000" dirty="0"/>
          </a:p>
        </p:txBody>
      </p:sp>
      <p:sp>
        <p:nvSpPr>
          <p:cNvPr id="19459" name="Rectangle 3"/>
          <p:cNvSpPr>
            <a:spLocks noGrp="1" noChangeArrowheads="1"/>
          </p:cNvSpPr>
          <p:nvPr>
            <p:ph type="body" idx="1"/>
          </p:nvPr>
        </p:nvSpPr>
        <p:spPr/>
        <p:txBody>
          <a:bodyPr/>
          <a:lstStyle/>
          <a:p>
            <a:pPr>
              <a:buClr>
                <a:schemeClr val="tx1"/>
              </a:buClr>
              <a:buFont typeface="Wingdings" pitchFamily="2" charset="2"/>
              <a:buNone/>
            </a:pPr>
            <a:endParaRPr lang="en-GB" sz="2800" dirty="0"/>
          </a:p>
          <a:p>
            <a:pPr>
              <a:buClr>
                <a:schemeClr val="tx1"/>
              </a:buClr>
              <a:buFont typeface="Wingdings" pitchFamily="2" charset="2"/>
              <a:buNone/>
            </a:pPr>
            <a:r>
              <a:rPr lang="en-GB" sz="2800" dirty="0"/>
              <a:t> Ah why should Isis only see Thee shine?</a:t>
            </a:r>
          </a:p>
          <a:p>
            <a:pPr>
              <a:buClr>
                <a:schemeClr val="tx1"/>
              </a:buClr>
              <a:buFont typeface="Wingdings" pitchFamily="2" charset="2"/>
              <a:buNone/>
            </a:pPr>
            <a:r>
              <a:rPr lang="en-GB" sz="2800" dirty="0"/>
              <a:t> Is not Thy FORTH, as well as Isis </a:t>
            </a:r>
            <a:r>
              <a:rPr lang="en-GB" sz="2800" dirty="0" err="1"/>
              <a:t>Thine</a:t>
            </a:r>
            <a:r>
              <a:rPr lang="en-GB" sz="2800" dirty="0"/>
              <a:t>?</a:t>
            </a:r>
          </a:p>
          <a:p>
            <a:pPr>
              <a:buClr>
                <a:schemeClr val="tx1"/>
              </a:buClr>
              <a:buFont typeface="Wingdings" pitchFamily="2" charset="2"/>
              <a:buNone/>
            </a:pPr>
            <a:r>
              <a:rPr lang="en-GB" sz="2800" dirty="0"/>
              <a:t> Though Isis vaunt </a:t>
            </a:r>
            <a:r>
              <a:rPr lang="en-GB" sz="2800" dirty="0" err="1"/>
              <a:t>s</a:t>
            </a:r>
            <a:r>
              <a:rPr lang="en-GB" sz="2800" dirty="0" err="1" smtClean="0"/>
              <a:t>hee</a:t>
            </a:r>
            <a:r>
              <a:rPr lang="en-GB" sz="2800" dirty="0" smtClean="0"/>
              <a:t> </a:t>
            </a:r>
            <a:r>
              <a:rPr lang="en-GB" sz="2800" dirty="0"/>
              <a:t>hath more Wealth in store,</a:t>
            </a:r>
          </a:p>
          <a:p>
            <a:pPr>
              <a:buClr>
                <a:schemeClr val="tx1"/>
              </a:buClr>
              <a:buFont typeface="Wingdings" pitchFamily="2" charset="2"/>
              <a:buNone/>
            </a:pPr>
            <a:r>
              <a:rPr lang="en-GB" sz="2800" dirty="0"/>
              <a:t> Let it suffice Thy FORTH doth love Thee more:</a:t>
            </a:r>
          </a:p>
          <a:p>
            <a:pPr>
              <a:buClr>
                <a:schemeClr val="tx1"/>
              </a:buClr>
              <a:buFont typeface="Wingdings" pitchFamily="2" charset="2"/>
              <a:buNone/>
            </a:pPr>
            <a:r>
              <a:rPr lang="en-GB" sz="2800" dirty="0"/>
              <a:t> Though </a:t>
            </a:r>
            <a:r>
              <a:rPr lang="en-GB" sz="2800" dirty="0" err="1"/>
              <a:t>Shee</a:t>
            </a:r>
            <a:r>
              <a:rPr lang="en-GB" sz="2800" dirty="0"/>
              <a:t> for </a:t>
            </a:r>
            <a:r>
              <a:rPr lang="en-GB" sz="2800" dirty="0" err="1"/>
              <a:t>Beautie</a:t>
            </a:r>
            <a:r>
              <a:rPr lang="en-GB" sz="2800" dirty="0"/>
              <a:t> may compare with Seine,</a:t>
            </a:r>
          </a:p>
          <a:p>
            <a:pPr>
              <a:buClr>
                <a:schemeClr val="tx1"/>
              </a:buClr>
              <a:buFont typeface="Wingdings" pitchFamily="2" charset="2"/>
              <a:buNone/>
            </a:pPr>
            <a:r>
              <a:rPr lang="en-GB" sz="2800" dirty="0"/>
              <a:t> For </a:t>
            </a:r>
            <a:r>
              <a:rPr lang="en-GB" sz="2800" dirty="0" err="1"/>
              <a:t>Swannes</a:t>
            </a:r>
            <a:r>
              <a:rPr lang="en-GB" sz="2800" dirty="0"/>
              <a:t> and Sea-</a:t>
            </a:r>
            <a:r>
              <a:rPr lang="en-GB" sz="2800" dirty="0" err="1"/>
              <a:t>Nymphes</a:t>
            </a:r>
            <a:r>
              <a:rPr lang="en-GB" sz="2800" dirty="0"/>
              <a:t> with </a:t>
            </a:r>
            <a:r>
              <a:rPr lang="en-GB" sz="2800" dirty="0" err="1"/>
              <a:t>Imperiall</a:t>
            </a:r>
            <a:r>
              <a:rPr lang="en-GB" sz="2800" dirty="0"/>
              <a:t> </a:t>
            </a:r>
            <a:r>
              <a:rPr lang="en-GB" sz="2800" dirty="0" err="1"/>
              <a:t>Rhene</a:t>
            </a:r>
            <a:r>
              <a:rPr lang="en-GB" sz="2800" dirty="0"/>
              <a:t>,</a:t>
            </a:r>
          </a:p>
          <a:p>
            <a:pPr>
              <a:buClr>
                <a:schemeClr val="tx1"/>
              </a:buClr>
              <a:buFont typeface="Wingdings" pitchFamily="2" charset="2"/>
              <a:buNone/>
            </a:pPr>
            <a:r>
              <a:rPr lang="en-GB" sz="2800" dirty="0"/>
              <a:t> Yet in the Title may bee </a:t>
            </a:r>
            <a:r>
              <a:rPr lang="en-GB" sz="2800" dirty="0" err="1"/>
              <a:t>claim'd</a:t>
            </a:r>
            <a:r>
              <a:rPr lang="en-GB" sz="2800" dirty="0"/>
              <a:t> in Thee,</a:t>
            </a:r>
          </a:p>
          <a:p>
            <a:pPr>
              <a:buClr>
                <a:schemeClr val="tx1"/>
              </a:buClr>
              <a:buFont typeface="Wingdings" pitchFamily="2" charset="2"/>
              <a:buNone/>
            </a:pPr>
            <a:r>
              <a:rPr lang="en-GB" sz="2800" dirty="0"/>
              <a:t> Nor </a:t>
            </a:r>
            <a:r>
              <a:rPr lang="en-GB" sz="2800" dirty="0" err="1"/>
              <a:t>Shee</a:t>
            </a:r>
            <a:r>
              <a:rPr lang="en-GB" sz="2800" dirty="0"/>
              <a:t>, nor all the World, can match with </a:t>
            </a:r>
            <a:r>
              <a:rPr lang="en-GB" sz="2800" dirty="0" err="1"/>
              <a:t>mee</a:t>
            </a:r>
            <a:r>
              <a:rPr lang="en-GB" sz="2800" dirty="0"/>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Take home messages</a:t>
            </a:r>
            <a:endParaRPr lang="en-GB" dirty="0"/>
          </a:p>
        </p:txBody>
      </p:sp>
      <p:sp>
        <p:nvSpPr>
          <p:cNvPr id="3" name="Espaço Reservado para Conteúdo 2"/>
          <p:cNvSpPr>
            <a:spLocks noGrp="1"/>
          </p:cNvSpPr>
          <p:nvPr>
            <p:ph idx="1"/>
          </p:nvPr>
        </p:nvSpPr>
        <p:spPr>
          <a:xfrm>
            <a:off x="457200" y="1295400"/>
            <a:ext cx="8229600" cy="5181600"/>
          </a:xfrm>
        </p:spPr>
        <p:txBody>
          <a:bodyPr/>
          <a:lstStyle/>
          <a:p>
            <a:r>
              <a:rPr lang="en-GB" sz="2400" dirty="0" smtClean="0"/>
              <a:t>In a time of deep political and religious strife, the young James VI takes time to compose a book of instruction on writing poetry. </a:t>
            </a:r>
          </a:p>
          <a:p>
            <a:r>
              <a:rPr lang="en-GB" sz="2400" dirty="0" smtClean="0"/>
              <a:t>We can read this as a bid to exert ‘soft power’, </a:t>
            </a:r>
            <a:r>
              <a:rPr lang="en-GB" sz="2400" dirty="0" err="1" smtClean="0"/>
              <a:t>ie</a:t>
            </a:r>
            <a:r>
              <a:rPr lang="en-GB" sz="2400" dirty="0" smtClean="0"/>
              <a:t> affirm cultural status for his own language and literature.</a:t>
            </a:r>
          </a:p>
          <a:p>
            <a:r>
              <a:rPr lang="en-GB" sz="2400" dirty="0" smtClean="0"/>
              <a:t>He draws upon various models (mainly French) for his formal theories.</a:t>
            </a:r>
          </a:p>
          <a:p>
            <a:r>
              <a:rPr lang="en-GB" sz="2400" dirty="0" smtClean="0"/>
              <a:t>He also seeks to constrain content – privileging ‘invention’ over political content or translation.</a:t>
            </a:r>
          </a:p>
          <a:p>
            <a:r>
              <a:rPr lang="en-GB" sz="2400" dirty="0" smtClean="0"/>
              <a:t>The result is a court literature that is generally quite mannered and conventional – but there are exceptions.</a:t>
            </a:r>
          </a:p>
          <a:p>
            <a:r>
              <a:rPr lang="en-GB" sz="2400" dirty="0" smtClean="0"/>
              <a:t>This flowering of renaissance literature in Scots is cut short by James VI’s accession to the throne of England.</a:t>
            </a:r>
          </a:p>
          <a:p>
            <a:endParaRPr lang="en-GB" dirty="0"/>
          </a:p>
        </p:txBody>
      </p:sp>
    </p:spTree>
    <p:extLst>
      <p:ext uri="{BB962C8B-B14F-4D97-AF65-F5344CB8AC3E}">
        <p14:creationId xmlns:p14="http://schemas.microsoft.com/office/powerpoint/2010/main" val="1960624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a:t>
            </a:r>
            <a:r>
              <a:rPr lang="en-GB" dirty="0" smtClean="0"/>
              <a:t>task (Sept 8</a:t>
            </a:r>
            <a:r>
              <a:rPr lang="en-GB" baseline="30000" dirty="0" smtClean="0"/>
              <a:t>th</a:t>
            </a:r>
            <a:r>
              <a:rPr lang="en-GB" dirty="0" smtClean="0"/>
              <a:t>)</a:t>
            </a:r>
            <a:endParaRPr lang="en-GB" dirty="0"/>
          </a:p>
        </p:txBody>
      </p:sp>
      <p:sp>
        <p:nvSpPr>
          <p:cNvPr id="3" name="Content Placeholder 2"/>
          <p:cNvSpPr>
            <a:spLocks noGrp="1"/>
          </p:cNvSpPr>
          <p:nvPr>
            <p:ph idx="1"/>
          </p:nvPr>
        </p:nvSpPr>
        <p:spPr/>
        <p:txBody>
          <a:bodyPr/>
          <a:lstStyle/>
          <a:p>
            <a:pPr marL="0" indent="0">
              <a:buNone/>
            </a:pPr>
            <a:r>
              <a:rPr lang="en-GB" i="1" dirty="0" smtClean="0"/>
              <a:t>EITHER</a:t>
            </a:r>
          </a:p>
          <a:p>
            <a:pPr marL="0" indent="0">
              <a:buNone/>
            </a:pPr>
            <a:r>
              <a:rPr lang="en-GB" dirty="0" smtClean="0"/>
              <a:t>Write five characteristics of a Universal Language in a pleasingly baroque style.</a:t>
            </a:r>
          </a:p>
          <a:p>
            <a:pPr marL="0" indent="0">
              <a:buNone/>
            </a:pPr>
            <a:r>
              <a:rPr lang="en-GB" i="1" dirty="0" smtClean="0"/>
              <a:t>OR</a:t>
            </a:r>
          </a:p>
          <a:p>
            <a:pPr marL="0" indent="0">
              <a:buNone/>
            </a:pPr>
            <a:r>
              <a:rPr lang="en-GB" dirty="0" smtClean="0"/>
              <a:t>Write a short Scottish ballad (or part of one).</a:t>
            </a:r>
          </a:p>
          <a:p>
            <a:pPr marL="0" indent="0">
              <a:buNone/>
            </a:pPr>
            <a:endParaRPr lang="en-GB" dirty="0"/>
          </a:p>
          <a:p>
            <a:pPr marL="0" indent="0">
              <a:buNone/>
            </a:pPr>
            <a:r>
              <a:rPr lang="en-GB" i="1" dirty="0" smtClean="0"/>
              <a:t>Further instructions are on </a:t>
            </a:r>
            <a:r>
              <a:rPr lang="en-GB" i="1" dirty="0" err="1" smtClean="0"/>
              <a:t>moodle</a:t>
            </a:r>
            <a:r>
              <a:rPr lang="en-GB" i="1" dirty="0" smtClean="0"/>
              <a:t>.</a:t>
            </a:r>
            <a:endParaRPr lang="en-GB" i="1" dirty="0"/>
          </a:p>
        </p:txBody>
      </p:sp>
    </p:spTree>
    <p:extLst>
      <p:ext uri="{BB962C8B-B14F-4D97-AF65-F5344CB8AC3E}">
        <p14:creationId xmlns:p14="http://schemas.microsoft.com/office/powerpoint/2010/main" val="3954280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Before we start</a:t>
            </a:r>
            <a:endParaRPr lang="en-GB" dirty="0"/>
          </a:p>
        </p:txBody>
      </p:sp>
      <p:sp>
        <p:nvSpPr>
          <p:cNvPr id="3" name="Content Placeholder 2"/>
          <p:cNvSpPr>
            <a:spLocks noGrp="1"/>
          </p:cNvSpPr>
          <p:nvPr>
            <p:ph idx="1"/>
          </p:nvPr>
        </p:nvSpPr>
        <p:spPr/>
        <p:txBody>
          <a:bodyPr/>
          <a:lstStyle/>
          <a:p>
            <a:r>
              <a:rPr lang="en-GB" dirty="0" smtClean="0"/>
              <a:t>From some of your sonnets…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133600"/>
            <a:ext cx="3223260" cy="4439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0683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Stephanie </a:t>
            </a:r>
            <a:r>
              <a:rPr lang="en-GB" dirty="0" err="1"/>
              <a:t>Cerqueira</a:t>
            </a:r>
            <a:r>
              <a:rPr lang="en-GB" dirty="0"/>
              <a:t> </a:t>
            </a:r>
            <a:r>
              <a:rPr lang="en-GB" dirty="0" err="1"/>
              <a:t>Leite</a:t>
            </a:r>
            <a:r>
              <a:rPr lang="en-GB" dirty="0"/>
              <a:t> </a:t>
            </a:r>
            <a:r>
              <a:rPr lang="en-GB" dirty="0" err="1"/>
              <a:t>Fernandes</a:t>
            </a:r>
            <a:endParaRPr lang="en-GB" dirty="0"/>
          </a:p>
        </p:txBody>
      </p:sp>
      <p:sp>
        <p:nvSpPr>
          <p:cNvPr id="3" name="Content Placeholder 2"/>
          <p:cNvSpPr>
            <a:spLocks noGrp="1"/>
          </p:cNvSpPr>
          <p:nvPr>
            <p:ph idx="1"/>
          </p:nvPr>
        </p:nvSpPr>
        <p:spPr/>
        <p:txBody>
          <a:bodyPr/>
          <a:lstStyle/>
          <a:p>
            <a:pPr marL="0" indent="0">
              <a:buNone/>
            </a:pPr>
            <a:r>
              <a:rPr lang="en-GB" sz="2000" dirty="0">
                <a:solidFill>
                  <a:srgbClr val="FF0000"/>
                </a:solidFill>
              </a:rPr>
              <a:t>In a wintry dawn I first awake,</a:t>
            </a:r>
          </a:p>
          <a:p>
            <a:pPr marL="0" indent="0">
              <a:buNone/>
            </a:pPr>
            <a:r>
              <a:rPr lang="en-GB" sz="2000" dirty="0"/>
              <a:t>never to stain mail ‘n’ soil with my blood,</a:t>
            </a:r>
          </a:p>
          <a:p>
            <a:pPr marL="0" indent="0">
              <a:buNone/>
            </a:pPr>
            <a:r>
              <a:rPr lang="en-GB" sz="2000" dirty="0"/>
              <a:t>never to break nor forsake nor ache,</a:t>
            </a:r>
          </a:p>
          <a:p>
            <a:pPr marL="0" indent="0">
              <a:buNone/>
            </a:pPr>
            <a:r>
              <a:rPr lang="en-GB" sz="2000" dirty="0"/>
              <a:t>whence safeguarded by the Lord </a:t>
            </a:r>
            <a:r>
              <a:rPr lang="en-GB" sz="2000" dirty="0" smtClean="0"/>
              <a:t>Judd.</a:t>
            </a:r>
            <a:endParaRPr lang="en-GB" sz="2000" dirty="0"/>
          </a:p>
          <a:p>
            <a:pPr marL="0" indent="0">
              <a:buNone/>
            </a:pPr>
            <a:r>
              <a:rPr lang="en-GB" sz="2000" dirty="0"/>
              <a:t>I have built the thickest, reddest walls</a:t>
            </a:r>
          </a:p>
          <a:p>
            <a:pPr marL="0" indent="0">
              <a:buNone/>
            </a:pPr>
            <a:r>
              <a:rPr lang="en-GB" sz="2000" dirty="0"/>
              <a:t>against traitors, false kings and the South.</a:t>
            </a:r>
          </a:p>
          <a:p>
            <a:pPr marL="0" indent="0">
              <a:buNone/>
            </a:pPr>
            <a:r>
              <a:rPr lang="en-GB" sz="2000" dirty="0"/>
              <a:t>I have brought justice, </a:t>
            </a:r>
            <a:r>
              <a:rPr lang="en-GB" sz="2000" dirty="0" smtClean="0"/>
              <a:t>strength </a:t>
            </a:r>
            <a:r>
              <a:rPr lang="en-GB" sz="2000" dirty="0"/>
              <a:t>and squalls,</a:t>
            </a:r>
          </a:p>
          <a:p>
            <a:pPr marL="0" indent="0">
              <a:buNone/>
            </a:pPr>
            <a:r>
              <a:rPr lang="en-GB" sz="2000" dirty="0">
                <a:solidFill>
                  <a:srgbClr val="FF0000"/>
                </a:solidFill>
              </a:rPr>
              <a:t>Numerous deeds you know by word of mouth</a:t>
            </a:r>
            <a:r>
              <a:rPr lang="en-GB" sz="2000" dirty="0" smtClean="0">
                <a:solidFill>
                  <a:srgbClr val="FF0000"/>
                </a:solidFill>
              </a:rPr>
              <a:t>.</a:t>
            </a:r>
            <a:endParaRPr lang="en-GB" sz="2000" dirty="0">
              <a:solidFill>
                <a:srgbClr val="FF0000"/>
              </a:solidFill>
            </a:endParaRPr>
          </a:p>
          <a:p>
            <a:pPr marL="0" indent="0">
              <a:buNone/>
            </a:pPr>
            <a:r>
              <a:rPr lang="en-GB" sz="2000" dirty="0">
                <a:solidFill>
                  <a:srgbClr val="FF0000"/>
                </a:solidFill>
              </a:rPr>
              <a:t>Above the chaos of impending ills,</a:t>
            </a:r>
          </a:p>
          <a:p>
            <a:pPr marL="0" indent="0">
              <a:buNone/>
            </a:pPr>
            <a:r>
              <a:rPr lang="en-GB" sz="2000" dirty="0"/>
              <a:t>fled my body, began a crusade</a:t>
            </a:r>
            <a:r>
              <a:rPr lang="en-GB" sz="2000" dirty="0" smtClean="0"/>
              <a:t>.</a:t>
            </a:r>
            <a:endParaRPr lang="en-GB" sz="2000" dirty="0"/>
          </a:p>
          <a:p>
            <a:pPr marL="0" indent="0">
              <a:buNone/>
            </a:pPr>
            <a:r>
              <a:rPr lang="en-GB" sz="2000" dirty="0"/>
              <a:t>Now while vermin such torso fills,</a:t>
            </a:r>
          </a:p>
          <a:p>
            <a:pPr marL="0" indent="0">
              <a:buNone/>
            </a:pPr>
            <a:r>
              <a:rPr lang="en-GB" sz="2000" dirty="0">
                <a:solidFill>
                  <a:srgbClr val="FF0000"/>
                </a:solidFill>
              </a:rPr>
              <a:t>in Jerusalem, I raise a blade</a:t>
            </a:r>
            <a:r>
              <a:rPr lang="en-GB" sz="2000" dirty="0" smtClean="0">
                <a:solidFill>
                  <a:srgbClr val="FF0000"/>
                </a:solidFill>
              </a:rPr>
              <a:t>.</a:t>
            </a:r>
            <a:endParaRPr lang="en-GB" sz="2000" dirty="0">
              <a:solidFill>
                <a:srgbClr val="FF0000"/>
              </a:solidFill>
            </a:endParaRPr>
          </a:p>
          <a:p>
            <a:pPr marL="0" indent="0">
              <a:buNone/>
            </a:pPr>
            <a:r>
              <a:rPr lang="en-GB" sz="2000" dirty="0"/>
              <a:t>For I am Robert the </a:t>
            </a:r>
            <a:r>
              <a:rPr lang="en-GB" sz="2000" dirty="0" err="1"/>
              <a:t>Brus</a:t>
            </a:r>
            <a:r>
              <a:rPr lang="en-GB" sz="2000" dirty="0"/>
              <a:t>, his Heart,</a:t>
            </a:r>
          </a:p>
          <a:p>
            <a:pPr marL="0" indent="0">
              <a:buNone/>
            </a:pPr>
            <a:r>
              <a:rPr lang="en-GB" sz="2000" dirty="0">
                <a:solidFill>
                  <a:srgbClr val="FF0000"/>
                </a:solidFill>
              </a:rPr>
              <a:t>and not even Death shall see me depart.</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447800"/>
            <a:ext cx="3619500" cy="2682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8903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Smoothing the metre</a:t>
            </a:r>
            <a:endParaRPr lang="en-GB" dirty="0"/>
          </a:p>
        </p:txBody>
      </p:sp>
      <p:sp>
        <p:nvSpPr>
          <p:cNvPr id="3" name="Content Placeholder 2"/>
          <p:cNvSpPr>
            <a:spLocks noGrp="1"/>
          </p:cNvSpPr>
          <p:nvPr>
            <p:ph idx="1"/>
          </p:nvPr>
        </p:nvSpPr>
        <p:spPr/>
        <p:txBody>
          <a:bodyPr/>
          <a:lstStyle/>
          <a:p>
            <a:pPr marL="0" indent="0">
              <a:buNone/>
            </a:pPr>
            <a:r>
              <a:rPr lang="en-GB" sz="2800" dirty="0" err="1" smtClean="0"/>
              <a:t>nevER</a:t>
            </a:r>
            <a:r>
              <a:rPr lang="en-GB" sz="2800" dirty="0" smtClean="0"/>
              <a:t> to STAIN </a:t>
            </a:r>
            <a:r>
              <a:rPr lang="en-GB" sz="2800" dirty="0"/>
              <a:t>mail </a:t>
            </a:r>
            <a:r>
              <a:rPr lang="en-GB" sz="2800" dirty="0" smtClean="0"/>
              <a:t>‘N’ </a:t>
            </a:r>
            <a:r>
              <a:rPr lang="en-GB" sz="2800" dirty="0"/>
              <a:t>soil </a:t>
            </a:r>
            <a:r>
              <a:rPr lang="en-GB" sz="2800" dirty="0" smtClean="0"/>
              <a:t>WITH </a:t>
            </a:r>
            <a:r>
              <a:rPr lang="en-GB" sz="2800" dirty="0"/>
              <a:t>my </a:t>
            </a:r>
            <a:r>
              <a:rPr lang="en-GB" sz="2800" dirty="0" smtClean="0"/>
              <a:t>BLOOD   (10)</a:t>
            </a:r>
            <a:endParaRPr lang="en-GB" sz="2800" dirty="0"/>
          </a:p>
          <a:p>
            <a:pPr marL="0" indent="0">
              <a:buNone/>
            </a:pPr>
            <a:r>
              <a:rPr lang="en-GB" sz="2800" dirty="0" err="1" smtClean="0"/>
              <a:t>nevER</a:t>
            </a:r>
            <a:r>
              <a:rPr lang="en-GB" sz="2800" dirty="0" smtClean="0"/>
              <a:t> </a:t>
            </a:r>
            <a:r>
              <a:rPr lang="en-GB" sz="2800" dirty="0"/>
              <a:t>to </a:t>
            </a:r>
            <a:r>
              <a:rPr lang="en-GB" sz="2800" dirty="0" smtClean="0"/>
              <a:t>BREAK </a:t>
            </a:r>
            <a:r>
              <a:rPr lang="en-GB" sz="2800" dirty="0"/>
              <a:t>nor </a:t>
            </a:r>
            <a:r>
              <a:rPr lang="en-GB" sz="2800" dirty="0" err="1" smtClean="0"/>
              <a:t>FORsake</a:t>
            </a:r>
            <a:r>
              <a:rPr lang="en-GB" sz="2800" dirty="0" smtClean="0"/>
              <a:t> NOR ache             (9)</a:t>
            </a:r>
          </a:p>
          <a:p>
            <a:pPr marL="0" indent="0">
              <a:buNone/>
            </a:pPr>
            <a:endParaRPr lang="en-GB" sz="2800" dirty="0"/>
          </a:p>
          <a:p>
            <a:pPr marL="0" indent="0">
              <a:buNone/>
            </a:pPr>
            <a:endParaRPr lang="en-GB" sz="2800" dirty="0" smtClean="0"/>
          </a:p>
          <a:p>
            <a:pPr marL="0" indent="0">
              <a:buNone/>
            </a:pPr>
            <a:r>
              <a:rPr lang="en-GB" sz="2800" dirty="0" err="1" smtClean="0"/>
              <a:t>NevER</a:t>
            </a:r>
            <a:r>
              <a:rPr lang="en-GB" sz="2800" dirty="0" smtClean="0"/>
              <a:t> to STAIN my MAIL or SOIL with BLOOD   (10)</a:t>
            </a:r>
          </a:p>
          <a:p>
            <a:pPr marL="0" indent="0">
              <a:buNone/>
            </a:pPr>
            <a:r>
              <a:rPr lang="en-GB" sz="2800" dirty="0" smtClean="0"/>
              <a:t>(</a:t>
            </a:r>
            <a:r>
              <a:rPr lang="en-GB" sz="2800" dirty="0" err="1" smtClean="0"/>
              <a:t>NEver</a:t>
            </a:r>
            <a:r>
              <a:rPr lang="en-GB" sz="2800" dirty="0" smtClean="0"/>
              <a:t>)</a:t>
            </a:r>
          </a:p>
          <a:p>
            <a:pPr marL="0" indent="0">
              <a:buNone/>
            </a:pPr>
            <a:r>
              <a:rPr lang="en-GB" sz="2800" dirty="0" err="1" smtClean="0"/>
              <a:t>neVER</a:t>
            </a:r>
            <a:r>
              <a:rPr lang="en-GB" sz="2800" dirty="0" smtClean="0"/>
              <a:t> to BREAK ah NO! </a:t>
            </a:r>
            <a:r>
              <a:rPr lang="en-GB" sz="2800" dirty="0" err="1" smtClean="0"/>
              <a:t>ForSAKE</a:t>
            </a:r>
            <a:r>
              <a:rPr lang="en-GB" sz="2800" dirty="0" smtClean="0"/>
              <a:t> nor ACHE       (10)</a:t>
            </a:r>
          </a:p>
          <a:p>
            <a:pPr marL="0" indent="0">
              <a:buNone/>
            </a:pPr>
            <a:endParaRPr lang="en-GB" sz="2800" dirty="0"/>
          </a:p>
          <a:p>
            <a:endParaRPr lang="en-GB" dirty="0"/>
          </a:p>
        </p:txBody>
      </p:sp>
    </p:spTree>
    <p:extLst>
      <p:ext uri="{BB962C8B-B14F-4D97-AF65-F5344CB8AC3E}">
        <p14:creationId xmlns:p14="http://schemas.microsoft.com/office/powerpoint/2010/main" val="1760928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Revised version</a:t>
            </a:r>
            <a:endParaRPr lang="en-GB" dirty="0"/>
          </a:p>
        </p:txBody>
      </p:sp>
      <p:sp>
        <p:nvSpPr>
          <p:cNvPr id="3" name="Content Placeholder 2"/>
          <p:cNvSpPr>
            <a:spLocks noGrp="1"/>
          </p:cNvSpPr>
          <p:nvPr>
            <p:ph idx="1"/>
          </p:nvPr>
        </p:nvSpPr>
        <p:spPr/>
        <p:txBody>
          <a:bodyPr/>
          <a:lstStyle/>
          <a:p>
            <a:pPr marL="0" indent="0">
              <a:buNone/>
            </a:pPr>
            <a:r>
              <a:rPr lang="en-GB" sz="2000" dirty="0"/>
              <a:t>In a wintry dawn I first awake,</a:t>
            </a:r>
          </a:p>
          <a:p>
            <a:pPr marL="0" indent="0">
              <a:buNone/>
            </a:pPr>
            <a:r>
              <a:rPr lang="en-GB" sz="2000" dirty="0"/>
              <a:t>never to stain </a:t>
            </a:r>
            <a:r>
              <a:rPr lang="en-GB" sz="2000" dirty="0" smtClean="0"/>
              <a:t>my mail or soil with blood,</a:t>
            </a:r>
            <a:endParaRPr lang="en-GB" sz="2000" dirty="0"/>
          </a:p>
          <a:p>
            <a:pPr marL="0" indent="0">
              <a:buNone/>
            </a:pPr>
            <a:r>
              <a:rPr lang="en-GB" sz="2000" dirty="0"/>
              <a:t>never to </a:t>
            </a:r>
            <a:r>
              <a:rPr lang="en-GB" sz="2000" dirty="0" smtClean="0"/>
              <a:t>break – ah no! forsake </a:t>
            </a:r>
            <a:r>
              <a:rPr lang="en-GB" sz="2000"/>
              <a:t>nor </a:t>
            </a:r>
            <a:r>
              <a:rPr lang="en-GB" sz="2000" smtClean="0"/>
              <a:t>ache;</a:t>
            </a:r>
            <a:endParaRPr lang="en-GB" sz="2000" dirty="0"/>
          </a:p>
          <a:p>
            <a:pPr marL="0" indent="0">
              <a:buNone/>
            </a:pPr>
            <a:r>
              <a:rPr lang="en-GB" sz="2000" dirty="0" smtClean="0"/>
              <a:t>I’m kept in safest guard by the Lord Judd.</a:t>
            </a:r>
            <a:endParaRPr lang="en-GB" sz="2000" dirty="0"/>
          </a:p>
          <a:p>
            <a:pPr marL="0" indent="0">
              <a:buNone/>
            </a:pPr>
            <a:r>
              <a:rPr lang="en-GB" sz="2000" dirty="0" smtClean="0"/>
              <a:t>I’ve </a:t>
            </a:r>
            <a:r>
              <a:rPr lang="en-GB" sz="2000" dirty="0"/>
              <a:t>built the thickest, reddest </a:t>
            </a:r>
            <a:r>
              <a:rPr lang="en-GB" sz="2000" dirty="0" smtClean="0"/>
              <a:t>sure defence</a:t>
            </a:r>
            <a:endParaRPr lang="en-GB" sz="2000" dirty="0"/>
          </a:p>
          <a:p>
            <a:pPr marL="0" indent="0">
              <a:buNone/>
            </a:pPr>
            <a:r>
              <a:rPr lang="en-GB" sz="2000" dirty="0"/>
              <a:t>’</a:t>
            </a:r>
            <a:r>
              <a:rPr lang="en-GB" sz="2000" dirty="0" err="1"/>
              <a:t>gainst</a:t>
            </a:r>
            <a:r>
              <a:rPr lang="en-GB" sz="2000" dirty="0"/>
              <a:t> traitors, </a:t>
            </a:r>
            <a:r>
              <a:rPr lang="en-GB" sz="2000" dirty="0" smtClean="0"/>
              <a:t>lying </a:t>
            </a:r>
            <a:r>
              <a:rPr lang="en-GB" sz="2000" dirty="0"/>
              <a:t>kings and </a:t>
            </a:r>
            <a:r>
              <a:rPr lang="en-GB" sz="2000" dirty="0" smtClean="0"/>
              <a:t>–yes! - the </a:t>
            </a:r>
            <a:r>
              <a:rPr lang="en-GB" sz="2000" dirty="0"/>
              <a:t>South.</a:t>
            </a:r>
          </a:p>
          <a:p>
            <a:pPr marL="0" indent="0">
              <a:buNone/>
            </a:pPr>
            <a:r>
              <a:rPr lang="en-GB" sz="2000" dirty="0" smtClean="0"/>
              <a:t>I’ve </a:t>
            </a:r>
            <a:r>
              <a:rPr lang="en-GB" sz="2000" dirty="0"/>
              <a:t>brought </a:t>
            </a:r>
            <a:r>
              <a:rPr lang="en-GB" sz="2000" dirty="0" smtClean="0"/>
              <a:t>you justice</a:t>
            </a:r>
            <a:r>
              <a:rPr lang="en-GB" sz="2000" dirty="0"/>
              <a:t>, strength and </a:t>
            </a:r>
            <a:r>
              <a:rPr lang="en-GB" sz="2000" dirty="0" smtClean="0"/>
              <a:t>common sense,</a:t>
            </a:r>
            <a:endParaRPr lang="en-GB" sz="2000" dirty="0"/>
          </a:p>
          <a:p>
            <a:pPr marL="0" indent="0">
              <a:buNone/>
            </a:pPr>
            <a:r>
              <a:rPr lang="en-GB" sz="2000" dirty="0"/>
              <a:t>Numerous deeds you know by word of mouth.</a:t>
            </a:r>
          </a:p>
          <a:p>
            <a:pPr marL="0" indent="0">
              <a:buNone/>
            </a:pPr>
            <a:r>
              <a:rPr lang="en-GB" sz="2000" dirty="0"/>
              <a:t>Above the chaos of impending ills,</a:t>
            </a:r>
          </a:p>
          <a:p>
            <a:pPr marL="0" indent="0">
              <a:buNone/>
            </a:pPr>
            <a:r>
              <a:rPr lang="en-GB" sz="2000" dirty="0" smtClean="0"/>
              <a:t>I fled </a:t>
            </a:r>
            <a:r>
              <a:rPr lang="en-GB" sz="2000" dirty="0"/>
              <a:t>my body, </a:t>
            </a:r>
            <a:r>
              <a:rPr lang="en-GB" sz="2000" dirty="0" smtClean="0"/>
              <a:t>joined in </a:t>
            </a:r>
            <a:r>
              <a:rPr lang="en-GB" sz="2000" dirty="0"/>
              <a:t>a crusade.</a:t>
            </a:r>
          </a:p>
          <a:p>
            <a:pPr marL="0" indent="0">
              <a:buNone/>
            </a:pPr>
            <a:r>
              <a:rPr lang="en-GB" sz="2000" dirty="0" smtClean="0"/>
              <a:t>And now </a:t>
            </a:r>
            <a:r>
              <a:rPr lang="en-GB" sz="2000" dirty="0"/>
              <a:t>while vermin </a:t>
            </a:r>
            <a:r>
              <a:rPr lang="en-GB" sz="2000" dirty="0" smtClean="0"/>
              <a:t>my old </a:t>
            </a:r>
            <a:r>
              <a:rPr lang="en-GB" sz="2000" dirty="0"/>
              <a:t>torso fills,</a:t>
            </a:r>
          </a:p>
          <a:p>
            <a:pPr marL="0" indent="0">
              <a:buNone/>
            </a:pPr>
            <a:r>
              <a:rPr lang="en-GB" sz="2000" dirty="0"/>
              <a:t>in </a:t>
            </a:r>
            <a:r>
              <a:rPr lang="en-GB" sz="2000" dirty="0" err="1" smtClean="0"/>
              <a:t>th’Holy</a:t>
            </a:r>
            <a:r>
              <a:rPr lang="en-GB" sz="2000" dirty="0" smtClean="0"/>
              <a:t> Land, </a:t>
            </a:r>
            <a:r>
              <a:rPr lang="en-GB" sz="2000" dirty="0"/>
              <a:t>I raise a </a:t>
            </a:r>
            <a:r>
              <a:rPr lang="en-GB" sz="2000" dirty="0" smtClean="0"/>
              <a:t>Scottish blade</a:t>
            </a:r>
            <a:r>
              <a:rPr lang="en-GB" sz="2000" dirty="0"/>
              <a:t>.</a:t>
            </a:r>
          </a:p>
          <a:p>
            <a:pPr marL="0" indent="0">
              <a:buNone/>
            </a:pPr>
            <a:r>
              <a:rPr lang="en-GB" sz="2000" dirty="0"/>
              <a:t>For I am Robert </a:t>
            </a:r>
            <a:r>
              <a:rPr lang="en-GB" sz="2000" dirty="0" smtClean="0"/>
              <a:t>Bruce, </a:t>
            </a:r>
            <a:r>
              <a:rPr lang="en-GB" sz="2000" dirty="0"/>
              <a:t>his </a:t>
            </a:r>
            <a:r>
              <a:rPr lang="en-GB" sz="2000" dirty="0" smtClean="0"/>
              <a:t>noble Heart</a:t>
            </a:r>
            <a:r>
              <a:rPr lang="en-GB" sz="2000" dirty="0"/>
              <a:t>,</a:t>
            </a:r>
          </a:p>
          <a:p>
            <a:pPr marL="0" indent="0">
              <a:buNone/>
            </a:pPr>
            <a:r>
              <a:rPr lang="en-GB" sz="2000" dirty="0"/>
              <a:t>and not </a:t>
            </a:r>
            <a:r>
              <a:rPr lang="en-GB" sz="2000" dirty="0" err="1" smtClean="0"/>
              <a:t>ev’n</a:t>
            </a:r>
            <a:r>
              <a:rPr lang="en-GB" sz="2000" dirty="0" smtClean="0"/>
              <a:t> </a:t>
            </a:r>
            <a:r>
              <a:rPr lang="en-GB" sz="2000" dirty="0"/>
              <a:t>Death shall see me </a:t>
            </a:r>
            <a:r>
              <a:rPr lang="en-GB" sz="2000" dirty="0" smtClean="0"/>
              <a:t>now depart!</a:t>
            </a:r>
            <a:endParaRPr lang="en-GB" sz="2000" dirty="0"/>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791200" y="1371600"/>
            <a:ext cx="3067050" cy="214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549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Reflections on your own lines…</a:t>
            </a:r>
            <a:endParaRPr lang="en-GB" dirty="0"/>
          </a:p>
        </p:txBody>
      </p:sp>
      <p:sp>
        <p:nvSpPr>
          <p:cNvPr id="3" name="Content Placeholder 2"/>
          <p:cNvSpPr>
            <a:spLocks noGrp="1"/>
          </p:cNvSpPr>
          <p:nvPr>
            <p:ph idx="1"/>
          </p:nvPr>
        </p:nvSpPr>
        <p:spPr/>
        <p:txBody>
          <a:bodyPr/>
          <a:lstStyle/>
          <a:p>
            <a:r>
              <a:rPr lang="en-GB" dirty="0" smtClean="0"/>
              <a:t>How easy is it to organise your thoughts into lines of 10 syllables with five regular beats?</a:t>
            </a:r>
          </a:p>
          <a:p>
            <a:r>
              <a:rPr lang="en-GB" dirty="0" smtClean="0"/>
              <a:t>Did you consciously attend to any other formal literary features?</a:t>
            </a:r>
          </a:p>
          <a:p>
            <a:pPr lvl="1"/>
            <a:r>
              <a:rPr lang="en-GB" dirty="0" smtClean="0"/>
              <a:t>Rhyme?</a:t>
            </a:r>
          </a:p>
          <a:p>
            <a:pPr lvl="1"/>
            <a:r>
              <a:rPr lang="en-GB" dirty="0" smtClean="0"/>
              <a:t>Alliteration?</a:t>
            </a:r>
          </a:p>
          <a:p>
            <a:pPr lvl="1"/>
            <a:r>
              <a:rPr lang="en-GB" dirty="0" smtClean="0"/>
              <a:t>Interesting placement of caesura?</a:t>
            </a:r>
          </a:p>
          <a:p>
            <a:pPr lvl="1"/>
            <a:r>
              <a:rPr lang="en-GB" dirty="0" smtClean="0"/>
              <a:t>End-stopping or enjambment? </a:t>
            </a:r>
            <a:endParaRPr lang="en-GB" dirty="0"/>
          </a:p>
        </p:txBody>
      </p:sp>
    </p:spTree>
    <p:extLst>
      <p:ext uri="{BB962C8B-B14F-4D97-AF65-F5344CB8AC3E}">
        <p14:creationId xmlns:p14="http://schemas.microsoft.com/office/powerpoint/2010/main" val="2190556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1384</TotalTime>
  <Words>2251</Words>
  <Application>Microsoft Office PowerPoint</Application>
  <PresentationFormat>Apresentação na tela (4:3)</PresentationFormat>
  <Paragraphs>277</Paragraphs>
  <Slides>43</Slides>
  <Notes>0</Notes>
  <HiddenSlides>1</HiddenSlides>
  <MMClips>0</MMClips>
  <ScaleCrop>false</ScaleCrop>
  <HeadingPairs>
    <vt:vector size="4" baseType="variant">
      <vt:variant>
        <vt:lpstr>Tema</vt:lpstr>
      </vt:variant>
      <vt:variant>
        <vt:i4>1</vt:i4>
      </vt:variant>
      <vt:variant>
        <vt:lpstr>Títulos de slides</vt:lpstr>
      </vt:variant>
      <vt:variant>
        <vt:i4>43</vt:i4>
      </vt:variant>
    </vt:vector>
  </HeadingPairs>
  <TitlesOfParts>
    <vt:vector size="44" baseType="lpstr">
      <vt:lpstr>Office Theme</vt:lpstr>
      <vt:lpstr>500 years of Scottish Literature</vt:lpstr>
      <vt:lpstr>A Satire of the Three Estates:  Film now available on the website</vt:lpstr>
      <vt:lpstr>The end of the 16th century…</vt:lpstr>
      <vt:lpstr>Today’s session</vt:lpstr>
      <vt:lpstr>Before we start</vt:lpstr>
      <vt:lpstr>Stephanie Cerqueira Leite Fernandes</vt:lpstr>
      <vt:lpstr>Smoothing the metre</vt:lpstr>
      <vt:lpstr>Revised version</vt:lpstr>
      <vt:lpstr>Reflections on your own lines…</vt:lpstr>
      <vt:lpstr>Thierri Vieira dos Santos</vt:lpstr>
      <vt:lpstr>Apresentação do PowerPoint</vt:lpstr>
      <vt:lpstr>A bit of formal history…</vt:lpstr>
      <vt:lpstr>James VI of Scotland (1567 - 1625) </vt:lpstr>
      <vt:lpstr>Horace, Ars Poetica (c. 18 BC)</vt:lpstr>
      <vt:lpstr>Influences: Joachim du Bellay (1549)</vt:lpstr>
      <vt:lpstr>George Gascoigne, Certayne Notes of Instruction (1575)</vt:lpstr>
      <vt:lpstr>From the Preface to the Reulis</vt:lpstr>
      <vt:lpstr>Contents</vt:lpstr>
      <vt:lpstr>From Chapter III (vocabulary)</vt:lpstr>
      <vt:lpstr>From Chapter III</vt:lpstr>
      <vt:lpstr>From Chapter III</vt:lpstr>
      <vt:lpstr>From Chapter III</vt:lpstr>
      <vt:lpstr>From Chapter III</vt:lpstr>
      <vt:lpstr>Ana Paula Alves Patrocinio da Silva</vt:lpstr>
      <vt:lpstr>‘Literall’ and decorous verse</vt:lpstr>
      <vt:lpstr>Chapter V (Repetition)</vt:lpstr>
      <vt:lpstr>Chapter V</vt:lpstr>
      <vt:lpstr>Chapter V</vt:lpstr>
      <vt:lpstr>Chapter V in Action: Repetition</vt:lpstr>
      <vt:lpstr>From Chapter VII</vt:lpstr>
      <vt:lpstr>From Chapter VII (Proper subjects)</vt:lpstr>
      <vt:lpstr>Amanda Cristina do Prado Silva</vt:lpstr>
      <vt:lpstr>John Stewart of Baldynneis</vt:lpstr>
      <vt:lpstr>Masculine Rhymes</vt:lpstr>
      <vt:lpstr>‘Flowing’</vt:lpstr>
      <vt:lpstr>‘Flowing’</vt:lpstr>
      <vt:lpstr>Regular metre (‘flowing’)</vt:lpstr>
      <vt:lpstr>Alexander Montgomerie</vt:lpstr>
      <vt:lpstr>Alexander Montgomerie: ‘Flyting sonnet’</vt:lpstr>
      <vt:lpstr>1603 and all that…</vt:lpstr>
      <vt:lpstr>From ‘Forth Feasting’ (1617) William Drummond of Hawthornden</vt:lpstr>
      <vt:lpstr>Take home messages</vt:lpstr>
      <vt:lpstr>Next task (Sept 8th)</vt:lpstr>
    </vt:vector>
  </TitlesOfParts>
  <Company>University of Macau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c:creator>
  <cp:lastModifiedBy>ufflch2</cp:lastModifiedBy>
  <cp:revision>134</cp:revision>
  <dcterms:created xsi:type="dcterms:W3CDTF">2011-05-09T03:02:07Z</dcterms:created>
  <dcterms:modified xsi:type="dcterms:W3CDTF">2013-08-27T14:20:58Z</dcterms:modified>
</cp:coreProperties>
</file>