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2465E-244E-47AA-8317-89F78469A77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1D37ECA-DB6E-4795-AEFF-403B7B030608}">
      <dgm:prSet phldrT="[Texto]"/>
      <dgm:spPr/>
      <dgm:t>
        <a:bodyPr/>
        <a:lstStyle/>
        <a:p>
          <a:r>
            <a:rPr lang="pt-BR" dirty="0" smtClean="0">
              <a:latin typeface="Century Gothic" pitchFamily="34" charset="0"/>
            </a:rPr>
            <a:t>Internacional</a:t>
          </a:r>
          <a:endParaRPr lang="pt-BR" dirty="0">
            <a:latin typeface="Century Gothic" pitchFamily="34" charset="0"/>
          </a:endParaRPr>
        </a:p>
      </dgm:t>
    </dgm:pt>
    <dgm:pt modelId="{82B3173B-99CF-4DD2-894A-499E891109AF}" type="parTrans" cxnId="{8F9C3704-3D6D-4225-9E38-BDACDE606040}">
      <dgm:prSet/>
      <dgm:spPr/>
      <dgm:t>
        <a:bodyPr/>
        <a:lstStyle/>
        <a:p>
          <a:endParaRPr lang="pt-BR"/>
        </a:p>
      </dgm:t>
    </dgm:pt>
    <dgm:pt modelId="{2D0A3F20-BB09-401F-84D7-E4CBEF4E4B72}" type="sibTrans" cxnId="{8F9C3704-3D6D-4225-9E38-BDACDE606040}">
      <dgm:prSet/>
      <dgm:spPr/>
      <dgm:t>
        <a:bodyPr/>
        <a:lstStyle/>
        <a:p>
          <a:endParaRPr lang="pt-BR"/>
        </a:p>
      </dgm:t>
    </dgm:pt>
    <dgm:pt modelId="{090BD4BE-3C36-4550-B0EC-6B8A405F93F2}">
      <dgm:prSet phldrT="[Texto]"/>
      <dgm:spPr/>
      <dgm:t>
        <a:bodyPr/>
        <a:lstStyle/>
        <a:p>
          <a:r>
            <a:rPr lang="pt-BR" dirty="0" smtClean="0">
              <a:latin typeface="Century Gothic" pitchFamily="34" charset="0"/>
            </a:rPr>
            <a:t>Nacional</a:t>
          </a:r>
          <a:endParaRPr lang="pt-BR" dirty="0">
            <a:latin typeface="Century Gothic" pitchFamily="34" charset="0"/>
          </a:endParaRPr>
        </a:p>
      </dgm:t>
    </dgm:pt>
    <dgm:pt modelId="{59112E4E-264B-4FC0-9ECC-0BB1A15E5DD4}" type="parTrans" cxnId="{1874F89A-7A46-425A-83B0-49747CA6AF34}">
      <dgm:prSet/>
      <dgm:spPr/>
      <dgm:t>
        <a:bodyPr/>
        <a:lstStyle/>
        <a:p>
          <a:endParaRPr lang="pt-BR"/>
        </a:p>
      </dgm:t>
    </dgm:pt>
    <dgm:pt modelId="{79254CB9-C0CD-4301-B441-29F5E39CCE26}" type="sibTrans" cxnId="{1874F89A-7A46-425A-83B0-49747CA6AF34}">
      <dgm:prSet/>
      <dgm:spPr/>
      <dgm:t>
        <a:bodyPr/>
        <a:lstStyle/>
        <a:p>
          <a:endParaRPr lang="pt-BR"/>
        </a:p>
      </dgm:t>
    </dgm:pt>
    <dgm:pt modelId="{6E32277D-8260-4877-A458-A9DD4E4468BE}">
      <dgm:prSet phldrT="[Texto]"/>
      <dgm:spPr/>
      <dgm:t>
        <a:bodyPr/>
        <a:lstStyle/>
        <a:p>
          <a:r>
            <a:rPr lang="pt-BR" dirty="0" smtClean="0">
              <a:latin typeface="Century Gothic" pitchFamily="34" charset="0"/>
            </a:rPr>
            <a:t>Regional</a:t>
          </a:r>
          <a:endParaRPr lang="pt-BR" dirty="0">
            <a:latin typeface="Century Gothic" pitchFamily="34" charset="0"/>
          </a:endParaRPr>
        </a:p>
      </dgm:t>
    </dgm:pt>
    <dgm:pt modelId="{8A8BF32F-90C8-469B-AFD6-944ED9899694}" type="parTrans" cxnId="{E314F30A-4DE0-45D5-A177-93550AE5CF13}">
      <dgm:prSet/>
      <dgm:spPr/>
      <dgm:t>
        <a:bodyPr/>
        <a:lstStyle/>
        <a:p>
          <a:endParaRPr lang="pt-BR"/>
        </a:p>
      </dgm:t>
    </dgm:pt>
    <dgm:pt modelId="{C1860C24-FCFE-4720-B9E7-E360642FB00B}" type="sibTrans" cxnId="{E314F30A-4DE0-45D5-A177-93550AE5CF13}">
      <dgm:prSet/>
      <dgm:spPr/>
      <dgm:t>
        <a:bodyPr/>
        <a:lstStyle/>
        <a:p>
          <a:endParaRPr lang="pt-BR"/>
        </a:p>
      </dgm:t>
    </dgm:pt>
    <dgm:pt modelId="{E8604E91-18B9-4E39-85BF-234380609D6C}">
      <dgm:prSet phldrT="[Texto]"/>
      <dgm:spPr/>
      <dgm:t>
        <a:bodyPr/>
        <a:lstStyle/>
        <a:p>
          <a:r>
            <a:rPr lang="pt-BR" dirty="0" smtClean="0">
              <a:latin typeface="Century Gothic" pitchFamily="34" charset="0"/>
            </a:rPr>
            <a:t>Local</a:t>
          </a:r>
          <a:endParaRPr lang="pt-BR" dirty="0">
            <a:latin typeface="Century Gothic" pitchFamily="34" charset="0"/>
          </a:endParaRPr>
        </a:p>
      </dgm:t>
    </dgm:pt>
    <dgm:pt modelId="{DFC991F2-19E5-404E-BC89-CC69435366C7}" type="parTrans" cxnId="{B7A79C64-E4C4-474E-9406-9A5343037C91}">
      <dgm:prSet/>
      <dgm:spPr/>
      <dgm:t>
        <a:bodyPr/>
        <a:lstStyle/>
        <a:p>
          <a:endParaRPr lang="pt-BR"/>
        </a:p>
      </dgm:t>
    </dgm:pt>
    <dgm:pt modelId="{263F4C76-1FDF-46B4-AA1D-6FF58424BF33}" type="sibTrans" cxnId="{B7A79C64-E4C4-474E-9406-9A5343037C91}">
      <dgm:prSet/>
      <dgm:spPr/>
      <dgm:t>
        <a:bodyPr/>
        <a:lstStyle/>
        <a:p>
          <a:endParaRPr lang="pt-BR"/>
        </a:p>
      </dgm:t>
    </dgm:pt>
    <dgm:pt modelId="{CA0258D9-CA30-4AEC-B78B-663F056D05FE}" type="pres">
      <dgm:prSet presAssocID="{5562465E-244E-47AA-8317-89F78469A774}" presName="linearFlow" presStyleCnt="0">
        <dgm:presLayoutVars>
          <dgm:resizeHandles val="exact"/>
        </dgm:presLayoutVars>
      </dgm:prSet>
      <dgm:spPr/>
    </dgm:pt>
    <dgm:pt modelId="{3BD70175-67DD-4154-9C70-B20506AE9D6E}" type="pres">
      <dgm:prSet presAssocID="{B1D37ECA-DB6E-4795-AEFF-403B7B0306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035F90-B319-40DF-B700-FC31E69B7E1E}" type="pres">
      <dgm:prSet presAssocID="{2D0A3F20-BB09-401F-84D7-E4CBEF4E4B72}" presName="sibTrans" presStyleLbl="sibTrans2D1" presStyleIdx="0" presStyleCnt="3"/>
      <dgm:spPr/>
      <dgm:t>
        <a:bodyPr/>
        <a:lstStyle/>
        <a:p>
          <a:endParaRPr lang="pt-BR"/>
        </a:p>
      </dgm:t>
    </dgm:pt>
    <dgm:pt modelId="{C3E45EBF-78B6-46B6-AD82-869AFC34070F}" type="pres">
      <dgm:prSet presAssocID="{2D0A3F20-BB09-401F-84D7-E4CBEF4E4B72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2A23D589-81E6-43B0-81A5-E814619E1E32}" type="pres">
      <dgm:prSet presAssocID="{090BD4BE-3C36-4550-B0EC-6B8A405F93F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2C14A4-C0D7-42F4-B953-5F69873A0DF9}" type="pres">
      <dgm:prSet presAssocID="{79254CB9-C0CD-4301-B441-29F5E39CCE26}" presName="sibTrans" presStyleLbl="sibTrans2D1" presStyleIdx="1" presStyleCnt="3"/>
      <dgm:spPr/>
      <dgm:t>
        <a:bodyPr/>
        <a:lstStyle/>
        <a:p>
          <a:endParaRPr lang="pt-BR"/>
        </a:p>
      </dgm:t>
    </dgm:pt>
    <dgm:pt modelId="{9483D011-3A97-4E3F-9740-FD45B03B0168}" type="pres">
      <dgm:prSet presAssocID="{79254CB9-C0CD-4301-B441-29F5E39CCE26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DB47322D-A49A-49EC-8425-CAD674C3767A}" type="pres">
      <dgm:prSet presAssocID="{6E32277D-8260-4877-A458-A9DD4E4468B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A90A42-8A77-4030-A05A-E4D3AA69F933}" type="pres">
      <dgm:prSet presAssocID="{C1860C24-FCFE-4720-B9E7-E360642FB00B}" presName="sibTrans" presStyleLbl="sibTrans2D1" presStyleIdx="2" presStyleCnt="3"/>
      <dgm:spPr/>
      <dgm:t>
        <a:bodyPr/>
        <a:lstStyle/>
        <a:p>
          <a:endParaRPr lang="pt-BR"/>
        </a:p>
      </dgm:t>
    </dgm:pt>
    <dgm:pt modelId="{C0020D43-40C7-41CA-B727-B6181FE6A160}" type="pres">
      <dgm:prSet presAssocID="{C1860C24-FCFE-4720-B9E7-E360642FB00B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5EA6D494-38A9-41FE-88D1-94F422EFAE2E}" type="pres">
      <dgm:prSet presAssocID="{E8604E91-18B9-4E39-85BF-234380609D6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13DA37-8DDE-4A29-870A-23CDD1B651EE}" type="presOf" srcId="{2D0A3F20-BB09-401F-84D7-E4CBEF4E4B72}" destId="{4A035F90-B319-40DF-B700-FC31E69B7E1E}" srcOrd="0" destOrd="0" presId="urn:microsoft.com/office/officeart/2005/8/layout/process2"/>
    <dgm:cxn modelId="{5C6C58B4-37D5-4D56-B386-FAD2E8B8F048}" type="presOf" srcId="{C1860C24-FCFE-4720-B9E7-E360642FB00B}" destId="{C0020D43-40C7-41CA-B727-B6181FE6A160}" srcOrd="1" destOrd="0" presId="urn:microsoft.com/office/officeart/2005/8/layout/process2"/>
    <dgm:cxn modelId="{710DCF44-4EA7-4DFE-A78F-A43B1D7739C8}" type="presOf" srcId="{5562465E-244E-47AA-8317-89F78469A774}" destId="{CA0258D9-CA30-4AEC-B78B-663F056D05FE}" srcOrd="0" destOrd="0" presId="urn:microsoft.com/office/officeart/2005/8/layout/process2"/>
    <dgm:cxn modelId="{E677F3E2-0930-490A-B83E-590FEAB9317D}" type="presOf" srcId="{6E32277D-8260-4877-A458-A9DD4E4468BE}" destId="{DB47322D-A49A-49EC-8425-CAD674C3767A}" srcOrd="0" destOrd="0" presId="urn:microsoft.com/office/officeart/2005/8/layout/process2"/>
    <dgm:cxn modelId="{1874F89A-7A46-425A-83B0-49747CA6AF34}" srcId="{5562465E-244E-47AA-8317-89F78469A774}" destId="{090BD4BE-3C36-4550-B0EC-6B8A405F93F2}" srcOrd="1" destOrd="0" parTransId="{59112E4E-264B-4FC0-9ECC-0BB1A15E5DD4}" sibTransId="{79254CB9-C0CD-4301-B441-29F5E39CCE26}"/>
    <dgm:cxn modelId="{8F9C3704-3D6D-4225-9E38-BDACDE606040}" srcId="{5562465E-244E-47AA-8317-89F78469A774}" destId="{B1D37ECA-DB6E-4795-AEFF-403B7B030608}" srcOrd="0" destOrd="0" parTransId="{82B3173B-99CF-4DD2-894A-499E891109AF}" sibTransId="{2D0A3F20-BB09-401F-84D7-E4CBEF4E4B72}"/>
    <dgm:cxn modelId="{9030F7E3-22E6-4593-B57D-AAB94F9C4A10}" type="presOf" srcId="{79254CB9-C0CD-4301-B441-29F5E39CCE26}" destId="{9483D011-3A97-4E3F-9740-FD45B03B0168}" srcOrd="1" destOrd="0" presId="urn:microsoft.com/office/officeart/2005/8/layout/process2"/>
    <dgm:cxn modelId="{E314F30A-4DE0-45D5-A177-93550AE5CF13}" srcId="{5562465E-244E-47AA-8317-89F78469A774}" destId="{6E32277D-8260-4877-A458-A9DD4E4468BE}" srcOrd="2" destOrd="0" parTransId="{8A8BF32F-90C8-469B-AFD6-944ED9899694}" sibTransId="{C1860C24-FCFE-4720-B9E7-E360642FB00B}"/>
    <dgm:cxn modelId="{B7A79C64-E4C4-474E-9406-9A5343037C91}" srcId="{5562465E-244E-47AA-8317-89F78469A774}" destId="{E8604E91-18B9-4E39-85BF-234380609D6C}" srcOrd="3" destOrd="0" parTransId="{DFC991F2-19E5-404E-BC89-CC69435366C7}" sibTransId="{263F4C76-1FDF-46B4-AA1D-6FF58424BF33}"/>
    <dgm:cxn modelId="{6B42D0AF-6C92-4495-8F8B-412516412DC3}" type="presOf" srcId="{2D0A3F20-BB09-401F-84D7-E4CBEF4E4B72}" destId="{C3E45EBF-78B6-46B6-AD82-869AFC34070F}" srcOrd="1" destOrd="0" presId="urn:microsoft.com/office/officeart/2005/8/layout/process2"/>
    <dgm:cxn modelId="{839B7760-EC22-4FA7-A8A1-07B49C700371}" type="presOf" srcId="{B1D37ECA-DB6E-4795-AEFF-403B7B030608}" destId="{3BD70175-67DD-4154-9C70-B20506AE9D6E}" srcOrd="0" destOrd="0" presId="urn:microsoft.com/office/officeart/2005/8/layout/process2"/>
    <dgm:cxn modelId="{3F000CB0-5FEF-4884-82CC-A67F598A983D}" type="presOf" srcId="{C1860C24-FCFE-4720-B9E7-E360642FB00B}" destId="{30A90A42-8A77-4030-A05A-E4D3AA69F933}" srcOrd="0" destOrd="0" presId="urn:microsoft.com/office/officeart/2005/8/layout/process2"/>
    <dgm:cxn modelId="{D59E964B-604F-4A95-8650-B1B010F4911D}" type="presOf" srcId="{E8604E91-18B9-4E39-85BF-234380609D6C}" destId="{5EA6D494-38A9-41FE-88D1-94F422EFAE2E}" srcOrd="0" destOrd="0" presId="urn:microsoft.com/office/officeart/2005/8/layout/process2"/>
    <dgm:cxn modelId="{5FFF3B44-3667-4DB8-B6F1-8E071435BE5E}" type="presOf" srcId="{090BD4BE-3C36-4550-B0EC-6B8A405F93F2}" destId="{2A23D589-81E6-43B0-81A5-E814619E1E32}" srcOrd="0" destOrd="0" presId="urn:microsoft.com/office/officeart/2005/8/layout/process2"/>
    <dgm:cxn modelId="{141B7213-17A3-4A4F-BEA8-C8D19F82CC16}" type="presOf" srcId="{79254CB9-C0CD-4301-B441-29F5E39CCE26}" destId="{1E2C14A4-C0D7-42F4-B953-5F69873A0DF9}" srcOrd="0" destOrd="0" presId="urn:microsoft.com/office/officeart/2005/8/layout/process2"/>
    <dgm:cxn modelId="{9D0A6B92-18D8-490F-83B8-8DF8C51B76F7}" type="presParOf" srcId="{CA0258D9-CA30-4AEC-B78B-663F056D05FE}" destId="{3BD70175-67DD-4154-9C70-B20506AE9D6E}" srcOrd="0" destOrd="0" presId="urn:microsoft.com/office/officeart/2005/8/layout/process2"/>
    <dgm:cxn modelId="{B87EE1D5-5B57-49D0-B629-ABF36CAE16CD}" type="presParOf" srcId="{CA0258D9-CA30-4AEC-B78B-663F056D05FE}" destId="{4A035F90-B319-40DF-B700-FC31E69B7E1E}" srcOrd="1" destOrd="0" presId="urn:microsoft.com/office/officeart/2005/8/layout/process2"/>
    <dgm:cxn modelId="{183BDE5E-502A-4FA7-BBC2-75DBF691D051}" type="presParOf" srcId="{4A035F90-B319-40DF-B700-FC31E69B7E1E}" destId="{C3E45EBF-78B6-46B6-AD82-869AFC34070F}" srcOrd="0" destOrd="0" presId="urn:microsoft.com/office/officeart/2005/8/layout/process2"/>
    <dgm:cxn modelId="{1A12295E-7AC0-41CF-AE31-EED7F36434AA}" type="presParOf" srcId="{CA0258D9-CA30-4AEC-B78B-663F056D05FE}" destId="{2A23D589-81E6-43B0-81A5-E814619E1E32}" srcOrd="2" destOrd="0" presId="urn:microsoft.com/office/officeart/2005/8/layout/process2"/>
    <dgm:cxn modelId="{6BB357EC-247C-488D-86B9-A5C60F1186C0}" type="presParOf" srcId="{CA0258D9-CA30-4AEC-B78B-663F056D05FE}" destId="{1E2C14A4-C0D7-42F4-B953-5F69873A0DF9}" srcOrd="3" destOrd="0" presId="urn:microsoft.com/office/officeart/2005/8/layout/process2"/>
    <dgm:cxn modelId="{676DD5A6-2233-40F9-95DA-7F9B021A6800}" type="presParOf" srcId="{1E2C14A4-C0D7-42F4-B953-5F69873A0DF9}" destId="{9483D011-3A97-4E3F-9740-FD45B03B0168}" srcOrd="0" destOrd="0" presId="urn:microsoft.com/office/officeart/2005/8/layout/process2"/>
    <dgm:cxn modelId="{3C95F660-56E0-4A11-AE06-DD15B3508DB1}" type="presParOf" srcId="{CA0258D9-CA30-4AEC-B78B-663F056D05FE}" destId="{DB47322D-A49A-49EC-8425-CAD674C3767A}" srcOrd="4" destOrd="0" presId="urn:microsoft.com/office/officeart/2005/8/layout/process2"/>
    <dgm:cxn modelId="{8722BB5E-E66B-416F-A67D-3A1B64855B55}" type="presParOf" srcId="{CA0258D9-CA30-4AEC-B78B-663F056D05FE}" destId="{30A90A42-8A77-4030-A05A-E4D3AA69F933}" srcOrd="5" destOrd="0" presId="urn:microsoft.com/office/officeart/2005/8/layout/process2"/>
    <dgm:cxn modelId="{4C2F96AB-451E-43D8-8473-7DA359A12BDD}" type="presParOf" srcId="{30A90A42-8A77-4030-A05A-E4D3AA69F933}" destId="{C0020D43-40C7-41CA-B727-B6181FE6A160}" srcOrd="0" destOrd="0" presId="urn:microsoft.com/office/officeart/2005/8/layout/process2"/>
    <dgm:cxn modelId="{25ADB667-638C-4CEB-A201-223B81EAF07C}" type="presParOf" srcId="{CA0258D9-CA30-4AEC-B78B-663F056D05FE}" destId="{5EA6D494-38A9-41FE-88D1-94F422EFAE2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71802C-0B99-4CCF-B69B-370191158F57}" type="datetimeFigureOut">
              <a:rPr lang="en-US" smtClean="0"/>
              <a:t>8/16/2013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8CD726-5227-44C2-A973-4FA8154FAE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genda21comperj.com.br/noticias/carnaval-sustentavel-e-novidade-em-cachoeiras-de-macacu" TargetMode="External"/><Relationship Id="rId2" Type="http://schemas.openxmlformats.org/officeDocument/2006/relationships/hyperlink" Target="http://www.fernandaalves.com.br/agenda-21-para-o-turismo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abiodeboni.blogs.sapo.pt/14084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genda21comperj.com.br/noticias/carnaval-sustentavel-e-novidade-em-cachoeiras-de-macac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62400" y="457200"/>
            <a:ext cx="4876800" cy="43434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Century Gothic" pitchFamily="34" charset="0"/>
              </a:rPr>
              <a:t>1-Quais são os compromissos na Agenda XXI?</a:t>
            </a:r>
          </a:p>
          <a:p>
            <a:r>
              <a:rPr lang="pt-BR" b="1" dirty="0" smtClean="0">
                <a:latin typeface="Century Gothic" pitchFamily="34" charset="0"/>
              </a:rPr>
              <a:t> </a:t>
            </a:r>
          </a:p>
          <a:p>
            <a:r>
              <a:rPr lang="pt-BR" b="1" dirty="0" smtClean="0">
                <a:latin typeface="Century Gothic" pitchFamily="34" charset="0"/>
              </a:rPr>
              <a:t>2-Quais foram as dificuldades de sua implementação?</a:t>
            </a:r>
          </a:p>
          <a:p>
            <a:endParaRPr lang="pt-BR" b="1" dirty="0" smtClean="0">
              <a:latin typeface="Century Gothic" pitchFamily="34" charset="0"/>
            </a:endParaRPr>
          </a:p>
          <a:p>
            <a:r>
              <a:rPr lang="pt-BR" b="1" dirty="0" smtClean="0">
                <a:latin typeface="Century Gothic" pitchFamily="34" charset="0"/>
              </a:rPr>
              <a:t>3-Temos exemplos de que as orientações chegaram aqueles que atuam no turismo?</a:t>
            </a:r>
            <a:endParaRPr lang="pt-BR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124200" y="3200400"/>
            <a:ext cx="579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Obras consultadas: 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Guia de desenvolvimento do Turismo Sustentável – OMT</a:t>
            </a:r>
          </a:p>
          <a:p>
            <a:pPr algn="r"/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Century Gothic" pitchFamily="34" charset="0"/>
                <a:hlinkClick r:id="rId2"/>
              </a:rPr>
              <a:t>http://www.fernandaalves.com.br/agenda-21-para-o-turismo/</a:t>
            </a: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Century Gothic" pitchFamily="34" charset="0"/>
                <a:hlinkClick r:id="rId3"/>
              </a:rPr>
              <a:t>http://agenda21comperj.com.br/noticias/carnaval-sustentavel-e-novidade-em-cachoeiras-de-macacu</a:t>
            </a: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en-US" dirty="0">
                <a:solidFill>
                  <a:schemeClr val="bg1"/>
                </a:solidFill>
                <a:latin typeface="Century Gothic" pitchFamily="34" charset="0"/>
                <a:hlinkClick r:id="rId4"/>
              </a:rPr>
              <a:t>http://fabiodeboni.blogs.sapo.pt/14084.html</a:t>
            </a:r>
            <a:endParaRPr lang="en-US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 XXI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2590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ão 1 4"/>
          <p:cNvSpPr/>
          <p:nvPr/>
        </p:nvSpPr>
        <p:spPr>
          <a:xfrm>
            <a:off x="1219200" y="2362200"/>
            <a:ext cx="2590800" cy="2362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Century Gothic" pitchFamily="34" charset="0"/>
              </a:rPr>
              <a:t>ECO 92</a:t>
            </a:r>
            <a:endParaRPr lang="pt-BR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Os compromissos afirmados na agenda XXI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5800" y="1600200"/>
            <a:ext cx="6781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entury Gothic" pitchFamily="34" charset="0"/>
              </a:rPr>
              <a:t>Assegurar o futuro sustentável do planeta através de ações como.</a:t>
            </a:r>
          </a:p>
          <a:p>
            <a:endParaRPr lang="pt-BR" sz="2000" dirty="0" smtClean="0">
              <a:latin typeface="Century Gothic" pitchFamily="34" charset="0"/>
            </a:endParaRPr>
          </a:p>
          <a:p>
            <a:r>
              <a:rPr lang="pt-BR" sz="2000" dirty="0">
                <a:latin typeface="Century Gothic" pitchFamily="34" charset="0"/>
              </a:rPr>
              <a:t>As dez áreas de prioridade de ação são: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Minimização </a:t>
            </a:r>
            <a:r>
              <a:rPr lang="pt-BR" sz="2000" dirty="0">
                <a:latin typeface="Century Gothic" pitchFamily="34" charset="0"/>
              </a:rPr>
              <a:t>de resíduos </a:t>
            </a:r>
            <a:endParaRPr lang="pt-BR" sz="2000" dirty="0" smtClean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 </a:t>
            </a:r>
            <a:r>
              <a:rPr lang="pt-BR" sz="2000" dirty="0">
                <a:latin typeface="Century Gothic" pitchFamily="34" charset="0"/>
              </a:rPr>
              <a:t>Eficiência na energia, conservação e </a:t>
            </a:r>
            <a:r>
              <a:rPr lang="pt-BR" sz="2000" dirty="0" smtClean="0">
                <a:latin typeface="Century Gothic" pitchFamily="34" charset="0"/>
              </a:rPr>
              <a:t>gerenciamento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Gerenciamento </a:t>
            </a:r>
            <a:r>
              <a:rPr lang="pt-BR" sz="2000" dirty="0">
                <a:latin typeface="Century Gothic" pitchFamily="34" charset="0"/>
              </a:rPr>
              <a:t>dos recursos de água doce </a:t>
            </a:r>
            <a:endParaRPr lang="pt-BR" sz="2000" dirty="0" smtClean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Gerenciamento </a:t>
            </a:r>
            <a:r>
              <a:rPr lang="pt-BR" sz="2000" dirty="0">
                <a:latin typeface="Century Gothic" pitchFamily="34" charset="0"/>
              </a:rPr>
              <a:t>do </a:t>
            </a:r>
            <a:r>
              <a:rPr lang="pt-BR" sz="2000" dirty="0" smtClean="0">
                <a:latin typeface="Century Gothic" pitchFamily="34" charset="0"/>
              </a:rPr>
              <a:t>esgoto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 Substâncias perigosas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 Transporte </a:t>
            </a:r>
            <a:endParaRPr lang="pt-BR" sz="2000" dirty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Planejamento </a:t>
            </a:r>
            <a:r>
              <a:rPr lang="pt-BR" sz="2000" dirty="0">
                <a:latin typeface="Century Gothic" pitchFamily="34" charset="0"/>
              </a:rPr>
              <a:t>e gerenciamento do uso da </a:t>
            </a:r>
            <a:r>
              <a:rPr lang="pt-BR" sz="2000" dirty="0" smtClean="0">
                <a:latin typeface="Century Gothic" pitchFamily="34" charset="0"/>
              </a:rPr>
              <a:t>terra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Envolvimento </a:t>
            </a:r>
            <a:r>
              <a:rPr lang="pt-BR" sz="2000" dirty="0">
                <a:latin typeface="Century Gothic" pitchFamily="34" charset="0"/>
              </a:rPr>
              <a:t>dos funcionários, clientes e comunidades </a:t>
            </a:r>
            <a:r>
              <a:rPr lang="pt-BR" sz="2000" dirty="0" smtClean="0">
                <a:latin typeface="Century Gothic" pitchFamily="34" charset="0"/>
              </a:rPr>
              <a:t>nas questões </a:t>
            </a:r>
            <a:r>
              <a:rPr lang="pt-BR" sz="2000" dirty="0">
                <a:latin typeface="Century Gothic" pitchFamily="34" charset="0"/>
              </a:rPr>
              <a:t>ambientais 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 </a:t>
            </a:r>
            <a:r>
              <a:rPr lang="pt-BR" sz="2000" dirty="0">
                <a:latin typeface="Century Gothic" pitchFamily="34" charset="0"/>
              </a:rPr>
              <a:t>Design a para </a:t>
            </a:r>
            <a:r>
              <a:rPr lang="pt-BR" sz="2000" dirty="0" smtClean="0">
                <a:latin typeface="Century Gothic" pitchFamily="34" charset="0"/>
              </a:rPr>
              <a:t>sustentabilidade</a:t>
            </a:r>
          </a:p>
          <a:p>
            <a:pPr marL="342900" indent="-342900">
              <a:buAutoNum type="arabicPeriod"/>
            </a:pPr>
            <a:r>
              <a:rPr lang="pt-BR" sz="2000" dirty="0" smtClean="0">
                <a:latin typeface="Century Gothic" pitchFamily="34" charset="0"/>
              </a:rPr>
              <a:t>Parcerias </a:t>
            </a:r>
            <a:r>
              <a:rPr lang="pt-BR" sz="2000" dirty="0">
                <a:latin typeface="Century Gothic" pitchFamily="34" charset="0"/>
              </a:rPr>
              <a:t>para o desenvolvimento sustentável</a:t>
            </a:r>
          </a:p>
          <a:p>
            <a:pPr>
              <a:buFont typeface="Arial" pitchFamily="34" charset="0"/>
              <a:buChar char="•"/>
            </a:pPr>
            <a:endParaRPr lang="pt-BR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2390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Dificuldades de implantação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endParaRPr lang="pt-BR" sz="2400" dirty="0" smtClean="0">
              <a:latin typeface="Century Gothic" pitchFamily="34" charset="0"/>
            </a:endParaRPr>
          </a:p>
          <a:p>
            <a:pPr marL="342900" indent="-342900">
              <a:buNone/>
            </a:pPr>
            <a:r>
              <a:rPr lang="pt-BR" sz="2400" dirty="0" smtClean="0">
                <a:latin typeface="Century Gothic" pitchFamily="34" charset="0"/>
              </a:rPr>
              <a:t>     Conciliar e integrar os interesses de todos os participantes</a:t>
            </a:r>
          </a:p>
          <a:p>
            <a:pPr marL="342900" indent="-342900">
              <a:buNone/>
            </a:pPr>
            <a:r>
              <a:rPr lang="pt-BR" sz="2400" dirty="0" smtClean="0">
                <a:latin typeface="Century Gothic" pitchFamily="34" charset="0"/>
              </a:rPr>
              <a:t> </a:t>
            </a:r>
          </a:p>
          <a:p>
            <a:pPr marL="342900" indent="-342900">
              <a:buNone/>
            </a:pPr>
            <a:r>
              <a:rPr lang="pt-BR" sz="2400" dirty="0" smtClean="0">
                <a:latin typeface="Century Gothic" pitchFamily="34" charset="0"/>
              </a:rPr>
              <a:t>     Sustentabilidade tem sentido amplo (social, ambiental, político, ético e econômico)</a:t>
            </a:r>
            <a:endParaRPr lang="pt-BR" sz="2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Exemplos no Turismo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Century Gothic" pitchFamily="34" charset="0"/>
              </a:rPr>
              <a:t>Carnaval  Sustentável nas </a:t>
            </a:r>
            <a:r>
              <a:rPr lang="pt-BR" sz="2000" dirty="0" err="1">
                <a:latin typeface="Century Gothic" pitchFamily="34" charset="0"/>
              </a:rPr>
              <a:t>C</a:t>
            </a:r>
            <a:r>
              <a:rPr lang="pt-BR" sz="2000" dirty="0" err="1" smtClean="0">
                <a:latin typeface="Century Gothic" pitchFamily="34" charset="0"/>
              </a:rPr>
              <a:t>achoreias</a:t>
            </a:r>
            <a:r>
              <a:rPr lang="pt-BR" sz="2000" dirty="0" smtClean="0">
                <a:latin typeface="Century Gothic" pitchFamily="34" charset="0"/>
              </a:rPr>
              <a:t> de </a:t>
            </a:r>
            <a:r>
              <a:rPr lang="pt-BR" sz="2000" dirty="0" err="1" smtClean="0">
                <a:latin typeface="Century Gothic" pitchFamily="34" charset="0"/>
              </a:rPr>
              <a:t>Macacu</a:t>
            </a:r>
            <a:endParaRPr lang="pt-BR" sz="2000" dirty="0" smtClean="0">
              <a:latin typeface="Century Gothic" pitchFamily="34" charset="0"/>
            </a:endParaRPr>
          </a:p>
          <a:p>
            <a:pPr>
              <a:buNone/>
            </a:pPr>
            <a:endParaRPr lang="pt-BR" sz="2000" dirty="0">
              <a:latin typeface="Century Gothic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Century Gothic" pitchFamily="34" charset="0"/>
                <a:hlinkClick r:id="rId2"/>
              </a:rPr>
              <a:t>http://agenda21comperj.com.br/noticias/carnaval-sustentavel-e-novidade-em-cachoeiras-de-macacu</a:t>
            </a:r>
            <a:endParaRPr lang="pt-BR" sz="20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Andre Ramiro</a:t>
            </a:r>
          </a:p>
          <a:p>
            <a:r>
              <a:rPr lang="pt-BR" dirty="0" smtClean="0"/>
              <a:t>Bianca </a:t>
            </a:r>
            <a:r>
              <a:rPr lang="pt-BR" dirty="0" err="1" smtClean="0"/>
              <a:t>Trevine</a:t>
            </a:r>
            <a:endParaRPr lang="pt-BR" dirty="0" smtClean="0"/>
          </a:p>
          <a:p>
            <a:r>
              <a:rPr lang="pt-BR" dirty="0" smtClean="0"/>
              <a:t>Débora </a:t>
            </a:r>
            <a:r>
              <a:rPr lang="pt-BR" dirty="0" err="1" smtClean="0"/>
              <a:t>Soeiro</a:t>
            </a:r>
            <a:endParaRPr lang="pt-BR" dirty="0" smtClean="0"/>
          </a:p>
          <a:p>
            <a:r>
              <a:rPr lang="pt-BR" dirty="0" smtClean="0"/>
              <a:t>Fernando </a:t>
            </a:r>
            <a:r>
              <a:rPr lang="pt-BR" dirty="0" err="1" smtClean="0"/>
              <a:t>Prota</a:t>
            </a:r>
            <a:endParaRPr lang="pt-BR" dirty="0" smtClean="0"/>
          </a:p>
          <a:p>
            <a:r>
              <a:rPr lang="pt-BR" dirty="0" smtClean="0"/>
              <a:t>Tatiana Matheus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190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Trebuchet MS</vt:lpstr>
      <vt:lpstr>Wingdings</vt:lpstr>
      <vt:lpstr>Wingdings 2</vt:lpstr>
      <vt:lpstr>Opulento</vt:lpstr>
      <vt:lpstr>Apresentação do PowerPoint</vt:lpstr>
      <vt:lpstr>Apresentação do PowerPoint</vt:lpstr>
      <vt:lpstr>Agenda XXI</vt:lpstr>
      <vt:lpstr>Apresentação do PowerPoint</vt:lpstr>
      <vt:lpstr>Dificuldades de implantação </vt:lpstr>
      <vt:lpstr>Exemplos no Turismo</vt:lpstr>
      <vt:lpstr>GRupo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</dc:creator>
  <cp:lastModifiedBy>karina solha</cp:lastModifiedBy>
  <cp:revision>7</cp:revision>
  <dcterms:created xsi:type="dcterms:W3CDTF">2013-08-15T23:04:11Z</dcterms:created>
  <dcterms:modified xsi:type="dcterms:W3CDTF">2013-08-16T16:06:18Z</dcterms:modified>
</cp:coreProperties>
</file>