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1995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África</c:v>
                </c:pt>
                <c:pt idx="1">
                  <c:v>Ásia</c:v>
                </c:pt>
                <c:pt idx="2">
                  <c:v>Américas</c:v>
                </c:pt>
                <c:pt idx="3">
                  <c:v>Europa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20</c:v>
                </c:pt>
                <c:pt idx="1">
                  <c:v>85</c:v>
                </c:pt>
                <c:pt idx="2">
                  <c:v>109</c:v>
                </c:pt>
                <c:pt idx="3">
                  <c:v>338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África</c:v>
                </c:pt>
                <c:pt idx="1">
                  <c:v>Ásia</c:v>
                </c:pt>
                <c:pt idx="2">
                  <c:v>Américas</c:v>
                </c:pt>
                <c:pt idx="3">
                  <c:v>Europa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47</c:v>
                </c:pt>
                <c:pt idx="1">
                  <c:v>206</c:v>
                </c:pt>
                <c:pt idx="2">
                  <c:v>190</c:v>
                </c:pt>
                <c:pt idx="3">
                  <c:v>527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África</c:v>
                </c:pt>
                <c:pt idx="1">
                  <c:v>Ásia</c:v>
                </c:pt>
                <c:pt idx="2">
                  <c:v>Américas</c:v>
                </c:pt>
                <c:pt idx="3">
                  <c:v>Europa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77</c:v>
                </c:pt>
                <c:pt idx="1">
                  <c:v>416</c:v>
                </c:pt>
                <c:pt idx="2">
                  <c:v>282</c:v>
                </c:pt>
                <c:pt idx="3">
                  <c:v>717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04792"/>
        <c:axId val="178311848"/>
        <c:axId val="0"/>
      </c:bar3DChart>
      <c:catAx>
        <c:axId val="178304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8311848"/>
        <c:crosses val="autoZero"/>
        <c:auto val="1"/>
        <c:lblAlgn val="ctr"/>
        <c:lblOffset val="100"/>
        <c:noMultiLvlLbl val="0"/>
      </c:catAx>
      <c:valAx>
        <c:axId val="178311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304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2F9A1-A7A5-4934-AAF1-C21E6D78100A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9B635-49D9-4BE7-A920-A757FE55CA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74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038F1-F85C-45FF-B3F2-06061BE0222F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FE88-6E4C-4FD5-87F2-10D83A4C3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ista10.org/diversos/os-10-paises-mais-visitados-do-mund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77072"/>
            <a:ext cx="7772400" cy="1470025"/>
          </a:xfrm>
        </p:spPr>
        <p:txBody>
          <a:bodyPr>
            <a:noAutofit/>
          </a:bodyPr>
          <a:lstStyle/>
          <a:p>
            <a:r>
              <a:rPr lang="pt-BR" sz="2000" dirty="0" smtClean="0">
                <a:solidFill>
                  <a:schemeClr val="accent3">
                    <a:lumMod val="75000"/>
                  </a:schemeClr>
                </a:solidFill>
              </a:rPr>
              <a:t>5 – Tanto a WTTC quanto a OMT geram estudos sobre o mercado de turismo mundial. O que nos dizem estes indicadores sobre os principais países emissores/receptores na atualidade? Quem ganha mais com o turismo? Qual o volume de pessoas viajando? Como isto mudou nos últimos 10 anos?</a:t>
            </a:r>
            <a:endParaRPr lang="pt-B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836712"/>
            <a:ext cx="6400800" cy="216024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Flávia Araujo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Gabriela Lima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Giovanna Penteado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Renan Augusto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Salvador Rodrigues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Vanessa Duarte</a:t>
            </a:r>
          </a:p>
        </p:txBody>
      </p:sp>
      <p:sp>
        <p:nvSpPr>
          <p:cNvPr id="2050" name="Webpage"/>
          <p:cNvSpPr>
            <a:spLocks noEditPoints="1" noChangeArrowheads="1"/>
          </p:cNvSpPr>
          <p:nvPr/>
        </p:nvSpPr>
        <p:spPr bwMode="auto">
          <a:xfrm>
            <a:off x="7524328" y="188640"/>
            <a:ext cx="1352550" cy="1809750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6856" y="44624"/>
            <a:ext cx="9083352" cy="1143000"/>
          </a:xfrm>
        </p:spPr>
        <p:txBody>
          <a:bodyPr>
            <a:noAutofit/>
          </a:bodyPr>
          <a:lstStyle/>
          <a:p>
            <a:r>
              <a:rPr lang="pt-BR" sz="5700" dirty="0" smtClean="0">
                <a:solidFill>
                  <a:schemeClr val="accent3">
                    <a:lumMod val="75000"/>
                  </a:schemeClr>
                </a:solidFill>
              </a:rPr>
              <a:t>Principais regiões emissoras:</a:t>
            </a:r>
            <a:endParaRPr lang="pt-BR" sz="57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03648" y="2276872"/>
          <a:ext cx="60960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</a:t>
                      </a:r>
                      <a:r>
                        <a:rPr lang="pt-BR" baseline="0" dirty="0" smtClean="0"/>
                        <a:t> em milhões de pessoas: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i="1" u="sng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REGIÃO</a:t>
                      </a:r>
                      <a:endParaRPr lang="pt-BR" b="1" i="1" u="sng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u="sng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2000</a:t>
                      </a:r>
                      <a:endParaRPr lang="pt-BR" b="1" i="1" u="sng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u="sng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2010</a:t>
                      </a:r>
                      <a:endParaRPr lang="pt-BR" b="1" i="1" u="sng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EUROPA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389,4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496,1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ÁSIA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113,9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197,4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AMÉRICA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130,8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154,4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ORIENTE</a:t>
                      </a:r>
                      <a:r>
                        <a:rPr lang="pt-BR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MÉDIO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36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ÁFRICA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27,5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051720" y="651605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UNTWO –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Tourism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Highlights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2011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Edition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/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Turistas que mais consomem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China</a:t>
            </a:r>
          </a:p>
          <a:p>
            <a:endParaRPr lang="pt-B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Alemanha</a:t>
            </a:r>
          </a:p>
          <a:p>
            <a:endParaRPr lang="pt-B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Estados Unidos</a:t>
            </a:r>
          </a:p>
          <a:p>
            <a:pPr>
              <a:buNone/>
            </a:pPr>
            <a:endParaRPr lang="pt-B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Brasil - 12º</a:t>
            </a:r>
          </a:p>
        </p:txBody>
      </p:sp>
      <p:pic>
        <p:nvPicPr>
          <p:cNvPr id="6146" name="Picture 2" descr="http://riodejaneiro.china-consulate.org/pot/zgabc/gk/W020040617538233597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700808"/>
            <a:ext cx="1224136" cy="834638"/>
          </a:xfrm>
          <a:prstGeom prst="rect">
            <a:avLst/>
          </a:prstGeom>
          <a:noFill/>
        </p:spPr>
      </p:pic>
      <p:pic>
        <p:nvPicPr>
          <p:cNvPr id="6148" name="Picture 4" descr="http://vistoconsular.files.wordpress.com/2010/04/alemanh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924944"/>
            <a:ext cx="1224136" cy="864096"/>
          </a:xfrm>
          <a:prstGeom prst="rect">
            <a:avLst/>
          </a:prstGeom>
          <a:noFill/>
        </p:spPr>
      </p:pic>
      <p:pic>
        <p:nvPicPr>
          <p:cNvPr id="6150" name="Picture 6" descr="http://www.belasdicas.com/img/fotos/bandeira%20dos%20estados%20unidos%2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221088"/>
            <a:ext cx="1224136" cy="812554"/>
          </a:xfrm>
          <a:prstGeom prst="rect">
            <a:avLst/>
          </a:prstGeom>
          <a:noFill/>
        </p:spPr>
      </p:pic>
      <p:pic>
        <p:nvPicPr>
          <p:cNvPr id="6152" name="Picture 8" descr="http://www.infoescola.com/wp-content/uploads/2011/02/bandeira-do-brasi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9" y="5445225"/>
            <a:ext cx="124662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680" y="274638"/>
            <a:ext cx="8686800" cy="1143000"/>
          </a:xfrm>
        </p:spPr>
        <p:txBody>
          <a:bodyPr>
            <a:noAutofit/>
          </a:bodyPr>
          <a:lstStyle/>
          <a:p>
            <a:r>
              <a:rPr lang="pt-BR" sz="5700" dirty="0" smtClean="0">
                <a:solidFill>
                  <a:schemeClr val="accent3">
                    <a:lumMod val="75000"/>
                  </a:schemeClr>
                </a:solidFill>
              </a:rPr>
              <a:t>Principais  países receptores:</a:t>
            </a:r>
            <a:endParaRPr lang="pt-BR" sz="57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75656" y="1916832"/>
          <a:ext cx="6096000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</a:t>
                      </a:r>
                      <a:r>
                        <a:rPr lang="pt-BR" baseline="0" dirty="0" smtClean="0"/>
                        <a:t> em pessoas: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FRANÇA</a:t>
                      </a:r>
                      <a:r>
                        <a:rPr lang="pt-BR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– 76.800.000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ESTADOS UNIDOS</a:t>
                      </a:r>
                      <a:r>
                        <a:rPr lang="pt-BR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– 59.700.000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CHINA – 55.700.000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ESPANHA</a:t>
                      </a:r>
                      <a:r>
                        <a:rPr lang="pt-BR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– 54.700.000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ITÁLIA – 43.600.000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REINO</a:t>
                      </a:r>
                      <a:r>
                        <a:rPr lang="pt-BR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UNIDO – 28.100.000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TURQUIA</a:t>
                      </a:r>
                      <a:r>
                        <a:rPr lang="pt-BR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– 27.000.000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ALEMANHA</a:t>
                      </a:r>
                      <a:r>
                        <a:rPr lang="pt-BR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– 26.900.000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MALÁSIA – 24.600.000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MÉXICO – 22.400.000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7504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*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Brasil: 5,1 milhões </a:t>
            </a:r>
          </a:p>
        </p:txBody>
      </p:sp>
      <p:sp>
        <p:nvSpPr>
          <p:cNvPr id="9" name="Retângulo 8"/>
          <p:cNvSpPr/>
          <p:nvPr/>
        </p:nvSpPr>
        <p:spPr>
          <a:xfrm>
            <a:off x="2771800" y="6516052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hlinkClick r:id="rId2"/>
              </a:rPr>
              <a:t>http://lista10.org/diversos/os-10-paises-mais-visitados-do-mundo/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680" y="274638"/>
            <a:ext cx="8686800" cy="1143000"/>
          </a:xfrm>
        </p:spPr>
        <p:txBody>
          <a:bodyPr>
            <a:noAutofit/>
          </a:bodyPr>
          <a:lstStyle/>
          <a:p>
            <a:r>
              <a:rPr lang="pt-BR" sz="4600" dirty="0" smtClean="0">
                <a:solidFill>
                  <a:schemeClr val="accent3">
                    <a:lumMod val="75000"/>
                  </a:schemeClr>
                </a:solidFill>
              </a:rPr>
              <a:t>Quem ganha mais com o turismo?</a:t>
            </a:r>
            <a:endParaRPr lang="pt-BR" sz="46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524000" y="1726024"/>
          <a:ext cx="6096000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</a:t>
                      </a:r>
                      <a:r>
                        <a:rPr lang="pt-BR" baseline="0" dirty="0" smtClean="0"/>
                        <a:t> em bilhões de dólares: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ESTADOS</a:t>
                      </a:r>
                      <a:r>
                        <a:rPr lang="pt-BR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UNIDOS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94,2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103,5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ESPANHA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53,2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52,5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FRANÇA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49,4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46,3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CHINA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39,7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45,8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ITÁLIA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40,2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38,8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ALEMANHA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34,6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34,7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REINO UNIDO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30,1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30,4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AUSTRÁLIA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25,4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30,1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HONG KONG 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16,4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TURQUIA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21,3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20,8</a:t>
                      </a:r>
                      <a:endParaRPr lang="pt-B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339752" y="651605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UNTWO –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Tourism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Highlights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2011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Edition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/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Qual o volume de pessoas viajando?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547664" y="83671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75656" y="5013176"/>
          <a:ext cx="60960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Número total de viajantes: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565</a:t>
                      </a:r>
                      <a:r>
                        <a:rPr lang="pt-BR" baseline="0" dirty="0" smtClean="0"/>
                        <a:t> milhões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2010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1,006</a:t>
                      </a:r>
                      <a:r>
                        <a:rPr lang="pt-BR" baseline="0" dirty="0" smtClean="0"/>
                        <a:t> bilhões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1,561 bilhões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2339752" y="6516052"/>
            <a:ext cx="4214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UNTWO –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Tourism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Highlights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2011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Edition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/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62880" y="629816"/>
            <a:ext cx="9731424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Como isto mudou nos últimos 10 anos?</a:t>
            </a:r>
            <a:endParaRPr lang="pt-BR" dirty="0"/>
          </a:p>
        </p:txBody>
      </p:sp>
      <p:pic>
        <p:nvPicPr>
          <p:cNvPr id="3075" name="Picture 3" descr="C:\Users\Salvador\AppData\Local\Microsoft\Windows\Temporary Internet Files\Content.IE5\6T737E2O\MC9002952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9020" y="1988840"/>
            <a:ext cx="4689244" cy="3436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856" y="5373216"/>
            <a:ext cx="8229600" cy="1143000"/>
          </a:xfrm>
        </p:spPr>
        <p:txBody>
          <a:bodyPr>
            <a:noAutofit/>
          </a:bodyPr>
          <a:lstStyle/>
          <a:p>
            <a:r>
              <a:rPr lang="pt-BR" sz="7200" dirty="0" smtClean="0">
                <a:solidFill>
                  <a:schemeClr val="accent3">
                    <a:lumMod val="75000"/>
                  </a:schemeClr>
                </a:solidFill>
              </a:rPr>
              <a:t>Fim </a:t>
            </a:r>
            <a:r>
              <a:rPr lang="pt-BR" sz="72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pt-BR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Salvador\AppData\Local\Microsoft\Windows\Temporary Internet Files\Content.IE5\6T737E2O\MC9001977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25144"/>
            <a:ext cx="3608269" cy="1730796"/>
          </a:xfrm>
          <a:prstGeom prst="rect">
            <a:avLst/>
          </a:prstGeom>
          <a:noFill/>
        </p:spPr>
      </p:pic>
      <p:pic>
        <p:nvPicPr>
          <p:cNvPr id="4099" name="Picture 3" descr="C:\Users\Salvador\AppData\Local\Microsoft\Windows\Temporary Internet Files\Content.IE5\0WRNBKG4\MC9004119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32656"/>
            <a:ext cx="2376264" cy="1860166"/>
          </a:xfrm>
          <a:prstGeom prst="rect">
            <a:avLst/>
          </a:prstGeom>
          <a:noFill/>
        </p:spPr>
      </p:pic>
      <p:pic>
        <p:nvPicPr>
          <p:cNvPr id="4100" name="Picture 4" descr="C:\Users\Salvador\AppData\Local\Microsoft\Windows\Temporary Internet Files\Content.IE5\0WRNBKG4\MC90038384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348880"/>
            <a:ext cx="2333980" cy="2299317"/>
          </a:xfrm>
          <a:prstGeom prst="rect">
            <a:avLst/>
          </a:prstGeom>
          <a:noFill/>
        </p:spPr>
      </p:pic>
      <p:pic>
        <p:nvPicPr>
          <p:cNvPr id="4101" name="Picture 5" descr="C:\Users\Salvador\AppData\Local\Microsoft\Windows\Temporary Internet Files\Content.IE5\WGB3CELY\MC90032099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836712"/>
            <a:ext cx="3024336" cy="2535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250</Words>
  <Application>Microsoft Office PowerPoint</Application>
  <PresentationFormat>Apresentação na tela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do Office</vt:lpstr>
      <vt:lpstr>5 – Tanto a WTTC quanto a OMT geram estudos sobre o mercado de turismo mundial. O que nos dizem estes indicadores sobre os principais países emissores/receptores na atualidade? Quem ganha mais com o turismo? Qual o volume de pessoas viajando? Como isto mudou nos últimos 10 anos?</vt:lpstr>
      <vt:lpstr>Principais regiões emissoras:</vt:lpstr>
      <vt:lpstr>Turistas que mais consomem</vt:lpstr>
      <vt:lpstr>Principais  países receptores:</vt:lpstr>
      <vt:lpstr>Quem ganha mais com o turismo?</vt:lpstr>
      <vt:lpstr>Qual o volume de pessoas viajando?</vt:lpstr>
      <vt:lpstr>Como isto mudou nos últimos 10 anos?</vt:lpstr>
      <vt:lpstr>Fim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– Tanto a WTTC quanto a OMT geram estudos sobre o mercado de turismo mundial. O que nos dizem estes indicadores sobre os principais países emissores/receptores na atualidade? Quem ganha mais com o turismo? Qual o volume de pessoas viajando? Como isto mudou nos últimos 10 anos?</dc:title>
  <dc:creator>Salvador</dc:creator>
  <cp:lastModifiedBy>karina solha</cp:lastModifiedBy>
  <cp:revision>12</cp:revision>
  <dcterms:created xsi:type="dcterms:W3CDTF">2013-08-14T17:27:15Z</dcterms:created>
  <dcterms:modified xsi:type="dcterms:W3CDTF">2013-08-16T16:03:06Z</dcterms:modified>
</cp:coreProperties>
</file>