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handoutMasterIdLst>
    <p:handoutMasterId r:id="rId92"/>
  </p:handoutMasterIdLst>
  <p:sldIdLst>
    <p:sldId id="256" r:id="rId2"/>
    <p:sldId id="362" r:id="rId3"/>
    <p:sldId id="324" r:id="rId4"/>
    <p:sldId id="325" r:id="rId5"/>
    <p:sldId id="355" r:id="rId6"/>
    <p:sldId id="356" r:id="rId7"/>
    <p:sldId id="357" r:id="rId8"/>
    <p:sldId id="358" r:id="rId9"/>
    <p:sldId id="359" r:id="rId10"/>
    <p:sldId id="360" r:id="rId11"/>
    <p:sldId id="365" r:id="rId12"/>
    <p:sldId id="326" r:id="rId13"/>
    <p:sldId id="259" r:id="rId14"/>
    <p:sldId id="261" r:id="rId15"/>
    <p:sldId id="327" r:id="rId16"/>
    <p:sldId id="260" r:id="rId17"/>
    <p:sldId id="262" r:id="rId18"/>
    <p:sldId id="263" r:id="rId19"/>
    <p:sldId id="264" r:id="rId20"/>
    <p:sldId id="265" r:id="rId21"/>
    <p:sldId id="266" r:id="rId22"/>
    <p:sldId id="267" r:id="rId23"/>
    <p:sldId id="269" r:id="rId24"/>
    <p:sldId id="270" r:id="rId25"/>
    <p:sldId id="271" r:id="rId26"/>
    <p:sldId id="272" r:id="rId27"/>
    <p:sldId id="366"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328" r:id="rId46"/>
    <p:sldId id="361" r:id="rId47"/>
    <p:sldId id="295" r:id="rId48"/>
    <p:sldId id="300" r:id="rId49"/>
    <p:sldId id="303" r:id="rId50"/>
    <p:sldId id="304" r:id="rId51"/>
    <p:sldId id="305" r:id="rId52"/>
    <p:sldId id="306" r:id="rId53"/>
    <p:sldId id="307" r:id="rId54"/>
    <p:sldId id="308" r:id="rId55"/>
    <p:sldId id="309" r:id="rId56"/>
    <p:sldId id="310" r:id="rId57"/>
    <p:sldId id="317" r:id="rId58"/>
    <p:sldId id="318" r:id="rId59"/>
    <p:sldId id="322" r:id="rId60"/>
    <p:sldId id="323" r:id="rId61"/>
    <p:sldId id="354" r:id="rId62"/>
    <p:sldId id="329" r:id="rId63"/>
    <p:sldId id="330" r:id="rId64"/>
    <p:sldId id="368" r:id="rId65"/>
    <p:sldId id="369"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50" r:id="rId85"/>
    <p:sldId id="351" r:id="rId86"/>
    <p:sldId id="352" r:id="rId87"/>
    <p:sldId id="353" r:id="rId88"/>
    <p:sldId id="367" r:id="rId89"/>
    <p:sldId id="364" r:id="rId90"/>
  </p:sldIdLst>
  <p:sldSz cx="9144000" cy="6858000" type="screen4x3"/>
  <p:notesSz cx="6881813" cy="10015538"/>
  <p:defaultTextStyle>
    <a:defPPr>
      <a:defRPr lang="zh-TW"/>
    </a:defPPr>
    <a:lvl1pPr algn="l" rtl="0" fontAlgn="base">
      <a:spcBef>
        <a:spcPct val="0"/>
      </a:spcBef>
      <a:spcAft>
        <a:spcPct val="0"/>
      </a:spcAft>
      <a:defRPr kumimoji="1" kern="1200">
        <a:solidFill>
          <a:schemeClr val="tx1"/>
        </a:solidFill>
        <a:latin typeface="Arial" charset="0"/>
        <a:ea typeface="新細明體"/>
        <a:cs typeface="新細明體"/>
      </a:defRPr>
    </a:lvl1pPr>
    <a:lvl2pPr marL="457200" algn="l" rtl="0" fontAlgn="base">
      <a:spcBef>
        <a:spcPct val="0"/>
      </a:spcBef>
      <a:spcAft>
        <a:spcPct val="0"/>
      </a:spcAft>
      <a:defRPr kumimoji="1" kern="1200">
        <a:solidFill>
          <a:schemeClr val="tx1"/>
        </a:solidFill>
        <a:latin typeface="Arial" charset="0"/>
        <a:ea typeface="新細明體"/>
        <a:cs typeface="新細明體"/>
      </a:defRPr>
    </a:lvl2pPr>
    <a:lvl3pPr marL="914400" algn="l" rtl="0" fontAlgn="base">
      <a:spcBef>
        <a:spcPct val="0"/>
      </a:spcBef>
      <a:spcAft>
        <a:spcPct val="0"/>
      </a:spcAft>
      <a:defRPr kumimoji="1" kern="1200">
        <a:solidFill>
          <a:schemeClr val="tx1"/>
        </a:solidFill>
        <a:latin typeface="Arial" charset="0"/>
        <a:ea typeface="新細明體"/>
        <a:cs typeface="新細明體"/>
      </a:defRPr>
    </a:lvl3pPr>
    <a:lvl4pPr marL="1371600" algn="l" rtl="0" fontAlgn="base">
      <a:spcBef>
        <a:spcPct val="0"/>
      </a:spcBef>
      <a:spcAft>
        <a:spcPct val="0"/>
      </a:spcAft>
      <a:defRPr kumimoji="1" kern="1200">
        <a:solidFill>
          <a:schemeClr val="tx1"/>
        </a:solidFill>
        <a:latin typeface="Arial" charset="0"/>
        <a:ea typeface="新細明體"/>
        <a:cs typeface="新細明體"/>
      </a:defRPr>
    </a:lvl4pPr>
    <a:lvl5pPr marL="1828800" algn="l" rtl="0" fontAlgn="base">
      <a:spcBef>
        <a:spcPct val="0"/>
      </a:spcBef>
      <a:spcAft>
        <a:spcPct val="0"/>
      </a:spcAft>
      <a:defRPr kumimoji="1" kern="1200">
        <a:solidFill>
          <a:schemeClr val="tx1"/>
        </a:solidFill>
        <a:latin typeface="Arial" charset="0"/>
        <a:ea typeface="新細明體"/>
        <a:cs typeface="新細明體"/>
      </a:defRPr>
    </a:lvl5pPr>
    <a:lvl6pPr marL="2286000" algn="l" defTabSz="914400" rtl="0" eaLnBrk="1" latinLnBrk="0" hangingPunct="1">
      <a:defRPr kumimoji="1" kern="1200">
        <a:solidFill>
          <a:schemeClr val="tx1"/>
        </a:solidFill>
        <a:latin typeface="Arial" charset="0"/>
        <a:ea typeface="新細明體"/>
        <a:cs typeface="新細明體"/>
      </a:defRPr>
    </a:lvl6pPr>
    <a:lvl7pPr marL="2743200" algn="l" defTabSz="914400" rtl="0" eaLnBrk="1" latinLnBrk="0" hangingPunct="1">
      <a:defRPr kumimoji="1" kern="1200">
        <a:solidFill>
          <a:schemeClr val="tx1"/>
        </a:solidFill>
        <a:latin typeface="Arial" charset="0"/>
        <a:ea typeface="新細明體"/>
        <a:cs typeface="新細明體"/>
      </a:defRPr>
    </a:lvl7pPr>
    <a:lvl8pPr marL="3200400" algn="l" defTabSz="914400" rtl="0" eaLnBrk="1" latinLnBrk="0" hangingPunct="1">
      <a:defRPr kumimoji="1" kern="1200">
        <a:solidFill>
          <a:schemeClr val="tx1"/>
        </a:solidFill>
        <a:latin typeface="Arial" charset="0"/>
        <a:ea typeface="新細明體"/>
        <a:cs typeface="新細明體"/>
      </a:defRPr>
    </a:lvl8pPr>
    <a:lvl9pPr marL="3657600" algn="l" defTabSz="914400" rtl="0" eaLnBrk="1" latinLnBrk="0" hangingPunct="1">
      <a:defRPr kumimoji="1" kern="1200">
        <a:solidFill>
          <a:schemeClr val="tx1"/>
        </a:solidFill>
        <a:latin typeface="Arial" charset="0"/>
        <a:ea typeface="新細明體"/>
        <a:cs typeface="新細明體"/>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917"/>
    <a:srgbClr val="3030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49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65B48C6-B9DA-41E7-8C5F-74D43231C6DF}" type="datetimeFigureOut">
              <a:rPr lang="en-US"/>
              <a:pPr>
                <a:defRPr/>
              </a:pPr>
              <a:t>8/13/2013</a:t>
            </a:fld>
            <a:endParaRPr lang="en-US"/>
          </a:p>
        </p:txBody>
      </p:sp>
      <p:sp>
        <p:nvSpPr>
          <p:cNvPr id="66564"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5"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5F7FFB-75B9-4984-849B-EBD2D50F2A76}"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defTabSz="965200">
              <a:defRPr sz="1300"/>
            </a:lvl1pPr>
          </a:lstStyle>
          <a:p>
            <a:pPr>
              <a:defRPr/>
            </a:pPr>
            <a:endParaRPr lang="en-US"/>
          </a:p>
        </p:txBody>
      </p:sp>
      <p:sp>
        <p:nvSpPr>
          <p:cNvPr id="3" name="Date Placeholder 2"/>
          <p:cNvSpPr>
            <a:spLocks noGrp="1"/>
          </p:cNvSpPr>
          <p:nvPr>
            <p:ph type="dt" idx="1"/>
          </p:nvPr>
        </p:nvSpPr>
        <p:spPr bwMode="auto">
          <a:xfrm>
            <a:off x="3897313" y="0"/>
            <a:ext cx="2982912"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algn="r" defTabSz="965200">
              <a:defRPr sz="1300"/>
            </a:lvl1pPr>
          </a:lstStyle>
          <a:p>
            <a:pPr>
              <a:defRPr/>
            </a:pPr>
            <a:fld id="{09E9C6BA-B4BE-48CB-BAB8-8396A8169649}" type="datetimeFigureOut">
              <a:rPr lang="en-US"/>
              <a:pPr>
                <a:defRPr/>
              </a:pPr>
              <a:t>8/13/2013</a:t>
            </a:fld>
            <a:endParaRPr lang="en-US"/>
          </a:p>
        </p:txBody>
      </p:sp>
      <p:sp>
        <p:nvSpPr>
          <p:cNvPr id="4" name="Slide Image Placeholder 3"/>
          <p:cNvSpPr>
            <a:spLocks noGrp="1" noRot="1" noChangeAspect="1"/>
          </p:cNvSpPr>
          <p:nvPr>
            <p:ph type="sldImg" idx="2"/>
          </p:nvPr>
        </p:nvSpPr>
        <p:spPr>
          <a:xfrm>
            <a:off x="938213" y="750888"/>
            <a:ext cx="5008562"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757738"/>
            <a:ext cx="5505450" cy="4506912"/>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512300"/>
            <a:ext cx="2982913"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defTabSz="965200">
              <a:defRPr sz="1300"/>
            </a:lvl1pPr>
          </a:lstStyle>
          <a:p>
            <a:pPr>
              <a:defRPr/>
            </a:pPr>
            <a:endParaRPr lang="en-US"/>
          </a:p>
        </p:txBody>
      </p:sp>
      <p:sp>
        <p:nvSpPr>
          <p:cNvPr id="7" name="Slide Number Placeholder 6"/>
          <p:cNvSpPr>
            <a:spLocks noGrp="1"/>
          </p:cNvSpPr>
          <p:nvPr>
            <p:ph type="sldNum" sz="quarter" idx="5"/>
          </p:nvPr>
        </p:nvSpPr>
        <p:spPr bwMode="auto">
          <a:xfrm>
            <a:off x="3897313" y="9512300"/>
            <a:ext cx="2982912"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algn="r" defTabSz="965200">
              <a:defRPr sz="1300"/>
            </a:lvl1pPr>
          </a:lstStyle>
          <a:p>
            <a:pPr>
              <a:defRPr/>
            </a:pPr>
            <a:fld id="{D32A61D2-4B0A-4C74-B4C4-B30CAF3537F2}"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a:defRPr>
    </a:lvl1pPr>
    <a:lvl2pPr marL="457200" algn="l" rtl="0" eaLnBrk="0" fontAlgn="base" hangingPunct="0">
      <a:spcBef>
        <a:spcPct val="30000"/>
      </a:spcBef>
      <a:spcAft>
        <a:spcPct val="0"/>
      </a:spcAft>
      <a:defRPr sz="1200" kern="1200">
        <a:solidFill>
          <a:schemeClr val="tx1"/>
        </a:solidFill>
        <a:latin typeface="+mn-lt"/>
        <a:ea typeface="+mn-ea"/>
        <a:cs typeface="新細明體"/>
      </a:defRPr>
    </a:lvl2pPr>
    <a:lvl3pPr marL="914400" algn="l" rtl="0" eaLnBrk="0" fontAlgn="base" hangingPunct="0">
      <a:spcBef>
        <a:spcPct val="30000"/>
      </a:spcBef>
      <a:spcAft>
        <a:spcPct val="0"/>
      </a:spcAft>
      <a:defRPr sz="1200" kern="1200">
        <a:solidFill>
          <a:schemeClr val="tx1"/>
        </a:solidFill>
        <a:latin typeface="+mn-lt"/>
        <a:ea typeface="+mn-ea"/>
        <a:cs typeface="新細明體"/>
      </a:defRPr>
    </a:lvl3pPr>
    <a:lvl4pPr marL="1371600" algn="l" rtl="0" eaLnBrk="0" fontAlgn="base" hangingPunct="0">
      <a:spcBef>
        <a:spcPct val="30000"/>
      </a:spcBef>
      <a:spcAft>
        <a:spcPct val="0"/>
      </a:spcAft>
      <a:defRPr sz="1200" kern="1200">
        <a:solidFill>
          <a:schemeClr val="tx1"/>
        </a:solidFill>
        <a:latin typeface="+mn-lt"/>
        <a:ea typeface="+mn-ea"/>
        <a:cs typeface="新細明體"/>
      </a:defRPr>
    </a:lvl4pPr>
    <a:lvl5pPr marL="1828800" algn="l" rtl="0" eaLnBrk="0" fontAlgn="base" hangingPunct="0">
      <a:spcBef>
        <a:spcPct val="30000"/>
      </a:spcBef>
      <a:spcAft>
        <a:spcPct val="0"/>
      </a:spcAft>
      <a:defRPr sz="1200" kern="1200">
        <a:solidFill>
          <a:schemeClr val="tx1"/>
        </a:solidFill>
        <a:latin typeface="+mn-lt"/>
        <a:ea typeface="+mn-ea"/>
        <a:cs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7B87EEE-CCE3-40DE-A866-D043F74CB2A7}" type="slidenum">
              <a:rPr lang="en-US" altLang="zh-TW"/>
              <a:pPr>
                <a:defRPr/>
              </a:pPr>
              <a:t>‹nº›</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FC79949-01E7-4141-B970-38FDD92F7A95}" type="slidenum">
              <a:rPr lang="en-US" altLang="zh-TW"/>
              <a:pPr>
                <a:defRPr/>
              </a:pPr>
              <a:t>‹nº›</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9FFEADD-6E14-4390-B827-044178949D65}" type="slidenum">
              <a:rPr lang="en-US" altLang="zh-TW"/>
              <a:pPr>
                <a:defRPr/>
              </a:pPr>
              <a:t>‹nº›</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DB3145A-CD48-40B4-91C1-83461F2BCA6B}" type="slidenum">
              <a:rPr lang="en-US" altLang="zh-TW"/>
              <a:pPr>
                <a:defRPr/>
              </a:pPr>
              <a:t>‹nº›</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AC183A4C-B667-487F-A1A9-FEE01394F178}" type="slidenum">
              <a:rPr lang="en-US" altLang="zh-TW"/>
              <a:pPr>
                <a:defRPr/>
              </a:pPr>
              <a:t>‹nº›</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777F2E12-CB83-46C3-B883-AC5160311CC2}" type="slidenum">
              <a:rPr lang="en-US" altLang="zh-TW"/>
              <a:pPr>
                <a:defRPr/>
              </a:pPr>
              <a:t>‹nº›</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F2DF127B-0ABE-4CAD-A0A1-638354944276}" type="slidenum">
              <a:rPr lang="en-US" altLang="zh-TW"/>
              <a:pPr>
                <a:defRPr/>
              </a:pPr>
              <a:t>‹nº›</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682EDD3B-08BA-40F2-891A-C99D67487BF9}" type="slidenum">
              <a:rPr lang="en-US" altLang="zh-TW"/>
              <a:pPr>
                <a:defRPr/>
              </a:pPr>
              <a:t>‹nº›</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5DDA65E2-3DA2-4141-82CA-756C6558D94E}" type="slidenum">
              <a:rPr lang="en-US" altLang="zh-TW"/>
              <a:pPr>
                <a:defRPr/>
              </a:pPr>
              <a:t>‹nº›</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592162D0-82B9-467D-B258-C0E3C20D6853}" type="slidenum">
              <a:rPr lang="en-US" altLang="zh-TW"/>
              <a:pPr>
                <a:defRPr/>
              </a:pPr>
              <a:t>‹nº›</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444C3CF5-45FC-4FFD-AAE2-1275CF8F1711}" type="slidenum">
              <a:rPr lang="en-US" altLang="zh-TW"/>
              <a:pPr>
                <a:defRPr/>
              </a:pPr>
              <a:t>‹nº›</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charset="-120"/>
                <a:cs typeface="+mn-cs"/>
              </a:defRPr>
            </a:lvl1pPr>
          </a:lstStyle>
          <a:p>
            <a:pPr>
              <a:defRPr/>
            </a:pPr>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charset="-120"/>
                <a:cs typeface="+mn-cs"/>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charset="-120"/>
                <a:cs typeface="+mn-cs"/>
              </a:defRPr>
            </a:lvl1pPr>
          </a:lstStyle>
          <a:p>
            <a:pPr>
              <a:defRPr/>
            </a:pPr>
            <a:fld id="{B3FCEEED-18E0-4C33-8BDF-F8486803B1FC}" type="slidenum">
              <a:rPr lang="en-US" altLang="zh-TW"/>
              <a:pPr>
                <a:defRPr/>
              </a:pPr>
              <a:t>‹nº›</a:t>
            </a:fld>
            <a:endParaRPr lang="en-US" altLang="zh-TW"/>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新細明體"/>
        </a:defRPr>
      </a:lvl1pPr>
      <a:lvl2pPr algn="ctr" rtl="0" eaLnBrk="0" fontAlgn="base" hangingPunct="0">
        <a:spcBef>
          <a:spcPct val="0"/>
        </a:spcBef>
        <a:spcAft>
          <a:spcPct val="0"/>
        </a:spcAft>
        <a:defRPr sz="4400">
          <a:solidFill>
            <a:schemeClr val="tx1"/>
          </a:solidFill>
          <a:latin typeface="Calibri" pitchFamily="34" charset="0"/>
          <a:ea typeface="新細明體"/>
          <a:cs typeface="新細明體"/>
        </a:defRPr>
      </a:lvl2pPr>
      <a:lvl3pPr algn="ctr" rtl="0" eaLnBrk="0" fontAlgn="base" hangingPunct="0">
        <a:spcBef>
          <a:spcPct val="0"/>
        </a:spcBef>
        <a:spcAft>
          <a:spcPct val="0"/>
        </a:spcAft>
        <a:defRPr sz="4400">
          <a:solidFill>
            <a:schemeClr val="tx1"/>
          </a:solidFill>
          <a:latin typeface="Calibri" pitchFamily="34" charset="0"/>
          <a:ea typeface="新細明體"/>
          <a:cs typeface="新細明體"/>
        </a:defRPr>
      </a:lvl3pPr>
      <a:lvl4pPr algn="ctr" rtl="0" eaLnBrk="0" fontAlgn="base" hangingPunct="0">
        <a:spcBef>
          <a:spcPct val="0"/>
        </a:spcBef>
        <a:spcAft>
          <a:spcPct val="0"/>
        </a:spcAft>
        <a:defRPr sz="4400">
          <a:solidFill>
            <a:schemeClr val="tx1"/>
          </a:solidFill>
          <a:latin typeface="Calibri" pitchFamily="34" charset="0"/>
          <a:ea typeface="新細明體"/>
          <a:cs typeface="新細明體"/>
        </a:defRPr>
      </a:lvl4pPr>
      <a:lvl5pPr algn="ctr" rtl="0" eaLnBrk="0" fontAlgn="base" hangingPunct="0">
        <a:spcBef>
          <a:spcPct val="0"/>
        </a:spcBef>
        <a:spcAft>
          <a:spcPct val="0"/>
        </a:spcAft>
        <a:defRPr sz="4400">
          <a:solidFill>
            <a:schemeClr val="tx1"/>
          </a:solidFill>
          <a:latin typeface="Calibri" pitchFamily="34" charset="0"/>
          <a:ea typeface="新細明體"/>
          <a:cs typeface="新細明體"/>
        </a:defRPr>
      </a:lvl5pPr>
      <a:lvl6pPr marL="457200" algn="ctr" rtl="0" fontAlgn="base">
        <a:spcBef>
          <a:spcPct val="0"/>
        </a:spcBef>
        <a:spcAft>
          <a:spcPct val="0"/>
        </a:spcAft>
        <a:defRPr sz="4400">
          <a:solidFill>
            <a:schemeClr val="tx1"/>
          </a:solidFill>
          <a:latin typeface="Calibri" pitchFamily="34" charset="0"/>
          <a:ea typeface="新細明體"/>
          <a:cs typeface="新細明體"/>
        </a:defRPr>
      </a:lvl6pPr>
      <a:lvl7pPr marL="914400" algn="ctr" rtl="0" fontAlgn="base">
        <a:spcBef>
          <a:spcPct val="0"/>
        </a:spcBef>
        <a:spcAft>
          <a:spcPct val="0"/>
        </a:spcAft>
        <a:defRPr sz="4400">
          <a:solidFill>
            <a:schemeClr val="tx1"/>
          </a:solidFill>
          <a:latin typeface="Calibri" pitchFamily="34" charset="0"/>
          <a:ea typeface="新細明體"/>
          <a:cs typeface="新細明體"/>
        </a:defRPr>
      </a:lvl7pPr>
      <a:lvl8pPr marL="1371600" algn="ctr" rtl="0" fontAlgn="base">
        <a:spcBef>
          <a:spcPct val="0"/>
        </a:spcBef>
        <a:spcAft>
          <a:spcPct val="0"/>
        </a:spcAft>
        <a:defRPr sz="4400">
          <a:solidFill>
            <a:schemeClr val="tx1"/>
          </a:solidFill>
          <a:latin typeface="Calibri" pitchFamily="34" charset="0"/>
          <a:ea typeface="新細明體"/>
          <a:cs typeface="新細明體"/>
        </a:defRPr>
      </a:lvl8pPr>
      <a:lvl9pPr marL="1828800" algn="ctr" rtl="0" fontAlgn="base">
        <a:spcBef>
          <a:spcPct val="0"/>
        </a:spcBef>
        <a:spcAft>
          <a:spcPct val="0"/>
        </a:spcAft>
        <a:defRPr sz="4400">
          <a:solidFill>
            <a:schemeClr val="tx1"/>
          </a:solidFill>
          <a:latin typeface="Calibri" pitchFamily="34" charset="0"/>
          <a:ea typeface="新細明體"/>
          <a:cs typeface="新細明體"/>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sl.ac.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lib.rochester.edu/camelot/teams/lcintro.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07-08/Look%20Up%20This%20Cross-Referenced%20Entry%20in%20DSL" TargetMode="External"/><Relationship Id="rId2" Type="http://schemas.openxmlformats.org/officeDocument/2006/relationships/hyperlink" Target="http://www.dsl.ac.uk/snda4frames.php?xref=yes&amp;searchtype=full&amp;dregion=form&amp;dtext=all&amp;sset=1&amp;fset=20&amp;query=Pens" TargetMode="External"/><Relationship Id="rId1" Type="http://schemas.openxmlformats.org/officeDocument/2006/relationships/slideLayout" Target="../slideLayouts/slideLayout2.xml"/><Relationship Id="rId4" Type="http://schemas.openxmlformats.org/officeDocument/2006/relationships/hyperlink" Target="http://www.dsl.ac.uk/snda4frames.php?xref=yes&amp;searchtype=full&amp;dregion=form&amp;dtext=all&amp;sset=1&amp;fset=20&amp;query=Pansive"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2286000"/>
            <a:ext cx="7086600" cy="914400"/>
          </a:xfrm>
        </p:spPr>
        <p:txBody>
          <a:bodyPr rtlCol="0">
            <a:normAutofit fontScale="90000"/>
          </a:bodyPr>
          <a:lstStyle/>
          <a:p>
            <a:pPr algn="l" eaLnBrk="1" fontAlgn="auto" hangingPunct="1">
              <a:spcAft>
                <a:spcPts val="0"/>
              </a:spcAft>
              <a:defRPr/>
            </a:pPr>
            <a:r>
              <a:rPr lang="en-US" b="1" dirty="0" smtClean="0">
                <a:solidFill>
                  <a:srgbClr val="FF0000"/>
                </a:solidFill>
                <a:cs typeface="+mj-cs"/>
              </a:rPr>
              <a:t>500 years of Scottish Literature</a:t>
            </a:r>
            <a:endParaRPr lang="en-US" b="1" dirty="0">
              <a:solidFill>
                <a:srgbClr val="FF0000"/>
              </a:solidFill>
              <a:cs typeface="+mj-cs"/>
            </a:endParaRPr>
          </a:p>
        </p:txBody>
      </p:sp>
      <p:sp>
        <p:nvSpPr>
          <p:cNvPr id="15363" name="Subtitle 3"/>
          <p:cNvSpPr>
            <a:spLocks noGrp="1"/>
          </p:cNvSpPr>
          <p:nvPr>
            <p:ph type="subTitle" idx="1"/>
          </p:nvPr>
        </p:nvSpPr>
        <p:spPr>
          <a:xfrm>
            <a:off x="304800" y="5181600"/>
            <a:ext cx="7239000" cy="838200"/>
          </a:xfrm>
        </p:spPr>
        <p:txBody>
          <a:bodyPr/>
          <a:lstStyle/>
          <a:p>
            <a:pPr algn="l" eaLnBrk="1" hangingPunct="1"/>
            <a:r>
              <a:rPr lang="en-GB" smtClean="0">
                <a:solidFill>
                  <a:srgbClr val="FFFF00"/>
                </a:solidFill>
                <a:ea typeface="新細明體"/>
              </a:rPr>
              <a:t>02 William Dunbar &amp; Robert Henryson</a:t>
            </a:r>
            <a:endParaRPr lang="en-US" smtClean="0">
              <a:solidFill>
                <a:srgbClr val="FFFF00"/>
              </a:solidFill>
              <a:ea typeface="新細明體"/>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292100"/>
            <a:ext cx="8229600" cy="976313"/>
          </a:xfrm>
        </p:spPr>
        <p:txBody>
          <a:bodyPr/>
          <a:lstStyle/>
          <a:p>
            <a:pPr eaLnBrk="1" hangingPunct="1"/>
            <a:r>
              <a:rPr lang="en-GB" smtClean="0">
                <a:ea typeface="新細明體"/>
              </a:rPr>
              <a:t>The Scottish Play (Act 1, Sc 3)</a:t>
            </a:r>
          </a:p>
        </p:txBody>
      </p:sp>
      <p:sp>
        <p:nvSpPr>
          <p:cNvPr id="24578" name="Rectangle 3"/>
          <p:cNvSpPr>
            <a:spLocks noGrp="1" noChangeArrowheads="1"/>
          </p:cNvSpPr>
          <p:nvPr>
            <p:ph type="body" idx="1"/>
          </p:nvPr>
        </p:nvSpPr>
        <p:spPr>
          <a:xfrm>
            <a:off x="457200" y="1412875"/>
            <a:ext cx="8229600" cy="5256213"/>
          </a:xfrm>
        </p:spPr>
        <p:txBody>
          <a:bodyPr/>
          <a:lstStyle/>
          <a:p>
            <a:pPr eaLnBrk="1" hangingPunct="1">
              <a:buFontTx/>
              <a:buNone/>
            </a:pPr>
            <a:r>
              <a:rPr lang="en-GB" b="1" smtClean="0">
                <a:ea typeface="新細明體"/>
              </a:rPr>
              <a:t>FIRST WITCH</a:t>
            </a:r>
            <a:r>
              <a:rPr lang="en-GB" smtClean="0">
                <a:ea typeface="新細明體"/>
              </a:rPr>
              <a:t> All hail, Macbeth! hail to thee, thane of Glamis!</a:t>
            </a:r>
            <a:endParaRPr lang="en-GB" b="1" smtClean="0">
              <a:ea typeface="新細明體"/>
            </a:endParaRPr>
          </a:p>
          <a:p>
            <a:pPr eaLnBrk="1" hangingPunct="1">
              <a:buFontTx/>
              <a:buNone/>
            </a:pPr>
            <a:r>
              <a:rPr lang="en-GB" b="1" smtClean="0">
                <a:ea typeface="新細明體"/>
              </a:rPr>
              <a:t>SECOND WITCH</a:t>
            </a:r>
            <a:r>
              <a:rPr lang="en-GB" smtClean="0">
                <a:ea typeface="新細明體"/>
              </a:rPr>
              <a:t> All hail, Macbeth, hail to thee, thane of Cawdor!</a:t>
            </a:r>
            <a:endParaRPr lang="en-GB" b="1" smtClean="0">
              <a:ea typeface="新細明體"/>
            </a:endParaRPr>
          </a:p>
          <a:p>
            <a:pPr eaLnBrk="1" hangingPunct="1">
              <a:buFontTx/>
              <a:buNone/>
            </a:pPr>
            <a:r>
              <a:rPr lang="en-GB" b="1" smtClean="0">
                <a:ea typeface="新細明體"/>
              </a:rPr>
              <a:t>THIRD WITCH</a:t>
            </a:r>
            <a:r>
              <a:rPr lang="en-GB" smtClean="0">
                <a:ea typeface="新細明體"/>
              </a:rPr>
              <a:t> All hail, Macbeth, thou shalt be king hereafter!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ea typeface="新細明體"/>
              </a:rPr>
              <a:t>The story so far…</a:t>
            </a:r>
          </a:p>
        </p:txBody>
      </p:sp>
      <p:sp>
        <p:nvSpPr>
          <p:cNvPr id="25602" name="Content Placeholder 2"/>
          <p:cNvSpPr>
            <a:spLocks noGrp="1"/>
          </p:cNvSpPr>
          <p:nvPr>
            <p:ph idx="1"/>
          </p:nvPr>
        </p:nvSpPr>
        <p:spPr/>
        <p:txBody>
          <a:bodyPr/>
          <a:lstStyle/>
          <a:p>
            <a:pPr eaLnBrk="1" hangingPunct="1"/>
            <a:r>
              <a:rPr lang="en-GB" smtClean="0">
                <a:ea typeface="新細明體"/>
              </a:rPr>
              <a:t>Early literature in many languages: Gaelic, Latin, Cumbric, Old English, Old Norse</a:t>
            </a:r>
          </a:p>
          <a:p>
            <a:pPr eaLnBrk="1" hangingPunct="1"/>
            <a:r>
              <a:rPr lang="en-GB" smtClean="0">
                <a:ea typeface="新細明體"/>
              </a:rPr>
              <a:t>From 1375, a literature in ‘Older Scots’ emerges – northern cousin of Middle English. Co-exists with literature in Latin &amp; Gaelic</a:t>
            </a:r>
          </a:p>
          <a:p>
            <a:pPr eaLnBrk="1" hangingPunct="1"/>
            <a:r>
              <a:rPr lang="en-GB" smtClean="0">
                <a:ea typeface="新細明體"/>
              </a:rPr>
              <a:t>Older Scots becomes the dominant language of lowland Scotland. Its writers call it ‘Inglis’.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ea typeface="新細明體"/>
              </a:rPr>
              <a:t>William Dunbar</a:t>
            </a:r>
          </a:p>
        </p:txBody>
      </p:sp>
      <p:sp>
        <p:nvSpPr>
          <p:cNvPr id="26626" name="Content Placeholder 2"/>
          <p:cNvSpPr>
            <a:spLocks noGrp="1"/>
          </p:cNvSpPr>
          <p:nvPr>
            <p:ph idx="1"/>
          </p:nvPr>
        </p:nvSpPr>
        <p:spPr>
          <a:xfrm>
            <a:off x="457200" y="1600200"/>
            <a:ext cx="8229600" cy="4800600"/>
          </a:xfrm>
        </p:spPr>
        <p:txBody>
          <a:bodyPr/>
          <a:lstStyle/>
          <a:p>
            <a:pPr eaLnBrk="1" hangingPunct="1"/>
            <a:r>
              <a:rPr lang="en-GB" smtClean="0">
                <a:ea typeface="新細明體"/>
              </a:rPr>
              <a:t>Poet and cleric at the court of James IV</a:t>
            </a:r>
          </a:p>
          <a:p>
            <a:pPr eaLnBrk="1" hangingPunct="1"/>
            <a:r>
              <a:rPr lang="en-GB" smtClean="0">
                <a:ea typeface="新細明體"/>
              </a:rPr>
              <a:t>Writes for a court audience:</a:t>
            </a:r>
          </a:p>
          <a:p>
            <a:pPr lvl="1" eaLnBrk="1" hangingPunct="1"/>
            <a:r>
              <a:rPr lang="en-GB" smtClean="0">
                <a:ea typeface="新細明體"/>
              </a:rPr>
              <a:t>Religious celebrations, religious fantasies</a:t>
            </a:r>
          </a:p>
          <a:p>
            <a:pPr lvl="1" eaLnBrk="1" hangingPunct="1"/>
            <a:r>
              <a:rPr lang="en-GB" smtClean="0">
                <a:ea typeface="新細明體"/>
              </a:rPr>
              <a:t>Poems to mark special occasions (marriage)</a:t>
            </a:r>
          </a:p>
          <a:p>
            <a:pPr lvl="1" eaLnBrk="1" hangingPunct="1"/>
            <a:r>
              <a:rPr lang="en-GB" smtClean="0">
                <a:ea typeface="新細明體"/>
              </a:rPr>
              <a:t>Poems that satirise court life</a:t>
            </a:r>
          </a:p>
          <a:p>
            <a:pPr lvl="1" eaLnBrk="1" hangingPunct="1"/>
            <a:r>
              <a:rPr lang="en-GB" smtClean="0">
                <a:ea typeface="新細明體"/>
              </a:rPr>
              <a:t>Poems that satirise love &amp; marriage</a:t>
            </a:r>
          </a:p>
          <a:p>
            <a:pPr lvl="1" eaLnBrk="1" hangingPunct="1"/>
            <a:r>
              <a:rPr lang="en-GB" smtClean="0">
                <a:ea typeface="新細明體"/>
              </a:rPr>
              <a:t>Poems of vitriolic and obscene abuse (flyting)</a:t>
            </a:r>
          </a:p>
          <a:p>
            <a:pPr lvl="1" eaLnBrk="1" hangingPunct="1"/>
            <a:r>
              <a:rPr lang="en-GB" smtClean="0">
                <a:ea typeface="新細明體"/>
              </a:rPr>
              <a:t>Poems asking the king for favours</a:t>
            </a:r>
          </a:p>
          <a:p>
            <a:pPr lvl="1" eaLnBrk="1" hangingPunct="1"/>
            <a:r>
              <a:rPr lang="en-GB" smtClean="0">
                <a:ea typeface="新細明體"/>
              </a:rPr>
              <a:t>A few meditative poems (headache,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GB" sz="4000" smtClean="0">
                <a:ea typeface="新細明體"/>
              </a:rPr>
              <a:t>Three styles in Middle Scots poetry</a:t>
            </a:r>
          </a:p>
        </p:txBody>
      </p:sp>
      <p:sp>
        <p:nvSpPr>
          <p:cNvPr id="27650" name="Rectangle 3"/>
          <p:cNvSpPr>
            <a:spLocks noGrp="1" noChangeArrowheads="1"/>
          </p:cNvSpPr>
          <p:nvPr>
            <p:ph type="body" idx="1"/>
          </p:nvPr>
        </p:nvSpPr>
        <p:spPr/>
        <p:txBody>
          <a:bodyPr/>
          <a:lstStyle/>
          <a:p>
            <a:pPr eaLnBrk="1" hangingPunct="1">
              <a:lnSpc>
                <a:spcPct val="90000"/>
              </a:lnSpc>
            </a:pPr>
            <a:r>
              <a:rPr lang="en-GB" smtClean="0">
                <a:ea typeface="新細明體"/>
              </a:rPr>
              <a:t>High style, eg poems of courtly celebration</a:t>
            </a:r>
          </a:p>
          <a:p>
            <a:pPr eaLnBrk="1" hangingPunct="1">
              <a:lnSpc>
                <a:spcPct val="90000"/>
              </a:lnSpc>
            </a:pPr>
            <a:r>
              <a:rPr lang="en-GB" smtClean="0">
                <a:ea typeface="新細明體"/>
              </a:rPr>
              <a:t>Low style, eg satires, comic poems</a:t>
            </a:r>
          </a:p>
          <a:p>
            <a:pPr eaLnBrk="1" hangingPunct="1">
              <a:lnSpc>
                <a:spcPct val="90000"/>
              </a:lnSpc>
            </a:pPr>
            <a:r>
              <a:rPr lang="en-GB" smtClean="0">
                <a:ea typeface="新細明體"/>
              </a:rPr>
              <a:t>Plain style, eg petitions, moralities</a:t>
            </a:r>
          </a:p>
          <a:p>
            <a:pPr eaLnBrk="1" hangingPunct="1">
              <a:lnSpc>
                <a:spcPct val="90000"/>
              </a:lnSpc>
              <a:buFontTx/>
              <a:buNone/>
            </a:pPr>
            <a:endParaRPr lang="en-GB" smtClean="0">
              <a:ea typeface="新細明體"/>
            </a:endParaRPr>
          </a:p>
          <a:p>
            <a:pPr eaLnBrk="1" hangingPunct="1">
              <a:lnSpc>
                <a:spcPct val="90000"/>
              </a:lnSpc>
              <a:buFontTx/>
              <a:buNone/>
            </a:pPr>
            <a:r>
              <a:rPr lang="en-GB" smtClean="0">
                <a:ea typeface="新細明體"/>
              </a:rPr>
              <a:t>	How is each style linguistically signalled? What would contemporary listeners/readers have picked up 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ea typeface="新細明體"/>
              </a:rPr>
              <a:t>From “Ane Ballat of Our Lady”</a:t>
            </a:r>
            <a:r>
              <a:rPr lang="en-GB" smtClean="0">
                <a:ea typeface="新細明體"/>
              </a:rPr>
              <a:t> </a:t>
            </a:r>
          </a:p>
        </p:txBody>
      </p:sp>
      <p:sp>
        <p:nvSpPr>
          <p:cNvPr id="28674" name="Rectangle 3"/>
          <p:cNvSpPr>
            <a:spLocks noGrp="1" noChangeArrowheads="1"/>
          </p:cNvSpPr>
          <p:nvPr>
            <p:ph type="body" idx="1"/>
          </p:nvPr>
        </p:nvSpPr>
        <p:spPr>
          <a:xfrm>
            <a:off x="685800" y="1981200"/>
            <a:ext cx="7772400" cy="4648200"/>
          </a:xfrm>
        </p:spPr>
        <p:txBody>
          <a:bodyPr/>
          <a:lstStyle/>
          <a:p>
            <a:pPr eaLnBrk="1" hangingPunct="1">
              <a:lnSpc>
                <a:spcPct val="80000"/>
              </a:lnSpc>
              <a:buFontTx/>
              <a:buNone/>
            </a:pPr>
            <a:r>
              <a:rPr lang="da-DK" sz="2000" smtClean="0">
                <a:ea typeface="新細明體"/>
              </a:rPr>
              <a:t>	Hale, </a:t>
            </a:r>
            <a:r>
              <a:rPr lang="da-DK" sz="2000" i="1" smtClean="0">
                <a:solidFill>
                  <a:srgbClr val="FF0000"/>
                </a:solidFill>
                <a:ea typeface="新細明體"/>
              </a:rPr>
              <a:t>sterne superne</a:t>
            </a:r>
            <a:r>
              <a:rPr lang="da-DK" sz="2000" smtClean="0">
                <a:ea typeface="新細明體"/>
              </a:rPr>
              <a:t>, hale </a:t>
            </a:r>
            <a:r>
              <a:rPr lang="da-DK" sz="2000" smtClean="0">
                <a:solidFill>
                  <a:srgbClr val="FF0000"/>
                </a:solidFill>
                <a:ea typeface="新細明體"/>
              </a:rPr>
              <a:t>in </a:t>
            </a:r>
            <a:r>
              <a:rPr lang="da-DK" sz="2000" i="1" smtClean="0">
                <a:solidFill>
                  <a:srgbClr val="FF0000"/>
                </a:solidFill>
                <a:ea typeface="新細明體"/>
              </a:rPr>
              <a:t>eterne</a:t>
            </a:r>
            <a:r>
              <a:rPr lang="da-DK" sz="2000" smtClean="0">
                <a:solidFill>
                  <a:srgbClr val="FF9933"/>
                </a:solidFill>
                <a:ea typeface="新細明體"/>
              </a:rPr>
              <a:t>,</a:t>
            </a:r>
          </a:p>
          <a:p>
            <a:pPr eaLnBrk="1" hangingPunct="1">
              <a:lnSpc>
                <a:spcPct val="80000"/>
              </a:lnSpc>
              <a:buFontTx/>
              <a:buNone/>
            </a:pPr>
            <a:r>
              <a:rPr lang="da-DK" sz="2000" smtClean="0">
                <a:ea typeface="新細明體"/>
              </a:rPr>
              <a:t>	  </a:t>
            </a:r>
            <a:r>
              <a:rPr lang="en-US" sz="2000" smtClean="0">
                <a:ea typeface="新細明體"/>
              </a:rPr>
              <a:t>In Godis sicht to schyne,</a:t>
            </a:r>
          </a:p>
          <a:p>
            <a:pPr eaLnBrk="1" hangingPunct="1">
              <a:lnSpc>
                <a:spcPct val="80000"/>
              </a:lnSpc>
              <a:buFontTx/>
              <a:buNone/>
            </a:pPr>
            <a:r>
              <a:rPr lang="en-US" sz="2000" smtClean="0">
                <a:ea typeface="新細明體"/>
              </a:rPr>
              <a:t>	</a:t>
            </a:r>
            <a:r>
              <a:rPr lang="en-US" sz="2000" i="1" smtClean="0">
                <a:solidFill>
                  <a:srgbClr val="FF0000"/>
                </a:solidFill>
                <a:ea typeface="新細明體"/>
              </a:rPr>
              <a:t>Lucerne</a:t>
            </a:r>
            <a:r>
              <a:rPr lang="en-US" sz="2000" smtClean="0">
                <a:ea typeface="新細明體"/>
              </a:rPr>
              <a:t>  in derne for </a:t>
            </a:r>
            <a:r>
              <a:rPr lang="en-US" sz="2000" smtClean="0">
                <a:solidFill>
                  <a:srgbClr val="FF0000"/>
                </a:solidFill>
                <a:ea typeface="新細明體"/>
              </a:rPr>
              <a:t>to </a:t>
            </a:r>
            <a:r>
              <a:rPr lang="en-US" sz="2000" i="1" smtClean="0">
                <a:solidFill>
                  <a:srgbClr val="FF0000"/>
                </a:solidFill>
                <a:ea typeface="新細明體"/>
              </a:rPr>
              <a:t>discerne</a:t>
            </a:r>
            <a:r>
              <a:rPr lang="en-US" sz="2000" i="1" smtClean="0">
                <a:solidFill>
                  <a:srgbClr val="FF9933"/>
                </a:solidFill>
                <a:ea typeface="新細明體"/>
              </a:rPr>
              <a:t>  </a:t>
            </a:r>
            <a:r>
              <a:rPr lang="en-US" sz="2000" smtClean="0">
                <a:ea typeface="新細明體"/>
              </a:rPr>
              <a:t>	  </a:t>
            </a:r>
          </a:p>
          <a:p>
            <a:pPr eaLnBrk="1" hangingPunct="1">
              <a:lnSpc>
                <a:spcPct val="80000"/>
              </a:lnSpc>
              <a:buFontTx/>
              <a:buNone/>
            </a:pPr>
            <a:r>
              <a:rPr lang="en-US" sz="2000" smtClean="0">
                <a:ea typeface="新細明體"/>
              </a:rPr>
              <a:t>	Be glory and grace devyne,</a:t>
            </a:r>
          </a:p>
          <a:p>
            <a:pPr eaLnBrk="1" hangingPunct="1">
              <a:lnSpc>
                <a:spcPct val="80000"/>
              </a:lnSpc>
              <a:buFontTx/>
              <a:buNone/>
            </a:pPr>
            <a:r>
              <a:rPr lang="en-US" sz="2000" smtClean="0">
                <a:ea typeface="新細明體"/>
              </a:rPr>
              <a:t>	</a:t>
            </a:r>
            <a:r>
              <a:rPr lang="en-US" sz="2000" i="1" smtClean="0">
                <a:solidFill>
                  <a:srgbClr val="FF0000"/>
                </a:solidFill>
                <a:ea typeface="新細明體"/>
              </a:rPr>
              <a:t>Hodiern, modern, sempitern,	      </a:t>
            </a:r>
            <a:endParaRPr lang="en-US" sz="2000" smtClean="0">
              <a:solidFill>
                <a:srgbClr val="FF0000"/>
              </a:solidFill>
              <a:ea typeface="新細明體"/>
            </a:endParaRPr>
          </a:p>
          <a:p>
            <a:pPr eaLnBrk="1" hangingPunct="1">
              <a:lnSpc>
                <a:spcPct val="80000"/>
              </a:lnSpc>
              <a:buFontTx/>
              <a:buNone/>
            </a:pPr>
            <a:r>
              <a:rPr lang="en-US" sz="2000" i="1" smtClean="0">
                <a:solidFill>
                  <a:srgbClr val="FF0000"/>
                </a:solidFill>
                <a:ea typeface="新細明體"/>
              </a:rPr>
              <a:t>	  Angelicall regyne</a:t>
            </a:r>
            <a:r>
              <a:rPr lang="en-US" sz="2000" i="1" smtClean="0">
                <a:solidFill>
                  <a:srgbClr val="FF9933"/>
                </a:solidFill>
                <a:ea typeface="新細明體"/>
              </a:rPr>
              <a:t>,</a:t>
            </a:r>
          </a:p>
          <a:p>
            <a:pPr eaLnBrk="1" hangingPunct="1">
              <a:lnSpc>
                <a:spcPct val="80000"/>
              </a:lnSpc>
              <a:buFontTx/>
              <a:buNone/>
            </a:pPr>
            <a:r>
              <a:rPr lang="en-US" sz="2000" i="1" smtClean="0">
                <a:ea typeface="新細明體"/>
              </a:rPr>
              <a:t>	</a:t>
            </a:r>
            <a:r>
              <a:rPr lang="en-US" sz="2000" smtClean="0">
                <a:ea typeface="新細明體"/>
              </a:rPr>
              <a:t>Our tern </a:t>
            </a:r>
            <a:r>
              <a:rPr lang="en-US" sz="2000" i="1" smtClean="0">
                <a:solidFill>
                  <a:srgbClr val="FF0000"/>
                </a:solidFill>
                <a:ea typeface="新細明體"/>
              </a:rPr>
              <a:t>inferne</a:t>
            </a:r>
            <a:r>
              <a:rPr lang="en-US" sz="2000" smtClean="0">
                <a:ea typeface="新細明體"/>
              </a:rPr>
              <a:t>  for to </a:t>
            </a:r>
            <a:r>
              <a:rPr lang="en-US" sz="2000" i="1" smtClean="0">
                <a:solidFill>
                  <a:srgbClr val="FF0000"/>
                </a:solidFill>
                <a:ea typeface="新細明體"/>
              </a:rPr>
              <a:t>dispern</a:t>
            </a:r>
            <a:r>
              <a:rPr lang="en-US" sz="2000" i="1" smtClean="0">
                <a:ea typeface="新細明體"/>
              </a:rPr>
              <a:t>	</a:t>
            </a:r>
            <a:endParaRPr lang="en-US" sz="2000" smtClean="0">
              <a:ea typeface="新細明體"/>
            </a:endParaRPr>
          </a:p>
          <a:p>
            <a:pPr eaLnBrk="1" hangingPunct="1">
              <a:lnSpc>
                <a:spcPct val="80000"/>
              </a:lnSpc>
              <a:buFontTx/>
              <a:buNone/>
            </a:pPr>
            <a:r>
              <a:rPr lang="en-US" sz="2000" smtClean="0">
                <a:ea typeface="新細明體"/>
              </a:rPr>
              <a:t>	  Help, rialest </a:t>
            </a:r>
            <a:r>
              <a:rPr lang="en-US" sz="2000" i="1" smtClean="0">
                <a:ea typeface="新細明體"/>
              </a:rPr>
              <a:t>rosyne.</a:t>
            </a:r>
          </a:p>
          <a:p>
            <a:pPr eaLnBrk="1" hangingPunct="1">
              <a:lnSpc>
                <a:spcPct val="80000"/>
              </a:lnSpc>
              <a:buFontTx/>
              <a:buNone/>
            </a:pPr>
            <a:r>
              <a:rPr lang="en-US" sz="2000" i="1" smtClean="0">
                <a:ea typeface="新細明體"/>
              </a:rPr>
              <a:t>	</a:t>
            </a:r>
            <a:r>
              <a:rPr lang="es-ES" sz="2000" i="1" smtClean="0">
                <a:solidFill>
                  <a:srgbClr val="FF0000"/>
                </a:solidFill>
                <a:ea typeface="新細明體"/>
              </a:rPr>
              <a:t>Ave Maria gracia plena.</a:t>
            </a:r>
          </a:p>
          <a:p>
            <a:pPr eaLnBrk="1" hangingPunct="1">
              <a:lnSpc>
                <a:spcPct val="80000"/>
              </a:lnSpc>
              <a:buFontTx/>
              <a:buNone/>
            </a:pPr>
            <a:r>
              <a:rPr lang="es-ES" sz="2000" i="1" smtClean="0">
                <a:ea typeface="新細明體"/>
              </a:rPr>
              <a:t>	</a:t>
            </a:r>
            <a:r>
              <a:rPr lang="es-ES" sz="2000" smtClean="0">
                <a:ea typeface="新細明體"/>
              </a:rPr>
              <a:t>  </a:t>
            </a:r>
            <a:r>
              <a:rPr lang="en-US" sz="2000" smtClean="0">
                <a:ea typeface="新細明體"/>
              </a:rPr>
              <a:t>Haile, fresche floure </a:t>
            </a:r>
            <a:r>
              <a:rPr lang="en-US" sz="2000" i="1" smtClean="0">
                <a:solidFill>
                  <a:srgbClr val="FF0000"/>
                </a:solidFill>
                <a:ea typeface="新細明體"/>
              </a:rPr>
              <a:t>femynyne</a:t>
            </a:r>
            <a:r>
              <a:rPr lang="en-US" sz="2000" smtClean="0">
                <a:solidFill>
                  <a:srgbClr val="FF9933"/>
                </a:solidFill>
                <a:ea typeface="新細明體"/>
              </a:rPr>
              <a:t>,</a:t>
            </a:r>
          </a:p>
          <a:p>
            <a:pPr eaLnBrk="1" hangingPunct="1">
              <a:lnSpc>
                <a:spcPct val="80000"/>
              </a:lnSpc>
              <a:buFontTx/>
              <a:buNone/>
            </a:pPr>
            <a:r>
              <a:rPr lang="en-US" sz="2000" smtClean="0">
                <a:ea typeface="新細明體"/>
              </a:rPr>
              <a:t>	Yerne us </a:t>
            </a:r>
            <a:r>
              <a:rPr lang="en-US" sz="2000" i="1" smtClean="0">
                <a:solidFill>
                  <a:srgbClr val="FF0000"/>
                </a:solidFill>
                <a:ea typeface="新細明體"/>
              </a:rPr>
              <a:t>guberne</a:t>
            </a:r>
            <a:r>
              <a:rPr lang="en-US" sz="2000" smtClean="0">
                <a:solidFill>
                  <a:srgbClr val="FF9933"/>
                </a:solidFill>
                <a:ea typeface="新細明體"/>
              </a:rPr>
              <a:t>,</a:t>
            </a:r>
            <a:r>
              <a:rPr lang="en-US" sz="2000" smtClean="0">
                <a:ea typeface="新細明體"/>
              </a:rPr>
              <a:t>  virgin </a:t>
            </a:r>
            <a:r>
              <a:rPr lang="en-US" sz="2000" i="1" smtClean="0">
                <a:solidFill>
                  <a:srgbClr val="FF0000"/>
                </a:solidFill>
                <a:ea typeface="新細明體"/>
              </a:rPr>
              <a:t>matern</a:t>
            </a:r>
            <a:r>
              <a:rPr lang="en-US" sz="2000" smtClean="0">
                <a:ea typeface="新細明體"/>
              </a:rPr>
              <a:t>,     	</a:t>
            </a:r>
          </a:p>
          <a:p>
            <a:pPr eaLnBrk="1" hangingPunct="1">
              <a:lnSpc>
                <a:spcPct val="80000"/>
              </a:lnSpc>
              <a:buFontTx/>
              <a:buNone/>
            </a:pPr>
            <a:r>
              <a:rPr lang="en-US" sz="2000" smtClean="0">
                <a:ea typeface="新細明體"/>
              </a:rPr>
              <a:t>	Of reuth baith rute and ryne.			</a:t>
            </a:r>
            <a:endParaRPr lang="en-GB" sz="2000" smtClean="0">
              <a:ea typeface="新細明體"/>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ea typeface="新細明體"/>
              </a:rPr>
              <a:t>From “Ane Ballat of Our Lady”</a:t>
            </a:r>
            <a:r>
              <a:rPr lang="en-GB" smtClean="0">
                <a:ea typeface="新細明體"/>
              </a:rPr>
              <a:t> </a:t>
            </a:r>
          </a:p>
        </p:txBody>
      </p:sp>
      <p:sp>
        <p:nvSpPr>
          <p:cNvPr id="29698" name="Rectangle 3"/>
          <p:cNvSpPr>
            <a:spLocks noGrp="1" noChangeArrowheads="1"/>
          </p:cNvSpPr>
          <p:nvPr>
            <p:ph type="body" idx="1"/>
          </p:nvPr>
        </p:nvSpPr>
        <p:spPr>
          <a:xfrm>
            <a:off x="685800" y="1981200"/>
            <a:ext cx="7772400" cy="4648200"/>
          </a:xfrm>
        </p:spPr>
        <p:txBody>
          <a:bodyPr/>
          <a:lstStyle/>
          <a:p>
            <a:pPr eaLnBrk="1" hangingPunct="1">
              <a:lnSpc>
                <a:spcPct val="80000"/>
              </a:lnSpc>
              <a:buFontTx/>
              <a:buNone/>
            </a:pPr>
            <a:r>
              <a:rPr lang="da-DK" sz="2000" smtClean="0">
                <a:ea typeface="新細明體"/>
              </a:rPr>
              <a:t>	Hale, </a:t>
            </a:r>
            <a:r>
              <a:rPr lang="da-DK" sz="2000" i="1" smtClean="0">
                <a:solidFill>
                  <a:srgbClr val="FF0000"/>
                </a:solidFill>
                <a:ea typeface="新細明體"/>
              </a:rPr>
              <a:t>sterne superne</a:t>
            </a:r>
            <a:r>
              <a:rPr lang="da-DK" sz="2000" smtClean="0">
                <a:ea typeface="新細明體"/>
              </a:rPr>
              <a:t>, hale </a:t>
            </a:r>
            <a:r>
              <a:rPr lang="da-DK" sz="2000" smtClean="0">
                <a:solidFill>
                  <a:srgbClr val="FF0000"/>
                </a:solidFill>
                <a:ea typeface="新細明體"/>
              </a:rPr>
              <a:t>in </a:t>
            </a:r>
            <a:r>
              <a:rPr lang="da-DK" sz="2000" i="1" smtClean="0">
                <a:solidFill>
                  <a:srgbClr val="FF0000"/>
                </a:solidFill>
                <a:ea typeface="新細明體"/>
              </a:rPr>
              <a:t>eterne</a:t>
            </a:r>
            <a:r>
              <a:rPr lang="da-DK" sz="2000" smtClean="0">
                <a:solidFill>
                  <a:srgbClr val="FF9933"/>
                </a:solidFill>
                <a:ea typeface="新細明體"/>
              </a:rPr>
              <a:t>,</a:t>
            </a:r>
          </a:p>
          <a:p>
            <a:pPr eaLnBrk="1" hangingPunct="1">
              <a:lnSpc>
                <a:spcPct val="80000"/>
              </a:lnSpc>
              <a:buFontTx/>
              <a:buNone/>
            </a:pPr>
            <a:r>
              <a:rPr lang="da-DK" sz="2000" smtClean="0">
                <a:ea typeface="新細明體"/>
              </a:rPr>
              <a:t>	  </a:t>
            </a:r>
            <a:r>
              <a:rPr lang="en-US" sz="2000" smtClean="0">
                <a:ea typeface="新細明體"/>
              </a:rPr>
              <a:t>In Godis sicht to schyne,</a:t>
            </a:r>
          </a:p>
          <a:p>
            <a:pPr eaLnBrk="1" hangingPunct="1">
              <a:lnSpc>
                <a:spcPct val="80000"/>
              </a:lnSpc>
              <a:buFontTx/>
              <a:buNone/>
            </a:pPr>
            <a:r>
              <a:rPr lang="en-US" sz="2000" smtClean="0">
                <a:ea typeface="新細明體"/>
              </a:rPr>
              <a:t>	</a:t>
            </a:r>
            <a:r>
              <a:rPr lang="en-US" sz="2000" i="1" smtClean="0">
                <a:solidFill>
                  <a:srgbClr val="FF0000"/>
                </a:solidFill>
                <a:ea typeface="新細明體"/>
              </a:rPr>
              <a:t>Lucerne</a:t>
            </a:r>
            <a:r>
              <a:rPr lang="en-US" sz="2000" smtClean="0">
                <a:ea typeface="新細明體"/>
              </a:rPr>
              <a:t>  in derne for </a:t>
            </a:r>
            <a:r>
              <a:rPr lang="en-US" sz="2000" smtClean="0">
                <a:solidFill>
                  <a:srgbClr val="FF0000"/>
                </a:solidFill>
                <a:ea typeface="新細明體"/>
              </a:rPr>
              <a:t>to </a:t>
            </a:r>
            <a:r>
              <a:rPr lang="en-US" sz="2000" i="1" smtClean="0">
                <a:solidFill>
                  <a:srgbClr val="FF0000"/>
                </a:solidFill>
                <a:ea typeface="新細明體"/>
              </a:rPr>
              <a:t>discerne</a:t>
            </a:r>
            <a:r>
              <a:rPr lang="en-US" sz="2000" i="1" smtClean="0">
                <a:solidFill>
                  <a:srgbClr val="FF9933"/>
                </a:solidFill>
                <a:ea typeface="新細明體"/>
              </a:rPr>
              <a:t>      </a:t>
            </a:r>
            <a:r>
              <a:rPr lang="en-US" sz="2000" smtClean="0">
                <a:ea typeface="新細明體"/>
              </a:rPr>
              <a:t>Lamp in darkness, to see by</a:t>
            </a:r>
          </a:p>
          <a:p>
            <a:pPr eaLnBrk="1" hangingPunct="1">
              <a:lnSpc>
                <a:spcPct val="80000"/>
              </a:lnSpc>
              <a:buFontTx/>
              <a:buNone/>
            </a:pPr>
            <a:r>
              <a:rPr lang="en-US" sz="2000" smtClean="0">
                <a:ea typeface="新細明體"/>
              </a:rPr>
              <a:t>	  Be glory and grace devyne,</a:t>
            </a:r>
          </a:p>
          <a:p>
            <a:pPr eaLnBrk="1" hangingPunct="1">
              <a:lnSpc>
                <a:spcPct val="80000"/>
              </a:lnSpc>
              <a:buFontTx/>
              <a:buNone/>
            </a:pPr>
            <a:r>
              <a:rPr lang="en-US" sz="2000" smtClean="0">
                <a:ea typeface="新細明體"/>
              </a:rPr>
              <a:t>	</a:t>
            </a:r>
            <a:r>
              <a:rPr lang="en-US" sz="2000" i="1" smtClean="0">
                <a:solidFill>
                  <a:srgbClr val="FF0000"/>
                </a:solidFill>
                <a:ea typeface="新細明體"/>
              </a:rPr>
              <a:t>Hodiern, modern, sempitern,	      </a:t>
            </a:r>
            <a:r>
              <a:rPr lang="en-US" sz="2000" smtClean="0">
                <a:ea typeface="新細明體"/>
              </a:rPr>
              <a:t>For this day, now, and forever</a:t>
            </a:r>
            <a:endParaRPr lang="en-US" sz="2000" i="1" smtClean="0">
              <a:ea typeface="新細明體"/>
            </a:endParaRPr>
          </a:p>
          <a:p>
            <a:pPr eaLnBrk="1" hangingPunct="1">
              <a:lnSpc>
                <a:spcPct val="80000"/>
              </a:lnSpc>
              <a:buFontTx/>
              <a:buNone/>
            </a:pPr>
            <a:r>
              <a:rPr lang="en-US" sz="2000" i="1" smtClean="0">
                <a:solidFill>
                  <a:srgbClr val="FF0000"/>
                </a:solidFill>
                <a:ea typeface="新細明體"/>
              </a:rPr>
              <a:t>	  Angelicall regyne</a:t>
            </a:r>
            <a:r>
              <a:rPr lang="en-US" sz="2000" i="1" smtClean="0">
                <a:solidFill>
                  <a:srgbClr val="FF9933"/>
                </a:solidFill>
                <a:ea typeface="新細明體"/>
              </a:rPr>
              <a:t>,</a:t>
            </a:r>
          </a:p>
          <a:p>
            <a:pPr eaLnBrk="1" hangingPunct="1">
              <a:lnSpc>
                <a:spcPct val="80000"/>
              </a:lnSpc>
              <a:buFontTx/>
              <a:buNone/>
            </a:pPr>
            <a:r>
              <a:rPr lang="en-US" sz="2000" i="1" smtClean="0">
                <a:ea typeface="新細明體"/>
              </a:rPr>
              <a:t>	</a:t>
            </a:r>
            <a:r>
              <a:rPr lang="en-US" sz="2000" smtClean="0">
                <a:ea typeface="新細明體"/>
              </a:rPr>
              <a:t>Our tern </a:t>
            </a:r>
            <a:r>
              <a:rPr lang="en-US" sz="2000" i="1" smtClean="0">
                <a:solidFill>
                  <a:srgbClr val="FF0000"/>
                </a:solidFill>
                <a:ea typeface="新細明體"/>
              </a:rPr>
              <a:t>inferne</a:t>
            </a:r>
            <a:r>
              <a:rPr lang="en-US" sz="2000" smtClean="0">
                <a:ea typeface="新細明體"/>
              </a:rPr>
              <a:t>  for to </a:t>
            </a:r>
            <a:r>
              <a:rPr lang="en-US" sz="2000" i="1" smtClean="0">
                <a:solidFill>
                  <a:srgbClr val="FF0000"/>
                </a:solidFill>
                <a:ea typeface="新細明體"/>
              </a:rPr>
              <a:t>dispern</a:t>
            </a:r>
            <a:r>
              <a:rPr lang="en-US" sz="2000" i="1" smtClean="0">
                <a:ea typeface="新細明體"/>
              </a:rPr>
              <a:t>	      </a:t>
            </a:r>
            <a:r>
              <a:rPr lang="en-US" sz="2000" smtClean="0">
                <a:ea typeface="新細明體"/>
              </a:rPr>
              <a:t>To ward off our pain in hell</a:t>
            </a:r>
          </a:p>
          <a:p>
            <a:pPr eaLnBrk="1" hangingPunct="1">
              <a:lnSpc>
                <a:spcPct val="80000"/>
              </a:lnSpc>
              <a:buFontTx/>
              <a:buNone/>
            </a:pPr>
            <a:r>
              <a:rPr lang="en-US" sz="2000" smtClean="0">
                <a:ea typeface="新細明體"/>
              </a:rPr>
              <a:t>	  Help, rialest </a:t>
            </a:r>
            <a:r>
              <a:rPr lang="en-US" sz="2000" i="1" smtClean="0">
                <a:ea typeface="新細明體"/>
              </a:rPr>
              <a:t>rosyne.</a:t>
            </a:r>
          </a:p>
          <a:p>
            <a:pPr eaLnBrk="1" hangingPunct="1">
              <a:lnSpc>
                <a:spcPct val="80000"/>
              </a:lnSpc>
              <a:buFontTx/>
              <a:buNone/>
            </a:pPr>
            <a:r>
              <a:rPr lang="en-US" sz="2000" i="1" smtClean="0">
                <a:ea typeface="新細明體"/>
              </a:rPr>
              <a:t>	</a:t>
            </a:r>
            <a:r>
              <a:rPr lang="es-ES" sz="2000" i="1" smtClean="0">
                <a:solidFill>
                  <a:srgbClr val="FF0000"/>
                </a:solidFill>
                <a:ea typeface="新細明體"/>
              </a:rPr>
              <a:t>Ave Maria gracia plena.</a:t>
            </a:r>
          </a:p>
          <a:p>
            <a:pPr eaLnBrk="1" hangingPunct="1">
              <a:lnSpc>
                <a:spcPct val="80000"/>
              </a:lnSpc>
              <a:buFontTx/>
              <a:buNone/>
            </a:pPr>
            <a:r>
              <a:rPr lang="es-ES" sz="2000" i="1" smtClean="0">
                <a:ea typeface="新細明體"/>
              </a:rPr>
              <a:t>	</a:t>
            </a:r>
            <a:r>
              <a:rPr lang="es-ES" sz="2000" smtClean="0">
                <a:ea typeface="新細明體"/>
              </a:rPr>
              <a:t>  </a:t>
            </a:r>
            <a:r>
              <a:rPr lang="en-US" sz="2000" smtClean="0">
                <a:ea typeface="新細明體"/>
              </a:rPr>
              <a:t>Haile, fresche floure </a:t>
            </a:r>
            <a:r>
              <a:rPr lang="en-US" sz="2000" i="1" smtClean="0">
                <a:solidFill>
                  <a:srgbClr val="FF0000"/>
                </a:solidFill>
                <a:ea typeface="新細明體"/>
              </a:rPr>
              <a:t>femynyne</a:t>
            </a:r>
            <a:r>
              <a:rPr lang="en-US" sz="2000" smtClean="0">
                <a:solidFill>
                  <a:srgbClr val="FF9933"/>
                </a:solidFill>
                <a:ea typeface="新細明體"/>
              </a:rPr>
              <a:t>,</a:t>
            </a:r>
          </a:p>
          <a:p>
            <a:pPr eaLnBrk="1" hangingPunct="1">
              <a:lnSpc>
                <a:spcPct val="80000"/>
              </a:lnSpc>
              <a:buFontTx/>
              <a:buNone/>
            </a:pPr>
            <a:r>
              <a:rPr lang="en-US" sz="2000" smtClean="0">
                <a:ea typeface="新細明體"/>
              </a:rPr>
              <a:t>	Yerne us </a:t>
            </a:r>
            <a:r>
              <a:rPr lang="en-US" sz="2000" i="1" smtClean="0">
                <a:solidFill>
                  <a:srgbClr val="FF0000"/>
                </a:solidFill>
                <a:ea typeface="新細明體"/>
              </a:rPr>
              <a:t>guberne</a:t>
            </a:r>
            <a:r>
              <a:rPr lang="en-US" sz="2000" smtClean="0">
                <a:solidFill>
                  <a:srgbClr val="FF9933"/>
                </a:solidFill>
                <a:ea typeface="新細明體"/>
              </a:rPr>
              <a:t>,</a:t>
            </a:r>
            <a:r>
              <a:rPr lang="en-US" sz="2000" smtClean="0">
                <a:ea typeface="新細明體"/>
              </a:rPr>
              <a:t>  </a:t>
            </a:r>
            <a:r>
              <a:rPr lang="en-US" sz="2000" i="1" smtClean="0">
                <a:solidFill>
                  <a:srgbClr val="FF0000"/>
                </a:solidFill>
                <a:ea typeface="新細明體"/>
              </a:rPr>
              <a:t>virgin</a:t>
            </a:r>
            <a:r>
              <a:rPr lang="en-US" sz="2000" smtClean="0">
                <a:ea typeface="新細明體"/>
              </a:rPr>
              <a:t> </a:t>
            </a:r>
            <a:r>
              <a:rPr lang="en-US" sz="2000" i="1" smtClean="0">
                <a:solidFill>
                  <a:srgbClr val="FF0000"/>
                </a:solidFill>
                <a:ea typeface="新細明體"/>
              </a:rPr>
              <a:t>matern</a:t>
            </a:r>
            <a:r>
              <a:rPr lang="en-US" sz="2000" smtClean="0">
                <a:ea typeface="新細明體"/>
              </a:rPr>
              <a:t>,      Govern us well, maternal virgin	</a:t>
            </a:r>
          </a:p>
          <a:p>
            <a:pPr eaLnBrk="1" hangingPunct="1">
              <a:lnSpc>
                <a:spcPct val="80000"/>
              </a:lnSpc>
              <a:buFontTx/>
              <a:buNone/>
            </a:pPr>
            <a:r>
              <a:rPr lang="en-US" sz="2000" smtClean="0">
                <a:ea typeface="新細明體"/>
              </a:rPr>
              <a:t>	Of reuth baith rute and ryne.			</a:t>
            </a:r>
            <a:endParaRPr lang="en-GB" sz="2000" smtClean="0">
              <a:ea typeface="新細明體"/>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GB" smtClean="0">
                <a:ea typeface="新細明體"/>
              </a:rPr>
              <a:t>Analysing lexis (vocabulary)</a:t>
            </a:r>
          </a:p>
        </p:txBody>
      </p:sp>
      <p:sp>
        <p:nvSpPr>
          <p:cNvPr id="30722" name="Rectangle 3"/>
          <p:cNvSpPr>
            <a:spLocks noGrp="1" noChangeArrowheads="1"/>
          </p:cNvSpPr>
          <p:nvPr>
            <p:ph type="body" idx="1"/>
          </p:nvPr>
        </p:nvSpPr>
        <p:spPr>
          <a:xfrm>
            <a:off x="684213" y="1773238"/>
            <a:ext cx="7772400" cy="4546600"/>
          </a:xfrm>
        </p:spPr>
        <p:txBody>
          <a:bodyPr/>
          <a:lstStyle/>
          <a:p>
            <a:pPr eaLnBrk="1" hangingPunct="1">
              <a:lnSpc>
                <a:spcPct val="80000"/>
              </a:lnSpc>
              <a:buFontTx/>
              <a:buNone/>
            </a:pPr>
            <a:r>
              <a:rPr lang="en-US" sz="2000" b="1" smtClean="0">
                <a:ea typeface="新細明體"/>
              </a:rPr>
              <a:t>	</a:t>
            </a:r>
            <a:r>
              <a:rPr lang="en-US" sz="2000" smtClean="0">
                <a:ea typeface="新細明體"/>
              </a:rPr>
              <a:t>What is the origin of the words?  Pay particular attention to the presence of </a:t>
            </a:r>
            <a:r>
              <a:rPr lang="en-US" sz="2000" i="1" smtClean="0">
                <a:ea typeface="新細明體"/>
              </a:rPr>
              <a:t>latinisms, northernisms</a:t>
            </a:r>
            <a:r>
              <a:rPr lang="en-US" sz="2000" smtClean="0">
                <a:ea typeface="新細明體"/>
              </a:rPr>
              <a:t>, and words whose origins are </a:t>
            </a:r>
            <a:r>
              <a:rPr lang="nl-NL" sz="2000" i="1" smtClean="0">
                <a:ea typeface="新細明體"/>
              </a:rPr>
              <a:t>obscure</a:t>
            </a:r>
            <a:r>
              <a:rPr lang="nl-NL" sz="2000" smtClean="0">
                <a:ea typeface="新細明體"/>
              </a:rPr>
              <a:t> (ie slang).</a:t>
            </a:r>
          </a:p>
          <a:p>
            <a:pPr eaLnBrk="1" hangingPunct="1">
              <a:lnSpc>
                <a:spcPct val="80000"/>
              </a:lnSpc>
              <a:buFontTx/>
              <a:buNone/>
            </a:pPr>
            <a:r>
              <a:rPr lang="nl-NL" sz="2000" smtClean="0">
                <a:ea typeface="新細明體"/>
              </a:rPr>
              <a:t>	</a:t>
            </a:r>
          </a:p>
          <a:p>
            <a:pPr eaLnBrk="1" hangingPunct="1">
              <a:lnSpc>
                <a:spcPct val="80000"/>
              </a:lnSpc>
              <a:buFontTx/>
              <a:buNone/>
            </a:pPr>
            <a:r>
              <a:rPr lang="en-US" sz="2000" smtClean="0">
                <a:ea typeface="新細明體"/>
              </a:rPr>
              <a:t>	What </a:t>
            </a:r>
            <a:r>
              <a:rPr lang="en-US" sz="2000" i="1" smtClean="0">
                <a:ea typeface="新細明體"/>
              </a:rPr>
              <a:t>semantic areas</a:t>
            </a:r>
            <a:r>
              <a:rPr lang="en-US" sz="2000" smtClean="0">
                <a:ea typeface="新細明體"/>
              </a:rPr>
              <a:t> do the words fall into?  Are the areas largely positive (eg HOLINESS, PURITY, LIGHT) or negative (eg VICE, DARKNESS, etc)?  </a:t>
            </a:r>
          </a:p>
          <a:p>
            <a:pPr eaLnBrk="1" hangingPunct="1">
              <a:lnSpc>
                <a:spcPct val="80000"/>
              </a:lnSpc>
              <a:buFontTx/>
              <a:buNone/>
            </a:pPr>
            <a:endParaRPr lang="en-US" sz="2000" smtClean="0">
              <a:ea typeface="新細明體"/>
            </a:endParaRPr>
          </a:p>
          <a:p>
            <a:pPr eaLnBrk="1" hangingPunct="1">
              <a:lnSpc>
                <a:spcPct val="80000"/>
              </a:lnSpc>
              <a:buFontTx/>
              <a:buNone/>
            </a:pPr>
            <a:r>
              <a:rPr lang="en-US" sz="2000" smtClean="0">
                <a:ea typeface="新細明體"/>
              </a:rPr>
              <a:t>	Do the words increase the </a:t>
            </a:r>
            <a:r>
              <a:rPr lang="en-US" sz="2000" i="1" smtClean="0">
                <a:ea typeface="新細明體"/>
              </a:rPr>
              <a:t>semantic density</a:t>
            </a:r>
            <a:r>
              <a:rPr lang="en-US" sz="2000" smtClean="0">
                <a:ea typeface="新細明體"/>
              </a:rPr>
              <a:t> of the language (ie are they decorative?) or do they increase its </a:t>
            </a:r>
            <a:r>
              <a:rPr lang="en-US" sz="2000" i="1" smtClean="0">
                <a:ea typeface="新細明體"/>
              </a:rPr>
              <a:t>semantic range</a:t>
            </a:r>
            <a:r>
              <a:rPr lang="en-US" sz="2000" smtClean="0">
                <a:ea typeface="新細明體"/>
              </a:rPr>
              <a:t> (ie are they learned, technical?)?</a:t>
            </a:r>
          </a:p>
          <a:p>
            <a:pPr eaLnBrk="1" hangingPunct="1">
              <a:lnSpc>
                <a:spcPct val="80000"/>
              </a:lnSpc>
              <a:buFontTx/>
              <a:buNone/>
            </a:pPr>
            <a:r>
              <a:rPr lang="en-US" sz="2000" smtClean="0">
                <a:ea typeface="新細明體"/>
              </a:rPr>
              <a:t>	</a:t>
            </a:r>
          </a:p>
          <a:p>
            <a:pPr eaLnBrk="1" hangingPunct="1">
              <a:lnSpc>
                <a:spcPct val="80000"/>
              </a:lnSpc>
              <a:buFontTx/>
              <a:buNone/>
            </a:pPr>
            <a:r>
              <a:rPr lang="en-US" sz="2000" smtClean="0">
                <a:ea typeface="新細明體"/>
              </a:rPr>
              <a:t>	As far as we can gather from references (eg </a:t>
            </a:r>
            <a:r>
              <a:rPr lang="en-US" sz="2000" smtClean="0">
                <a:ea typeface="新細明體"/>
                <a:hlinkClick r:id="rId2"/>
              </a:rPr>
              <a:t>www.dsl.ac.uk</a:t>
            </a:r>
            <a:r>
              <a:rPr lang="en-US" sz="2000" smtClean="0">
                <a:ea typeface="新細明體"/>
              </a:rPr>
              <a:t> ) were the words new and </a:t>
            </a:r>
            <a:r>
              <a:rPr lang="en-US" sz="2000" i="1" smtClean="0">
                <a:ea typeface="新細明體"/>
              </a:rPr>
              <a:t>surprising</a:t>
            </a:r>
            <a:r>
              <a:rPr lang="en-US" sz="2000" smtClean="0">
                <a:ea typeface="新細明體"/>
              </a:rPr>
              <a:t> or common and </a:t>
            </a:r>
            <a:r>
              <a:rPr lang="en-US" sz="2000" i="1" smtClean="0">
                <a:ea typeface="新細明體"/>
              </a:rPr>
              <a:t>everyday</a:t>
            </a:r>
            <a:r>
              <a:rPr lang="en-US" sz="2000" smtClean="0">
                <a:ea typeface="新細明體"/>
              </a:rPr>
              <a:t>?</a:t>
            </a:r>
            <a:endParaRPr lang="en-GB" sz="2000" smtClean="0">
              <a:ea typeface="新細明體"/>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smtClean="0">
                <a:ea typeface="新細明體"/>
              </a:rPr>
              <a:t>Statistics…</a:t>
            </a:r>
          </a:p>
        </p:txBody>
      </p:sp>
      <p:sp>
        <p:nvSpPr>
          <p:cNvPr id="31746" name="Rectangle 3"/>
          <p:cNvSpPr>
            <a:spLocks noGrp="1" noChangeArrowheads="1"/>
          </p:cNvSpPr>
          <p:nvPr>
            <p:ph type="body" idx="1"/>
          </p:nvPr>
        </p:nvSpPr>
        <p:spPr/>
        <p:txBody>
          <a:bodyPr/>
          <a:lstStyle/>
          <a:p>
            <a:pPr eaLnBrk="1" hangingPunct="1">
              <a:lnSpc>
                <a:spcPct val="90000"/>
              </a:lnSpc>
            </a:pPr>
            <a:r>
              <a:rPr lang="en-GB" smtClean="0">
                <a:ea typeface="新細明體"/>
              </a:rPr>
              <a:t>Average frequency of latinisms in Dunbar’s poetry: </a:t>
            </a:r>
            <a:r>
              <a:rPr lang="en-GB" smtClean="0">
                <a:solidFill>
                  <a:srgbClr val="FF0000"/>
                </a:solidFill>
                <a:ea typeface="新細明體"/>
              </a:rPr>
              <a:t>12.9%</a:t>
            </a:r>
          </a:p>
          <a:p>
            <a:pPr eaLnBrk="1" hangingPunct="1">
              <a:lnSpc>
                <a:spcPct val="90000"/>
              </a:lnSpc>
            </a:pPr>
            <a:r>
              <a:rPr lang="en-GB" smtClean="0">
                <a:ea typeface="新細明體"/>
              </a:rPr>
              <a:t>Frequency of latinisms in “Ane Ballat of Our Lady”:</a:t>
            </a:r>
            <a:r>
              <a:rPr lang="en-GB" smtClean="0">
                <a:solidFill>
                  <a:srgbClr val="FF0000"/>
                </a:solidFill>
                <a:ea typeface="新細明體"/>
              </a:rPr>
              <a:t> 31.1%</a:t>
            </a:r>
          </a:p>
          <a:p>
            <a:pPr eaLnBrk="1" hangingPunct="1">
              <a:lnSpc>
                <a:spcPct val="90000"/>
              </a:lnSpc>
              <a:buFontTx/>
              <a:buNone/>
            </a:pPr>
            <a:endParaRPr lang="en-GB" smtClean="0">
              <a:ea typeface="新細明體"/>
            </a:endParaRPr>
          </a:p>
          <a:p>
            <a:pPr eaLnBrk="1" hangingPunct="1">
              <a:lnSpc>
                <a:spcPct val="90000"/>
              </a:lnSpc>
              <a:buFontTx/>
              <a:buNone/>
            </a:pPr>
            <a:r>
              <a:rPr lang="en-GB" smtClean="0">
                <a:ea typeface="新細明體"/>
              </a:rPr>
              <a:t>	However, the </a:t>
            </a:r>
            <a:r>
              <a:rPr lang="en-GB" smtClean="0">
                <a:solidFill>
                  <a:srgbClr val="FF0000"/>
                </a:solidFill>
                <a:ea typeface="新細明體"/>
              </a:rPr>
              <a:t>type</a:t>
            </a:r>
            <a:r>
              <a:rPr lang="en-GB" smtClean="0">
                <a:ea typeface="新細明體"/>
              </a:rPr>
              <a:t> of latinism used is at least as important as the frequency of 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GB" smtClean="0">
                <a:ea typeface="新細明體"/>
              </a:rPr>
              <a:t>Semantic range and depth</a:t>
            </a:r>
          </a:p>
        </p:txBody>
      </p:sp>
      <p:sp>
        <p:nvSpPr>
          <p:cNvPr id="32770" name="Rectangle 3"/>
          <p:cNvSpPr>
            <a:spLocks noGrp="1" noChangeArrowheads="1"/>
          </p:cNvSpPr>
          <p:nvPr>
            <p:ph type="body" idx="1"/>
          </p:nvPr>
        </p:nvSpPr>
        <p:spPr/>
        <p:txBody>
          <a:bodyPr/>
          <a:lstStyle/>
          <a:p>
            <a:pPr eaLnBrk="1" hangingPunct="1"/>
            <a:r>
              <a:rPr lang="en-GB" smtClean="0">
                <a:ea typeface="新細明體"/>
              </a:rPr>
              <a:t>Latinisms used to introduce new concepts to Scots increase the </a:t>
            </a:r>
            <a:r>
              <a:rPr lang="en-GB" smtClean="0">
                <a:solidFill>
                  <a:srgbClr val="FF0000"/>
                </a:solidFill>
                <a:ea typeface="新細明體"/>
              </a:rPr>
              <a:t>semantic range </a:t>
            </a:r>
            <a:r>
              <a:rPr lang="en-GB" smtClean="0">
                <a:ea typeface="新細明體"/>
              </a:rPr>
              <a:t>of Scots.</a:t>
            </a:r>
          </a:p>
          <a:p>
            <a:pPr eaLnBrk="1" hangingPunct="1"/>
            <a:r>
              <a:rPr lang="en-GB" smtClean="0">
                <a:ea typeface="新細明體"/>
              </a:rPr>
              <a:t>Latinisms used for decorative purposes, where a native Scots (OE/ON) term is available, increase its </a:t>
            </a:r>
            <a:r>
              <a:rPr lang="en-GB" smtClean="0">
                <a:solidFill>
                  <a:srgbClr val="FF0000"/>
                </a:solidFill>
                <a:ea typeface="新細明體"/>
              </a:rPr>
              <a:t>semantic depth</a:t>
            </a:r>
            <a:r>
              <a:rPr lang="en-GB" smtClean="0">
                <a:ea typeface="新細明體"/>
              </a:rPr>
              <a:t>.</a:t>
            </a:r>
          </a:p>
          <a:p>
            <a:pPr eaLnBrk="1" hangingPunct="1"/>
            <a:r>
              <a:rPr lang="en-GB" smtClean="0">
                <a:ea typeface="新細明體"/>
              </a:rPr>
              <a:t>How would you describe ‘regyne’?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smtClean="0">
                <a:ea typeface="新細明體"/>
              </a:rPr>
              <a:t>Aureate vocabulary</a:t>
            </a:r>
          </a:p>
        </p:txBody>
      </p:sp>
      <p:sp>
        <p:nvSpPr>
          <p:cNvPr id="33794" name="Rectangle 3"/>
          <p:cNvSpPr>
            <a:spLocks noGrp="1" noChangeArrowheads="1"/>
          </p:cNvSpPr>
          <p:nvPr>
            <p:ph type="body" idx="1"/>
          </p:nvPr>
        </p:nvSpPr>
        <p:spPr/>
        <p:txBody>
          <a:bodyPr/>
          <a:lstStyle/>
          <a:p>
            <a:pPr eaLnBrk="1" hangingPunct="1"/>
            <a:r>
              <a:rPr lang="en-GB" smtClean="0">
                <a:solidFill>
                  <a:srgbClr val="FF0000"/>
                </a:solidFill>
                <a:ea typeface="新細明體"/>
              </a:rPr>
              <a:t>Aureate</a:t>
            </a:r>
            <a:r>
              <a:rPr lang="en-GB" smtClean="0">
                <a:ea typeface="新細明體"/>
              </a:rPr>
              <a:t> (golden/gilded) vocabulary is often latinate in origin</a:t>
            </a:r>
          </a:p>
          <a:p>
            <a:pPr eaLnBrk="1" hangingPunct="1"/>
            <a:r>
              <a:rPr lang="en-GB" smtClean="0">
                <a:ea typeface="新細明體"/>
              </a:rPr>
              <a:t>Aureate vocabulary includes native (OE/ON) terms that have positive associations, of light, beauty, wealth, etc, eg ‘</a:t>
            </a:r>
            <a:r>
              <a:rPr lang="en-GB" smtClean="0">
                <a:solidFill>
                  <a:srgbClr val="FF0000"/>
                </a:solidFill>
                <a:ea typeface="新細明體"/>
              </a:rPr>
              <a:t>sterne</a:t>
            </a:r>
            <a:r>
              <a:rPr lang="en-GB" smtClean="0">
                <a:ea typeface="新細明體"/>
              </a:rPr>
              <a:t>’ (star; ON </a:t>
            </a:r>
            <a:r>
              <a:rPr lang="en-GB" i="1" smtClean="0">
                <a:ea typeface="新細明體"/>
              </a:rPr>
              <a:t>stjarna</a:t>
            </a:r>
            <a:r>
              <a:rPr lang="en-GB" smtClean="0">
                <a:ea typeface="新細明體"/>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ea typeface="新細明體"/>
              </a:rPr>
              <a:t>Are you moodled?</a:t>
            </a:r>
          </a:p>
        </p:txBody>
      </p:sp>
      <p:sp>
        <p:nvSpPr>
          <p:cNvPr id="16386" name="Content Placeholder 2"/>
          <p:cNvSpPr>
            <a:spLocks noGrp="1"/>
          </p:cNvSpPr>
          <p:nvPr>
            <p:ph idx="1"/>
          </p:nvPr>
        </p:nvSpPr>
        <p:spPr/>
        <p:txBody>
          <a:bodyPr/>
          <a:lstStyle/>
          <a:p>
            <a:pPr eaLnBrk="1" hangingPunct="1"/>
            <a:endParaRPr lang="en-GB" smtClean="0">
              <a:ea typeface="新細明體"/>
            </a:endParaRPr>
          </a:p>
        </p:txBody>
      </p:sp>
      <p:pic>
        <p:nvPicPr>
          <p:cNvPr id="16387" name="Picture 2"/>
          <p:cNvPicPr>
            <a:picLocks noChangeAspect="1" noChangeArrowheads="1"/>
          </p:cNvPicPr>
          <p:nvPr/>
        </p:nvPicPr>
        <p:blipFill>
          <a:blip r:embed="rId2"/>
          <a:srcRect l="16277" t="9596" r="17889" b="5185"/>
          <a:stretch>
            <a:fillRect/>
          </a:stretch>
        </p:blipFill>
        <p:spPr bwMode="auto">
          <a:xfrm>
            <a:off x="727075" y="1219200"/>
            <a:ext cx="753903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ea typeface="新細明體"/>
              </a:rPr>
              <a:t>Grammar as a style indicator</a:t>
            </a:r>
            <a:r>
              <a:rPr lang="en-GB" smtClean="0">
                <a:ea typeface="新細明體"/>
              </a:rPr>
              <a:t> </a:t>
            </a:r>
          </a:p>
        </p:txBody>
      </p:sp>
      <p:sp>
        <p:nvSpPr>
          <p:cNvPr id="8195" name="Rectangle 3"/>
          <p:cNvSpPr>
            <a:spLocks noGrp="1" noChangeArrowheads="1"/>
          </p:cNvSpPr>
          <p:nvPr>
            <p:ph type="body" idx="1"/>
          </p:nvPr>
        </p:nvSpPr>
        <p:spPr>
          <a:xfrm>
            <a:off x="685800" y="1981200"/>
            <a:ext cx="7772400" cy="4400550"/>
          </a:xfrm>
        </p:spPr>
        <p:txBody>
          <a:bodyPr/>
          <a:lstStyle/>
          <a:p>
            <a:pPr eaLnBrk="1" hangingPunct="1">
              <a:lnSpc>
                <a:spcPct val="90000"/>
              </a:lnSpc>
              <a:defRPr/>
            </a:pPr>
            <a:r>
              <a:rPr lang="en-US" sz="2800" dirty="0" smtClean="0"/>
              <a:t>What is the relationship of the poetic line to the grammatical sentence?</a:t>
            </a:r>
          </a:p>
          <a:p>
            <a:pPr marL="0" indent="0" eaLnBrk="1" hangingPunct="1">
              <a:lnSpc>
                <a:spcPct val="90000"/>
              </a:lnSpc>
              <a:buFont typeface="Arial" charset="0"/>
              <a:buNone/>
              <a:defRPr/>
            </a:pPr>
            <a:endParaRPr lang="en-US" sz="2800" dirty="0" smtClean="0"/>
          </a:p>
          <a:p>
            <a:pPr lvl="1" eaLnBrk="1" hangingPunct="1">
              <a:lnSpc>
                <a:spcPct val="90000"/>
              </a:lnSpc>
              <a:defRPr/>
            </a:pPr>
            <a:r>
              <a:rPr lang="en-US" sz="2400" dirty="0" smtClean="0"/>
              <a:t>Are long and complex sentences markers of the high style?</a:t>
            </a:r>
          </a:p>
          <a:p>
            <a:pPr marL="457200" lvl="1" indent="0" eaLnBrk="1" hangingPunct="1">
              <a:lnSpc>
                <a:spcPct val="90000"/>
              </a:lnSpc>
              <a:buFont typeface="Arial" charset="0"/>
              <a:buNone/>
              <a:defRPr/>
            </a:pPr>
            <a:endParaRPr lang="en-US" sz="2400" dirty="0" smtClean="0"/>
          </a:p>
          <a:p>
            <a:pPr lvl="1" eaLnBrk="1" hangingPunct="1">
              <a:lnSpc>
                <a:spcPct val="90000"/>
              </a:lnSpc>
              <a:defRPr/>
            </a:pPr>
            <a:r>
              <a:rPr lang="en-US" sz="2400" dirty="0" smtClean="0"/>
              <a:t>Are short, simple sentences markers of the low style?</a:t>
            </a: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609600"/>
            <a:ext cx="7772400" cy="947738"/>
          </a:xfrm>
        </p:spPr>
        <p:txBody>
          <a:bodyPr/>
          <a:lstStyle/>
          <a:p>
            <a:pPr eaLnBrk="1" hangingPunct="1"/>
            <a:r>
              <a:rPr lang="en-GB" smtClean="0">
                <a:ea typeface="新細明體"/>
              </a:rPr>
              <a:t>“The Thrissil and the Rois”</a:t>
            </a:r>
          </a:p>
        </p:txBody>
      </p:sp>
      <p:sp>
        <p:nvSpPr>
          <p:cNvPr id="35842" name="Rectangle 3"/>
          <p:cNvSpPr>
            <a:spLocks noGrp="1" noChangeArrowheads="1"/>
          </p:cNvSpPr>
          <p:nvPr>
            <p:ph type="body" idx="1"/>
          </p:nvPr>
        </p:nvSpPr>
        <p:spPr>
          <a:xfrm>
            <a:off x="685800" y="1628775"/>
            <a:ext cx="7772400" cy="5229225"/>
          </a:xfrm>
        </p:spPr>
        <p:txBody>
          <a:bodyPr/>
          <a:lstStyle/>
          <a:p>
            <a:pPr eaLnBrk="1" hangingPunct="1">
              <a:lnSpc>
                <a:spcPct val="80000"/>
              </a:lnSpc>
              <a:buFontTx/>
              <a:buNone/>
            </a:pPr>
            <a:r>
              <a:rPr lang="en-US" sz="2000" smtClean="0">
                <a:ea typeface="新細明體"/>
              </a:rPr>
              <a:t>	</a:t>
            </a:r>
            <a:r>
              <a:rPr lang="en-US" sz="2000" smtClean="0">
                <a:solidFill>
                  <a:srgbClr val="FF0000"/>
                </a:solidFill>
                <a:ea typeface="新細明體"/>
              </a:rPr>
              <a:t>Quhen</a:t>
            </a:r>
            <a:r>
              <a:rPr lang="en-US" sz="2000" smtClean="0">
                <a:ea typeface="新細明體"/>
              </a:rPr>
              <a:t> Merche wes with variand windis past,</a:t>
            </a:r>
          </a:p>
          <a:p>
            <a:pPr eaLnBrk="1" hangingPunct="1">
              <a:lnSpc>
                <a:spcPct val="80000"/>
              </a:lnSpc>
              <a:buFontTx/>
              <a:buNone/>
            </a:pPr>
            <a:r>
              <a:rPr lang="en-US" sz="2000" smtClean="0">
                <a:ea typeface="新細明體"/>
              </a:rPr>
              <a:t>	</a:t>
            </a:r>
            <a:r>
              <a:rPr lang="en-US" sz="2000" smtClean="0">
                <a:solidFill>
                  <a:srgbClr val="FF0000"/>
                </a:solidFill>
                <a:ea typeface="新細明體"/>
              </a:rPr>
              <a:t>And</a:t>
            </a:r>
            <a:r>
              <a:rPr lang="en-US" sz="2000" smtClean="0">
                <a:ea typeface="新細明體"/>
              </a:rPr>
              <a:t> Appryll had with hir silver schouris</a:t>
            </a:r>
          </a:p>
          <a:p>
            <a:pPr eaLnBrk="1" hangingPunct="1">
              <a:lnSpc>
                <a:spcPct val="80000"/>
              </a:lnSpc>
              <a:buFontTx/>
              <a:buNone/>
            </a:pPr>
            <a:r>
              <a:rPr lang="en-US" sz="2000" smtClean="0">
                <a:ea typeface="新細明體"/>
              </a:rPr>
              <a:t>	Tane leif at Nature with ane orient blast,</a:t>
            </a:r>
          </a:p>
          <a:p>
            <a:pPr eaLnBrk="1" hangingPunct="1">
              <a:lnSpc>
                <a:spcPct val="80000"/>
              </a:lnSpc>
              <a:buFontTx/>
              <a:buNone/>
            </a:pPr>
            <a:r>
              <a:rPr lang="en-US" sz="2000" smtClean="0">
                <a:ea typeface="新細明體"/>
              </a:rPr>
              <a:t>	</a:t>
            </a:r>
            <a:r>
              <a:rPr lang="en-US" sz="2000" smtClean="0">
                <a:solidFill>
                  <a:srgbClr val="FF0000"/>
                </a:solidFill>
                <a:ea typeface="新細明體"/>
              </a:rPr>
              <a:t>And</a:t>
            </a:r>
            <a:r>
              <a:rPr lang="en-US" sz="2000" smtClean="0">
                <a:ea typeface="新細明體"/>
              </a:rPr>
              <a:t> lusty May, that muddir is of flouris,</a:t>
            </a:r>
          </a:p>
          <a:p>
            <a:pPr eaLnBrk="1" hangingPunct="1">
              <a:lnSpc>
                <a:spcPct val="80000"/>
              </a:lnSpc>
              <a:buFontTx/>
              <a:buNone/>
            </a:pPr>
            <a:r>
              <a:rPr lang="en-US" sz="2000" smtClean="0">
                <a:ea typeface="新細明體"/>
              </a:rPr>
              <a:t>	Had maid the birdis to begyn thair houris		5</a:t>
            </a:r>
          </a:p>
          <a:p>
            <a:pPr eaLnBrk="1" hangingPunct="1">
              <a:lnSpc>
                <a:spcPct val="80000"/>
              </a:lnSpc>
              <a:buFontTx/>
              <a:buNone/>
            </a:pPr>
            <a:r>
              <a:rPr lang="en-US" sz="2000" smtClean="0">
                <a:ea typeface="新細明體"/>
              </a:rPr>
              <a:t>	Amang the tendir odouris reid and quhyt,</a:t>
            </a:r>
          </a:p>
          <a:p>
            <a:pPr eaLnBrk="1" hangingPunct="1">
              <a:lnSpc>
                <a:spcPct val="80000"/>
              </a:lnSpc>
              <a:buFontTx/>
              <a:buNone/>
            </a:pPr>
            <a:r>
              <a:rPr lang="en-US" sz="2000" smtClean="0">
                <a:ea typeface="新細明體"/>
              </a:rPr>
              <a:t>	Quhois armony to heir it wes delyt:</a:t>
            </a:r>
          </a:p>
          <a:p>
            <a:pPr eaLnBrk="1" hangingPunct="1">
              <a:lnSpc>
                <a:spcPct val="80000"/>
              </a:lnSpc>
              <a:buFontTx/>
              <a:buNone/>
            </a:pPr>
            <a:endParaRPr lang="en-US" sz="2000" smtClean="0">
              <a:ea typeface="新細明體"/>
            </a:endParaRPr>
          </a:p>
          <a:p>
            <a:pPr eaLnBrk="1" hangingPunct="1">
              <a:lnSpc>
                <a:spcPct val="80000"/>
              </a:lnSpc>
              <a:buFontTx/>
              <a:buNone/>
            </a:pPr>
            <a:r>
              <a:rPr lang="en-US" sz="2000" smtClean="0">
                <a:ea typeface="新細明體"/>
              </a:rPr>
              <a:t>	In bed at morrow, sleiping as I lay,</a:t>
            </a:r>
          </a:p>
          <a:p>
            <a:pPr eaLnBrk="1" hangingPunct="1">
              <a:lnSpc>
                <a:spcPct val="80000"/>
              </a:lnSpc>
              <a:buFontTx/>
              <a:buNone/>
            </a:pPr>
            <a:r>
              <a:rPr lang="en-US" sz="2000" smtClean="0">
                <a:ea typeface="新細明體"/>
              </a:rPr>
              <a:t>	</a:t>
            </a:r>
            <a:r>
              <a:rPr lang="en-US" sz="2000" smtClean="0">
                <a:solidFill>
                  <a:srgbClr val="FF0000"/>
                </a:solidFill>
                <a:ea typeface="新細明體"/>
              </a:rPr>
              <a:t>Me thocht </a:t>
            </a:r>
            <a:r>
              <a:rPr lang="en-US" sz="2000" smtClean="0">
                <a:ea typeface="新細明體"/>
              </a:rPr>
              <a:t>Aurora with hir cristall ene</a:t>
            </a:r>
          </a:p>
          <a:p>
            <a:pPr eaLnBrk="1" hangingPunct="1">
              <a:lnSpc>
                <a:spcPct val="80000"/>
              </a:lnSpc>
              <a:buFontTx/>
              <a:buNone/>
            </a:pPr>
            <a:r>
              <a:rPr lang="en-US" sz="2000" smtClean="0">
                <a:ea typeface="新細明體"/>
              </a:rPr>
              <a:t>	In at the window lukit by the day			10</a:t>
            </a:r>
          </a:p>
          <a:p>
            <a:pPr eaLnBrk="1" hangingPunct="1">
              <a:lnSpc>
                <a:spcPct val="80000"/>
              </a:lnSpc>
              <a:buFontTx/>
              <a:buNone/>
            </a:pPr>
            <a:r>
              <a:rPr lang="en-US" sz="2000" smtClean="0">
                <a:ea typeface="新細明體"/>
              </a:rPr>
              <a:t>	</a:t>
            </a:r>
            <a:r>
              <a:rPr lang="en-US" sz="2000" smtClean="0">
                <a:solidFill>
                  <a:srgbClr val="FF0000"/>
                </a:solidFill>
                <a:ea typeface="新細明體"/>
              </a:rPr>
              <a:t>And</a:t>
            </a:r>
            <a:r>
              <a:rPr lang="en-US" sz="2000" smtClean="0">
                <a:ea typeface="新細明體"/>
              </a:rPr>
              <a:t> halsit me, with visage paill and grene;</a:t>
            </a:r>
          </a:p>
          <a:p>
            <a:pPr eaLnBrk="1" hangingPunct="1">
              <a:lnSpc>
                <a:spcPct val="80000"/>
              </a:lnSpc>
              <a:buFontTx/>
              <a:buNone/>
            </a:pPr>
            <a:r>
              <a:rPr lang="en-US" sz="2000" smtClean="0">
                <a:ea typeface="新細明體"/>
              </a:rPr>
              <a:t>	On quhois hand a </a:t>
            </a:r>
            <a:r>
              <a:rPr lang="en-US" sz="2000" smtClean="0">
                <a:solidFill>
                  <a:srgbClr val="FF0000"/>
                </a:solidFill>
                <a:ea typeface="新細明體"/>
              </a:rPr>
              <a:t>lork </a:t>
            </a:r>
            <a:r>
              <a:rPr lang="en-US" sz="2000" smtClean="0">
                <a:ea typeface="新細明體"/>
              </a:rPr>
              <a:t>sang fro the splene,</a:t>
            </a:r>
          </a:p>
          <a:p>
            <a:pPr eaLnBrk="1" hangingPunct="1">
              <a:lnSpc>
                <a:spcPct val="80000"/>
              </a:lnSpc>
              <a:buFontTx/>
              <a:buNone/>
            </a:pPr>
            <a:r>
              <a:rPr lang="en-US" sz="2000" smtClean="0">
                <a:ea typeface="新細明體"/>
              </a:rPr>
              <a:t>	“Awalk, luvaris, out of your slomering!</a:t>
            </a:r>
          </a:p>
          <a:p>
            <a:pPr eaLnBrk="1" hangingPunct="1">
              <a:lnSpc>
                <a:spcPct val="80000"/>
              </a:lnSpc>
              <a:buFontTx/>
              <a:buNone/>
            </a:pPr>
            <a:r>
              <a:rPr lang="en-US" sz="2000" smtClean="0">
                <a:ea typeface="新細明體"/>
              </a:rPr>
              <a:t>	Se how the lusty morow dois up spring.”</a:t>
            </a:r>
            <a:endParaRPr lang="en-GB" sz="2000" smtClean="0">
              <a:ea typeface="新細明體"/>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GB" smtClean="0">
                <a:ea typeface="新細明體"/>
              </a:rPr>
              <a:t>Parallelism</a:t>
            </a:r>
          </a:p>
        </p:txBody>
      </p:sp>
      <p:sp>
        <p:nvSpPr>
          <p:cNvPr id="36866" name="Rectangle 3"/>
          <p:cNvSpPr>
            <a:spLocks noGrp="1" noChangeArrowheads="1"/>
          </p:cNvSpPr>
          <p:nvPr>
            <p:ph type="body" idx="1"/>
          </p:nvPr>
        </p:nvSpPr>
        <p:spPr>
          <a:xfrm>
            <a:off x="685800" y="1981200"/>
            <a:ext cx="7772400" cy="4471988"/>
          </a:xfrm>
        </p:spPr>
        <p:txBody>
          <a:bodyPr/>
          <a:lstStyle/>
          <a:p>
            <a:pPr eaLnBrk="1" hangingPunct="1">
              <a:buFontTx/>
              <a:buNone/>
            </a:pPr>
            <a:r>
              <a:rPr lang="en-GB" sz="2800" smtClean="0">
                <a:ea typeface="新細明體"/>
              </a:rPr>
              <a:t>	“A characteristic of high style was the use of </a:t>
            </a:r>
            <a:r>
              <a:rPr lang="en-GB" sz="2800" smtClean="0">
                <a:solidFill>
                  <a:srgbClr val="FF0000"/>
                </a:solidFill>
                <a:ea typeface="新細明體"/>
              </a:rPr>
              <a:t>parallelism</a:t>
            </a:r>
            <a:r>
              <a:rPr lang="en-GB" sz="2800" smtClean="0">
                <a:ea typeface="新細明體"/>
              </a:rPr>
              <a:t> – the repetition of a grammatical structure expecially within a stanza.”</a:t>
            </a:r>
          </a:p>
          <a:p>
            <a:pPr eaLnBrk="1" hangingPunct="1">
              <a:buFontTx/>
              <a:buNone/>
            </a:pPr>
            <a:endParaRPr lang="en-GB" sz="2800" smtClean="0">
              <a:ea typeface="新細明體"/>
            </a:endParaRPr>
          </a:p>
          <a:p>
            <a:pPr eaLnBrk="1" hangingPunct="1">
              <a:buFontTx/>
              <a:buNone/>
            </a:pPr>
            <a:r>
              <a:rPr lang="en-GB" sz="2800" smtClean="0">
                <a:ea typeface="新細明體"/>
              </a:rPr>
              <a:t>			-- </a:t>
            </a:r>
            <a:r>
              <a:rPr lang="en-GB" sz="2800" i="1" smtClean="0">
                <a:ea typeface="新細明體"/>
              </a:rPr>
              <a:t>Alex Agutter (1988: 20)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GB" sz="4000" smtClean="0">
                <a:ea typeface="新細明體"/>
              </a:rPr>
              <a:t>Parallelism: </a:t>
            </a:r>
            <a:br>
              <a:rPr lang="en-GB" sz="4000" smtClean="0">
                <a:ea typeface="新細明體"/>
              </a:rPr>
            </a:br>
            <a:r>
              <a:rPr lang="en-GB" sz="4000" smtClean="0">
                <a:ea typeface="新細明體"/>
              </a:rPr>
              <a:t>‘The Thrissil and the Rois’</a:t>
            </a:r>
          </a:p>
        </p:txBody>
      </p:sp>
      <p:sp>
        <p:nvSpPr>
          <p:cNvPr id="37890" name="Rectangle 3"/>
          <p:cNvSpPr>
            <a:spLocks noGrp="1" noChangeArrowheads="1"/>
          </p:cNvSpPr>
          <p:nvPr>
            <p:ph type="body" idx="1"/>
          </p:nvPr>
        </p:nvSpPr>
        <p:spPr/>
        <p:txBody>
          <a:bodyPr/>
          <a:lstStyle/>
          <a:p>
            <a:pPr eaLnBrk="1" hangingPunct="1">
              <a:buFontTx/>
              <a:buNone/>
            </a:pPr>
            <a:r>
              <a:rPr lang="en-US" sz="2800" smtClean="0">
                <a:ea typeface="新細明體"/>
              </a:rPr>
              <a:t>	This awfull beist full terrible wes of cheir,</a:t>
            </a:r>
          </a:p>
          <a:p>
            <a:pPr eaLnBrk="1" hangingPunct="1">
              <a:buFontTx/>
              <a:buNone/>
            </a:pPr>
            <a:r>
              <a:rPr lang="en-US" sz="2800" smtClean="0">
                <a:ea typeface="新細明體"/>
              </a:rPr>
              <a:t>	Persing of luke and stout of countenance,</a:t>
            </a:r>
          </a:p>
          <a:p>
            <a:pPr eaLnBrk="1" hangingPunct="1">
              <a:buFontTx/>
              <a:buNone/>
            </a:pPr>
            <a:r>
              <a:rPr lang="en-US" sz="2800" smtClean="0">
                <a:ea typeface="新細明體"/>
              </a:rPr>
              <a:t>	Rycht strong of corpis, of fassoun fair but feir,</a:t>
            </a:r>
          </a:p>
          <a:p>
            <a:pPr eaLnBrk="1" hangingPunct="1">
              <a:buFontTx/>
              <a:buNone/>
            </a:pPr>
            <a:r>
              <a:rPr lang="en-US" sz="2800" smtClean="0">
                <a:ea typeface="新細明體"/>
              </a:rPr>
              <a:t>	Lusty of schaip, lycht of deliverance,</a:t>
            </a:r>
          </a:p>
          <a:p>
            <a:pPr eaLnBrk="1" hangingPunct="1">
              <a:buFontTx/>
              <a:buNone/>
            </a:pPr>
            <a:r>
              <a:rPr lang="en-US" sz="2800" smtClean="0">
                <a:ea typeface="新細明體"/>
              </a:rPr>
              <a:t>	Reid of his cullour as is the ruby glance.	</a:t>
            </a:r>
          </a:p>
          <a:p>
            <a:pPr eaLnBrk="1" hangingPunct="1">
              <a:buFontTx/>
              <a:buNone/>
            </a:pPr>
            <a:r>
              <a:rPr lang="en-US" sz="2800" smtClean="0">
                <a:solidFill>
                  <a:srgbClr val="FF9933"/>
                </a:solidFill>
                <a:ea typeface="新細明體"/>
              </a:rPr>
              <a:t>	</a:t>
            </a:r>
            <a:r>
              <a:rPr lang="en-US" sz="2800" smtClean="0">
                <a:solidFill>
                  <a:srgbClr val="FF0000"/>
                </a:solidFill>
                <a:ea typeface="新細明體"/>
              </a:rPr>
              <a:t>On feild of gold he stude full mychtely,</a:t>
            </a:r>
          </a:p>
          <a:p>
            <a:pPr eaLnBrk="1" hangingPunct="1">
              <a:buFontTx/>
              <a:buNone/>
            </a:pPr>
            <a:r>
              <a:rPr lang="en-US" sz="2800" smtClean="0">
                <a:solidFill>
                  <a:srgbClr val="FF0000"/>
                </a:solidFill>
                <a:ea typeface="新細明體"/>
              </a:rPr>
              <a:t>	With flour delycis sirculit lustely.</a:t>
            </a:r>
            <a:endParaRPr lang="en-GB" sz="2800" smtClean="0">
              <a:solidFill>
                <a:srgbClr val="FF0000"/>
              </a:solidFill>
              <a:ea typeface="新細明體"/>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GB" sz="4000" smtClean="0">
                <a:ea typeface="新細明體"/>
              </a:rPr>
              <a:t>Parallelism: </a:t>
            </a:r>
            <a:br>
              <a:rPr lang="en-GB" sz="4000" smtClean="0">
                <a:ea typeface="新細明體"/>
              </a:rPr>
            </a:br>
            <a:r>
              <a:rPr lang="en-GB" sz="4000" smtClean="0">
                <a:ea typeface="新細明體"/>
              </a:rPr>
              <a:t>‘The Thrissil and the Rois’</a:t>
            </a:r>
          </a:p>
        </p:txBody>
      </p:sp>
      <p:sp>
        <p:nvSpPr>
          <p:cNvPr id="38914" name="Rectangle 3"/>
          <p:cNvSpPr>
            <a:spLocks noGrp="1" noChangeArrowheads="1"/>
          </p:cNvSpPr>
          <p:nvPr>
            <p:ph type="body" idx="1"/>
          </p:nvPr>
        </p:nvSpPr>
        <p:spPr/>
        <p:txBody>
          <a:bodyPr/>
          <a:lstStyle/>
          <a:p>
            <a:pPr eaLnBrk="1" hangingPunct="1">
              <a:buFontTx/>
              <a:buNone/>
            </a:pPr>
            <a:r>
              <a:rPr lang="en-US" smtClean="0">
                <a:ea typeface="新細明體"/>
              </a:rPr>
              <a:t>	This awfull beist </a:t>
            </a:r>
            <a:r>
              <a:rPr lang="en-US" smtClean="0">
                <a:solidFill>
                  <a:srgbClr val="0070C0"/>
                </a:solidFill>
                <a:ea typeface="新細明體"/>
              </a:rPr>
              <a:t>A wes of B,</a:t>
            </a:r>
          </a:p>
          <a:p>
            <a:pPr eaLnBrk="1" hangingPunct="1">
              <a:buFontTx/>
              <a:buNone/>
            </a:pPr>
            <a:r>
              <a:rPr lang="en-US" smtClean="0">
                <a:solidFill>
                  <a:srgbClr val="0070C0"/>
                </a:solidFill>
                <a:ea typeface="新細明體"/>
              </a:rPr>
              <a:t>	C of D and E of F,</a:t>
            </a:r>
          </a:p>
          <a:p>
            <a:pPr eaLnBrk="1" hangingPunct="1">
              <a:buFontTx/>
              <a:buNone/>
            </a:pPr>
            <a:r>
              <a:rPr lang="en-US" smtClean="0">
                <a:solidFill>
                  <a:srgbClr val="0070C0"/>
                </a:solidFill>
                <a:ea typeface="新細明體"/>
              </a:rPr>
              <a:t>	Rycht G of H; of I,  J but </a:t>
            </a:r>
            <a:r>
              <a:rPr lang="en-US" i="1" smtClean="0">
                <a:solidFill>
                  <a:srgbClr val="0070C0"/>
                </a:solidFill>
                <a:ea typeface="新細明體"/>
              </a:rPr>
              <a:t>[= without</a:t>
            </a:r>
            <a:r>
              <a:rPr lang="en-US" smtClean="0">
                <a:solidFill>
                  <a:srgbClr val="0070C0"/>
                </a:solidFill>
                <a:ea typeface="新細明體"/>
              </a:rPr>
              <a:t>] K,</a:t>
            </a:r>
          </a:p>
          <a:p>
            <a:pPr eaLnBrk="1" hangingPunct="1">
              <a:buFontTx/>
              <a:buNone/>
            </a:pPr>
            <a:r>
              <a:rPr lang="en-US" smtClean="0">
                <a:solidFill>
                  <a:srgbClr val="0070C0"/>
                </a:solidFill>
                <a:ea typeface="新細明體"/>
              </a:rPr>
              <a:t>	L of M, N of O,</a:t>
            </a:r>
          </a:p>
          <a:p>
            <a:pPr eaLnBrk="1" hangingPunct="1">
              <a:buFontTx/>
              <a:buNone/>
            </a:pPr>
            <a:r>
              <a:rPr lang="en-US" smtClean="0">
                <a:solidFill>
                  <a:srgbClr val="0070C0"/>
                </a:solidFill>
                <a:ea typeface="新細明體"/>
              </a:rPr>
              <a:t>	P of his Q as is R.</a:t>
            </a:r>
            <a:r>
              <a:rPr lang="en-US" smtClean="0">
                <a:ea typeface="新細明體"/>
              </a:rPr>
              <a:t>	</a:t>
            </a:r>
          </a:p>
          <a:p>
            <a:pPr eaLnBrk="1" hangingPunct="1">
              <a:buFontTx/>
              <a:buNone/>
            </a:pPr>
            <a:r>
              <a:rPr lang="en-US" smtClean="0">
                <a:ea typeface="新細明體"/>
              </a:rPr>
              <a:t>	On feild of gold he stude full mychtely,</a:t>
            </a:r>
          </a:p>
          <a:p>
            <a:pPr eaLnBrk="1" hangingPunct="1">
              <a:buFontTx/>
              <a:buNone/>
            </a:pPr>
            <a:r>
              <a:rPr lang="en-US" smtClean="0">
                <a:ea typeface="新細明體"/>
              </a:rPr>
              <a:t>	With flour delycis sirculit lustely.</a:t>
            </a:r>
            <a:endParaRPr lang="en-GB" smtClean="0">
              <a:ea typeface="新細明體"/>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GB" sz="4000" smtClean="0">
                <a:ea typeface="新細明體"/>
              </a:rPr>
              <a:t>Are parallelisms really a style marker?</a:t>
            </a:r>
          </a:p>
        </p:txBody>
      </p:sp>
      <p:sp>
        <p:nvSpPr>
          <p:cNvPr id="39938" name="Rectangle 3"/>
          <p:cNvSpPr>
            <a:spLocks noGrp="1" noChangeArrowheads="1"/>
          </p:cNvSpPr>
          <p:nvPr>
            <p:ph type="body" idx="1"/>
          </p:nvPr>
        </p:nvSpPr>
        <p:spPr/>
        <p:txBody>
          <a:bodyPr/>
          <a:lstStyle/>
          <a:p>
            <a:pPr eaLnBrk="1" hangingPunct="1"/>
            <a:r>
              <a:rPr lang="en-GB" smtClean="0">
                <a:ea typeface="新細明體"/>
              </a:rPr>
              <a:t>We find them in high style poems</a:t>
            </a:r>
          </a:p>
          <a:p>
            <a:pPr eaLnBrk="1" hangingPunct="1"/>
            <a:r>
              <a:rPr lang="en-GB" smtClean="0">
                <a:ea typeface="新細明體"/>
              </a:rPr>
              <a:t>We find them in plain style meditations</a:t>
            </a:r>
          </a:p>
          <a:p>
            <a:pPr eaLnBrk="1" hangingPunct="1"/>
            <a:r>
              <a:rPr lang="en-GB" smtClean="0">
                <a:ea typeface="新細明體"/>
              </a:rPr>
              <a:t>We find them in low style flyting…</a:t>
            </a:r>
          </a:p>
          <a:p>
            <a:pPr eaLnBrk="1" hangingPunct="1"/>
            <a:endParaRPr lang="en-GB" smtClean="0">
              <a:ea typeface="新細明體"/>
            </a:endParaRPr>
          </a:p>
          <a:p>
            <a:pPr eaLnBrk="1" hangingPunct="1"/>
            <a:r>
              <a:rPr lang="en-GB" smtClean="0">
                <a:ea typeface="新細明體"/>
              </a:rPr>
              <a:t>…so no, parallelism is a marker of Dunbar’s style </a:t>
            </a:r>
            <a:r>
              <a:rPr lang="en-GB" i="1" smtClean="0">
                <a:ea typeface="新細明體"/>
              </a:rPr>
              <a:t>throughout</a:t>
            </a:r>
            <a:r>
              <a:rPr lang="en-GB" smtClean="0">
                <a:ea typeface="新細明體"/>
              </a:rPr>
              <a:t> his oeuvre.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smtClean="0">
                <a:ea typeface="新細明體"/>
              </a:rPr>
              <a:t>Other high style markers</a:t>
            </a:r>
          </a:p>
        </p:txBody>
      </p:sp>
      <p:sp>
        <p:nvSpPr>
          <p:cNvPr id="40962" name="Rectangle 3"/>
          <p:cNvSpPr>
            <a:spLocks noGrp="1" noChangeArrowheads="1"/>
          </p:cNvSpPr>
          <p:nvPr>
            <p:ph type="body" idx="1"/>
          </p:nvPr>
        </p:nvSpPr>
        <p:spPr/>
        <p:txBody>
          <a:bodyPr/>
          <a:lstStyle/>
          <a:p>
            <a:pPr eaLnBrk="1" hangingPunct="1">
              <a:lnSpc>
                <a:spcPct val="90000"/>
              </a:lnSpc>
            </a:pPr>
            <a:r>
              <a:rPr lang="en-GB" smtClean="0">
                <a:ea typeface="新細明體"/>
              </a:rPr>
              <a:t>Anglicisation, eg ‘lork’ (lark) in ‘The Thrissil and the Rois’ (hypercorrection on the analogy of ‘from’&lt;‘fra’)</a:t>
            </a:r>
          </a:p>
          <a:p>
            <a:pPr eaLnBrk="1" hangingPunct="1">
              <a:lnSpc>
                <a:spcPct val="90000"/>
              </a:lnSpc>
            </a:pPr>
            <a:r>
              <a:rPr lang="en-GB" smtClean="0">
                <a:ea typeface="新細明體"/>
              </a:rPr>
              <a:t>Rhyme schemes (high style complex; plain and low styles, simpler)</a:t>
            </a:r>
          </a:p>
          <a:p>
            <a:pPr eaLnBrk="1" hangingPunct="1">
              <a:lnSpc>
                <a:spcPct val="90000"/>
              </a:lnSpc>
            </a:pPr>
            <a:r>
              <a:rPr lang="en-GB" smtClean="0">
                <a:ea typeface="新細明體"/>
              </a:rPr>
              <a:t>Topic: fitting of style to subject matter as matter of rhetorical appropriacy (cf Horace through to James VI)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smtClean="0">
                <a:ea typeface="新細明體"/>
              </a:rPr>
              <a:t>Low style: ‘The Dance of the Sevin Deidly Sins’</a:t>
            </a:r>
          </a:p>
        </p:txBody>
      </p:sp>
      <p:sp>
        <p:nvSpPr>
          <p:cNvPr id="41986" name="Content Placeholder 2"/>
          <p:cNvSpPr>
            <a:spLocks noGrp="1"/>
          </p:cNvSpPr>
          <p:nvPr>
            <p:ph idx="1"/>
          </p:nvPr>
        </p:nvSpPr>
        <p:spPr/>
        <p:txBody>
          <a:bodyPr/>
          <a:lstStyle/>
          <a:p>
            <a:pPr marL="0" indent="0" eaLnBrk="1" hangingPunct="1">
              <a:buFont typeface="Arial" charset="0"/>
              <a:buNone/>
            </a:pPr>
            <a:endParaRPr lang="en-GB" smtClean="0">
              <a:ea typeface="新細明體"/>
            </a:endParaRPr>
          </a:p>
          <a:p>
            <a:pPr marL="0" indent="0" eaLnBrk="1" hangingPunct="1">
              <a:buFont typeface="Arial" charset="0"/>
              <a:buNone/>
            </a:pPr>
            <a:r>
              <a:rPr lang="en-GB" smtClean="0">
                <a:ea typeface="新細明體"/>
              </a:rPr>
              <a:t>Than Lichery, that lathly cors,		</a:t>
            </a:r>
          </a:p>
          <a:p>
            <a:pPr marL="0" indent="0" eaLnBrk="1" hangingPunct="1">
              <a:buFont typeface="Arial" charset="0"/>
              <a:buNone/>
            </a:pPr>
            <a:r>
              <a:rPr lang="en-GB" smtClean="0">
                <a:ea typeface="新細明體"/>
              </a:rPr>
              <a:t>Come berand lyk a bagit hors,		</a:t>
            </a:r>
          </a:p>
          <a:p>
            <a:pPr marL="0" indent="0" eaLnBrk="1" hangingPunct="1">
              <a:buFont typeface="Arial" charset="0"/>
              <a:buNone/>
            </a:pPr>
            <a:r>
              <a:rPr lang="en-GB" smtClean="0">
                <a:ea typeface="新細明體"/>
              </a:rPr>
              <a:t>   	And Lythenes did him leid.			</a:t>
            </a:r>
          </a:p>
          <a:p>
            <a:pPr marL="0" indent="0" eaLnBrk="1" hangingPunct="1">
              <a:buFont typeface="Arial" charset="0"/>
              <a:buNone/>
            </a:pPr>
            <a:r>
              <a:rPr lang="en-GB" smtClean="0">
                <a:ea typeface="新細明體"/>
              </a:rPr>
              <a:t>Thair wes with him ane ugly sort	</a:t>
            </a:r>
          </a:p>
          <a:p>
            <a:pPr marL="0" indent="0" eaLnBrk="1" hangingPunct="1">
              <a:buFont typeface="Arial" charset="0"/>
              <a:buNone/>
            </a:pPr>
            <a:r>
              <a:rPr lang="en-GB" smtClean="0">
                <a:ea typeface="新細明體"/>
              </a:rPr>
              <a:t>And mony stynkand fowll tramort		</a:t>
            </a:r>
          </a:p>
          <a:p>
            <a:pPr marL="0" indent="0" eaLnBrk="1" hangingPunct="1">
              <a:buFont typeface="Arial" charset="0"/>
              <a:buNone/>
            </a:pPr>
            <a:r>
              <a:rPr lang="en-GB" smtClean="0">
                <a:ea typeface="新細明體"/>
              </a:rPr>
              <a:t>   	That had in syn bene deid.			</a:t>
            </a:r>
          </a:p>
        </p:txBody>
      </p:sp>
      <p:pic>
        <p:nvPicPr>
          <p:cNvPr id="41987" name="Picture 2"/>
          <p:cNvPicPr>
            <a:picLocks noChangeAspect="1" noChangeArrowheads="1"/>
          </p:cNvPicPr>
          <p:nvPr/>
        </p:nvPicPr>
        <p:blipFill>
          <a:blip r:embed="rId2"/>
          <a:srcRect/>
          <a:stretch>
            <a:fillRect/>
          </a:stretch>
        </p:blipFill>
        <p:spPr bwMode="auto">
          <a:xfrm>
            <a:off x="6096000" y="1143000"/>
            <a:ext cx="294640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sz="4000" smtClean="0">
                <a:ea typeface="新細明體"/>
              </a:rPr>
              <a:t>Low style: “Dance of the Sevin Deidly Sins”</a:t>
            </a:r>
          </a:p>
        </p:txBody>
      </p:sp>
      <p:sp>
        <p:nvSpPr>
          <p:cNvPr id="43010" name="Rectangle 3"/>
          <p:cNvSpPr>
            <a:spLocks noGrp="1" noChangeArrowheads="1"/>
          </p:cNvSpPr>
          <p:nvPr>
            <p:ph type="body" idx="1"/>
          </p:nvPr>
        </p:nvSpPr>
        <p:spPr/>
        <p:txBody>
          <a:bodyPr/>
          <a:lstStyle/>
          <a:p>
            <a:pPr eaLnBrk="1" hangingPunct="1">
              <a:lnSpc>
                <a:spcPct val="90000"/>
              </a:lnSpc>
            </a:pPr>
            <a:r>
              <a:rPr lang="en-GB" sz="2800" smtClean="0">
                <a:ea typeface="新細明體"/>
              </a:rPr>
              <a:t>Average frequency of latinisms in Dunbar’s poetry: 12.9%</a:t>
            </a:r>
          </a:p>
          <a:p>
            <a:pPr eaLnBrk="1" hangingPunct="1">
              <a:lnSpc>
                <a:spcPct val="90000"/>
              </a:lnSpc>
            </a:pPr>
            <a:r>
              <a:rPr lang="en-GB" sz="2800" smtClean="0">
                <a:ea typeface="新細明體"/>
              </a:rPr>
              <a:t>Frequency of latinisms in “Dance of the Sevin Deidly Sins”: 6.3%</a:t>
            </a:r>
          </a:p>
          <a:p>
            <a:pPr eaLnBrk="1" hangingPunct="1">
              <a:lnSpc>
                <a:spcPct val="90000"/>
              </a:lnSpc>
            </a:pPr>
            <a:r>
              <a:rPr lang="en-GB" sz="2800" smtClean="0">
                <a:ea typeface="新細明體"/>
              </a:rPr>
              <a:t>Those latinisms present have negative associations (yre, malyce, dissymlit, fals, vice, monstir, unsasiable…)</a:t>
            </a:r>
          </a:p>
          <a:p>
            <a:pPr eaLnBrk="1" hangingPunct="1">
              <a:lnSpc>
                <a:spcPct val="90000"/>
              </a:lnSpc>
            </a:pPr>
            <a:r>
              <a:rPr lang="en-GB" sz="2800" smtClean="0">
                <a:ea typeface="新細明體"/>
              </a:rPr>
              <a:t>Some latinisms would have been common and increased semantic range, eg ‘monstir’</a:t>
            </a:r>
          </a:p>
          <a:p>
            <a:pPr eaLnBrk="1" hangingPunct="1">
              <a:lnSpc>
                <a:spcPct val="90000"/>
              </a:lnSpc>
            </a:pPr>
            <a:endParaRPr lang="en-GB" sz="2800" smtClean="0">
              <a:ea typeface="新細明體"/>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GB" smtClean="0">
                <a:ea typeface="新細明體"/>
              </a:rPr>
              <a:t>Northernisms in ‘The Dance’</a:t>
            </a:r>
          </a:p>
        </p:txBody>
      </p:sp>
      <p:sp>
        <p:nvSpPr>
          <p:cNvPr id="44034" name="Rectangle 3"/>
          <p:cNvSpPr>
            <a:spLocks noGrp="1" noChangeArrowheads="1"/>
          </p:cNvSpPr>
          <p:nvPr>
            <p:ph type="body" idx="1"/>
          </p:nvPr>
        </p:nvSpPr>
        <p:spPr/>
        <p:txBody>
          <a:bodyPr/>
          <a:lstStyle/>
          <a:p>
            <a:pPr eaLnBrk="1" hangingPunct="1">
              <a:buFontTx/>
              <a:buNone/>
            </a:pPr>
            <a:r>
              <a:rPr lang="en-GB" sz="2800" smtClean="0">
                <a:ea typeface="新細明體"/>
              </a:rPr>
              <a:t>High frequency of northernisms (ON), eg</a:t>
            </a:r>
          </a:p>
          <a:p>
            <a:pPr eaLnBrk="1" hangingPunct="1">
              <a:buFontTx/>
              <a:buNone/>
            </a:pPr>
            <a:endParaRPr lang="en-GB" sz="2800" smtClean="0">
              <a:ea typeface="新細明體"/>
            </a:endParaRPr>
          </a:p>
          <a:p>
            <a:pPr eaLnBrk="1" hangingPunct="1">
              <a:buFontTx/>
              <a:buNone/>
            </a:pPr>
            <a:r>
              <a:rPr lang="en-GB" sz="2800" smtClean="0">
                <a:solidFill>
                  <a:srgbClr val="FF0000"/>
                </a:solidFill>
                <a:ea typeface="新細明體"/>
              </a:rPr>
              <a:t>graith </a:t>
            </a:r>
            <a:r>
              <a:rPr lang="en-GB" sz="2800" smtClean="0">
                <a:ea typeface="新細明體"/>
              </a:rPr>
              <a:t>(prepare, ON </a:t>
            </a:r>
            <a:r>
              <a:rPr lang="en-GB" sz="2800" i="1" smtClean="0">
                <a:ea typeface="新細明體"/>
              </a:rPr>
              <a:t>greida</a:t>
            </a:r>
            <a:r>
              <a:rPr lang="en-GB" sz="2800" smtClean="0">
                <a:ea typeface="新細明體"/>
              </a:rPr>
              <a:t>)</a:t>
            </a:r>
          </a:p>
          <a:p>
            <a:pPr eaLnBrk="1" hangingPunct="1">
              <a:buFontTx/>
              <a:buNone/>
            </a:pPr>
            <a:r>
              <a:rPr lang="en-GB" sz="2800" smtClean="0">
                <a:solidFill>
                  <a:srgbClr val="FF0000"/>
                </a:solidFill>
                <a:ea typeface="新細明體"/>
              </a:rPr>
              <a:t>rumpillis</a:t>
            </a:r>
            <a:r>
              <a:rPr lang="en-GB" sz="2800" smtClean="0">
                <a:ea typeface="新細明體"/>
              </a:rPr>
              <a:t> (tails, from ME </a:t>
            </a:r>
            <a:r>
              <a:rPr lang="en-GB" sz="2800" i="1" smtClean="0">
                <a:ea typeface="新細明體"/>
              </a:rPr>
              <a:t>rump</a:t>
            </a:r>
            <a:r>
              <a:rPr lang="en-GB" sz="2800" smtClean="0">
                <a:ea typeface="新細明體"/>
              </a:rPr>
              <a:t>, of Scand origin)</a:t>
            </a:r>
          </a:p>
          <a:p>
            <a:pPr eaLnBrk="1" hangingPunct="1">
              <a:buFontTx/>
              <a:buNone/>
            </a:pPr>
            <a:r>
              <a:rPr lang="en-GB" sz="2800" smtClean="0">
                <a:solidFill>
                  <a:srgbClr val="FF0000"/>
                </a:solidFill>
                <a:ea typeface="新細明體"/>
              </a:rPr>
              <a:t>ockeraris</a:t>
            </a:r>
            <a:r>
              <a:rPr lang="en-GB" sz="2800" smtClean="0">
                <a:ea typeface="新細明體"/>
              </a:rPr>
              <a:t> (usurers, from ME; cf Scand </a:t>
            </a:r>
            <a:r>
              <a:rPr lang="en-GB" sz="2800" i="1" smtClean="0">
                <a:ea typeface="新細明體"/>
              </a:rPr>
              <a:t>okr</a:t>
            </a:r>
            <a:r>
              <a:rPr lang="en-GB" sz="2800" smtClean="0">
                <a:ea typeface="新細明體"/>
              </a:rPr>
              <a:t>, usury)</a:t>
            </a:r>
          </a:p>
          <a:p>
            <a:pPr eaLnBrk="1" hangingPunct="1">
              <a:buFontTx/>
              <a:buNone/>
            </a:pPr>
            <a:r>
              <a:rPr lang="en-GB" sz="2800" smtClean="0">
                <a:solidFill>
                  <a:srgbClr val="FF0000"/>
                </a:solidFill>
                <a:ea typeface="新細明體"/>
              </a:rPr>
              <a:t>midding</a:t>
            </a:r>
            <a:r>
              <a:rPr lang="en-GB" sz="2800" smtClean="0">
                <a:ea typeface="新細明體"/>
              </a:rPr>
              <a:t> (midden, ME from ON </a:t>
            </a:r>
            <a:r>
              <a:rPr lang="en-GB" sz="2800" i="1" smtClean="0">
                <a:ea typeface="新細明體"/>
              </a:rPr>
              <a:t>mykidlyngja</a:t>
            </a:r>
            <a:r>
              <a:rPr lang="en-GB" sz="2800" smtClean="0">
                <a:ea typeface="新細明體"/>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ea typeface="新細明體"/>
              </a:rPr>
              <a:t>	Today’s session</a:t>
            </a:r>
          </a:p>
        </p:txBody>
      </p:sp>
      <p:sp>
        <p:nvSpPr>
          <p:cNvPr id="3" name="Content Placeholder 2"/>
          <p:cNvSpPr>
            <a:spLocks noGrp="1"/>
          </p:cNvSpPr>
          <p:nvPr>
            <p:ph idx="1"/>
          </p:nvPr>
        </p:nvSpPr>
        <p:spPr/>
        <p:txBody>
          <a:bodyPr/>
          <a:lstStyle/>
          <a:p>
            <a:pPr eaLnBrk="1" hangingPunct="1">
              <a:defRPr/>
            </a:pPr>
            <a:r>
              <a:rPr lang="en-GB" sz="2400" dirty="0" smtClean="0"/>
              <a:t>Getting used to the language of Older Scots</a:t>
            </a:r>
          </a:p>
          <a:p>
            <a:pPr eaLnBrk="1" hangingPunct="1">
              <a:defRPr/>
            </a:pPr>
            <a:r>
              <a:rPr lang="en-GB" sz="2400" dirty="0" smtClean="0"/>
              <a:t>Using the online Dictionary of the Scots Language </a:t>
            </a:r>
            <a:endParaRPr lang="en-GB" sz="2400" dirty="0"/>
          </a:p>
          <a:p>
            <a:pPr eaLnBrk="1" hangingPunct="1">
              <a:defRPr/>
            </a:pPr>
            <a:r>
              <a:rPr lang="en-GB" sz="2400" dirty="0" smtClean="0"/>
              <a:t>Focus on two late 15</a:t>
            </a:r>
            <a:r>
              <a:rPr lang="en-GB" sz="2400" baseline="30000" dirty="0" smtClean="0"/>
              <a:t>th</a:t>
            </a:r>
            <a:r>
              <a:rPr lang="en-GB" sz="2400" dirty="0" smtClean="0"/>
              <a:t> and early 16</a:t>
            </a:r>
            <a:r>
              <a:rPr lang="en-GB" sz="2400" baseline="30000" dirty="0" smtClean="0"/>
              <a:t>th</a:t>
            </a:r>
            <a:r>
              <a:rPr lang="en-GB" sz="2400" dirty="0" smtClean="0"/>
              <a:t> century Scottish poets (or ‘</a:t>
            </a:r>
            <a:r>
              <a:rPr lang="en-GB" sz="2400" dirty="0" err="1" smtClean="0"/>
              <a:t>makars</a:t>
            </a:r>
            <a:r>
              <a:rPr lang="en-GB" sz="2400" dirty="0" smtClean="0"/>
              <a:t>’):</a:t>
            </a:r>
          </a:p>
          <a:p>
            <a:pPr marL="0" indent="0" eaLnBrk="1" hangingPunct="1">
              <a:buFont typeface="Arial" charset="0"/>
              <a:buNone/>
              <a:defRPr/>
            </a:pPr>
            <a:endParaRPr lang="en-GB" sz="2400" dirty="0" smtClean="0"/>
          </a:p>
          <a:p>
            <a:pPr lvl="1" eaLnBrk="1" hangingPunct="1">
              <a:defRPr/>
            </a:pPr>
            <a:r>
              <a:rPr lang="en-GB" sz="2400" dirty="0" smtClean="0"/>
              <a:t>William Dunbar (c1459-c1517)</a:t>
            </a:r>
          </a:p>
          <a:p>
            <a:pPr lvl="1" eaLnBrk="1" hangingPunct="1">
              <a:defRPr/>
            </a:pPr>
            <a:r>
              <a:rPr lang="en-GB" sz="2400" dirty="0" smtClean="0"/>
              <a:t>Cleric; poet at the court of James IV of Scotland</a:t>
            </a:r>
          </a:p>
          <a:p>
            <a:pPr marL="457200" lvl="1" indent="0" eaLnBrk="1" hangingPunct="1">
              <a:buFont typeface="Arial" charset="0"/>
              <a:buNone/>
              <a:defRPr/>
            </a:pPr>
            <a:endParaRPr lang="en-GB" sz="2400" dirty="0" smtClean="0"/>
          </a:p>
          <a:p>
            <a:pPr lvl="1" eaLnBrk="1" hangingPunct="1">
              <a:defRPr/>
            </a:pPr>
            <a:r>
              <a:rPr lang="en-GB" sz="2400" dirty="0" smtClean="0"/>
              <a:t>Robert </a:t>
            </a:r>
            <a:r>
              <a:rPr lang="en-GB" sz="2400" dirty="0" err="1" smtClean="0"/>
              <a:t>Henryson</a:t>
            </a:r>
            <a:r>
              <a:rPr lang="en-GB" sz="2400" dirty="0" smtClean="0"/>
              <a:t> (c1460-c1500)</a:t>
            </a:r>
          </a:p>
          <a:p>
            <a:pPr lvl="1" eaLnBrk="1" hangingPunct="1">
              <a:defRPr/>
            </a:pPr>
            <a:r>
              <a:rPr lang="en-GB" sz="2400" dirty="0" smtClean="0"/>
              <a:t>Schoolmaster in Dunfermline</a:t>
            </a:r>
            <a:endParaRPr lang="en-GB" sz="2400" dirty="0"/>
          </a:p>
        </p:txBody>
      </p:sp>
      <p:pic>
        <p:nvPicPr>
          <p:cNvPr id="17411" name="Picture 2"/>
          <p:cNvPicPr>
            <a:picLocks noChangeAspect="1" noChangeArrowheads="1"/>
          </p:cNvPicPr>
          <p:nvPr/>
        </p:nvPicPr>
        <p:blipFill>
          <a:blip r:embed="rId2"/>
          <a:srcRect/>
          <a:stretch>
            <a:fillRect/>
          </a:stretch>
        </p:blipFill>
        <p:spPr bwMode="auto">
          <a:xfrm>
            <a:off x="6324600" y="4572000"/>
            <a:ext cx="238125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GB" smtClean="0">
                <a:ea typeface="新細明體"/>
              </a:rPr>
              <a:t>Grammar</a:t>
            </a:r>
          </a:p>
        </p:txBody>
      </p:sp>
      <p:sp>
        <p:nvSpPr>
          <p:cNvPr id="45058" name="Rectangle 3"/>
          <p:cNvSpPr>
            <a:spLocks noGrp="1" noChangeArrowheads="1"/>
          </p:cNvSpPr>
          <p:nvPr>
            <p:ph type="body" idx="1"/>
          </p:nvPr>
        </p:nvSpPr>
        <p:spPr/>
        <p:txBody>
          <a:bodyPr/>
          <a:lstStyle/>
          <a:p>
            <a:pPr eaLnBrk="1" hangingPunct="1"/>
            <a:r>
              <a:rPr lang="en-GB" smtClean="0">
                <a:ea typeface="新細明體"/>
              </a:rPr>
              <a:t>Some features of ellipsis (omission of grammatical elements, eg verb, pronoun)</a:t>
            </a:r>
          </a:p>
          <a:p>
            <a:pPr eaLnBrk="1" hangingPunct="1">
              <a:buFontTx/>
              <a:buNone/>
            </a:pPr>
            <a:endParaRPr lang="en-GB" smtClean="0">
              <a:ea typeface="新細明體"/>
            </a:endParaRPr>
          </a:p>
          <a:p>
            <a:pPr eaLnBrk="1" hangingPunct="1">
              <a:buFontTx/>
              <a:buNone/>
            </a:pPr>
            <a:r>
              <a:rPr lang="en-GB" smtClean="0">
                <a:ea typeface="新細明體"/>
              </a:rPr>
              <a:t>	Than Lichery that lathly cors</a:t>
            </a:r>
          </a:p>
          <a:p>
            <a:pPr eaLnBrk="1" hangingPunct="1">
              <a:buFontTx/>
              <a:buNone/>
            </a:pPr>
            <a:r>
              <a:rPr lang="en-GB" smtClean="0">
                <a:ea typeface="新細明體"/>
              </a:rPr>
              <a:t>	Berand lyk an bagit hors</a:t>
            </a:r>
          </a:p>
          <a:p>
            <a:pPr eaLnBrk="1" hangingPunct="1">
              <a:buFontTx/>
              <a:buNone/>
            </a:pPr>
            <a:r>
              <a:rPr lang="en-GB" smtClean="0">
                <a:ea typeface="新細明體"/>
              </a:rPr>
              <a:t>	And Lythness did him leid.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GB" smtClean="0">
                <a:ea typeface="新細明體"/>
              </a:rPr>
              <a:t>Grammar</a:t>
            </a:r>
          </a:p>
        </p:txBody>
      </p:sp>
      <p:sp>
        <p:nvSpPr>
          <p:cNvPr id="46082" name="Rectangle 3"/>
          <p:cNvSpPr>
            <a:spLocks noGrp="1" noChangeArrowheads="1"/>
          </p:cNvSpPr>
          <p:nvPr>
            <p:ph type="body" idx="1"/>
          </p:nvPr>
        </p:nvSpPr>
        <p:spPr/>
        <p:txBody>
          <a:bodyPr/>
          <a:lstStyle/>
          <a:p>
            <a:pPr eaLnBrk="1" hangingPunct="1"/>
            <a:r>
              <a:rPr lang="en-GB" smtClean="0">
                <a:ea typeface="新細明體"/>
              </a:rPr>
              <a:t>Some features of ellipsis (omission of grammatical elements, eg verb, pronoun)</a:t>
            </a:r>
          </a:p>
          <a:p>
            <a:pPr eaLnBrk="1" hangingPunct="1">
              <a:buFontTx/>
              <a:buNone/>
            </a:pPr>
            <a:endParaRPr lang="en-GB" smtClean="0">
              <a:ea typeface="新細明體"/>
            </a:endParaRPr>
          </a:p>
          <a:p>
            <a:pPr eaLnBrk="1" hangingPunct="1">
              <a:buFontTx/>
              <a:buNone/>
            </a:pPr>
            <a:r>
              <a:rPr lang="en-GB" smtClean="0">
                <a:ea typeface="新細明體"/>
              </a:rPr>
              <a:t>	Than Lichery that lathly cors </a:t>
            </a:r>
            <a:r>
              <a:rPr lang="en-GB" smtClean="0">
                <a:solidFill>
                  <a:srgbClr val="FF0000"/>
                </a:solidFill>
                <a:ea typeface="新細明體"/>
              </a:rPr>
              <a:t>[entered]</a:t>
            </a:r>
          </a:p>
          <a:p>
            <a:pPr eaLnBrk="1" hangingPunct="1">
              <a:buFontTx/>
              <a:buNone/>
            </a:pPr>
            <a:r>
              <a:rPr lang="en-GB" smtClean="0">
                <a:ea typeface="新細明體"/>
              </a:rPr>
              <a:t>	Berand </a:t>
            </a:r>
            <a:r>
              <a:rPr lang="en-GB" smtClean="0">
                <a:solidFill>
                  <a:srgbClr val="FF0000"/>
                </a:solidFill>
                <a:ea typeface="新細明體"/>
              </a:rPr>
              <a:t>[himself] </a:t>
            </a:r>
            <a:r>
              <a:rPr lang="en-GB" smtClean="0">
                <a:ea typeface="新細明體"/>
              </a:rPr>
              <a:t>lyk an bagit hors</a:t>
            </a:r>
          </a:p>
          <a:p>
            <a:pPr eaLnBrk="1" hangingPunct="1">
              <a:buFontTx/>
              <a:buNone/>
            </a:pPr>
            <a:r>
              <a:rPr lang="en-GB" smtClean="0">
                <a:ea typeface="新細明體"/>
              </a:rPr>
              <a:t>	And Lythness did him leid.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GB" smtClean="0">
                <a:ea typeface="新細明體"/>
              </a:rPr>
              <a:t>Grammar</a:t>
            </a:r>
          </a:p>
        </p:txBody>
      </p:sp>
      <p:sp>
        <p:nvSpPr>
          <p:cNvPr id="47106" name="Rectangle 3"/>
          <p:cNvSpPr>
            <a:spLocks noGrp="1" noChangeArrowheads="1"/>
          </p:cNvSpPr>
          <p:nvPr>
            <p:ph type="body" idx="1"/>
          </p:nvPr>
        </p:nvSpPr>
        <p:spPr/>
        <p:txBody>
          <a:bodyPr/>
          <a:lstStyle/>
          <a:p>
            <a:pPr eaLnBrk="1" hangingPunct="1"/>
            <a:r>
              <a:rPr lang="en-GB" sz="2800" smtClean="0">
                <a:ea typeface="新細明體"/>
              </a:rPr>
              <a:t>But complex constructions are evident too:</a:t>
            </a:r>
          </a:p>
          <a:p>
            <a:pPr eaLnBrk="1" hangingPunct="1">
              <a:buFontTx/>
              <a:buNone/>
            </a:pPr>
            <a:endParaRPr lang="en-GB" sz="2800" smtClean="0">
              <a:ea typeface="新細明體"/>
            </a:endParaRPr>
          </a:p>
          <a:p>
            <a:pPr eaLnBrk="1" hangingPunct="1">
              <a:buFontTx/>
              <a:buNone/>
            </a:pPr>
            <a:r>
              <a:rPr lang="en-GB" sz="2800" smtClean="0">
                <a:ea typeface="新細明體"/>
              </a:rPr>
              <a:t>	Na menstrallis playit to thame but dowt</a:t>
            </a:r>
          </a:p>
          <a:p>
            <a:pPr eaLnBrk="1" hangingPunct="1">
              <a:buFontTx/>
              <a:buNone/>
            </a:pPr>
            <a:r>
              <a:rPr lang="en-GB" sz="2800" smtClean="0">
                <a:ea typeface="新細明體"/>
              </a:rPr>
              <a:t>	</a:t>
            </a:r>
            <a:r>
              <a:rPr lang="en-GB" sz="2800" smtClean="0">
                <a:solidFill>
                  <a:srgbClr val="FF0000"/>
                </a:solidFill>
                <a:ea typeface="新細明體"/>
              </a:rPr>
              <a:t>For</a:t>
            </a:r>
            <a:r>
              <a:rPr lang="en-GB" sz="2800" smtClean="0">
                <a:ea typeface="新細明體"/>
              </a:rPr>
              <a:t> glemen they were halden owt</a:t>
            </a:r>
          </a:p>
          <a:p>
            <a:pPr eaLnBrk="1" hangingPunct="1">
              <a:buFontTx/>
              <a:buNone/>
            </a:pPr>
            <a:r>
              <a:rPr lang="en-GB" sz="2800" smtClean="0">
                <a:ea typeface="新細明體"/>
              </a:rPr>
              <a:t>		Be day and eik by nicht –</a:t>
            </a:r>
          </a:p>
          <a:p>
            <a:pPr eaLnBrk="1" hangingPunct="1">
              <a:buFontTx/>
              <a:buNone/>
            </a:pPr>
            <a:r>
              <a:rPr lang="en-GB" sz="2800" smtClean="0">
                <a:solidFill>
                  <a:srgbClr val="FF0000"/>
                </a:solidFill>
                <a:ea typeface="新細明體"/>
              </a:rPr>
              <a:t>	Except </a:t>
            </a:r>
            <a:r>
              <a:rPr lang="en-GB" sz="2800" smtClean="0">
                <a:ea typeface="新細明體"/>
              </a:rPr>
              <a:t>a menstrall that slew a man;</a:t>
            </a:r>
          </a:p>
          <a:p>
            <a:pPr eaLnBrk="1" hangingPunct="1">
              <a:buFontTx/>
              <a:buNone/>
            </a:pPr>
            <a:r>
              <a:rPr lang="en-GB" sz="2800" smtClean="0">
                <a:ea typeface="新細明體"/>
              </a:rPr>
              <a:t>	</a:t>
            </a:r>
            <a:r>
              <a:rPr lang="en-GB" sz="2800" smtClean="0">
                <a:solidFill>
                  <a:srgbClr val="FF0000"/>
                </a:solidFill>
                <a:ea typeface="新細明體"/>
              </a:rPr>
              <a:t>Swa </a:t>
            </a:r>
            <a:r>
              <a:rPr lang="en-GB" sz="2800" smtClean="0">
                <a:ea typeface="新細明體"/>
              </a:rPr>
              <a:t>till his heritage he wan</a:t>
            </a:r>
          </a:p>
          <a:p>
            <a:pPr eaLnBrk="1" hangingPunct="1">
              <a:buFontTx/>
              <a:buNone/>
            </a:pPr>
            <a:r>
              <a:rPr lang="en-GB" sz="2800" smtClean="0">
                <a:ea typeface="新細明體"/>
              </a:rPr>
              <a:t>		</a:t>
            </a:r>
            <a:r>
              <a:rPr lang="en-GB" sz="2800" smtClean="0">
                <a:solidFill>
                  <a:srgbClr val="FF0000"/>
                </a:solidFill>
                <a:ea typeface="新細明體"/>
              </a:rPr>
              <a:t>And </a:t>
            </a:r>
            <a:r>
              <a:rPr lang="en-GB" sz="2800" smtClean="0">
                <a:ea typeface="新細明體"/>
              </a:rPr>
              <a:t>enterit be breif of richt.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GB" smtClean="0">
                <a:ea typeface="新細明體"/>
              </a:rPr>
              <a:t>Other markers of low style</a:t>
            </a:r>
          </a:p>
        </p:txBody>
      </p:sp>
      <p:sp>
        <p:nvSpPr>
          <p:cNvPr id="48130" name="Rectangle 3"/>
          <p:cNvSpPr>
            <a:spLocks noGrp="1" noChangeArrowheads="1"/>
          </p:cNvSpPr>
          <p:nvPr>
            <p:ph type="body" idx="1"/>
          </p:nvPr>
        </p:nvSpPr>
        <p:spPr/>
        <p:txBody>
          <a:bodyPr/>
          <a:lstStyle/>
          <a:p>
            <a:pPr eaLnBrk="1" hangingPunct="1"/>
            <a:r>
              <a:rPr lang="en-GB" smtClean="0">
                <a:ea typeface="新細明體"/>
              </a:rPr>
              <a:t>Absence of anglicisation</a:t>
            </a:r>
          </a:p>
          <a:p>
            <a:pPr eaLnBrk="1" hangingPunct="1">
              <a:buFontTx/>
              <a:buNone/>
            </a:pPr>
            <a:endParaRPr lang="en-GB" smtClean="0">
              <a:ea typeface="新細明體"/>
            </a:endParaRPr>
          </a:p>
          <a:p>
            <a:pPr eaLnBrk="1" hangingPunct="1"/>
            <a:r>
              <a:rPr lang="en-GB" smtClean="0">
                <a:ea typeface="新細明體"/>
              </a:rPr>
              <a:t>Simple rhyme schemes, eg ‘Dance of Sevin Deidly Sins’ has </a:t>
            </a:r>
            <a:r>
              <a:rPr lang="en-GB" smtClean="0">
                <a:solidFill>
                  <a:srgbClr val="FF0000"/>
                </a:solidFill>
                <a:ea typeface="新細明體"/>
              </a:rPr>
              <a:t>aabaab</a:t>
            </a:r>
            <a:r>
              <a:rPr lang="en-GB" smtClean="0">
                <a:ea typeface="新細明體"/>
              </a:rPr>
              <a:t>, allowing two line couplet plus comment on ‘</a:t>
            </a:r>
            <a:r>
              <a:rPr lang="en-GB" smtClean="0">
                <a:solidFill>
                  <a:srgbClr val="FF0000"/>
                </a:solidFill>
                <a:ea typeface="新細明體"/>
              </a:rPr>
              <a:t>b</a:t>
            </a:r>
            <a:r>
              <a:rPr lang="en-GB" smtClean="0">
                <a:ea typeface="新細明體"/>
              </a:rPr>
              <a:t>’ rhymes: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GB" sz="4000" smtClean="0">
                <a:ea typeface="新細明體"/>
              </a:rPr>
              <a:t>Rhyme scheme &amp; discourse structure</a:t>
            </a:r>
          </a:p>
        </p:txBody>
      </p:sp>
      <p:sp>
        <p:nvSpPr>
          <p:cNvPr id="49154" name="Rectangle 3"/>
          <p:cNvSpPr>
            <a:spLocks noGrp="1" noChangeArrowheads="1"/>
          </p:cNvSpPr>
          <p:nvPr>
            <p:ph type="body" idx="1"/>
          </p:nvPr>
        </p:nvSpPr>
        <p:spPr/>
        <p:txBody>
          <a:bodyPr/>
          <a:lstStyle/>
          <a:p>
            <a:pPr eaLnBrk="1" hangingPunct="1">
              <a:buFontTx/>
              <a:buNone/>
            </a:pPr>
            <a:r>
              <a:rPr lang="en-GB" smtClean="0">
                <a:ea typeface="新細明體"/>
              </a:rPr>
              <a:t>	Full mony a waistless wallydrag</a:t>
            </a:r>
          </a:p>
          <a:p>
            <a:pPr eaLnBrk="1" hangingPunct="1">
              <a:buFontTx/>
              <a:buNone/>
            </a:pPr>
            <a:r>
              <a:rPr lang="en-GB" smtClean="0">
                <a:ea typeface="新細明體"/>
              </a:rPr>
              <a:t>	With wamys unweildable did furth wag</a:t>
            </a:r>
          </a:p>
          <a:p>
            <a:pPr eaLnBrk="1" hangingPunct="1">
              <a:buFontTx/>
              <a:buNone/>
            </a:pPr>
            <a:r>
              <a:rPr lang="en-GB" smtClean="0">
                <a:ea typeface="新細明體"/>
              </a:rPr>
              <a:t>		</a:t>
            </a:r>
            <a:r>
              <a:rPr lang="en-GB" smtClean="0">
                <a:solidFill>
                  <a:srgbClr val="FF0000"/>
                </a:solidFill>
                <a:ea typeface="新細明體"/>
              </a:rPr>
              <a:t>In creische they did incres:</a:t>
            </a:r>
          </a:p>
          <a:p>
            <a:pPr eaLnBrk="1" hangingPunct="1">
              <a:buFontTx/>
              <a:buNone/>
            </a:pPr>
            <a:r>
              <a:rPr lang="en-GB" smtClean="0">
                <a:ea typeface="新細明體"/>
              </a:rPr>
              <a:t>	Drynk! ay thay cryit, with mony a gaip –</a:t>
            </a:r>
          </a:p>
          <a:p>
            <a:pPr eaLnBrk="1" hangingPunct="1">
              <a:buFontTx/>
              <a:buNone/>
            </a:pPr>
            <a:r>
              <a:rPr lang="en-GB" smtClean="0">
                <a:ea typeface="新細明體"/>
              </a:rPr>
              <a:t>	The feyndis gaif thame hait leid to laip –</a:t>
            </a:r>
          </a:p>
          <a:p>
            <a:pPr eaLnBrk="1" hangingPunct="1">
              <a:buFontTx/>
              <a:buNone/>
            </a:pPr>
            <a:r>
              <a:rPr lang="en-GB" smtClean="0">
                <a:ea typeface="新細明體"/>
              </a:rPr>
              <a:t>		</a:t>
            </a:r>
            <a:r>
              <a:rPr lang="en-GB" smtClean="0">
                <a:solidFill>
                  <a:srgbClr val="FF0000"/>
                </a:solidFill>
                <a:ea typeface="新細明體"/>
              </a:rPr>
              <a:t>Their lovery wes na 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GB" smtClean="0">
                <a:ea typeface="新細明體"/>
              </a:rPr>
              <a:t>The Plain Style</a:t>
            </a:r>
          </a:p>
        </p:txBody>
      </p:sp>
      <p:sp>
        <p:nvSpPr>
          <p:cNvPr id="50178" name="Rectangle 3"/>
          <p:cNvSpPr>
            <a:spLocks noGrp="1" noChangeArrowheads="1"/>
          </p:cNvSpPr>
          <p:nvPr>
            <p:ph type="body" idx="1"/>
          </p:nvPr>
        </p:nvSpPr>
        <p:spPr>
          <a:xfrm>
            <a:off x="685800" y="1981200"/>
            <a:ext cx="7772400" cy="4616450"/>
          </a:xfrm>
        </p:spPr>
        <p:txBody>
          <a:bodyPr/>
          <a:lstStyle/>
          <a:p>
            <a:pPr eaLnBrk="1" hangingPunct="1">
              <a:lnSpc>
                <a:spcPct val="90000"/>
              </a:lnSpc>
            </a:pPr>
            <a:r>
              <a:rPr lang="en-GB" smtClean="0">
                <a:ea typeface="新細明體"/>
              </a:rPr>
              <a:t>“a dustbin for the residue from other more clearly definable styles” (Macafee 1981: 368)</a:t>
            </a:r>
          </a:p>
          <a:p>
            <a:pPr eaLnBrk="1" hangingPunct="1">
              <a:lnSpc>
                <a:spcPct val="90000"/>
              </a:lnSpc>
            </a:pPr>
            <a:r>
              <a:rPr lang="en-GB" smtClean="0">
                <a:solidFill>
                  <a:srgbClr val="FF0000"/>
                </a:solidFill>
                <a:ea typeface="新細明體"/>
              </a:rPr>
              <a:t>Often described in terms of absences (no ornate latinisms, few obvious northernisms, little slang…)</a:t>
            </a:r>
          </a:p>
          <a:p>
            <a:pPr eaLnBrk="1" hangingPunct="1">
              <a:lnSpc>
                <a:spcPct val="90000"/>
              </a:lnSpc>
            </a:pPr>
            <a:r>
              <a:rPr lang="en-GB" smtClean="0">
                <a:ea typeface="新細明體"/>
              </a:rPr>
              <a:t>But substantial in number: petitionary poems amount to about 25% of Dunbar’s surviving work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GB" smtClean="0">
                <a:ea typeface="新細明體"/>
              </a:rPr>
              <a:t>The Plain Style</a:t>
            </a:r>
          </a:p>
        </p:txBody>
      </p:sp>
      <p:sp>
        <p:nvSpPr>
          <p:cNvPr id="51202" name="Rectangle 3"/>
          <p:cNvSpPr>
            <a:spLocks noGrp="1" noChangeArrowheads="1"/>
          </p:cNvSpPr>
          <p:nvPr>
            <p:ph type="body" idx="1"/>
          </p:nvPr>
        </p:nvSpPr>
        <p:spPr>
          <a:xfrm>
            <a:off x="685800" y="1981200"/>
            <a:ext cx="7772400" cy="4616450"/>
          </a:xfrm>
        </p:spPr>
        <p:txBody>
          <a:bodyPr/>
          <a:lstStyle/>
          <a:p>
            <a:pPr eaLnBrk="1" hangingPunct="1">
              <a:lnSpc>
                <a:spcPct val="90000"/>
              </a:lnSpc>
              <a:buFontTx/>
              <a:buNone/>
            </a:pPr>
            <a:r>
              <a:rPr lang="en-GB" smtClean="0">
                <a:ea typeface="新細明體"/>
              </a:rPr>
              <a:t>	Plain style poetry can be characterised positively in terms of the rhetorical strategies used to convey:</a:t>
            </a:r>
          </a:p>
          <a:p>
            <a:pPr eaLnBrk="1" hangingPunct="1">
              <a:lnSpc>
                <a:spcPct val="90000"/>
              </a:lnSpc>
              <a:buFontTx/>
              <a:buNone/>
            </a:pPr>
            <a:endParaRPr lang="en-GB" smtClean="0">
              <a:ea typeface="新細明體"/>
            </a:endParaRPr>
          </a:p>
          <a:p>
            <a:pPr eaLnBrk="1" hangingPunct="1">
              <a:lnSpc>
                <a:spcPct val="90000"/>
              </a:lnSpc>
            </a:pPr>
            <a:r>
              <a:rPr lang="en-GB" smtClean="0">
                <a:ea typeface="新細明體"/>
              </a:rPr>
              <a:t>directness</a:t>
            </a:r>
          </a:p>
          <a:p>
            <a:pPr eaLnBrk="1" hangingPunct="1">
              <a:lnSpc>
                <a:spcPct val="90000"/>
              </a:lnSpc>
            </a:pPr>
            <a:r>
              <a:rPr lang="en-GB" smtClean="0">
                <a:ea typeface="新細明體"/>
              </a:rPr>
              <a:t>authority</a:t>
            </a:r>
          </a:p>
          <a:p>
            <a:pPr eaLnBrk="1" hangingPunct="1">
              <a:lnSpc>
                <a:spcPct val="90000"/>
              </a:lnSpc>
            </a:pPr>
            <a:endParaRPr lang="en-GB" smtClean="0">
              <a:ea typeface="新細明體"/>
            </a:endParaRPr>
          </a:p>
          <a:p>
            <a:pPr eaLnBrk="1" hangingPunct="1">
              <a:lnSpc>
                <a:spcPct val="90000"/>
              </a:lnSpc>
              <a:buFontTx/>
              <a:buNone/>
            </a:pPr>
            <a:r>
              <a:rPr lang="en-GB" smtClean="0">
                <a:ea typeface="新細明體"/>
              </a:rPr>
              <a:t>	Two plain style poems: ‘Of Discretioun in Geving’ and ‘Of Discretioun in Asking’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GB" sz="4000" i="1" smtClean="0">
                <a:ea typeface="新細明體"/>
              </a:rPr>
              <a:t>Discretioun in Asking</a:t>
            </a:r>
            <a:r>
              <a:rPr lang="en-GB" sz="4000" smtClean="0">
                <a:ea typeface="新細明體"/>
              </a:rPr>
              <a:t/>
            </a:r>
            <a:br>
              <a:rPr lang="en-GB" sz="4000" smtClean="0">
                <a:ea typeface="新細明體"/>
              </a:rPr>
            </a:br>
            <a:endParaRPr lang="en-GB" sz="4000" smtClean="0">
              <a:ea typeface="新細明體"/>
            </a:endParaRPr>
          </a:p>
        </p:txBody>
      </p:sp>
      <p:sp>
        <p:nvSpPr>
          <p:cNvPr id="52226" name="Rectangle 3"/>
          <p:cNvSpPr>
            <a:spLocks noGrp="1" noChangeArrowheads="1"/>
          </p:cNvSpPr>
          <p:nvPr>
            <p:ph type="body" idx="1"/>
          </p:nvPr>
        </p:nvSpPr>
        <p:spPr/>
        <p:txBody>
          <a:bodyPr/>
          <a:lstStyle/>
          <a:p>
            <a:pPr eaLnBrk="1" hangingPunct="1">
              <a:buFontTx/>
              <a:buNone/>
            </a:pPr>
            <a:r>
              <a:rPr lang="en-GB" i="1" smtClean="0">
                <a:ea typeface="新細明體"/>
              </a:rPr>
              <a:t>	 </a:t>
            </a:r>
            <a:r>
              <a:rPr lang="en-GB" smtClean="0">
                <a:ea typeface="新細明體"/>
              </a:rPr>
              <a:t>[</a:t>
            </a:r>
            <a:r>
              <a:rPr lang="en-GB" i="1" smtClean="0">
                <a:ea typeface="新細明體"/>
              </a:rPr>
              <a:t>In asking sowld discretioun be</a:t>
            </a:r>
            <a:r>
              <a:rPr lang="en-GB" smtClean="0">
                <a:ea typeface="新細明體"/>
              </a:rPr>
              <a:t>]</a:t>
            </a:r>
            <a:br>
              <a:rPr lang="en-GB" smtClean="0">
                <a:ea typeface="新細明體"/>
              </a:rPr>
            </a:br>
            <a:r>
              <a:rPr lang="en-GB" smtClean="0">
                <a:ea typeface="新細明體"/>
              </a:rPr>
              <a:t/>
            </a:r>
            <a:br>
              <a:rPr lang="en-GB" smtClean="0">
                <a:ea typeface="新細明體"/>
              </a:rPr>
            </a:br>
            <a:r>
              <a:rPr lang="en-GB" smtClean="0">
                <a:ea typeface="新細明體"/>
              </a:rPr>
              <a:t>Of every asking followis nocht</a:t>
            </a:r>
            <a:br>
              <a:rPr lang="en-GB" smtClean="0">
                <a:ea typeface="新細明體"/>
              </a:rPr>
            </a:br>
            <a:r>
              <a:rPr lang="en-GB" smtClean="0">
                <a:ea typeface="新細明體"/>
              </a:rPr>
              <a:t>Rewaird, bot gif sum caus war wrocht;</a:t>
            </a:r>
            <a:br>
              <a:rPr lang="en-GB" smtClean="0">
                <a:ea typeface="新細明體"/>
              </a:rPr>
            </a:br>
            <a:r>
              <a:rPr lang="en-GB" smtClean="0">
                <a:ea typeface="新細明體"/>
              </a:rPr>
              <a:t>And quhair caus is, men weill ma sie,</a:t>
            </a:r>
            <a:br>
              <a:rPr lang="en-GB" smtClean="0">
                <a:ea typeface="新細明體"/>
              </a:rPr>
            </a:br>
            <a:r>
              <a:rPr lang="en-GB" smtClean="0">
                <a:ea typeface="新細明體"/>
              </a:rPr>
              <a:t>And quhair nane is, it wil be thocht:</a:t>
            </a:r>
            <a:br>
              <a:rPr lang="en-GB" smtClean="0">
                <a:ea typeface="新細明體"/>
              </a:rPr>
            </a:br>
            <a:r>
              <a:rPr lang="en-GB" smtClean="0">
                <a:ea typeface="新細明體"/>
              </a:rPr>
              <a:t>In asking sowld discretioun be.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GB" smtClean="0">
                <a:ea typeface="新細明體"/>
              </a:rPr>
              <a:t>Discretioun in Geving</a:t>
            </a:r>
          </a:p>
        </p:txBody>
      </p:sp>
      <p:sp>
        <p:nvSpPr>
          <p:cNvPr id="53250" name="Rectangle 3"/>
          <p:cNvSpPr>
            <a:spLocks noGrp="1" noChangeArrowheads="1"/>
          </p:cNvSpPr>
          <p:nvPr>
            <p:ph type="body" idx="1"/>
          </p:nvPr>
        </p:nvSpPr>
        <p:spPr/>
        <p:txBody>
          <a:bodyPr/>
          <a:lstStyle/>
          <a:p>
            <a:pPr eaLnBrk="1" hangingPunct="1">
              <a:buFontTx/>
              <a:buNone/>
            </a:pPr>
            <a:r>
              <a:rPr lang="en-GB" smtClean="0">
                <a:ea typeface="新細明體"/>
              </a:rPr>
              <a:t>	[</a:t>
            </a:r>
            <a:r>
              <a:rPr lang="en-GB" i="1" smtClean="0">
                <a:ea typeface="新細明體"/>
              </a:rPr>
              <a:t>In geving sowld discretioun be</a:t>
            </a:r>
            <a:r>
              <a:rPr lang="en-GB" smtClean="0">
                <a:ea typeface="新細明體"/>
              </a:rPr>
              <a:t>]</a:t>
            </a:r>
            <a:br>
              <a:rPr lang="en-GB" smtClean="0">
                <a:ea typeface="新細明體"/>
              </a:rPr>
            </a:br>
            <a:r>
              <a:rPr lang="en-GB" smtClean="0">
                <a:ea typeface="新細明體"/>
              </a:rPr>
              <a:t/>
            </a:r>
            <a:br>
              <a:rPr lang="en-GB" smtClean="0">
                <a:ea typeface="新細明體"/>
              </a:rPr>
            </a:br>
            <a:r>
              <a:rPr lang="en-GB" smtClean="0">
                <a:ea typeface="新細明體"/>
              </a:rPr>
              <a:t>To speik of gift or almous deidis:</a:t>
            </a:r>
            <a:br>
              <a:rPr lang="en-GB" smtClean="0">
                <a:ea typeface="新細明體"/>
              </a:rPr>
            </a:br>
            <a:r>
              <a:rPr lang="en-GB" smtClean="0">
                <a:ea typeface="新細明體"/>
              </a:rPr>
              <a:t>Sum gevis for mereit and for meidis,</a:t>
            </a:r>
            <a:br>
              <a:rPr lang="en-GB" smtClean="0">
                <a:ea typeface="新細明體"/>
              </a:rPr>
            </a:br>
            <a:r>
              <a:rPr lang="en-GB" smtClean="0">
                <a:ea typeface="新細明體"/>
              </a:rPr>
              <a:t>Sum, warldly honour to uphie,</a:t>
            </a:r>
            <a:br>
              <a:rPr lang="en-GB" smtClean="0">
                <a:ea typeface="新細明體"/>
              </a:rPr>
            </a:br>
            <a:r>
              <a:rPr lang="en-GB" smtClean="0">
                <a:ea typeface="新細明體"/>
              </a:rPr>
              <a:t>Gevis to thame that nothing neidis.</a:t>
            </a:r>
            <a:br>
              <a:rPr lang="en-GB" smtClean="0">
                <a:ea typeface="新細明體"/>
              </a:rPr>
            </a:br>
            <a:r>
              <a:rPr lang="en-GB" smtClean="0">
                <a:ea typeface="新細明體"/>
              </a:rPr>
              <a:t>In geving sowld discretioun be.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GB" smtClean="0">
                <a:ea typeface="新細明體"/>
              </a:rPr>
              <a:t>Vocabulary</a:t>
            </a:r>
          </a:p>
        </p:txBody>
      </p:sp>
      <p:sp>
        <p:nvSpPr>
          <p:cNvPr id="54274" name="Rectangle 3"/>
          <p:cNvSpPr>
            <a:spLocks noGrp="1" noChangeArrowheads="1"/>
          </p:cNvSpPr>
          <p:nvPr>
            <p:ph type="body" idx="1"/>
          </p:nvPr>
        </p:nvSpPr>
        <p:spPr/>
        <p:txBody>
          <a:bodyPr/>
          <a:lstStyle/>
          <a:p>
            <a:pPr eaLnBrk="1" hangingPunct="1"/>
            <a:r>
              <a:rPr lang="en-GB" sz="2800" smtClean="0">
                <a:ea typeface="新細明體"/>
              </a:rPr>
              <a:t>Average frequency of latinisms in Dunbar’s poetry: 12.9%</a:t>
            </a:r>
          </a:p>
          <a:p>
            <a:pPr eaLnBrk="1" hangingPunct="1"/>
            <a:r>
              <a:rPr lang="en-GB" sz="2800" smtClean="0">
                <a:ea typeface="新細明體"/>
              </a:rPr>
              <a:t>Frequency of latinisms in “Of Discretioun in Geving”: 26.1% </a:t>
            </a:r>
          </a:p>
          <a:p>
            <a:pPr eaLnBrk="1" hangingPunct="1"/>
            <a:r>
              <a:rPr lang="en-GB" sz="2800" smtClean="0">
                <a:ea typeface="新細明體"/>
              </a:rPr>
              <a:t>But…the latinisms mainly increase semantic </a:t>
            </a:r>
            <a:r>
              <a:rPr lang="en-GB" sz="2800" smtClean="0">
                <a:solidFill>
                  <a:srgbClr val="FF0000"/>
                </a:solidFill>
                <a:ea typeface="新細明體"/>
              </a:rPr>
              <a:t>range, </a:t>
            </a:r>
            <a:r>
              <a:rPr lang="en-GB" sz="2800" smtClean="0">
                <a:ea typeface="新細明體"/>
              </a:rPr>
              <a:t>eg </a:t>
            </a:r>
            <a:r>
              <a:rPr lang="en-GB" sz="2800" i="1" smtClean="0">
                <a:ea typeface="新細明體"/>
              </a:rPr>
              <a:t>discretioun, caus, service, convenient, cure, honour, suppois, remedy, fortoun  </a:t>
            </a:r>
            <a:r>
              <a:rPr lang="en-GB" sz="2800" smtClean="0">
                <a:ea typeface="新細明體"/>
              </a:rPr>
              <a:t>Associations are legal/ecclesiastical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ea typeface="新細明體"/>
              </a:rPr>
              <a:t>Goals of today’s session</a:t>
            </a:r>
          </a:p>
        </p:txBody>
      </p:sp>
      <p:sp>
        <p:nvSpPr>
          <p:cNvPr id="18434" name="Content Placeholder 2"/>
          <p:cNvSpPr>
            <a:spLocks noGrp="1"/>
          </p:cNvSpPr>
          <p:nvPr>
            <p:ph idx="1"/>
          </p:nvPr>
        </p:nvSpPr>
        <p:spPr/>
        <p:txBody>
          <a:bodyPr/>
          <a:lstStyle/>
          <a:p>
            <a:pPr eaLnBrk="1" hangingPunct="1"/>
            <a:r>
              <a:rPr lang="en-GB" smtClean="0">
                <a:ea typeface="新細明體"/>
              </a:rPr>
              <a:t>Give you a taste of Older Scots poetry in different styles (high, plain &amp; low)</a:t>
            </a:r>
          </a:p>
          <a:p>
            <a:pPr eaLnBrk="1" hangingPunct="1"/>
            <a:r>
              <a:rPr lang="en-GB" smtClean="0">
                <a:ea typeface="新細明體"/>
              </a:rPr>
              <a:t>Look closely at the Older Scots language, and resources to help you cope with its challenges.</a:t>
            </a:r>
          </a:p>
          <a:p>
            <a:pPr eaLnBrk="1" hangingPunct="1"/>
            <a:r>
              <a:rPr lang="en-GB" smtClean="0">
                <a:ea typeface="新細明體"/>
              </a:rPr>
              <a:t>Think about the function of poetry in Scotland before the Union of the Crowns (1603).</a:t>
            </a:r>
          </a:p>
          <a:p>
            <a:pPr eaLnBrk="1" hangingPunct="1"/>
            <a:endParaRPr lang="en-GB" smtClean="0">
              <a:ea typeface="新細明體"/>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smtClean="0">
                <a:ea typeface="新細明體"/>
              </a:rPr>
              <a:t>Northernisms</a:t>
            </a:r>
          </a:p>
        </p:txBody>
      </p:sp>
      <p:sp>
        <p:nvSpPr>
          <p:cNvPr id="55298" name="Rectangle 3"/>
          <p:cNvSpPr>
            <a:spLocks noGrp="1" noChangeArrowheads="1"/>
          </p:cNvSpPr>
          <p:nvPr>
            <p:ph type="body" idx="1"/>
          </p:nvPr>
        </p:nvSpPr>
        <p:spPr/>
        <p:txBody>
          <a:bodyPr/>
          <a:lstStyle/>
          <a:p>
            <a:pPr eaLnBrk="1" hangingPunct="1"/>
            <a:r>
              <a:rPr lang="en-GB" smtClean="0">
                <a:ea typeface="新細明體"/>
              </a:rPr>
              <a:t>Common, everyday northernisms, eg </a:t>
            </a:r>
            <a:r>
              <a:rPr lang="en-GB" i="1" smtClean="0">
                <a:ea typeface="新細明體"/>
              </a:rPr>
              <a:t>crakkis [boasts], hudpyk [miser], tynes [loses] </a:t>
            </a:r>
          </a:p>
          <a:p>
            <a:pPr eaLnBrk="1" hangingPunct="1"/>
            <a:endParaRPr lang="en-GB" i="1" smtClean="0">
              <a:ea typeface="新細明體"/>
            </a:endParaRPr>
          </a:p>
          <a:p>
            <a:pPr eaLnBrk="1" hangingPunct="1">
              <a:buFontTx/>
              <a:buNone/>
            </a:pPr>
            <a:r>
              <a:rPr lang="en-GB" smtClean="0">
                <a:ea typeface="新細明體"/>
              </a:rPr>
              <a:t>	Combination of learned latinisms and blunt everyday vocabulary give an air of authority and directness.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smtClean="0">
                <a:ea typeface="新細明體"/>
              </a:rPr>
              <a:t>Grammar: parallelisms again</a:t>
            </a:r>
          </a:p>
        </p:txBody>
      </p:sp>
      <p:sp>
        <p:nvSpPr>
          <p:cNvPr id="56322" name="Rectangle 3"/>
          <p:cNvSpPr>
            <a:spLocks noGrp="1" noChangeArrowheads="1"/>
          </p:cNvSpPr>
          <p:nvPr>
            <p:ph type="body" idx="1"/>
          </p:nvPr>
        </p:nvSpPr>
        <p:spPr/>
        <p:txBody>
          <a:bodyPr/>
          <a:lstStyle/>
          <a:p>
            <a:pPr eaLnBrk="1" hangingPunct="1">
              <a:buFontTx/>
              <a:buNone/>
            </a:pPr>
            <a:r>
              <a:rPr lang="en-GB" smtClean="0">
                <a:ea typeface="新細明體"/>
              </a:rPr>
              <a:t>	Sum gevis for pryd and glory vane,</a:t>
            </a:r>
            <a:br>
              <a:rPr lang="en-GB" smtClean="0">
                <a:ea typeface="新細明體"/>
              </a:rPr>
            </a:br>
            <a:r>
              <a:rPr lang="en-GB" smtClean="0">
                <a:ea typeface="新細明體"/>
              </a:rPr>
              <a:t>Sum gevis with grugeing and with pane,</a:t>
            </a:r>
            <a:br>
              <a:rPr lang="en-GB" smtClean="0">
                <a:ea typeface="新細明體"/>
              </a:rPr>
            </a:br>
            <a:r>
              <a:rPr lang="en-GB" smtClean="0">
                <a:ea typeface="新細明體"/>
              </a:rPr>
              <a:t>Sum gevis, in practik, for supplé,</a:t>
            </a:r>
            <a:br>
              <a:rPr lang="en-GB" smtClean="0">
                <a:ea typeface="新細明體"/>
              </a:rPr>
            </a:br>
            <a:r>
              <a:rPr lang="en-GB" smtClean="0">
                <a:ea typeface="新細明體"/>
              </a:rPr>
              <a:t>Sum gevis for twyis als gud agane.</a:t>
            </a:r>
            <a:br>
              <a:rPr lang="en-GB" smtClean="0">
                <a:ea typeface="新細明體"/>
              </a:rPr>
            </a:br>
            <a:r>
              <a:rPr lang="en-GB" smtClean="0">
                <a:ea typeface="新細明體"/>
              </a:rPr>
              <a:t>In geving sowld discretioun be.</a:t>
            </a:r>
            <a:br>
              <a:rPr lang="en-GB" smtClean="0">
                <a:ea typeface="新細明體"/>
              </a:rPr>
            </a:br>
            <a:endParaRPr lang="en-GB" smtClean="0">
              <a:ea typeface="新細明體"/>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GB" smtClean="0">
                <a:ea typeface="新細明體"/>
              </a:rPr>
              <a:t>Other markers of plain style</a:t>
            </a:r>
          </a:p>
        </p:txBody>
      </p:sp>
      <p:sp>
        <p:nvSpPr>
          <p:cNvPr id="57346" name="Rectangle 3"/>
          <p:cNvSpPr>
            <a:spLocks noGrp="1" noChangeArrowheads="1"/>
          </p:cNvSpPr>
          <p:nvPr>
            <p:ph type="body" idx="1"/>
          </p:nvPr>
        </p:nvSpPr>
        <p:spPr/>
        <p:txBody>
          <a:bodyPr/>
          <a:lstStyle/>
          <a:p>
            <a:pPr eaLnBrk="1" hangingPunct="1"/>
            <a:r>
              <a:rPr lang="en-GB" smtClean="0">
                <a:ea typeface="新細明體"/>
              </a:rPr>
              <a:t>Short, tetrameter lines</a:t>
            </a:r>
          </a:p>
          <a:p>
            <a:pPr eaLnBrk="1" hangingPunct="1"/>
            <a:r>
              <a:rPr lang="en-GB" smtClean="0">
                <a:ea typeface="新細明體"/>
              </a:rPr>
              <a:t>Simple rhyme schemes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GB" sz="4000" smtClean="0">
                <a:ea typeface="新細明體"/>
              </a:rPr>
              <a:t>Need for negotiation of authority</a:t>
            </a:r>
          </a:p>
        </p:txBody>
      </p:sp>
      <p:sp>
        <p:nvSpPr>
          <p:cNvPr id="58370" name="Rectangle 3"/>
          <p:cNvSpPr>
            <a:spLocks noGrp="1" noChangeArrowheads="1"/>
          </p:cNvSpPr>
          <p:nvPr>
            <p:ph type="body" idx="1"/>
          </p:nvPr>
        </p:nvSpPr>
        <p:spPr/>
        <p:txBody>
          <a:bodyPr/>
          <a:lstStyle/>
          <a:p>
            <a:pPr eaLnBrk="1" hangingPunct="1">
              <a:buFontTx/>
              <a:buNone/>
            </a:pPr>
            <a:r>
              <a:rPr lang="en-GB" sz="2800" smtClean="0">
                <a:solidFill>
                  <a:srgbClr val="FF0000"/>
                </a:solidFill>
                <a:ea typeface="新細明體"/>
              </a:rPr>
              <a:t>	Sum givis to strangeris with faces new,</a:t>
            </a:r>
            <a:br>
              <a:rPr lang="en-GB" sz="2800" smtClean="0">
                <a:solidFill>
                  <a:srgbClr val="FF0000"/>
                </a:solidFill>
                <a:ea typeface="新細明體"/>
              </a:rPr>
            </a:br>
            <a:r>
              <a:rPr lang="en-GB" sz="2800" smtClean="0">
                <a:solidFill>
                  <a:srgbClr val="FF0000"/>
                </a:solidFill>
                <a:ea typeface="新細明體"/>
              </a:rPr>
              <a:t>That yisterday fra Flanderis flew,</a:t>
            </a:r>
            <a:r>
              <a:rPr lang="en-GB" sz="2800" smtClean="0">
                <a:ea typeface="新細明體"/>
              </a:rPr>
              <a:t/>
            </a:r>
            <a:br>
              <a:rPr lang="en-GB" sz="2800" smtClean="0">
                <a:ea typeface="新細明體"/>
              </a:rPr>
            </a:br>
            <a:r>
              <a:rPr lang="en-GB" sz="2800" smtClean="0">
                <a:ea typeface="新細明體"/>
              </a:rPr>
              <a:t>And to awld servandis list not se,</a:t>
            </a:r>
            <a:br>
              <a:rPr lang="en-GB" sz="2800" smtClean="0">
                <a:ea typeface="新細明體"/>
              </a:rPr>
            </a:br>
            <a:r>
              <a:rPr lang="en-GB" sz="2800" smtClean="0">
                <a:ea typeface="新細明體"/>
              </a:rPr>
              <a:t>War thay nevir of sa grit vertew.</a:t>
            </a:r>
            <a:br>
              <a:rPr lang="en-GB" sz="2800" smtClean="0">
                <a:ea typeface="新細明體"/>
              </a:rPr>
            </a:br>
            <a:r>
              <a:rPr lang="en-GB" sz="2800" smtClean="0">
                <a:ea typeface="新細明體"/>
              </a:rPr>
              <a:t>In geving sowld discretioun be. </a:t>
            </a:r>
          </a:p>
          <a:p>
            <a:pPr eaLnBrk="1" hangingPunct="1">
              <a:buFontTx/>
              <a:buNone/>
            </a:pPr>
            <a:endParaRPr lang="en-GB" sz="2800" smtClean="0">
              <a:ea typeface="新細明體"/>
            </a:endParaRPr>
          </a:p>
          <a:p>
            <a:pPr eaLnBrk="1" hangingPunct="1">
              <a:buFontTx/>
              <a:buNone/>
            </a:pPr>
            <a:r>
              <a:rPr lang="en-GB" sz="2800" smtClean="0">
                <a:ea typeface="新細明體"/>
              </a:rPr>
              <a:t>	What kind of authority is being negotiated between poet, patron and (court) audience?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GB" sz="4000" smtClean="0">
                <a:ea typeface="新細明體"/>
              </a:rPr>
              <a:t>Summary: Things to pay attention to…</a:t>
            </a:r>
          </a:p>
        </p:txBody>
      </p:sp>
      <p:sp>
        <p:nvSpPr>
          <p:cNvPr id="59394" name="Rectangle 3"/>
          <p:cNvSpPr>
            <a:spLocks noGrp="1" noChangeArrowheads="1"/>
          </p:cNvSpPr>
          <p:nvPr>
            <p:ph type="body" idx="1"/>
          </p:nvPr>
        </p:nvSpPr>
        <p:spPr/>
        <p:txBody>
          <a:bodyPr/>
          <a:lstStyle/>
          <a:p>
            <a:pPr eaLnBrk="1" hangingPunct="1"/>
            <a:r>
              <a:rPr lang="en-GB" smtClean="0">
                <a:ea typeface="新細明體"/>
              </a:rPr>
              <a:t>Vocabulary (Latinate/French, Germanic?)</a:t>
            </a:r>
          </a:p>
          <a:p>
            <a:pPr eaLnBrk="1" hangingPunct="1"/>
            <a:r>
              <a:rPr lang="en-GB" smtClean="0">
                <a:ea typeface="新細明體"/>
              </a:rPr>
              <a:t>Grammar…with caution</a:t>
            </a:r>
          </a:p>
          <a:p>
            <a:pPr eaLnBrk="1" hangingPunct="1"/>
            <a:r>
              <a:rPr lang="en-GB" smtClean="0">
                <a:ea typeface="新細明體"/>
              </a:rPr>
              <a:t>Rhyme schemes</a:t>
            </a:r>
          </a:p>
          <a:p>
            <a:pPr eaLnBrk="1" hangingPunct="1"/>
            <a:r>
              <a:rPr lang="en-GB" smtClean="0">
                <a:ea typeface="新細明體"/>
              </a:rPr>
              <a:t>Degree of Anglicisation</a:t>
            </a:r>
          </a:p>
          <a:p>
            <a:pPr eaLnBrk="1" hangingPunct="1"/>
            <a:r>
              <a:rPr lang="en-GB" smtClean="0">
                <a:ea typeface="新細明體"/>
              </a:rPr>
              <a:t>How style is matched to topic.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GB" smtClean="0">
                <a:ea typeface="新細明體"/>
              </a:rPr>
              <a:t>Part 2: Robert Henryson</a:t>
            </a:r>
          </a:p>
        </p:txBody>
      </p:sp>
      <p:sp>
        <p:nvSpPr>
          <p:cNvPr id="60418" name="Content Placeholder 2"/>
          <p:cNvSpPr>
            <a:spLocks noGrp="1"/>
          </p:cNvSpPr>
          <p:nvPr>
            <p:ph idx="1"/>
          </p:nvPr>
        </p:nvSpPr>
        <p:spPr/>
        <p:txBody>
          <a:bodyPr/>
          <a:lstStyle/>
          <a:p>
            <a:pPr marL="0" indent="0" eaLnBrk="1" hangingPunct="1">
              <a:buFont typeface="Arial" charset="0"/>
              <a:buNone/>
            </a:pPr>
            <a:r>
              <a:rPr lang="en-GB" smtClean="0">
                <a:ea typeface="新細明體"/>
              </a:rPr>
              <a:t>‘Maister’ Robert Henryson</a:t>
            </a:r>
          </a:p>
          <a:p>
            <a:pPr lvl="1" eaLnBrk="1" hangingPunct="1"/>
            <a:r>
              <a:rPr lang="en-GB" smtClean="0">
                <a:ea typeface="新細明體"/>
              </a:rPr>
              <a:t>	Taught at Glasgow University</a:t>
            </a:r>
          </a:p>
          <a:p>
            <a:pPr lvl="1" eaLnBrk="1" hangingPunct="1"/>
            <a:r>
              <a:rPr lang="en-GB" smtClean="0">
                <a:ea typeface="新細明體"/>
              </a:rPr>
              <a:t>	Schoolmaster in Dunfermline</a:t>
            </a:r>
          </a:p>
          <a:p>
            <a:pPr lvl="1" eaLnBrk="1" hangingPunct="1"/>
            <a:r>
              <a:rPr lang="en-GB" smtClean="0">
                <a:ea typeface="新細明體"/>
              </a:rPr>
              <a:t>	Notary public</a:t>
            </a:r>
          </a:p>
          <a:p>
            <a:pPr marL="0" indent="0" eaLnBrk="1" hangingPunct="1">
              <a:buFont typeface="Arial" charset="0"/>
              <a:buNone/>
            </a:pPr>
            <a:endParaRPr lang="en-GB" smtClean="0">
              <a:ea typeface="新細明體"/>
            </a:endParaRPr>
          </a:p>
          <a:p>
            <a:pPr marL="0" indent="0" eaLnBrk="1" hangingPunct="1">
              <a:buFont typeface="Arial" charset="0"/>
              <a:buNone/>
            </a:pPr>
            <a:r>
              <a:rPr lang="en-GB" smtClean="0">
                <a:ea typeface="新細明體"/>
              </a:rPr>
              <a:t>Writes for a different set of audiences:</a:t>
            </a:r>
          </a:p>
          <a:p>
            <a:pPr lvl="1" eaLnBrk="1" hangingPunct="1"/>
            <a:r>
              <a:rPr lang="en-GB" smtClean="0">
                <a:ea typeface="新細明體"/>
              </a:rPr>
              <a:t>Versions of Aesop’s fables</a:t>
            </a:r>
          </a:p>
          <a:p>
            <a:pPr lvl="1" eaLnBrk="1" hangingPunct="1"/>
            <a:r>
              <a:rPr lang="en-GB" smtClean="0">
                <a:ea typeface="新細明體"/>
              </a:rPr>
              <a:t>Neo-classical tragedies (Orpheus, Cresseid)</a:t>
            </a:r>
          </a:p>
        </p:txBody>
      </p:sp>
      <p:pic>
        <p:nvPicPr>
          <p:cNvPr id="60419" name="Picture 2"/>
          <p:cNvPicPr>
            <a:picLocks noChangeAspect="1" noChangeArrowheads="1"/>
          </p:cNvPicPr>
          <p:nvPr/>
        </p:nvPicPr>
        <p:blipFill>
          <a:blip r:embed="rId2"/>
          <a:srcRect/>
          <a:stretch>
            <a:fillRect/>
          </a:stretch>
        </p:blipFill>
        <p:spPr bwMode="auto">
          <a:xfrm>
            <a:off x="5943600" y="1447800"/>
            <a:ext cx="29416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GB" smtClean="0">
                <a:ea typeface="新細明體"/>
              </a:rPr>
              <a:t>‘</a:t>
            </a:r>
            <a:r>
              <a:rPr lang="en-GB" sz="4000" smtClean="0">
                <a:ea typeface="新細明體"/>
              </a:rPr>
              <a:t>The Testament of Cresseid’: the plot</a:t>
            </a:r>
          </a:p>
        </p:txBody>
      </p:sp>
      <p:sp>
        <p:nvSpPr>
          <p:cNvPr id="61442" name="Content Placeholder 2"/>
          <p:cNvSpPr>
            <a:spLocks noGrp="1"/>
          </p:cNvSpPr>
          <p:nvPr>
            <p:ph idx="1"/>
          </p:nvPr>
        </p:nvSpPr>
        <p:spPr/>
        <p:txBody>
          <a:bodyPr/>
          <a:lstStyle/>
          <a:p>
            <a:pPr eaLnBrk="1" hangingPunct="1"/>
            <a:endParaRPr lang="en-GB" smtClean="0">
              <a:ea typeface="新細明體"/>
            </a:endParaRPr>
          </a:p>
        </p:txBody>
      </p:sp>
      <p:pic>
        <p:nvPicPr>
          <p:cNvPr id="61443" name="Picture 3"/>
          <p:cNvPicPr>
            <a:picLocks noChangeAspect="1" noChangeArrowheads="1"/>
          </p:cNvPicPr>
          <p:nvPr/>
        </p:nvPicPr>
        <p:blipFill>
          <a:blip r:embed="rId2"/>
          <a:srcRect/>
          <a:stretch>
            <a:fillRect/>
          </a:stretch>
        </p:blipFill>
        <p:spPr bwMode="auto">
          <a:xfrm>
            <a:off x="533400" y="1676400"/>
            <a:ext cx="4013200" cy="2057400"/>
          </a:xfrm>
          <a:prstGeom prst="rect">
            <a:avLst/>
          </a:prstGeom>
          <a:noFill/>
          <a:ln w="9525">
            <a:noFill/>
            <a:miter lim="800000"/>
            <a:headEnd/>
            <a:tailEnd/>
          </a:ln>
        </p:spPr>
      </p:pic>
      <p:pic>
        <p:nvPicPr>
          <p:cNvPr id="61444" name="Picture 4"/>
          <p:cNvPicPr>
            <a:picLocks noChangeAspect="1" noChangeArrowheads="1"/>
          </p:cNvPicPr>
          <p:nvPr/>
        </p:nvPicPr>
        <p:blipFill>
          <a:blip r:embed="rId3"/>
          <a:srcRect/>
          <a:stretch>
            <a:fillRect/>
          </a:stretch>
        </p:blipFill>
        <p:spPr bwMode="auto">
          <a:xfrm>
            <a:off x="4735513" y="1697038"/>
            <a:ext cx="4040187" cy="2071687"/>
          </a:xfrm>
          <a:prstGeom prst="rect">
            <a:avLst/>
          </a:prstGeom>
          <a:noFill/>
          <a:ln w="9525">
            <a:noFill/>
            <a:miter lim="800000"/>
            <a:headEnd/>
            <a:tailEnd/>
          </a:ln>
        </p:spPr>
      </p:pic>
      <p:pic>
        <p:nvPicPr>
          <p:cNvPr id="61445" name="Picture 5"/>
          <p:cNvPicPr>
            <a:picLocks noChangeAspect="1" noChangeArrowheads="1"/>
          </p:cNvPicPr>
          <p:nvPr/>
        </p:nvPicPr>
        <p:blipFill>
          <a:blip r:embed="rId4"/>
          <a:srcRect/>
          <a:stretch>
            <a:fillRect/>
          </a:stretch>
        </p:blipFill>
        <p:spPr bwMode="auto">
          <a:xfrm>
            <a:off x="482600" y="3886200"/>
            <a:ext cx="4014788" cy="2057400"/>
          </a:xfrm>
          <a:prstGeom prst="rect">
            <a:avLst/>
          </a:prstGeom>
          <a:noFill/>
          <a:ln w="9525">
            <a:noFill/>
            <a:miter lim="800000"/>
            <a:headEnd/>
            <a:tailEnd/>
          </a:ln>
        </p:spPr>
      </p:pic>
      <p:pic>
        <p:nvPicPr>
          <p:cNvPr id="61446" name="Picture 6"/>
          <p:cNvPicPr>
            <a:picLocks noChangeAspect="1" noChangeArrowheads="1"/>
          </p:cNvPicPr>
          <p:nvPr/>
        </p:nvPicPr>
        <p:blipFill>
          <a:blip r:embed="rId5"/>
          <a:srcRect/>
          <a:stretch>
            <a:fillRect/>
          </a:stretch>
        </p:blipFill>
        <p:spPr bwMode="auto">
          <a:xfrm>
            <a:off x="4816475" y="3921125"/>
            <a:ext cx="3879850"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GB" smtClean="0">
                <a:ea typeface="新細明體"/>
              </a:rPr>
              <a:t>Paying attention to the language</a:t>
            </a:r>
          </a:p>
        </p:txBody>
      </p:sp>
      <p:sp>
        <p:nvSpPr>
          <p:cNvPr id="62466" name="Rectangle 3"/>
          <p:cNvSpPr>
            <a:spLocks noGrp="1" noChangeArrowheads="1"/>
          </p:cNvSpPr>
          <p:nvPr>
            <p:ph type="body" idx="1"/>
          </p:nvPr>
        </p:nvSpPr>
        <p:spPr>
          <a:xfrm>
            <a:off x="1547813" y="2060575"/>
            <a:ext cx="7345362" cy="4260850"/>
          </a:xfrm>
        </p:spPr>
        <p:txBody>
          <a:bodyPr/>
          <a:lstStyle/>
          <a:p>
            <a:pPr eaLnBrk="1" hangingPunct="1">
              <a:buFontTx/>
              <a:buNone/>
            </a:pPr>
            <a:r>
              <a:rPr lang="en-GB" sz="2800" smtClean="0">
                <a:ea typeface="新細明體"/>
              </a:rPr>
              <a:t>	Ane doolie </a:t>
            </a:r>
            <a:r>
              <a:rPr lang="en-GB" sz="2800" smtClean="0">
                <a:solidFill>
                  <a:srgbClr val="FF0066"/>
                </a:solidFill>
                <a:ea typeface="新細明體"/>
              </a:rPr>
              <a:t>sessoun</a:t>
            </a:r>
            <a:r>
              <a:rPr lang="en-GB" sz="2800" smtClean="0">
                <a:ea typeface="新細明體"/>
              </a:rPr>
              <a:t> to ane cairfull </a:t>
            </a:r>
            <a:r>
              <a:rPr lang="en-GB" sz="2800" smtClean="0">
                <a:solidFill>
                  <a:srgbClr val="FF0066"/>
                </a:solidFill>
                <a:ea typeface="新細明體"/>
              </a:rPr>
              <a:t>dyte</a:t>
            </a:r>
          </a:p>
          <a:p>
            <a:pPr eaLnBrk="1" hangingPunct="1">
              <a:buFontTx/>
              <a:buNone/>
            </a:pPr>
            <a:r>
              <a:rPr lang="en-GB" sz="2800" smtClean="0">
                <a:ea typeface="新細明體"/>
              </a:rPr>
              <a:t>	Suld </a:t>
            </a:r>
            <a:r>
              <a:rPr lang="en-GB" sz="2800" smtClean="0">
                <a:solidFill>
                  <a:srgbClr val="FF0066"/>
                </a:solidFill>
                <a:ea typeface="新細明體"/>
              </a:rPr>
              <a:t>correspond</a:t>
            </a:r>
            <a:r>
              <a:rPr lang="en-GB" sz="2800" smtClean="0">
                <a:ea typeface="新細明體"/>
              </a:rPr>
              <a:t> and be </a:t>
            </a:r>
            <a:r>
              <a:rPr lang="en-GB" sz="2800" smtClean="0">
                <a:solidFill>
                  <a:srgbClr val="FF0066"/>
                </a:solidFill>
                <a:ea typeface="新細明體"/>
              </a:rPr>
              <a:t>equivalent</a:t>
            </a:r>
            <a:r>
              <a:rPr lang="en-GB" sz="2800" smtClean="0">
                <a:ea typeface="新細明體"/>
              </a:rPr>
              <a:t>:</a:t>
            </a:r>
          </a:p>
          <a:p>
            <a:pPr eaLnBrk="1" hangingPunct="1">
              <a:buFontTx/>
              <a:buNone/>
            </a:pPr>
            <a:r>
              <a:rPr lang="en-GB" sz="2800" smtClean="0">
                <a:ea typeface="新細明體"/>
              </a:rPr>
              <a:t>	Richt sa it wes quhen I began to wryte</a:t>
            </a:r>
          </a:p>
          <a:p>
            <a:pPr eaLnBrk="1" hangingPunct="1">
              <a:buFontTx/>
              <a:buNone/>
            </a:pPr>
            <a:r>
              <a:rPr lang="en-GB" sz="2800" smtClean="0">
                <a:ea typeface="新細明體"/>
              </a:rPr>
              <a:t>	This </a:t>
            </a:r>
            <a:r>
              <a:rPr lang="en-GB" sz="2800" smtClean="0">
                <a:solidFill>
                  <a:srgbClr val="FF0066"/>
                </a:solidFill>
                <a:ea typeface="新細明體"/>
              </a:rPr>
              <a:t>tragedie</a:t>
            </a:r>
            <a:r>
              <a:rPr lang="en-GB" sz="2800" smtClean="0">
                <a:ea typeface="新細明體"/>
              </a:rPr>
              <a:t>: the wedder richt </a:t>
            </a:r>
            <a:r>
              <a:rPr lang="en-GB" sz="2800" smtClean="0">
                <a:solidFill>
                  <a:srgbClr val="FF0066"/>
                </a:solidFill>
                <a:ea typeface="新細明體"/>
              </a:rPr>
              <a:t>fervent</a:t>
            </a:r>
            <a:r>
              <a:rPr lang="en-GB" sz="2800" smtClean="0">
                <a:ea typeface="新細明體"/>
              </a:rPr>
              <a:t>,</a:t>
            </a:r>
          </a:p>
          <a:p>
            <a:pPr eaLnBrk="1" hangingPunct="1">
              <a:buFontTx/>
              <a:buNone/>
            </a:pPr>
            <a:r>
              <a:rPr lang="en-GB" sz="2800" smtClean="0">
                <a:ea typeface="新細明體"/>
              </a:rPr>
              <a:t>	Quhen Aries, in the middis of Lent,</a:t>
            </a:r>
          </a:p>
          <a:p>
            <a:pPr eaLnBrk="1" hangingPunct="1">
              <a:buFontTx/>
              <a:buNone/>
            </a:pPr>
            <a:r>
              <a:rPr lang="en-GB" sz="2800" smtClean="0">
                <a:ea typeface="新細明體"/>
              </a:rPr>
              <a:t>	Schouris of haill gart fra the north </a:t>
            </a:r>
            <a:r>
              <a:rPr lang="en-GB" sz="2800" smtClean="0">
                <a:solidFill>
                  <a:srgbClr val="FF0066"/>
                </a:solidFill>
                <a:ea typeface="新細明體"/>
              </a:rPr>
              <a:t>discend</a:t>
            </a:r>
            <a:r>
              <a:rPr lang="en-GB" sz="2800" smtClean="0">
                <a:ea typeface="新細明體"/>
              </a:rPr>
              <a:t>,</a:t>
            </a:r>
          </a:p>
          <a:p>
            <a:pPr eaLnBrk="1" hangingPunct="1">
              <a:buFontTx/>
              <a:buNone/>
            </a:pPr>
            <a:r>
              <a:rPr lang="en-GB" sz="2800" smtClean="0">
                <a:ea typeface="新細明體"/>
              </a:rPr>
              <a:t>	That scantlie fra the cauld I micht </a:t>
            </a:r>
            <a:r>
              <a:rPr lang="en-GB" sz="2800" smtClean="0">
                <a:solidFill>
                  <a:srgbClr val="FF0066"/>
                </a:solidFill>
                <a:ea typeface="新細明體"/>
              </a:rPr>
              <a:t>defend</a:t>
            </a:r>
            <a:r>
              <a:rPr lang="en-GB" sz="2800" smtClean="0">
                <a:ea typeface="新細明體"/>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GB" smtClean="0">
                <a:ea typeface="新細明體"/>
              </a:rPr>
              <a:t>Patterning of romance terms</a:t>
            </a:r>
          </a:p>
        </p:txBody>
      </p:sp>
      <p:sp>
        <p:nvSpPr>
          <p:cNvPr id="63490" name="Rectangle 3"/>
          <p:cNvSpPr>
            <a:spLocks noGrp="1" noChangeArrowheads="1"/>
          </p:cNvSpPr>
          <p:nvPr>
            <p:ph type="body" idx="1"/>
          </p:nvPr>
        </p:nvSpPr>
        <p:spPr/>
        <p:txBody>
          <a:bodyPr/>
          <a:lstStyle/>
          <a:p>
            <a:pPr eaLnBrk="1" hangingPunct="1"/>
            <a:r>
              <a:rPr lang="en-GB" smtClean="0">
                <a:ea typeface="新細明體"/>
              </a:rPr>
              <a:t>Formal, ‘legalistic’ or ‘technical’ terms</a:t>
            </a:r>
          </a:p>
          <a:p>
            <a:pPr eaLnBrk="1" hangingPunct="1"/>
            <a:r>
              <a:rPr lang="en-GB" smtClean="0">
                <a:ea typeface="新細明體"/>
              </a:rPr>
              <a:t>Fairly well-established in the language before Henryson</a:t>
            </a:r>
          </a:p>
          <a:p>
            <a:pPr eaLnBrk="1" hangingPunct="1"/>
            <a:r>
              <a:rPr lang="en-GB" smtClean="0">
                <a:ea typeface="新細明體"/>
              </a:rPr>
              <a:t>That is, </a:t>
            </a:r>
            <a:r>
              <a:rPr lang="en-GB" i="1" smtClean="0">
                <a:ea typeface="新細明體"/>
              </a:rPr>
              <a:t>not </a:t>
            </a:r>
            <a:r>
              <a:rPr lang="en-GB" smtClean="0">
                <a:ea typeface="新細明體"/>
              </a:rPr>
              <a:t>decorative, ‘aureate’ vocabulary or neologisms.</a:t>
            </a:r>
          </a:p>
          <a:p>
            <a:pPr eaLnBrk="1" hangingPunct="1"/>
            <a:endParaRPr lang="en-GB" smtClean="0">
              <a:ea typeface="新細明體"/>
            </a:endParaRPr>
          </a:p>
          <a:p>
            <a:pPr eaLnBrk="1" hangingPunct="1"/>
            <a:r>
              <a:rPr lang="en-GB" smtClean="0">
                <a:ea typeface="新細明體"/>
              </a:rPr>
              <a:t>Note switch to monosyllabic ‘everyday’ words in the third line.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GB" smtClean="0">
                <a:ea typeface="新細明體"/>
              </a:rPr>
              <a:t>Rhyme Royal</a:t>
            </a:r>
          </a:p>
        </p:txBody>
      </p:sp>
      <p:sp>
        <p:nvSpPr>
          <p:cNvPr id="64514" name="Rectangle 3"/>
          <p:cNvSpPr>
            <a:spLocks noGrp="1" noChangeArrowheads="1"/>
          </p:cNvSpPr>
          <p:nvPr>
            <p:ph type="body" idx="1"/>
          </p:nvPr>
        </p:nvSpPr>
        <p:spPr/>
        <p:txBody>
          <a:bodyPr/>
          <a:lstStyle/>
          <a:p>
            <a:pPr eaLnBrk="1" hangingPunct="1">
              <a:buFontTx/>
              <a:buNone/>
            </a:pPr>
            <a:r>
              <a:rPr lang="en-GB" smtClean="0">
                <a:ea typeface="新細明體"/>
              </a:rPr>
              <a:t>	Ane doolie sessoun to ane cairfull </a:t>
            </a:r>
            <a:r>
              <a:rPr lang="en-GB" smtClean="0">
                <a:solidFill>
                  <a:srgbClr val="FF0066"/>
                </a:solidFill>
                <a:ea typeface="新細明體"/>
              </a:rPr>
              <a:t>dyte</a:t>
            </a:r>
          </a:p>
          <a:p>
            <a:pPr eaLnBrk="1" hangingPunct="1">
              <a:buFontTx/>
              <a:buNone/>
            </a:pPr>
            <a:r>
              <a:rPr lang="en-GB" smtClean="0">
                <a:ea typeface="新細明體"/>
              </a:rPr>
              <a:t>	Suld correspond and be equiva</a:t>
            </a:r>
            <a:r>
              <a:rPr lang="en-GB" smtClean="0">
                <a:solidFill>
                  <a:srgbClr val="0066FF"/>
                </a:solidFill>
                <a:ea typeface="新細明體"/>
              </a:rPr>
              <a:t>lent</a:t>
            </a:r>
            <a:r>
              <a:rPr lang="en-GB" smtClean="0">
                <a:ea typeface="新細明體"/>
              </a:rPr>
              <a:t>:</a:t>
            </a:r>
          </a:p>
          <a:p>
            <a:pPr eaLnBrk="1" hangingPunct="1">
              <a:buFontTx/>
              <a:buNone/>
            </a:pPr>
            <a:r>
              <a:rPr lang="en-GB" smtClean="0">
                <a:ea typeface="新細明體"/>
              </a:rPr>
              <a:t>	Richt sa it wes quhen I began to </a:t>
            </a:r>
            <a:r>
              <a:rPr lang="en-GB" smtClean="0">
                <a:solidFill>
                  <a:srgbClr val="FF0066"/>
                </a:solidFill>
                <a:ea typeface="新細明體"/>
              </a:rPr>
              <a:t>wryte</a:t>
            </a:r>
          </a:p>
          <a:p>
            <a:pPr eaLnBrk="1" hangingPunct="1">
              <a:buFontTx/>
              <a:buNone/>
            </a:pPr>
            <a:r>
              <a:rPr lang="en-GB" smtClean="0">
                <a:ea typeface="新細明體"/>
              </a:rPr>
              <a:t>	This tragedie: the wedder richt fer</a:t>
            </a:r>
            <a:r>
              <a:rPr lang="en-GB" smtClean="0">
                <a:solidFill>
                  <a:srgbClr val="0066FF"/>
                </a:solidFill>
                <a:ea typeface="新細明體"/>
              </a:rPr>
              <a:t>vent</a:t>
            </a:r>
            <a:r>
              <a:rPr lang="en-GB" smtClean="0">
                <a:ea typeface="新細明體"/>
              </a:rPr>
              <a:t>,</a:t>
            </a:r>
          </a:p>
          <a:p>
            <a:pPr eaLnBrk="1" hangingPunct="1">
              <a:buFontTx/>
              <a:buNone/>
            </a:pPr>
            <a:r>
              <a:rPr lang="en-GB" smtClean="0">
                <a:ea typeface="新細明體"/>
              </a:rPr>
              <a:t>	Quhen Aries, in the middis of </a:t>
            </a:r>
            <a:r>
              <a:rPr lang="en-GB" smtClean="0">
                <a:solidFill>
                  <a:srgbClr val="0066FF"/>
                </a:solidFill>
                <a:ea typeface="新細明體"/>
              </a:rPr>
              <a:t>Lent</a:t>
            </a:r>
            <a:r>
              <a:rPr lang="en-GB" smtClean="0">
                <a:ea typeface="新細明體"/>
              </a:rPr>
              <a:t>,</a:t>
            </a:r>
          </a:p>
          <a:p>
            <a:pPr eaLnBrk="1" hangingPunct="1">
              <a:buFontTx/>
              <a:buNone/>
            </a:pPr>
            <a:r>
              <a:rPr lang="en-GB" smtClean="0">
                <a:ea typeface="新細明體"/>
              </a:rPr>
              <a:t>	Schouris of haill gart fra the north dis</a:t>
            </a:r>
            <a:r>
              <a:rPr lang="en-GB" smtClean="0">
                <a:solidFill>
                  <a:srgbClr val="009900"/>
                </a:solidFill>
                <a:ea typeface="新細明體"/>
              </a:rPr>
              <a:t>cend</a:t>
            </a:r>
            <a:r>
              <a:rPr lang="en-GB" smtClean="0">
                <a:ea typeface="新細明體"/>
              </a:rPr>
              <a:t>,</a:t>
            </a:r>
          </a:p>
          <a:p>
            <a:pPr eaLnBrk="1" hangingPunct="1">
              <a:buFontTx/>
              <a:buNone/>
            </a:pPr>
            <a:r>
              <a:rPr lang="en-GB" smtClean="0">
                <a:ea typeface="新細明體"/>
              </a:rPr>
              <a:t>	That scantlie fra the cauld I micht de</a:t>
            </a:r>
            <a:r>
              <a:rPr lang="en-GB" smtClean="0">
                <a:solidFill>
                  <a:srgbClr val="009900"/>
                </a:solidFill>
                <a:ea typeface="新細明體"/>
              </a:rPr>
              <a:t>fend</a:t>
            </a:r>
            <a:r>
              <a:rPr lang="en-GB" smtClean="0">
                <a:ea typeface="新細明體"/>
              </a:rPr>
              <a:t>.</a:t>
            </a:r>
          </a:p>
          <a:p>
            <a:pPr eaLnBrk="1" hangingPunct="1">
              <a:buFontTx/>
              <a:buNone/>
            </a:pPr>
            <a:endParaRPr lang="en-GB" smtClean="0">
              <a:ea typeface="新細明體"/>
            </a:endParaRPr>
          </a:p>
          <a:p>
            <a:pPr eaLnBrk="1" hangingPunct="1">
              <a:buFontTx/>
              <a:buNone/>
            </a:pPr>
            <a:r>
              <a:rPr lang="en-GB" smtClean="0">
                <a:ea typeface="新細明體"/>
              </a:rPr>
              <a:t>	</a:t>
            </a:r>
            <a:r>
              <a:rPr lang="en-GB" i="1" smtClean="0">
                <a:solidFill>
                  <a:srgbClr val="FF0066"/>
                </a:solidFill>
                <a:ea typeface="新細明體"/>
              </a:rPr>
              <a:t>a</a:t>
            </a:r>
            <a:r>
              <a:rPr lang="en-GB" i="1" smtClean="0">
                <a:solidFill>
                  <a:srgbClr val="0066FF"/>
                </a:solidFill>
                <a:ea typeface="新細明體"/>
              </a:rPr>
              <a:t>b</a:t>
            </a:r>
            <a:r>
              <a:rPr lang="en-GB" i="1" smtClean="0">
                <a:solidFill>
                  <a:srgbClr val="FF0066"/>
                </a:solidFill>
                <a:ea typeface="新細明體"/>
              </a:rPr>
              <a:t>a</a:t>
            </a:r>
            <a:r>
              <a:rPr lang="en-GB" i="1" smtClean="0">
                <a:solidFill>
                  <a:srgbClr val="0066FF"/>
                </a:solidFill>
                <a:ea typeface="新細明體"/>
              </a:rPr>
              <a:t>bb</a:t>
            </a:r>
            <a:r>
              <a:rPr lang="en-GB" i="1" smtClean="0">
                <a:solidFill>
                  <a:srgbClr val="009900"/>
                </a:solidFill>
                <a:ea typeface="新細明體"/>
              </a:rPr>
              <a:t>cc</a:t>
            </a:r>
            <a:r>
              <a:rPr lang="en-GB" smtClean="0">
                <a:ea typeface="新細明體"/>
              </a:rPr>
              <a:t>: rhyme royal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ea typeface="新細明體"/>
              </a:rPr>
              <a:t>Do you recognise this story?</a:t>
            </a:r>
          </a:p>
        </p:txBody>
      </p:sp>
      <p:sp>
        <p:nvSpPr>
          <p:cNvPr id="19458" name="Content Placeholder 2"/>
          <p:cNvSpPr>
            <a:spLocks noGrp="1"/>
          </p:cNvSpPr>
          <p:nvPr>
            <p:ph idx="1"/>
          </p:nvPr>
        </p:nvSpPr>
        <p:spPr>
          <a:xfrm>
            <a:off x="457200" y="1447800"/>
            <a:ext cx="8229600" cy="4678363"/>
          </a:xfrm>
        </p:spPr>
        <p:txBody>
          <a:bodyPr/>
          <a:lstStyle/>
          <a:p>
            <a:pPr marL="0" indent="0" eaLnBrk="1" hangingPunct="1">
              <a:buFont typeface="Arial" charset="0"/>
              <a:buNone/>
            </a:pPr>
            <a:r>
              <a:rPr lang="en-GB" smtClean="0">
                <a:ea typeface="新細明體"/>
              </a:rPr>
              <a:t>The samyn tyme happynnit ane wounderfull thing.  Quhen Makbeth and Banquho war passand to Forress, quhair King Duncan wes for þe tyme, thai mett be þe gaitt thre weird sisteris or wiches, quhilk come to þame with elrege clething.  </a:t>
            </a:r>
          </a:p>
          <a:p>
            <a:pPr marL="0" indent="0" eaLnBrk="1" hangingPunct="1">
              <a:buFont typeface="Arial" charset="0"/>
              <a:buNone/>
            </a:pPr>
            <a:r>
              <a:rPr lang="en-GB" smtClean="0">
                <a:ea typeface="新細明體"/>
              </a:rPr>
              <a:t>	The first of þame sayid to Makbeth: ‘Haill, Thayne of Glammys!’  Þe secund sayid: ‘Hayill, Thayn of Cawder!’ The thrid sayid: ‘Haill, Makbeth, þat salbe sum tyme King of Scotland!’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GB" smtClean="0">
                <a:ea typeface="新細明體"/>
              </a:rPr>
              <a:t> Intertextuality through rhyme</a:t>
            </a:r>
          </a:p>
        </p:txBody>
      </p:sp>
      <p:sp>
        <p:nvSpPr>
          <p:cNvPr id="450563" name="Rectangle 3"/>
          <p:cNvSpPr>
            <a:spLocks noGrp="1" noChangeArrowheads="1"/>
          </p:cNvSpPr>
          <p:nvPr>
            <p:ph type="body" idx="1"/>
          </p:nvPr>
        </p:nvSpPr>
        <p:spPr/>
        <p:txBody>
          <a:bodyPr/>
          <a:lstStyle/>
          <a:p>
            <a:pPr eaLnBrk="1" hangingPunct="1">
              <a:buFontTx/>
              <a:buNone/>
              <a:defRPr/>
            </a:pPr>
            <a:r>
              <a:rPr lang="en-GB" dirty="0"/>
              <a:t>Rhyme royal is the stanza form used in:</a:t>
            </a:r>
          </a:p>
          <a:p>
            <a:pPr eaLnBrk="1" hangingPunct="1">
              <a:buFontTx/>
              <a:buNone/>
              <a:defRPr/>
            </a:pPr>
            <a:endParaRPr lang="en-GB" dirty="0"/>
          </a:p>
          <a:p>
            <a:pPr eaLnBrk="1" hangingPunct="1">
              <a:defRPr/>
            </a:pPr>
            <a:r>
              <a:rPr lang="en-GB" dirty="0"/>
              <a:t>Chaucer’s </a:t>
            </a:r>
            <a:r>
              <a:rPr lang="en-GB" i="1" dirty="0"/>
              <a:t>Troilus and Cressida</a:t>
            </a:r>
          </a:p>
          <a:p>
            <a:pPr eaLnBrk="1" hangingPunct="1">
              <a:defRPr/>
            </a:pPr>
            <a:r>
              <a:rPr lang="en-GB" dirty="0" smtClean="0"/>
              <a:t>James I’s </a:t>
            </a:r>
            <a:r>
              <a:rPr lang="en-GB" i="1" dirty="0" smtClean="0"/>
              <a:t>The </a:t>
            </a:r>
            <a:r>
              <a:rPr lang="en-GB" i="1" dirty="0" err="1"/>
              <a:t>Kingis</a:t>
            </a:r>
            <a:r>
              <a:rPr lang="en-GB" i="1" dirty="0"/>
              <a:t> </a:t>
            </a:r>
            <a:r>
              <a:rPr lang="en-GB" i="1" dirty="0" err="1" smtClean="0"/>
              <a:t>Quair</a:t>
            </a:r>
            <a:r>
              <a:rPr lang="en-GB" i="1" dirty="0" smtClean="0"/>
              <a:t>  </a:t>
            </a:r>
            <a:r>
              <a:rPr lang="en-GB" dirty="0" smtClean="0"/>
              <a:t>(</a:t>
            </a:r>
            <a:r>
              <a:rPr lang="en-GB" dirty="0" err="1" smtClean="0"/>
              <a:t>Boethian</a:t>
            </a:r>
            <a:r>
              <a:rPr lang="en-GB" dirty="0" smtClean="0"/>
              <a:t> theme)</a:t>
            </a:r>
            <a:endParaRPr lang="en-GB" dirty="0"/>
          </a:p>
          <a:p>
            <a:pPr marL="0" indent="0" eaLnBrk="1" hangingPunct="1">
              <a:buFont typeface="Arial" charset="0"/>
              <a:buNone/>
              <a:defRPr/>
            </a:pPr>
            <a:endParaRPr lang="en-GB" i="1" dirty="0" smtClean="0"/>
          </a:p>
          <a:p>
            <a:pPr marL="0" indent="0" eaLnBrk="1" hangingPunct="1">
              <a:buFont typeface="Arial" charset="0"/>
              <a:buNone/>
              <a:defRPr/>
            </a:pPr>
            <a:endParaRPr lang="en-GB"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GB" smtClean="0">
                <a:ea typeface="新細明體"/>
              </a:rPr>
              <a:t>George Gascoigne (1575) on ‘rhythm royal’</a:t>
            </a:r>
          </a:p>
        </p:txBody>
      </p:sp>
      <p:sp>
        <p:nvSpPr>
          <p:cNvPr id="66562" name="Rectangle 3"/>
          <p:cNvSpPr>
            <a:spLocks noGrp="1" noChangeArrowheads="1"/>
          </p:cNvSpPr>
          <p:nvPr>
            <p:ph type="body" idx="1"/>
          </p:nvPr>
        </p:nvSpPr>
        <p:spPr>
          <a:xfrm>
            <a:off x="457200" y="1628775"/>
            <a:ext cx="8435975" cy="4692650"/>
          </a:xfrm>
        </p:spPr>
        <p:txBody>
          <a:bodyPr/>
          <a:lstStyle/>
          <a:p>
            <a:pPr eaLnBrk="1" hangingPunct="1">
              <a:buFontTx/>
              <a:buNone/>
            </a:pPr>
            <a:r>
              <a:rPr lang="en-GB" sz="2000" b="1" smtClean="0">
                <a:ea typeface="新細明體"/>
              </a:rPr>
              <a:t>	</a:t>
            </a:r>
            <a:r>
              <a:rPr lang="en-GB" sz="2400" smtClean="0">
                <a:ea typeface="新細明體"/>
              </a:rPr>
              <a:t>Rythme royall is a verse of tenne sillables, and seuen such verses make a staffe, whereof of the first and thirde lines do aunswer (acrosse) in like terminations and rime, the second, fourth, and fifth do likewise answere eche other in terminations, and the two last do combine and shut vp the Sentence: this hath bene called Rithme royall, and surely it is a royall kinde of verse, </a:t>
            </a:r>
            <a:r>
              <a:rPr lang="en-GB" sz="2400" smtClean="0">
                <a:solidFill>
                  <a:srgbClr val="FF0066"/>
                </a:solidFill>
                <a:ea typeface="新細明體"/>
              </a:rPr>
              <a:t>seruing best for graue discourses</a:t>
            </a:r>
            <a:r>
              <a:rPr lang="en-GB" sz="2400" smtClean="0">
                <a:ea typeface="新細明體"/>
              </a:rPr>
              <a:t>.</a:t>
            </a:r>
          </a:p>
          <a:p>
            <a:pPr eaLnBrk="1" hangingPunct="1">
              <a:buFontTx/>
              <a:buNone/>
            </a:pPr>
            <a:endParaRPr lang="en-GB" sz="2000" b="1" smtClean="0">
              <a:ea typeface="新細明體"/>
            </a:endParaRPr>
          </a:p>
          <a:p>
            <a:pPr eaLnBrk="1" hangingPunct="1">
              <a:buFontTx/>
              <a:buNone/>
            </a:pPr>
            <a:r>
              <a:rPr lang="en-GB" sz="2000" b="1" smtClean="0">
                <a:ea typeface="新細明體"/>
              </a:rPr>
              <a:t>	</a:t>
            </a:r>
            <a:r>
              <a:rPr lang="en-GB" sz="2000" b="1" i="1" smtClean="0">
                <a:ea typeface="新細明體"/>
              </a:rPr>
              <a:t>Certayn Notes of Instruction concerning the Making of Verse or Rime in English</a:t>
            </a:r>
            <a:endParaRPr lang="en-GB" sz="2000" i="1" smtClean="0">
              <a:ea typeface="新細明體"/>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GB" smtClean="0">
                <a:ea typeface="新細明體"/>
              </a:rPr>
              <a:t>Note the change in metre in Cresseid’s ‘Complaint’</a:t>
            </a:r>
          </a:p>
        </p:txBody>
      </p:sp>
      <p:sp>
        <p:nvSpPr>
          <p:cNvPr id="67586" name="Rectangle 3"/>
          <p:cNvSpPr>
            <a:spLocks noGrp="1" noChangeArrowheads="1"/>
          </p:cNvSpPr>
          <p:nvPr>
            <p:ph type="body" idx="1"/>
          </p:nvPr>
        </p:nvSpPr>
        <p:spPr>
          <a:xfrm>
            <a:off x="971550" y="1700213"/>
            <a:ext cx="7921625" cy="4621212"/>
          </a:xfrm>
        </p:spPr>
        <p:txBody>
          <a:bodyPr/>
          <a:lstStyle/>
          <a:p>
            <a:pPr eaLnBrk="1" hangingPunct="1">
              <a:lnSpc>
                <a:spcPct val="90000"/>
              </a:lnSpc>
              <a:buFontTx/>
              <a:buNone/>
            </a:pPr>
            <a:r>
              <a:rPr lang="en-GB" sz="2400" smtClean="0">
                <a:ea typeface="新細明體"/>
              </a:rPr>
              <a:t>	‘O sop of sorrow, sonkin into </a:t>
            </a:r>
            <a:r>
              <a:rPr lang="en-GB" sz="2400" smtClean="0">
                <a:solidFill>
                  <a:srgbClr val="FF0066"/>
                </a:solidFill>
                <a:ea typeface="新細明體"/>
              </a:rPr>
              <a:t>cair</a:t>
            </a:r>
            <a:r>
              <a:rPr lang="en-GB" sz="2400" smtClean="0">
                <a:ea typeface="新細明體"/>
              </a:rPr>
              <a:t>!</a:t>
            </a:r>
          </a:p>
          <a:p>
            <a:pPr eaLnBrk="1" hangingPunct="1">
              <a:lnSpc>
                <a:spcPct val="90000"/>
              </a:lnSpc>
              <a:buFontTx/>
              <a:buNone/>
            </a:pPr>
            <a:r>
              <a:rPr lang="en-GB" sz="2400" smtClean="0">
                <a:ea typeface="新細明體"/>
              </a:rPr>
              <a:t>	O cative Cresseid, now and ever </a:t>
            </a:r>
            <a:r>
              <a:rPr lang="en-GB" sz="2400" smtClean="0">
                <a:solidFill>
                  <a:srgbClr val="FF0066"/>
                </a:solidFill>
                <a:ea typeface="新細明體"/>
              </a:rPr>
              <a:t>mair,</a:t>
            </a:r>
          </a:p>
          <a:p>
            <a:pPr eaLnBrk="1" hangingPunct="1">
              <a:lnSpc>
                <a:spcPct val="90000"/>
              </a:lnSpc>
              <a:buFontTx/>
              <a:buNone/>
            </a:pPr>
            <a:r>
              <a:rPr lang="en-GB" sz="2400" smtClean="0">
                <a:ea typeface="新細明體"/>
              </a:rPr>
              <a:t>	Gane is thy joy and all thy mirth in </a:t>
            </a:r>
            <a:r>
              <a:rPr lang="en-GB" sz="2400" smtClean="0">
                <a:solidFill>
                  <a:srgbClr val="0066FF"/>
                </a:solidFill>
                <a:ea typeface="新細明體"/>
              </a:rPr>
              <a:t>eird</a:t>
            </a:r>
            <a:r>
              <a:rPr lang="en-GB" sz="2400" smtClean="0">
                <a:ea typeface="新細明體"/>
              </a:rPr>
              <a:t>;</a:t>
            </a:r>
          </a:p>
          <a:p>
            <a:pPr eaLnBrk="1" hangingPunct="1">
              <a:lnSpc>
                <a:spcPct val="90000"/>
              </a:lnSpc>
              <a:buFontTx/>
              <a:buNone/>
            </a:pPr>
            <a:r>
              <a:rPr lang="en-GB" sz="2400" smtClean="0">
                <a:ea typeface="新細明體"/>
              </a:rPr>
              <a:t>	Of all thy blythnes now art thou blaiknit </a:t>
            </a:r>
            <a:r>
              <a:rPr lang="en-GB" sz="2400" smtClean="0">
                <a:solidFill>
                  <a:srgbClr val="FF0066"/>
                </a:solidFill>
                <a:ea typeface="新細明體"/>
              </a:rPr>
              <a:t>bair</a:t>
            </a:r>
            <a:r>
              <a:rPr lang="en-GB" sz="2400" smtClean="0">
                <a:ea typeface="新細明體"/>
              </a:rPr>
              <a:t>.</a:t>
            </a:r>
          </a:p>
          <a:p>
            <a:pPr eaLnBrk="1" hangingPunct="1">
              <a:lnSpc>
                <a:spcPct val="90000"/>
              </a:lnSpc>
              <a:buFontTx/>
              <a:buNone/>
            </a:pPr>
            <a:r>
              <a:rPr lang="en-GB" sz="2400" smtClean="0">
                <a:ea typeface="新細明體"/>
              </a:rPr>
              <a:t>	Thair is na salve may saif or sound thy </a:t>
            </a:r>
            <a:r>
              <a:rPr lang="en-GB" sz="2400" smtClean="0">
                <a:solidFill>
                  <a:srgbClr val="FF0066"/>
                </a:solidFill>
                <a:ea typeface="新細明體"/>
              </a:rPr>
              <a:t>sair</a:t>
            </a:r>
            <a:r>
              <a:rPr lang="en-GB" sz="2400" smtClean="0">
                <a:ea typeface="新細明體"/>
              </a:rPr>
              <a:t>.</a:t>
            </a:r>
          </a:p>
          <a:p>
            <a:pPr eaLnBrk="1" hangingPunct="1">
              <a:lnSpc>
                <a:spcPct val="90000"/>
              </a:lnSpc>
              <a:buFontTx/>
              <a:buNone/>
            </a:pPr>
            <a:r>
              <a:rPr lang="en-GB" sz="2400" smtClean="0">
                <a:ea typeface="新細明體"/>
              </a:rPr>
              <a:t>	Fell is thy fortoun, wickit is thy </a:t>
            </a:r>
            <a:r>
              <a:rPr lang="en-GB" sz="2400" smtClean="0">
                <a:solidFill>
                  <a:srgbClr val="0066FF"/>
                </a:solidFill>
                <a:ea typeface="新細明體"/>
              </a:rPr>
              <a:t>weird</a:t>
            </a:r>
            <a:r>
              <a:rPr lang="en-GB" sz="2400" smtClean="0">
                <a:ea typeface="新細明體"/>
              </a:rPr>
              <a:t>.</a:t>
            </a:r>
          </a:p>
          <a:p>
            <a:pPr eaLnBrk="1" hangingPunct="1">
              <a:lnSpc>
                <a:spcPct val="90000"/>
              </a:lnSpc>
              <a:buFontTx/>
              <a:buNone/>
            </a:pPr>
            <a:r>
              <a:rPr lang="en-GB" sz="2400" smtClean="0">
                <a:ea typeface="新細明體"/>
              </a:rPr>
              <a:t>	Thy blys is baneist and thy baill on </a:t>
            </a:r>
            <a:r>
              <a:rPr lang="en-GB" sz="2400" smtClean="0">
                <a:solidFill>
                  <a:srgbClr val="0066FF"/>
                </a:solidFill>
                <a:ea typeface="新細明體"/>
              </a:rPr>
              <a:t>breird</a:t>
            </a:r>
            <a:r>
              <a:rPr lang="en-GB" sz="2400" smtClean="0">
                <a:ea typeface="新細明體"/>
              </a:rPr>
              <a:t>.</a:t>
            </a:r>
          </a:p>
          <a:p>
            <a:pPr eaLnBrk="1" hangingPunct="1">
              <a:lnSpc>
                <a:spcPct val="90000"/>
              </a:lnSpc>
              <a:buFontTx/>
              <a:buNone/>
            </a:pPr>
            <a:r>
              <a:rPr lang="en-GB" sz="2400" smtClean="0">
                <a:ea typeface="新細明體"/>
              </a:rPr>
              <a:t>	Under the eirth, God, gif I gravin </a:t>
            </a:r>
            <a:r>
              <a:rPr lang="en-GB" sz="2400" smtClean="0">
                <a:solidFill>
                  <a:srgbClr val="FF0066"/>
                </a:solidFill>
                <a:ea typeface="新細明體"/>
              </a:rPr>
              <a:t>wer</a:t>
            </a:r>
            <a:r>
              <a:rPr lang="en-GB" sz="2400" smtClean="0">
                <a:ea typeface="新細明體"/>
              </a:rPr>
              <a:t>,</a:t>
            </a:r>
          </a:p>
          <a:p>
            <a:pPr eaLnBrk="1" hangingPunct="1">
              <a:lnSpc>
                <a:spcPct val="90000"/>
              </a:lnSpc>
              <a:buFontTx/>
              <a:buNone/>
            </a:pPr>
            <a:r>
              <a:rPr lang="en-GB" sz="2400" smtClean="0">
                <a:ea typeface="新細明體"/>
              </a:rPr>
              <a:t>	Quhair nane of Grece nor yit of Troy micht </a:t>
            </a:r>
            <a:r>
              <a:rPr lang="en-GB" sz="2400" smtClean="0">
                <a:solidFill>
                  <a:srgbClr val="0066FF"/>
                </a:solidFill>
                <a:ea typeface="新細明體"/>
              </a:rPr>
              <a:t>heird</a:t>
            </a:r>
            <a:r>
              <a:rPr lang="en-GB" sz="2400" smtClean="0">
                <a:ea typeface="新細明體"/>
              </a:rPr>
              <a:t>!</a:t>
            </a:r>
          </a:p>
          <a:p>
            <a:pPr eaLnBrk="1" hangingPunct="1">
              <a:lnSpc>
                <a:spcPct val="90000"/>
              </a:lnSpc>
              <a:buFontTx/>
              <a:buNone/>
            </a:pPr>
            <a:endParaRPr lang="en-GB" sz="2400" smtClean="0">
              <a:ea typeface="新細明體"/>
            </a:endParaRPr>
          </a:p>
          <a:p>
            <a:pPr eaLnBrk="1" hangingPunct="1">
              <a:lnSpc>
                <a:spcPct val="90000"/>
              </a:lnSpc>
              <a:buFontTx/>
              <a:buNone/>
            </a:pPr>
            <a:r>
              <a:rPr lang="en-GB" sz="2400" smtClean="0">
                <a:ea typeface="新細明體"/>
              </a:rPr>
              <a:t>	‘Complaint’ stanza: </a:t>
            </a:r>
            <a:r>
              <a:rPr lang="en-GB" sz="2400" i="1" smtClean="0">
                <a:solidFill>
                  <a:srgbClr val="FF0066"/>
                </a:solidFill>
                <a:ea typeface="新細明體"/>
              </a:rPr>
              <a:t>aa</a:t>
            </a:r>
            <a:r>
              <a:rPr lang="en-GB" sz="2400" i="1" smtClean="0">
                <a:solidFill>
                  <a:srgbClr val="0066FF"/>
                </a:solidFill>
                <a:ea typeface="新細明體"/>
              </a:rPr>
              <a:t>b</a:t>
            </a:r>
            <a:r>
              <a:rPr lang="en-GB" sz="2400" i="1" smtClean="0">
                <a:solidFill>
                  <a:srgbClr val="FF0066"/>
                </a:solidFill>
                <a:ea typeface="新細明體"/>
              </a:rPr>
              <a:t>aa</a:t>
            </a:r>
            <a:r>
              <a:rPr lang="en-GB" sz="2400" i="1" smtClean="0">
                <a:solidFill>
                  <a:srgbClr val="0066FF"/>
                </a:solidFill>
                <a:ea typeface="新細明體"/>
              </a:rPr>
              <a:t>bb</a:t>
            </a:r>
            <a:r>
              <a:rPr lang="en-GB" sz="2400" i="1" smtClean="0">
                <a:solidFill>
                  <a:srgbClr val="FF0066"/>
                </a:solidFill>
                <a:ea typeface="新細明體"/>
              </a:rPr>
              <a:t>a</a:t>
            </a:r>
            <a:r>
              <a:rPr lang="en-GB" sz="2400" i="1" smtClean="0">
                <a:solidFill>
                  <a:srgbClr val="0066FF"/>
                </a:solidFill>
                <a:ea typeface="新細明體"/>
              </a:rPr>
              <a:t>b </a:t>
            </a:r>
            <a:r>
              <a:rPr lang="en-GB" sz="2400" smtClean="0">
                <a:ea typeface="新細明體"/>
              </a:rPr>
              <a:t>(59-65)</a:t>
            </a:r>
            <a:endParaRPr lang="en-GB" sz="2400" i="1" smtClean="0">
              <a:ea typeface="新細明體"/>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GB" smtClean="0">
                <a:ea typeface="新細明體"/>
              </a:rPr>
              <a:t>Intertextuality through rhyme II: Other complaints</a:t>
            </a:r>
          </a:p>
        </p:txBody>
      </p:sp>
      <p:sp>
        <p:nvSpPr>
          <p:cNvPr id="68610" name="Rectangle 3"/>
          <p:cNvSpPr>
            <a:spLocks noGrp="1" noChangeArrowheads="1"/>
          </p:cNvSpPr>
          <p:nvPr>
            <p:ph type="body" idx="1"/>
          </p:nvPr>
        </p:nvSpPr>
        <p:spPr>
          <a:xfrm>
            <a:off x="533400" y="1916113"/>
            <a:ext cx="8286750" cy="4681537"/>
          </a:xfrm>
        </p:spPr>
        <p:txBody>
          <a:bodyPr/>
          <a:lstStyle/>
          <a:p>
            <a:pPr eaLnBrk="1" hangingPunct="1">
              <a:lnSpc>
                <a:spcPct val="80000"/>
              </a:lnSpc>
            </a:pPr>
            <a:r>
              <a:rPr lang="en-GB" sz="2000" smtClean="0">
                <a:ea typeface="新細明體"/>
              </a:rPr>
              <a:t>Chaucer, eg ‘The Complaint to Pity’</a:t>
            </a:r>
          </a:p>
          <a:p>
            <a:pPr eaLnBrk="1" hangingPunct="1">
              <a:lnSpc>
                <a:spcPct val="80000"/>
              </a:lnSpc>
              <a:buFontTx/>
              <a:buNone/>
            </a:pPr>
            <a:endParaRPr lang="en-GB" sz="2000" smtClean="0">
              <a:ea typeface="新細明體"/>
            </a:endParaRPr>
          </a:p>
          <a:p>
            <a:pPr eaLnBrk="1" hangingPunct="1">
              <a:lnSpc>
                <a:spcPct val="80000"/>
              </a:lnSpc>
            </a:pPr>
            <a:r>
              <a:rPr lang="en-GB" sz="2000" smtClean="0">
                <a:ea typeface="新細明體"/>
              </a:rPr>
              <a:t>Other complaints, eg ‘The Lufaris Complaint’ (in same MS collection as ‘The Kingis Quair’)</a:t>
            </a:r>
          </a:p>
          <a:p>
            <a:pPr eaLnBrk="1" hangingPunct="1">
              <a:lnSpc>
                <a:spcPct val="80000"/>
              </a:lnSpc>
            </a:pPr>
            <a:endParaRPr lang="en-GB" sz="2000" smtClean="0">
              <a:ea typeface="新細明體"/>
            </a:endParaRPr>
          </a:p>
          <a:p>
            <a:pPr eaLnBrk="1" hangingPunct="1">
              <a:lnSpc>
                <a:spcPct val="80000"/>
              </a:lnSpc>
              <a:buFontTx/>
              <a:buNone/>
            </a:pPr>
            <a:r>
              <a:rPr lang="en-GB" sz="2000" smtClean="0">
                <a:ea typeface="新細明體"/>
              </a:rPr>
              <a:t>	"The Lufaris Complaynt" is a complaint in the tradition of such poems, whose matter </a:t>
            </a:r>
            <a:r>
              <a:rPr lang="en-GB" sz="2000" smtClean="0">
                <a:solidFill>
                  <a:srgbClr val="FF0066"/>
                </a:solidFill>
                <a:ea typeface="新細明體"/>
              </a:rPr>
              <a:t>originated in the forms of legal complaint</a:t>
            </a:r>
            <a:r>
              <a:rPr lang="en-GB" sz="2000" smtClean="0">
                <a:ea typeface="新細明體"/>
              </a:rPr>
              <a:t>. These poems became so common that the term "Complaint" came to be used for a lyric or verse form practiced in both France and England in the Middle Ages…</a:t>
            </a:r>
          </a:p>
          <a:p>
            <a:pPr eaLnBrk="1" hangingPunct="1">
              <a:lnSpc>
                <a:spcPct val="80000"/>
              </a:lnSpc>
              <a:buFontTx/>
              <a:buNone/>
            </a:pPr>
            <a:endParaRPr lang="en-GB" sz="2000" smtClean="0">
              <a:ea typeface="新細明體"/>
            </a:endParaRPr>
          </a:p>
          <a:p>
            <a:pPr eaLnBrk="1" hangingPunct="1">
              <a:lnSpc>
                <a:spcPct val="80000"/>
              </a:lnSpc>
              <a:buFontTx/>
              <a:buNone/>
            </a:pPr>
            <a:r>
              <a:rPr lang="en-GB" sz="2000" smtClean="0">
                <a:ea typeface="新細明體"/>
              </a:rPr>
              <a:t>	--  </a:t>
            </a:r>
            <a:r>
              <a:rPr lang="en-GB" sz="2000" smtClean="0">
                <a:ea typeface="新細明體"/>
                <a:hlinkClick r:id="rId2"/>
              </a:rPr>
              <a:t>http://www.lib.rochester.edu/camelot/teams/lcintro.htm</a:t>
            </a:r>
            <a:r>
              <a:rPr lang="en-GB" sz="2000" smtClean="0">
                <a:ea typeface="新細明體"/>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GB" smtClean="0">
                <a:ea typeface="新細明體"/>
              </a:rPr>
              <a:t>Rhetorical shifts in the poem</a:t>
            </a:r>
          </a:p>
        </p:txBody>
      </p:sp>
      <p:sp>
        <p:nvSpPr>
          <p:cNvPr id="69634" name="Rectangle 3"/>
          <p:cNvSpPr>
            <a:spLocks noGrp="1" noChangeArrowheads="1"/>
          </p:cNvSpPr>
          <p:nvPr>
            <p:ph type="body" idx="1"/>
          </p:nvPr>
        </p:nvSpPr>
        <p:spPr/>
        <p:txBody>
          <a:bodyPr/>
          <a:lstStyle/>
          <a:p>
            <a:pPr eaLnBrk="1" hangingPunct="1"/>
            <a:r>
              <a:rPr lang="en-GB" smtClean="0">
                <a:ea typeface="新細明體"/>
              </a:rPr>
              <a:t>Frame narrative</a:t>
            </a:r>
          </a:p>
          <a:p>
            <a:pPr eaLnBrk="1" hangingPunct="1"/>
            <a:r>
              <a:rPr lang="en-GB" smtClean="0">
                <a:ea typeface="新細明體"/>
              </a:rPr>
              <a:t>Cresseid’s ‘backstory’ &amp; return home</a:t>
            </a:r>
          </a:p>
          <a:p>
            <a:pPr eaLnBrk="1" hangingPunct="1"/>
            <a:r>
              <a:rPr lang="en-GB" smtClean="0">
                <a:solidFill>
                  <a:srgbClr val="0066FF"/>
                </a:solidFill>
                <a:ea typeface="新細明體"/>
              </a:rPr>
              <a:t>Judgement of the gods</a:t>
            </a:r>
          </a:p>
          <a:p>
            <a:pPr eaLnBrk="1" hangingPunct="1"/>
            <a:r>
              <a:rPr lang="en-GB" smtClean="0">
                <a:ea typeface="新細明體"/>
              </a:rPr>
              <a:t>Cresseid’s sickness &amp; departure</a:t>
            </a:r>
          </a:p>
          <a:p>
            <a:pPr eaLnBrk="1" hangingPunct="1"/>
            <a:r>
              <a:rPr lang="en-GB" smtClean="0">
                <a:solidFill>
                  <a:srgbClr val="0066FF"/>
                </a:solidFill>
                <a:ea typeface="新細明體"/>
              </a:rPr>
              <a:t>Cresseid’s complaint</a:t>
            </a:r>
          </a:p>
          <a:p>
            <a:pPr eaLnBrk="1" hangingPunct="1"/>
            <a:r>
              <a:rPr lang="en-GB" smtClean="0">
                <a:ea typeface="新細明體"/>
              </a:rPr>
              <a:t>Encounter between Cresseid and Troilus</a:t>
            </a:r>
          </a:p>
          <a:p>
            <a:pPr eaLnBrk="1" hangingPunct="1"/>
            <a:r>
              <a:rPr lang="en-GB" smtClean="0">
                <a:ea typeface="新細明體"/>
              </a:rPr>
              <a:t>The testament of Cresseid</a:t>
            </a:r>
          </a:p>
          <a:p>
            <a:pPr eaLnBrk="1" hangingPunct="1"/>
            <a:endParaRPr lang="en-GB" smtClean="0">
              <a:ea typeface="新細明體"/>
            </a:endParaRPr>
          </a:p>
          <a:p>
            <a:pPr eaLnBrk="1" hangingPunct="1"/>
            <a:endParaRPr lang="en-GB" smtClean="0">
              <a:ea typeface="新細明體"/>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GB" smtClean="0">
                <a:ea typeface="新細明體"/>
              </a:rPr>
              <a:t>Two of the gods: Saturn and Mercury</a:t>
            </a:r>
          </a:p>
        </p:txBody>
      </p:sp>
      <p:sp>
        <p:nvSpPr>
          <p:cNvPr id="70658" name="Rectangle 3"/>
          <p:cNvSpPr>
            <a:spLocks noGrp="1" noChangeArrowheads="1"/>
          </p:cNvSpPr>
          <p:nvPr>
            <p:ph type="body" idx="1"/>
          </p:nvPr>
        </p:nvSpPr>
        <p:spPr/>
        <p:txBody>
          <a:bodyPr/>
          <a:lstStyle/>
          <a:p>
            <a:pPr eaLnBrk="1" hangingPunct="1"/>
            <a:endParaRPr lang="en-GB" smtClean="0">
              <a:ea typeface="新細明體"/>
            </a:endParaRPr>
          </a:p>
        </p:txBody>
      </p:sp>
      <p:pic>
        <p:nvPicPr>
          <p:cNvPr id="70659" name="Picture 5" descr="saturn, god of time and old age, with astrology symbol, goat and water-bearer"/>
          <p:cNvPicPr>
            <a:picLocks noChangeAspect="1" noChangeArrowheads="1"/>
          </p:cNvPicPr>
          <p:nvPr/>
        </p:nvPicPr>
        <p:blipFill>
          <a:blip r:embed="rId2"/>
          <a:srcRect/>
          <a:stretch>
            <a:fillRect/>
          </a:stretch>
        </p:blipFill>
        <p:spPr bwMode="auto">
          <a:xfrm>
            <a:off x="1509713" y="2060575"/>
            <a:ext cx="3186112" cy="4248150"/>
          </a:xfrm>
          <a:prstGeom prst="rect">
            <a:avLst/>
          </a:prstGeom>
          <a:noFill/>
          <a:ln w="9525">
            <a:noFill/>
            <a:miter lim="800000"/>
            <a:headEnd/>
            <a:tailEnd/>
          </a:ln>
        </p:spPr>
      </p:pic>
      <p:pic>
        <p:nvPicPr>
          <p:cNvPr id="70660" name="Picture 7" descr="hermes-mercury-mara_l_pratt-myths_of_old_greece-1896-page_46"/>
          <p:cNvPicPr>
            <a:picLocks noChangeAspect="1" noChangeArrowheads="1"/>
          </p:cNvPicPr>
          <p:nvPr/>
        </p:nvPicPr>
        <p:blipFill>
          <a:blip r:embed="rId3"/>
          <a:srcRect/>
          <a:stretch>
            <a:fillRect/>
          </a:stretch>
        </p:blipFill>
        <p:spPr bwMode="auto">
          <a:xfrm>
            <a:off x="5435600" y="2205038"/>
            <a:ext cx="2730500" cy="40322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GB" smtClean="0">
                <a:ea typeface="新細明體"/>
              </a:rPr>
              <a:t>The judgement of the gods: a rhetorical </a:t>
            </a:r>
            <a:r>
              <a:rPr lang="en-GB" i="1" smtClean="0">
                <a:ea typeface="新細明體"/>
              </a:rPr>
              <a:t>tour de force</a:t>
            </a:r>
          </a:p>
        </p:txBody>
      </p:sp>
      <p:sp>
        <p:nvSpPr>
          <p:cNvPr id="71682" name="Rectangle 3"/>
          <p:cNvSpPr>
            <a:spLocks noGrp="1" noChangeArrowheads="1"/>
          </p:cNvSpPr>
          <p:nvPr>
            <p:ph type="body" idx="1"/>
          </p:nvPr>
        </p:nvSpPr>
        <p:spPr>
          <a:xfrm>
            <a:off x="684213" y="2060575"/>
            <a:ext cx="8208962" cy="4260850"/>
          </a:xfrm>
        </p:spPr>
        <p:txBody>
          <a:bodyPr/>
          <a:lstStyle/>
          <a:p>
            <a:pPr eaLnBrk="1" hangingPunct="1">
              <a:buFontTx/>
              <a:buNone/>
            </a:pPr>
            <a:r>
              <a:rPr lang="en-GB" smtClean="0">
                <a:ea typeface="新細明體"/>
              </a:rPr>
              <a:t>Saturn, oldest of the Gods:</a:t>
            </a:r>
          </a:p>
          <a:p>
            <a:pPr eaLnBrk="1" hangingPunct="1">
              <a:buFontTx/>
              <a:buNone/>
            </a:pPr>
            <a:endParaRPr lang="en-GB" smtClean="0">
              <a:ea typeface="新細明體"/>
            </a:endParaRPr>
          </a:p>
          <a:p>
            <a:pPr eaLnBrk="1" hangingPunct="1">
              <a:buFontTx/>
              <a:buNone/>
            </a:pPr>
            <a:r>
              <a:rPr lang="en-GB" sz="2000" smtClean="0">
                <a:ea typeface="新細明體"/>
              </a:rPr>
              <a:t>His face </a:t>
            </a:r>
            <a:r>
              <a:rPr lang="en-GB" sz="2000" i="1" smtClean="0">
                <a:ea typeface="新細明體"/>
              </a:rPr>
              <a:t>fronsit</a:t>
            </a:r>
            <a:r>
              <a:rPr lang="en-GB" sz="2000" smtClean="0">
                <a:ea typeface="新細明體"/>
              </a:rPr>
              <a:t>, his </a:t>
            </a:r>
            <a:r>
              <a:rPr lang="en-GB" sz="2000" i="1" smtClean="0">
                <a:ea typeface="新細明體"/>
              </a:rPr>
              <a:t>lyre</a:t>
            </a:r>
            <a:r>
              <a:rPr lang="en-GB" sz="2000" smtClean="0">
                <a:ea typeface="新細明體"/>
              </a:rPr>
              <a:t> was lyke the leid,		</a:t>
            </a:r>
            <a:r>
              <a:rPr lang="en-GB" sz="2000" i="1" smtClean="0">
                <a:ea typeface="新細明體"/>
              </a:rPr>
              <a:t>wrinkled, complexion</a:t>
            </a:r>
            <a:endParaRPr lang="en-GB" sz="2000" smtClean="0">
              <a:ea typeface="新細明體"/>
            </a:endParaRPr>
          </a:p>
          <a:p>
            <a:pPr eaLnBrk="1" hangingPunct="1">
              <a:buFontTx/>
              <a:buNone/>
            </a:pPr>
            <a:r>
              <a:rPr lang="en-GB" sz="2000" smtClean="0">
                <a:ea typeface="新細明體"/>
              </a:rPr>
              <a:t>His teith chatterit and </a:t>
            </a:r>
            <a:r>
              <a:rPr lang="en-GB" sz="2000" i="1" smtClean="0">
                <a:ea typeface="新細明體"/>
              </a:rPr>
              <a:t>cheverit</a:t>
            </a:r>
            <a:r>
              <a:rPr lang="en-GB" sz="2000" smtClean="0">
                <a:ea typeface="新細明體"/>
              </a:rPr>
              <a:t> with the chin,	</a:t>
            </a:r>
            <a:r>
              <a:rPr lang="en-GB" sz="2000" i="1" smtClean="0">
                <a:ea typeface="新細明體"/>
              </a:rPr>
              <a:t>shivered</a:t>
            </a:r>
            <a:endParaRPr lang="en-GB" sz="2000" smtClean="0">
              <a:ea typeface="新細明體"/>
            </a:endParaRPr>
          </a:p>
          <a:p>
            <a:pPr eaLnBrk="1" hangingPunct="1">
              <a:buFontTx/>
              <a:buNone/>
            </a:pPr>
            <a:r>
              <a:rPr lang="en-GB" sz="2000" smtClean="0">
                <a:ea typeface="新細明體"/>
              </a:rPr>
              <a:t>His </a:t>
            </a:r>
            <a:r>
              <a:rPr lang="en-GB" sz="2000" i="1" smtClean="0">
                <a:ea typeface="新細明體"/>
              </a:rPr>
              <a:t>ene</a:t>
            </a:r>
            <a:r>
              <a:rPr lang="en-GB" sz="2000" smtClean="0">
                <a:ea typeface="新細明體"/>
              </a:rPr>
              <a:t> drowpit, how sonkin in his heid,		</a:t>
            </a:r>
            <a:r>
              <a:rPr lang="en-GB" sz="2000" i="1" smtClean="0">
                <a:ea typeface="新細明體"/>
              </a:rPr>
              <a:t>eyes</a:t>
            </a:r>
            <a:endParaRPr lang="en-GB" sz="2000" smtClean="0">
              <a:ea typeface="新細明體"/>
            </a:endParaRPr>
          </a:p>
          <a:p>
            <a:pPr eaLnBrk="1" hangingPunct="1">
              <a:buFontTx/>
              <a:buNone/>
            </a:pPr>
            <a:r>
              <a:rPr lang="en-GB" sz="2000" smtClean="0">
                <a:ea typeface="新細明體"/>
              </a:rPr>
              <a:t>Out of his nois the </a:t>
            </a:r>
            <a:r>
              <a:rPr lang="en-GB" sz="2000" i="1" smtClean="0">
                <a:ea typeface="新細明體"/>
              </a:rPr>
              <a:t>meldrop</a:t>
            </a:r>
            <a:r>
              <a:rPr lang="en-GB" sz="2000" smtClean="0">
                <a:ea typeface="新細明體"/>
              </a:rPr>
              <a:t> fast can rin;		</a:t>
            </a:r>
            <a:r>
              <a:rPr lang="en-GB" sz="2000" i="1" smtClean="0">
                <a:ea typeface="新細明體"/>
              </a:rPr>
              <a:t>mucous</a:t>
            </a:r>
            <a:endParaRPr lang="en-GB" sz="2000" smtClean="0">
              <a:ea typeface="新細明體"/>
            </a:endParaRPr>
          </a:p>
          <a:p>
            <a:pPr eaLnBrk="1" hangingPunct="1">
              <a:buFontTx/>
              <a:buNone/>
            </a:pPr>
            <a:r>
              <a:rPr lang="en-GB" sz="2000" smtClean="0">
                <a:ea typeface="新細明體"/>
              </a:rPr>
              <a:t>With lippis </a:t>
            </a:r>
            <a:r>
              <a:rPr lang="en-GB" sz="2000" i="1" smtClean="0">
                <a:ea typeface="新細明體"/>
              </a:rPr>
              <a:t>bla </a:t>
            </a:r>
            <a:r>
              <a:rPr lang="en-GB" sz="2000" smtClean="0">
                <a:ea typeface="新細明體"/>
              </a:rPr>
              <a:t>and cheikis leine and thin,		</a:t>
            </a:r>
            <a:r>
              <a:rPr lang="en-GB" sz="2000" i="1" smtClean="0">
                <a:ea typeface="新細明體"/>
              </a:rPr>
              <a:t>blue</a:t>
            </a:r>
          </a:p>
          <a:p>
            <a:pPr eaLnBrk="1" hangingPunct="1">
              <a:buFontTx/>
              <a:buNone/>
            </a:pPr>
            <a:r>
              <a:rPr lang="en-GB" sz="2000" smtClean="0">
                <a:ea typeface="新細明體"/>
              </a:rPr>
              <a:t>The ice shoklis that fra his hair doun hang		</a:t>
            </a:r>
            <a:r>
              <a:rPr lang="en-GB" sz="2000" i="1" smtClean="0">
                <a:ea typeface="新細明體"/>
              </a:rPr>
              <a:t>icicles</a:t>
            </a:r>
            <a:endParaRPr lang="en-GB" sz="2000" smtClean="0">
              <a:ea typeface="新細明體"/>
            </a:endParaRPr>
          </a:p>
          <a:p>
            <a:pPr eaLnBrk="1" hangingPunct="1">
              <a:buFontTx/>
              <a:buNone/>
            </a:pPr>
            <a:r>
              <a:rPr lang="en-GB" sz="2000" smtClean="0">
                <a:ea typeface="新細明體"/>
              </a:rPr>
              <a:t>Was wonder greit and as ane spear als lang.</a:t>
            </a:r>
          </a:p>
          <a:p>
            <a:pPr eaLnBrk="1" hangingPunct="1">
              <a:buFontTx/>
              <a:buNone/>
            </a:pPr>
            <a:endParaRPr lang="en-GB" sz="2000" smtClean="0">
              <a:ea typeface="新細明體"/>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GB" smtClean="0">
                <a:ea typeface="新細明體"/>
              </a:rPr>
              <a:t>Switching styles: the portrait of Mercury</a:t>
            </a:r>
          </a:p>
        </p:txBody>
      </p:sp>
      <p:sp>
        <p:nvSpPr>
          <p:cNvPr id="72706" name="Rectangle 3"/>
          <p:cNvSpPr>
            <a:spLocks noGrp="1" noChangeArrowheads="1"/>
          </p:cNvSpPr>
          <p:nvPr>
            <p:ph type="body" idx="1"/>
          </p:nvPr>
        </p:nvSpPr>
        <p:spPr>
          <a:xfrm>
            <a:off x="684213" y="2060575"/>
            <a:ext cx="7632700" cy="4260850"/>
          </a:xfrm>
        </p:spPr>
        <p:txBody>
          <a:bodyPr/>
          <a:lstStyle/>
          <a:p>
            <a:pPr eaLnBrk="1" hangingPunct="1">
              <a:buFontTx/>
              <a:buNone/>
            </a:pPr>
            <a:r>
              <a:rPr lang="en-GB" smtClean="0">
                <a:ea typeface="新細明體"/>
              </a:rPr>
              <a:t>With buik in hand than come Mercurius,</a:t>
            </a:r>
          </a:p>
          <a:p>
            <a:pPr eaLnBrk="1" hangingPunct="1">
              <a:buFontTx/>
              <a:buNone/>
            </a:pPr>
            <a:r>
              <a:rPr lang="en-GB" smtClean="0">
                <a:ea typeface="新細明體"/>
              </a:rPr>
              <a:t>Richt </a:t>
            </a:r>
            <a:r>
              <a:rPr lang="en-GB" smtClean="0">
                <a:solidFill>
                  <a:srgbClr val="0066FF"/>
                </a:solidFill>
                <a:ea typeface="新細明體"/>
              </a:rPr>
              <a:t>eloquent</a:t>
            </a:r>
            <a:r>
              <a:rPr lang="en-GB" smtClean="0">
                <a:ea typeface="新細明體"/>
              </a:rPr>
              <a:t> and full of </a:t>
            </a:r>
            <a:r>
              <a:rPr lang="en-GB" smtClean="0">
                <a:solidFill>
                  <a:srgbClr val="0066FF"/>
                </a:solidFill>
                <a:ea typeface="新細明體"/>
              </a:rPr>
              <a:t>rhetorie</a:t>
            </a:r>
          </a:p>
          <a:p>
            <a:pPr eaLnBrk="1" hangingPunct="1">
              <a:buFontTx/>
              <a:buNone/>
            </a:pPr>
            <a:r>
              <a:rPr lang="en-GB" smtClean="0">
                <a:ea typeface="新細明體"/>
              </a:rPr>
              <a:t>With </a:t>
            </a:r>
            <a:r>
              <a:rPr lang="en-GB" smtClean="0">
                <a:solidFill>
                  <a:srgbClr val="0066FF"/>
                </a:solidFill>
                <a:ea typeface="新細明體"/>
              </a:rPr>
              <a:t>polite termis</a:t>
            </a:r>
            <a:r>
              <a:rPr lang="en-GB" smtClean="0">
                <a:ea typeface="新細明體"/>
              </a:rPr>
              <a:t> and </a:t>
            </a:r>
            <a:r>
              <a:rPr lang="en-GB" smtClean="0">
                <a:solidFill>
                  <a:srgbClr val="0066FF"/>
                </a:solidFill>
                <a:ea typeface="新細明體"/>
              </a:rPr>
              <a:t>delicious</a:t>
            </a:r>
            <a:r>
              <a:rPr lang="en-GB" smtClean="0">
                <a:ea typeface="新細明體"/>
              </a:rPr>
              <a:t>,</a:t>
            </a:r>
          </a:p>
          <a:p>
            <a:pPr eaLnBrk="1" hangingPunct="1">
              <a:buFontTx/>
              <a:buNone/>
            </a:pPr>
            <a:r>
              <a:rPr lang="en-GB" smtClean="0">
                <a:ea typeface="新細明體"/>
              </a:rPr>
              <a:t>With pen and ink, to report all reddie</a:t>
            </a:r>
          </a:p>
          <a:p>
            <a:pPr eaLnBrk="1" hangingPunct="1">
              <a:buFontTx/>
              <a:buNone/>
            </a:pPr>
            <a:r>
              <a:rPr lang="en-GB" smtClean="0">
                <a:ea typeface="新細明體"/>
              </a:rPr>
              <a:t>Setting sangis and singand merrilie;</a:t>
            </a:r>
          </a:p>
          <a:p>
            <a:pPr eaLnBrk="1" hangingPunct="1">
              <a:buFontTx/>
              <a:buNone/>
            </a:pPr>
            <a:r>
              <a:rPr lang="en-GB" smtClean="0">
                <a:ea typeface="新細明體"/>
              </a:rPr>
              <a:t>His hude was reid, heklit atouir his croun</a:t>
            </a:r>
          </a:p>
          <a:p>
            <a:pPr eaLnBrk="1" hangingPunct="1">
              <a:buFontTx/>
              <a:buNone/>
            </a:pPr>
            <a:r>
              <a:rPr lang="en-GB" smtClean="0">
                <a:ea typeface="新細明體"/>
              </a:rPr>
              <a:t>Lyke to a poeit of the auld fassoun.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GB" smtClean="0">
                <a:ea typeface="新細明體"/>
              </a:rPr>
              <a:t>Switching styles: the portrait of Mercury</a:t>
            </a:r>
          </a:p>
        </p:txBody>
      </p:sp>
      <p:sp>
        <p:nvSpPr>
          <p:cNvPr id="73730" name="Rectangle 3"/>
          <p:cNvSpPr>
            <a:spLocks noGrp="1" noChangeArrowheads="1"/>
          </p:cNvSpPr>
          <p:nvPr>
            <p:ph type="body" idx="1"/>
          </p:nvPr>
        </p:nvSpPr>
        <p:spPr>
          <a:xfrm>
            <a:off x="684213" y="2060575"/>
            <a:ext cx="7632700" cy="4260850"/>
          </a:xfrm>
        </p:spPr>
        <p:txBody>
          <a:bodyPr/>
          <a:lstStyle/>
          <a:p>
            <a:pPr eaLnBrk="1" hangingPunct="1">
              <a:buFontTx/>
              <a:buNone/>
            </a:pPr>
            <a:r>
              <a:rPr lang="en-GB" sz="2400" smtClean="0">
                <a:ea typeface="新細明體"/>
              </a:rPr>
              <a:t>Thus quhen thay gadderit war thir goddes sevin,</a:t>
            </a:r>
          </a:p>
          <a:p>
            <a:pPr eaLnBrk="1" hangingPunct="1">
              <a:buFontTx/>
              <a:buNone/>
            </a:pPr>
            <a:r>
              <a:rPr lang="en-GB" sz="2400" smtClean="0">
                <a:ea typeface="新細明體"/>
              </a:rPr>
              <a:t>Mercurius thay cheisit with ane </a:t>
            </a:r>
            <a:r>
              <a:rPr lang="en-GB" sz="2400" smtClean="0">
                <a:solidFill>
                  <a:srgbClr val="0066FF"/>
                </a:solidFill>
                <a:ea typeface="新細明體"/>
              </a:rPr>
              <a:t>assent</a:t>
            </a:r>
          </a:p>
          <a:p>
            <a:pPr eaLnBrk="1" hangingPunct="1">
              <a:buFontTx/>
              <a:buNone/>
            </a:pPr>
            <a:r>
              <a:rPr lang="en-GB" sz="2400" smtClean="0">
                <a:ea typeface="新細明體"/>
              </a:rPr>
              <a:t>To be foirspeikar in the </a:t>
            </a:r>
            <a:r>
              <a:rPr lang="en-GB" sz="2400" smtClean="0">
                <a:solidFill>
                  <a:srgbClr val="0066FF"/>
                </a:solidFill>
                <a:ea typeface="新細明體"/>
              </a:rPr>
              <a:t>parliament</a:t>
            </a:r>
            <a:r>
              <a:rPr lang="en-GB" sz="2400" smtClean="0">
                <a:ea typeface="新細明體"/>
              </a:rPr>
              <a:t>.</a:t>
            </a:r>
          </a:p>
          <a:p>
            <a:pPr eaLnBrk="1" hangingPunct="1">
              <a:buFontTx/>
              <a:buNone/>
            </a:pPr>
            <a:endParaRPr lang="en-GB" sz="2400" smtClean="0">
              <a:ea typeface="新細明體"/>
            </a:endParaRPr>
          </a:p>
          <a:p>
            <a:pPr eaLnBrk="1" hangingPunct="1">
              <a:buFontTx/>
              <a:buNone/>
            </a:pPr>
            <a:r>
              <a:rPr lang="en-GB" sz="2400" smtClean="0">
                <a:ea typeface="新細明體"/>
              </a:rPr>
              <a:t>Quha had bene thair and liken for to heir</a:t>
            </a:r>
          </a:p>
          <a:p>
            <a:pPr eaLnBrk="1" hangingPunct="1">
              <a:buFontTx/>
              <a:buNone/>
            </a:pPr>
            <a:r>
              <a:rPr lang="en-GB" sz="2400" smtClean="0">
                <a:ea typeface="新細明體"/>
              </a:rPr>
              <a:t>His </a:t>
            </a:r>
            <a:r>
              <a:rPr lang="en-GB" sz="2400" smtClean="0">
                <a:solidFill>
                  <a:srgbClr val="0066FF"/>
                </a:solidFill>
                <a:ea typeface="新細明體"/>
              </a:rPr>
              <a:t>facound</a:t>
            </a:r>
            <a:r>
              <a:rPr lang="en-GB" sz="2400" smtClean="0">
                <a:ea typeface="新細明體"/>
              </a:rPr>
              <a:t> toung and </a:t>
            </a:r>
            <a:r>
              <a:rPr lang="en-GB" sz="2400" smtClean="0">
                <a:solidFill>
                  <a:srgbClr val="0066FF"/>
                </a:solidFill>
                <a:ea typeface="新細明體"/>
              </a:rPr>
              <a:t>termis exquisite</a:t>
            </a:r>
            <a:r>
              <a:rPr lang="en-GB" sz="2400" smtClean="0">
                <a:ea typeface="新細明體"/>
              </a:rPr>
              <a:t>,</a:t>
            </a:r>
          </a:p>
          <a:p>
            <a:pPr eaLnBrk="1" hangingPunct="1">
              <a:buFontTx/>
              <a:buNone/>
            </a:pPr>
            <a:r>
              <a:rPr lang="en-GB" sz="2400" smtClean="0">
                <a:ea typeface="新細明體"/>
              </a:rPr>
              <a:t>Off </a:t>
            </a:r>
            <a:r>
              <a:rPr lang="en-GB" sz="2400" smtClean="0">
                <a:solidFill>
                  <a:srgbClr val="0066FF"/>
                </a:solidFill>
                <a:ea typeface="新細明體"/>
              </a:rPr>
              <a:t>rhetorik</a:t>
            </a:r>
            <a:r>
              <a:rPr lang="en-GB" sz="2400" smtClean="0">
                <a:ea typeface="新細明體"/>
              </a:rPr>
              <a:t> the prettick he micht leir</a:t>
            </a:r>
          </a:p>
          <a:p>
            <a:pPr eaLnBrk="1" hangingPunct="1">
              <a:buFontTx/>
              <a:buNone/>
            </a:pPr>
            <a:r>
              <a:rPr lang="en-GB" sz="2400" smtClean="0">
                <a:ea typeface="新細明體"/>
              </a:rPr>
              <a:t>In breif </a:t>
            </a:r>
            <a:r>
              <a:rPr lang="en-GB" sz="2400" smtClean="0">
                <a:solidFill>
                  <a:srgbClr val="0066FF"/>
                </a:solidFill>
                <a:ea typeface="新細明體"/>
              </a:rPr>
              <a:t>sermone </a:t>
            </a:r>
            <a:r>
              <a:rPr lang="en-GB" sz="2400" smtClean="0">
                <a:ea typeface="新細明體"/>
              </a:rPr>
              <a:t>ane </a:t>
            </a:r>
            <a:r>
              <a:rPr lang="en-GB" sz="2400" smtClean="0">
                <a:solidFill>
                  <a:srgbClr val="0066FF"/>
                </a:solidFill>
                <a:ea typeface="新細明體"/>
              </a:rPr>
              <a:t>pregnant sentence</a:t>
            </a:r>
            <a:r>
              <a:rPr lang="en-GB" sz="2400" smtClean="0">
                <a:ea typeface="新細明體"/>
              </a:rPr>
              <a:t> wryte.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GB" smtClean="0">
                <a:ea typeface="新細明體"/>
              </a:rPr>
              <a:t>The portrait of an eloquent poet-god</a:t>
            </a:r>
          </a:p>
        </p:txBody>
      </p:sp>
      <p:sp>
        <p:nvSpPr>
          <p:cNvPr id="74754" name="Rectangle 3"/>
          <p:cNvSpPr>
            <a:spLocks noGrp="1" noChangeArrowheads="1"/>
          </p:cNvSpPr>
          <p:nvPr>
            <p:ph type="body" idx="1"/>
          </p:nvPr>
        </p:nvSpPr>
        <p:spPr>
          <a:xfrm>
            <a:off x="1116013" y="2060575"/>
            <a:ext cx="7777162" cy="4260850"/>
          </a:xfrm>
        </p:spPr>
        <p:txBody>
          <a:bodyPr/>
          <a:lstStyle/>
          <a:p>
            <a:pPr eaLnBrk="1" hangingPunct="1">
              <a:buFontTx/>
              <a:buNone/>
            </a:pPr>
            <a:r>
              <a:rPr lang="en-GB" sz="2400" smtClean="0">
                <a:ea typeface="新細明體"/>
              </a:rPr>
              <a:t>Thus quhen thay gadderit war thir goddes sevin,</a:t>
            </a:r>
          </a:p>
          <a:p>
            <a:pPr eaLnBrk="1" hangingPunct="1">
              <a:buFontTx/>
              <a:buNone/>
            </a:pPr>
            <a:r>
              <a:rPr lang="en-GB" sz="2400" smtClean="0">
                <a:ea typeface="新細明體"/>
              </a:rPr>
              <a:t>Mercurius thay cheisit with ane assent</a:t>
            </a:r>
          </a:p>
          <a:p>
            <a:pPr eaLnBrk="1" hangingPunct="1">
              <a:buFontTx/>
              <a:buNone/>
            </a:pPr>
            <a:r>
              <a:rPr lang="en-GB" sz="2400" smtClean="0">
                <a:ea typeface="新細明體"/>
              </a:rPr>
              <a:t>To be foirspeikar in the parliament.</a:t>
            </a:r>
          </a:p>
          <a:p>
            <a:pPr eaLnBrk="1" hangingPunct="1">
              <a:buFontTx/>
              <a:buNone/>
            </a:pPr>
            <a:endParaRPr lang="en-GB" sz="2400" smtClean="0">
              <a:ea typeface="新細明體"/>
            </a:endParaRPr>
          </a:p>
          <a:p>
            <a:pPr eaLnBrk="1" hangingPunct="1">
              <a:buFontTx/>
              <a:buNone/>
            </a:pPr>
            <a:r>
              <a:rPr lang="en-GB" sz="2400" smtClean="0">
                <a:ea typeface="新細明體"/>
              </a:rPr>
              <a:t>Quha had bene thair and liken for to heir</a:t>
            </a:r>
          </a:p>
          <a:p>
            <a:pPr eaLnBrk="1" hangingPunct="1">
              <a:buFontTx/>
              <a:buNone/>
            </a:pPr>
            <a:r>
              <a:rPr lang="en-GB" sz="2400" smtClean="0">
                <a:solidFill>
                  <a:srgbClr val="0066FF"/>
                </a:solidFill>
                <a:ea typeface="新細明體"/>
              </a:rPr>
              <a:t>His facound toung and termis exquisite,</a:t>
            </a:r>
          </a:p>
          <a:p>
            <a:pPr eaLnBrk="1" hangingPunct="1">
              <a:buFontTx/>
              <a:buNone/>
            </a:pPr>
            <a:r>
              <a:rPr lang="en-GB" sz="2400" smtClean="0">
                <a:solidFill>
                  <a:srgbClr val="0066FF"/>
                </a:solidFill>
                <a:ea typeface="新細明體"/>
              </a:rPr>
              <a:t>Off rhetorik the prettick he micht leir</a:t>
            </a:r>
          </a:p>
          <a:p>
            <a:pPr eaLnBrk="1" hangingPunct="1">
              <a:buFontTx/>
              <a:buNone/>
            </a:pPr>
            <a:r>
              <a:rPr lang="en-GB" sz="2400" smtClean="0">
                <a:ea typeface="新細明體"/>
              </a:rPr>
              <a:t>In </a:t>
            </a:r>
            <a:r>
              <a:rPr lang="en-GB" sz="2400" smtClean="0">
                <a:solidFill>
                  <a:srgbClr val="0066FF"/>
                </a:solidFill>
                <a:ea typeface="新細明體"/>
              </a:rPr>
              <a:t>breif sermone and pregnant sentence</a:t>
            </a:r>
            <a:r>
              <a:rPr lang="en-GB" sz="2400" smtClean="0">
                <a:ea typeface="新細明體"/>
              </a:rPr>
              <a:t> wryte.</a:t>
            </a:r>
          </a:p>
          <a:p>
            <a:pPr eaLnBrk="1" hangingPunct="1"/>
            <a:endParaRPr lang="en-GB" smtClean="0">
              <a:ea typeface="新細明體"/>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endParaRPr lang="en-US" smtClean="0">
              <a:ea typeface="新細明體"/>
            </a:endParaRPr>
          </a:p>
        </p:txBody>
      </p:sp>
      <p:sp>
        <p:nvSpPr>
          <p:cNvPr id="20482" name="Rectangle 3"/>
          <p:cNvSpPr>
            <a:spLocks noGrp="1" noChangeArrowheads="1"/>
          </p:cNvSpPr>
          <p:nvPr>
            <p:ph type="body" idx="1"/>
          </p:nvPr>
        </p:nvSpPr>
        <p:spPr>
          <a:xfrm>
            <a:off x="457200" y="1905000"/>
            <a:ext cx="8229600" cy="4476750"/>
          </a:xfrm>
        </p:spPr>
        <p:txBody>
          <a:bodyPr/>
          <a:lstStyle/>
          <a:p>
            <a:pPr eaLnBrk="1" hangingPunct="1">
              <a:buFontTx/>
              <a:buNone/>
            </a:pPr>
            <a:endParaRPr lang="en-GB" smtClean="0">
              <a:ea typeface="新細明體"/>
              <a:sym typeface="TimesNewRoman Old English KT"/>
            </a:endParaRPr>
          </a:p>
          <a:p>
            <a:pPr eaLnBrk="1" hangingPunct="1">
              <a:buFontTx/>
              <a:buNone/>
            </a:pPr>
            <a:r>
              <a:rPr lang="en-GB" smtClean="0">
                <a:ea typeface="新細明體"/>
                <a:sym typeface="TimesNewRoman Old English KT"/>
              </a:rPr>
              <a:t>	 </a:t>
            </a:r>
            <a:r>
              <a:rPr lang="en-US" smtClean="0">
                <a:ea typeface="新細明體"/>
                <a:cs typeface="Tahoma" pitchFamily="34" charset="0"/>
              </a:rPr>
              <a:t>Þ</a:t>
            </a:r>
            <a:r>
              <a:rPr lang="en-GB" smtClean="0">
                <a:ea typeface="新細明體"/>
              </a:rPr>
              <a:t>an said Banquho: ‘Quhat wemen be </a:t>
            </a:r>
            <a:r>
              <a:rPr lang="en-GB" smtClean="0">
                <a:latin typeface="Arial Unicode MS"/>
                <a:ea typeface="Arial Unicode MS"/>
                <a:cs typeface="Arial Unicode MS"/>
                <a:sym typeface="TimesNewRoman Old English KT"/>
              </a:rPr>
              <a:t>ʒ</a:t>
            </a:r>
            <a:r>
              <a:rPr lang="en-GB" smtClean="0">
                <a:ea typeface="新細明體"/>
              </a:rPr>
              <a:t>e, quhilkis bene sa vnmercifull to me and sa propiciant to my compan</a:t>
            </a:r>
            <a:r>
              <a:rPr lang="en-GB" smtClean="0">
                <a:latin typeface="Arial Unicode MS"/>
                <a:ea typeface="Arial Unicode MS"/>
                <a:cs typeface="Arial Unicode MS"/>
                <a:sym typeface="TimesNewRoman Old English KT"/>
              </a:rPr>
              <a:t>ʒ</a:t>
            </a:r>
            <a:r>
              <a:rPr lang="en-GB" smtClean="0">
                <a:ea typeface="新細明體"/>
              </a:rPr>
              <a:t>eoun, gevand him nocht onlie landis and grete rentis bot als triumphand kingdome, and gevis me nocht?’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GB" smtClean="0">
                <a:ea typeface="新細明體"/>
              </a:rPr>
              <a:t>Summary</a:t>
            </a:r>
          </a:p>
        </p:txBody>
      </p:sp>
      <p:sp>
        <p:nvSpPr>
          <p:cNvPr id="75778" name="Rectangle 3"/>
          <p:cNvSpPr>
            <a:spLocks noGrp="1" noChangeArrowheads="1"/>
          </p:cNvSpPr>
          <p:nvPr>
            <p:ph type="body" idx="1"/>
          </p:nvPr>
        </p:nvSpPr>
        <p:spPr/>
        <p:txBody>
          <a:bodyPr/>
          <a:lstStyle/>
          <a:p>
            <a:pPr eaLnBrk="1" hangingPunct="1"/>
            <a:r>
              <a:rPr lang="en-GB" sz="2400" smtClean="0">
                <a:ea typeface="新細明體"/>
              </a:rPr>
              <a:t>It has been argued that Henryson’s stylistic technique in this poem accords with his portrait of Mercury:</a:t>
            </a:r>
          </a:p>
          <a:p>
            <a:pPr lvl="1" eaLnBrk="1" hangingPunct="1"/>
            <a:r>
              <a:rPr lang="en-GB" sz="2400" i="1" smtClean="0">
                <a:ea typeface="新細明體"/>
              </a:rPr>
              <a:t>Learned</a:t>
            </a:r>
          </a:p>
          <a:p>
            <a:pPr lvl="1" eaLnBrk="1" hangingPunct="1"/>
            <a:r>
              <a:rPr lang="en-GB" sz="2400" i="1" smtClean="0">
                <a:ea typeface="新細明體"/>
              </a:rPr>
              <a:t>Eloquent</a:t>
            </a:r>
          </a:p>
          <a:p>
            <a:pPr lvl="1" eaLnBrk="1" hangingPunct="1"/>
            <a:r>
              <a:rPr lang="en-GB" sz="2400" i="1" smtClean="0">
                <a:ea typeface="新細明體"/>
              </a:rPr>
              <a:t>Brief (‘concise’)</a:t>
            </a:r>
          </a:p>
          <a:p>
            <a:pPr lvl="1" eaLnBrk="1" hangingPunct="1"/>
            <a:r>
              <a:rPr lang="en-GB" sz="2400" i="1" smtClean="0">
                <a:ea typeface="新細明體"/>
              </a:rPr>
              <a:t>Witty</a:t>
            </a:r>
          </a:p>
          <a:p>
            <a:pPr eaLnBrk="1" hangingPunct="1"/>
            <a:r>
              <a:rPr lang="en-GB" sz="2400" smtClean="0">
                <a:ea typeface="新細明體"/>
              </a:rPr>
              <a:t>But it has also been noted that Mercury, the spokesman of the gods, is a dubious figure (a doctor…or quack?) who is charged with delivering the verdict on Cresseid.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GB" smtClean="0">
                <a:ea typeface="新細明體"/>
              </a:rPr>
              <a:t>Translating ‘The Testament’</a:t>
            </a:r>
          </a:p>
        </p:txBody>
      </p:sp>
      <p:sp>
        <p:nvSpPr>
          <p:cNvPr id="76802" name="Content Placeholder 2"/>
          <p:cNvSpPr>
            <a:spLocks noGrp="1"/>
          </p:cNvSpPr>
          <p:nvPr>
            <p:ph idx="1"/>
          </p:nvPr>
        </p:nvSpPr>
        <p:spPr/>
        <p:txBody>
          <a:bodyPr/>
          <a:lstStyle/>
          <a:p>
            <a:pPr eaLnBrk="1" hangingPunct="1"/>
            <a:endParaRPr lang="en-GB" smtClean="0">
              <a:ea typeface="新細明體"/>
            </a:endParaRPr>
          </a:p>
        </p:txBody>
      </p:sp>
      <p:pic>
        <p:nvPicPr>
          <p:cNvPr id="76803" name="Picture 3"/>
          <p:cNvPicPr>
            <a:picLocks noChangeAspect="1" noChangeArrowheads="1"/>
          </p:cNvPicPr>
          <p:nvPr/>
        </p:nvPicPr>
        <p:blipFill>
          <a:blip r:embed="rId2"/>
          <a:srcRect/>
          <a:stretch>
            <a:fillRect/>
          </a:stretch>
        </p:blipFill>
        <p:spPr bwMode="auto">
          <a:xfrm>
            <a:off x="4979988" y="1497013"/>
            <a:ext cx="3509962" cy="4679950"/>
          </a:xfrm>
          <a:prstGeom prst="rect">
            <a:avLst/>
          </a:prstGeom>
          <a:noFill/>
          <a:ln w="9525">
            <a:noFill/>
            <a:miter lim="800000"/>
            <a:headEnd/>
            <a:tailEnd/>
          </a:ln>
        </p:spPr>
      </p:pic>
      <p:pic>
        <p:nvPicPr>
          <p:cNvPr id="76804" name="Picture 5"/>
          <p:cNvPicPr>
            <a:picLocks noChangeAspect="1" noChangeArrowheads="1"/>
          </p:cNvPicPr>
          <p:nvPr/>
        </p:nvPicPr>
        <p:blipFill>
          <a:blip r:embed="rId3"/>
          <a:srcRect/>
          <a:stretch>
            <a:fillRect/>
          </a:stretch>
        </p:blipFill>
        <p:spPr bwMode="auto">
          <a:xfrm>
            <a:off x="1073150" y="1530350"/>
            <a:ext cx="3086100" cy="468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GB" smtClean="0">
                <a:ea typeface="新細明體"/>
              </a:rPr>
              <a:t>The Testament of Cresseid</a:t>
            </a:r>
          </a:p>
        </p:txBody>
      </p:sp>
      <p:sp>
        <p:nvSpPr>
          <p:cNvPr id="77826" name="Rectangle 3"/>
          <p:cNvSpPr>
            <a:spLocks noGrp="1" noChangeArrowheads="1"/>
          </p:cNvSpPr>
          <p:nvPr>
            <p:ph type="body" idx="1"/>
          </p:nvPr>
        </p:nvSpPr>
        <p:spPr/>
        <p:txBody>
          <a:bodyPr/>
          <a:lstStyle/>
          <a:p>
            <a:pPr eaLnBrk="1" hangingPunct="1">
              <a:buFontTx/>
              <a:buNone/>
            </a:pPr>
            <a:r>
              <a:rPr lang="en-GB" sz="2800" smtClean="0">
                <a:ea typeface="新細明體"/>
              </a:rPr>
              <a:t>	“I change thy mirth into Melancholy</a:t>
            </a:r>
          </a:p>
          <a:p>
            <a:pPr eaLnBrk="1" hangingPunct="1">
              <a:buFontTx/>
              <a:buNone/>
            </a:pPr>
            <a:r>
              <a:rPr lang="en-GB" sz="2800" smtClean="0">
                <a:ea typeface="新細明體"/>
              </a:rPr>
              <a:t>	Quhilk is the Mother of all pensivenes</a:t>
            </a:r>
          </a:p>
          <a:p>
            <a:pPr eaLnBrk="1" hangingPunct="1">
              <a:buFontTx/>
              <a:buNone/>
            </a:pPr>
            <a:r>
              <a:rPr lang="en-GB" sz="2800" smtClean="0">
                <a:ea typeface="新細明體"/>
              </a:rPr>
              <a:t>	Thy Moisture and thy heit in cald and dry</a:t>
            </a:r>
          </a:p>
          <a:p>
            <a:pPr eaLnBrk="1" hangingPunct="1">
              <a:buFontTx/>
              <a:buNone/>
            </a:pPr>
            <a:r>
              <a:rPr lang="en-GB" sz="2800" smtClean="0">
                <a:ea typeface="新細明體"/>
              </a:rPr>
              <a:t>	Thyne Insolence, thy play and wantones</a:t>
            </a:r>
          </a:p>
          <a:p>
            <a:pPr eaLnBrk="1" hangingPunct="1">
              <a:buFontTx/>
              <a:buNone/>
            </a:pPr>
            <a:r>
              <a:rPr lang="en-GB" sz="2800" smtClean="0">
                <a:ea typeface="新細明體"/>
              </a:rPr>
              <a:t>	To greit diseis; thy Pomp and thy riches</a:t>
            </a:r>
          </a:p>
          <a:p>
            <a:pPr eaLnBrk="1" hangingPunct="1">
              <a:buFontTx/>
              <a:buNone/>
            </a:pPr>
            <a:r>
              <a:rPr lang="en-GB" sz="2800" smtClean="0">
                <a:ea typeface="新細明體"/>
              </a:rPr>
              <a:t>	In mortall neid; and greit penuritie</a:t>
            </a:r>
          </a:p>
          <a:p>
            <a:pPr eaLnBrk="1" hangingPunct="1">
              <a:buFontTx/>
              <a:buNone/>
            </a:pPr>
            <a:r>
              <a:rPr lang="en-GB" sz="2800" smtClean="0">
                <a:ea typeface="新細明體"/>
              </a:rPr>
              <a:t>	Thou suffer sall, and as ane beggar die.”</a:t>
            </a:r>
            <a:endParaRPr lang="en-GB" smtClean="0">
              <a:ea typeface="新細明體"/>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GB" smtClean="0">
                <a:ea typeface="新細明體"/>
              </a:rPr>
              <a:t>The Testament of Cresseid</a:t>
            </a:r>
          </a:p>
        </p:txBody>
      </p:sp>
      <p:sp>
        <p:nvSpPr>
          <p:cNvPr id="78850" name="Rectangle 3"/>
          <p:cNvSpPr>
            <a:spLocks noGrp="1" noChangeArrowheads="1"/>
          </p:cNvSpPr>
          <p:nvPr>
            <p:ph type="body" idx="1"/>
          </p:nvPr>
        </p:nvSpPr>
        <p:spPr/>
        <p:txBody>
          <a:bodyPr/>
          <a:lstStyle/>
          <a:p>
            <a:pPr eaLnBrk="1" hangingPunct="1">
              <a:buFontTx/>
              <a:buNone/>
            </a:pPr>
            <a:r>
              <a:rPr lang="en-GB" sz="2800" smtClean="0">
                <a:ea typeface="新細明體"/>
              </a:rPr>
              <a:t>	O cruell Saturne! Fraward and angrie</a:t>
            </a:r>
          </a:p>
          <a:p>
            <a:pPr eaLnBrk="1" hangingPunct="1">
              <a:buFontTx/>
              <a:buNone/>
            </a:pPr>
            <a:r>
              <a:rPr lang="en-GB" sz="2800" smtClean="0">
                <a:ea typeface="新細明體"/>
              </a:rPr>
              <a:t>	Hard is thy dome, and to malitious;</a:t>
            </a:r>
          </a:p>
          <a:p>
            <a:pPr eaLnBrk="1" hangingPunct="1">
              <a:buFontTx/>
              <a:buNone/>
            </a:pPr>
            <a:r>
              <a:rPr lang="en-GB" sz="2800" smtClean="0">
                <a:ea typeface="新細明體"/>
              </a:rPr>
              <a:t>	On fair Cresseid quhy hes thou na mercie</a:t>
            </a:r>
          </a:p>
          <a:p>
            <a:pPr eaLnBrk="1" hangingPunct="1">
              <a:buFontTx/>
              <a:buNone/>
            </a:pPr>
            <a:r>
              <a:rPr lang="en-GB" sz="2800" smtClean="0">
                <a:ea typeface="新細明體"/>
              </a:rPr>
              <a:t>	Quhilk was sa sweit, gentill and amorous?</a:t>
            </a:r>
          </a:p>
          <a:p>
            <a:pPr eaLnBrk="1" hangingPunct="1">
              <a:buFontTx/>
              <a:buNone/>
            </a:pPr>
            <a:r>
              <a:rPr lang="en-GB" sz="2800" smtClean="0">
                <a:ea typeface="新細明體"/>
              </a:rPr>
              <a:t>	Withdraw thy sentence and be gracious</a:t>
            </a:r>
          </a:p>
          <a:p>
            <a:pPr eaLnBrk="1" hangingPunct="1">
              <a:buFontTx/>
              <a:buNone/>
            </a:pPr>
            <a:r>
              <a:rPr lang="en-GB" sz="2800" smtClean="0">
                <a:ea typeface="新細明體"/>
              </a:rPr>
              <a:t>	As thou was never; so schawis thow thy deid,</a:t>
            </a:r>
          </a:p>
          <a:p>
            <a:pPr eaLnBrk="1" hangingPunct="1">
              <a:buFontTx/>
              <a:buNone/>
            </a:pPr>
            <a:r>
              <a:rPr lang="en-GB" sz="2800" smtClean="0">
                <a:ea typeface="新細明體"/>
              </a:rPr>
              <a:t>	Ane wraikfull sentence gevin on fair Cresseid.</a:t>
            </a:r>
            <a:endParaRPr lang="en-GB" smtClean="0">
              <a:ea typeface="新細明體"/>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smtClean="0">
                <a:ea typeface="新細明體"/>
              </a:rPr>
              <a:t>Carla Possati (2013)</a:t>
            </a:r>
          </a:p>
        </p:txBody>
      </p:sp>
      <p:sp>
        <p:nvSpPr>
          <p:cNvPr id="79874" name="Content Placeholder 2"/>
          <p:cNvSpPr>
            <a:spLocks noGrp="1"/>
          </p:cNvSpPr>
          <p:nvPr>
            <p:ph idx="1"/>
          </p:nvPr>
        </p:nvSpPr>
        <p:spPr/>
        <p:txBody>
          <a:bodyPr/>
          <a:lstStyle/>
          <a:p>
            <a:pPr marL="0" indent="0" eaLnBrk="1" hangingPunct="1">
              <a:buFont typeface="Arial" charset="0"/>
              <a:buNone/>
            </a:pPr>
            <a:r>
              <a:rPr lang="en-GB" smtClean="0">
                <a:ea typeface="新細明體"/>
              </a:rPr>
              <a:t>I change your mirth into melancholy</a:t>
            </a:r>
          </a:p>
          <a:p>
            <a:pPr marL="0" indent="0" eaLnBrk="1" hangingPunct="1">
              <a:buFont typeface="Arial" charset="0"/>
              <a:buNone/>
            </a:pPr>
            <a:r>
              <a:rPr lang="en-GB" smtClean="0">
                <a:ea typeface="新細明體"/>
              </a:rPr>
              <a:t>Which is the mother of all thoughtfulness</a:t>
            </a:r>
          </a:p>
          <a:p>
            <a:pPr marL="0" indent="0" eaLnBrk="1" hangingPunct="1">
              <a:buFont typeface="Arial" charset="0"/>
              <a:buNone/>
            </a:pPr>
            <a:r>
              <a:rPr lang="en-GB" smtClean="0">
                <a:ea typeface="新細明體"/>
              </a:rPr>
              <a:t>Your moisture and your heat into cold and dry</a:t>
            </a:r>
          </a:p>
          <a:p>
            <a:pPr marL="0" indent="0" eaLnBrk="1" hangingPunct="1">
              <a:buFont typeface="Arial" charset="0"/>
              <a:buNone/>
            </a:pPr>
            <a:r>
              <a:rPr lang="en-GB" smtClean="0">
                <a:ea typeface="新細明體"/>
              </a:rPr>
              <a:t>Your insolence, your play and wantonness</a:t>
            </a:r>
          </a:p>
          <a:p>
            <a:pPr marL="0" indent="0" eaLnBrk="1" hangingPunct="1">
              <a:buFont typeface="Arial" charset="0"/>
              <a:buNone/>
            </a:pPr>
            <a:r>
              <a:rPr lang="en-GB" smtClean="0">
                <a:ea typeface="新細明體"/>
              </a:rPr>
              <a:t>Into great disease; your pomp and your riches</a:t>
            </a:r>
          </a:p>
          <a:p>
            <a:pPr marL="0" indent="0" eaLnBrk="1" hangingPunct="1">
              <a:buFont typeface="Arial" charset="0"/>
              <a:buNone/>
            </a:pPr>
            <a:r>
              <a:rPr lang="en-GB" smtClean="0">
                <a:ea typeface="新細明體"/>
              </a:rPr>
              <a:t>Into mortal need; and great penury</a:t>
            </a:r>
          </a:p>
          <a:p>
            <a:pPr marL="0" indent="0" eaLnBrk="1" hangingPunct="1">
              <a:buFont typeface="Arial" charset="0"/>
              <a:buNone/>
            </a:pPr>
            <a:r>
              <a:rPr lang="en-GB" smtClean="0">
                <a:ea typeface="新細明體"/>
              </a:rPr>
              <a:t>You shall suffer, and as a beggar die.</a:t>
            </a:r>
          </a:p>
          <a:p>
            <a:pPr marL="0" indent="0" eaLnBrk="1" hangingPunct="1">
              <a:buFont typeface="Arial" charset="0"/>
              <a:buNone/>
            </a:pPr>
            <a:endParaRPr lang="en-GB" smtClean="0">
              <a:ea typeface="新細明體"/>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GB" smtClean="0">
                <a:ea typeface="新細明體"/>
              </a:rPr>
              <a:t>Micael Dattoli (2013)</a:t>
            </a:r>
          </a:p>
        </p:txBody>
      </p:sp>
      <p:sp>
        <p:nvSpPr>
          <p:cNvPr id="80898" name="Content Placeholder 2"/>
          <p:cNvSpPr>
            <a:spLocks noGrp="1"/>
          </p:cNvSpPr>
          <p:nvPr>
            <p:ph idx="1"/>
          </p:nvPr>
        </p:nvSpPr>
        <p:spPr/>
        <p:txBody>
          <a:bodyPr/>
          <a:lstStyle/>
          <a:p>
            <a:pPr marL="0" indent="0" eaLnBrk="1" hangingPunct="1">
              <a:buFont typeface="Arial" charset="0"/>
              <a:buNone/>
            </a:pPr>
            <a:r>
              <a:rPr lang="en-GB" smtClean="0">
                <a:ea typeface="新細明體"/>
              </a:rPr>
              <a:t>"I'll turn your joy into depression</a:t>
            </a:r>
          </a:p>
          <a:p>
            <a:pPr marL="0" indent="0" eaLnBrk="1" hangingPunct="1">
              <a:buFont typeface="Arial" charset="0"/>
              <a:buNone/>
            </a:pPr>
            <a:r>
              <a:rPr lang="en-GB" smtClean="0">
                <a:ea typeface="新細明體"/>
              </a:rPr>
              <a:t>To make you think on the wrong you did</a:t>
            </a:r>
          </a:p>
          <a:p>
            <a:pPr marL="0" indent="0" eaLnBrk="1" hangingPunct="1">
              <a:buFont typeface="Arial" charset="0"/>
              <a:buNone/>
            </a:pPr>
            <a:r>
              <a:rPr lang="en-GB" smtClean="0">
                <a:ea typeface="新細明體"/>
              </a:rPr>
              <a:t>Your hydrated warm body I'll turn cold and dry</a:t>
            </a:r>
          </a:p>
          <a:p>
            <a:pPr marL="0" indent="0" eaLnBrk="1" hangingPunct="1">
              <a:buFont typeface="Arial" charset="0"/>
              <a:buNone/>
            </a:pPr>
            <a:r>
              <a:rPr lang="en-GB" smtClean="0">
                <a:ea typeface="新細明體"/>
              </a:rPr>
              <a:t>Arrogant lady, controlled by your Id,</a:t>
            </a:r>
          </a:p>
          <a:p>
            <a:pPr marL="0" indent="0" eaLnBrk="1" hangingPunct="1">
              <a:buFont typeface="Arial" charset="0"/>
              <a:buNone/>
            </a:pPr>
            <a:r>
              <a:rPr lang="en-GB" smtClean="0">
                <a:ea typeface="新細明體"/>
              </a:rPr>
              <a:t>you'll be just diseased. Your chic and rich life,</a:t>
            </a:r>
          </a:p>
          <a:p>
            <a:pPr marL="0" indent="0" eaLnBrk="1" hangingPunct="1">
              <a:buFont typeface="Arial" charset="0"/>
              <a:buNone/>
            </a:pPr>
            <a:r>
              <a:rPr lang="en-GB" smtClean="0">
                <a:ea typeface="新細明體"/>
              </a:rPr>
              <a:t>I'll transform into need and much lack,</a:t>
            </a:r>
          </a:p>
          <a:p>
            <a:pPr marL="0" indent="0" eaLnBrk="1" hangingPunct="1">
              <a:buFont typeface="Arial" charset="0"/>
              <a:buNone/>
            </a:pPr>
            <a:r>
              <a:rPr lang="en-GB" smtClean="0">
                <a:ea typeface="新細明體"/>
              </a:rPr>
              <a:t>you'll suffer and beg, and die just like that."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GB" smtClean="0">
                <a:ea typeface="新細明體"/>
              </a:rPr>
              <a:t>Cogswell (1957)</a:t>
            </a:r>
          </a:p>
        </p:txBody>
      </p:sp>
      <p:sp>
        <p:nvSpPr>
          <p:cNvPr id="81922" name="Rectangle 3"/>
          <p:cNvSpPr>
            <a:spLocks noGrp="1" noChangeArrowheads="1"/>
          </p:cNvSpPr>
          <p:nvPr>
            <p:ph type="body" idx="1"/>
          </p:nvPr>
        </p:nvSpPr>
        <p:spPr/>
        <p:txBody>
          <a:bodyPr/>
          <a:lstStyle/>
          <a:p>
            <a:pPr eaLnBrk="1" hangingPunct="1">
              <a:lnSpc>
                <a:spcPct val="90000"/>
              </a:lnSpc>
              <a:buFontTx/>
              <a:buNone/>
            </a:pPr>
            <a:r>
              <a:rPr lang="en-GB" sz="2800" smtClean="0">
                <a:ea typeface="新細明體"/>
              </a:rPr>
              <a:t>	“Your Mirth I darkly change to Melancholy,</a:t>
            </a:r>
          </a:p>
          <a:p>
            <a:pPr eaLnBrk="1" hangingPunct="1">
              <a:lnSpc>
                <a:spcPct val="90000"/>
              </a:lnSpc>
              <a:buFontTx/>
              <a:buNone/>
            </a:pPr>
            <a:r>
              <a:rPr lang="en-GB" sz="2800" smtClean="0">
                <a:ea typeface="新細明體"/>
              </a:rPr>
              <a:t>	Which is the Mother of all thoughtfulness</a:t>
            </a:r>
          </a:p>
          <a:p>
            <a:pPr eaLnBrk="1" hangingPunct="1">
              <a:lnSpc>
                <a:spcPct val="90000"/>
              </a:lnSpc>
              <a:buFontTx/>
              <a:buNone/>
            </a:pPr>
            <a:r>
              <a:rPr lang="en-GB" sz="2800" smtClean="0">
                <a:ea typeface="新細明體"/>
              </a:rPr>
              <a:t>	Your heat and youthful blood to cold and dry;</a:t>
            </a:r>
          </a:p>
          <a:p>
            <a:pPr eaLnBrk="1" hangingPunct="1">
              <a:lnSpc>
                <a:spcPct val="90000"/>
              </a:lnSpc>
              <a:buFontTx/>
              <a:buNone/>
            </a:pPr>
            <a:r>
              <a:rPr lang="en-GB" sz="2800" smtClean="0">
                <a:ea typeface="新細明體"/>
              </a:rPr>
              <a:t>	Your insolence, your play, your wantonness</a:t>
            </a:r>
          </a:p>
          <a:p>
            <a:pPr eaLnBrk="1" hangingPunct="1">
              <a:lnSpc>
                <a:spcPct val="90000"/>
              </a:lnSpc>
              <a:buFontTx/>
              <a:buNone/>
            </a:pPr>
            <a:r>
              <a:rPr lang="en-GB" sz="2800" smtClean="0">
                <a:ea typeface="新細明體"/>
              </a:rPr>
              <a:t>	Shall all be swallowed up in sick distress;</a:t>
            </a:r>
          </a:p>
          <a:p>
            <a:pPr eaLnBrk="1" hangingPunct="1">
              <a:lnSpc>
                <a:spcPct val="90000"/>
              </a:lnSpc>
              <a:buFontTx/>
              <a:buNone/>
            </a:pPr>
            <a:r>
              <a:rPr lang="en-GB" sz="2800" smtClean="0">
                <a:ea typeface="新細明體"/>
              </a:rPr>
              <a:t>	Your pomp shall starve on crusts of beggar’s 							bread</a:t>
            </a:r>
          </a:p>
          <a:p>
            <a:pPr eaLnBrk="1" hangingPunct="1">
              <a:lnSpc>
                <a:spcPct val="90000"/>
              </a:lnSpc>
              <a:buFontTx/>
              <a:buNone/>
            </a:pPr>
            <a:r>
              <a:rPr lang="en-GB" sz="2800" smtClean="0">
                <a:ea typeface="新細明體"/>
              </a:rPr>
              <a:t>	And Potter’s Field shall hold you when you’re 							dead.”</a:t>
            </a:r>
            <a:endParaRPr lang="en-GB" smtClean="0">
              <a:ea typeface="新細明體"/>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GB" smtClean="0">
                <a:ea typeface="新細明體"/>
              </a:rPr>
              <a:t>Cogswell (1957)</a:t>
            </a:r>
          </a:p>
        </p:txBody>
      </p:sp>
      <p:sp>
        <p:nvSpPr>
          <p:cNvPr id="82946" name="Rectangle 3"/>
          <p:cNvSpPr>
            <a:spLocks noGrp="1" noChangeArrowheads="1"/>
          </p:cNvSpPr>
          <p:nvPr>
            <p:ph type="body" idx="1"/>
          </p:nvPr>
        </p:nvSpPr>
        <p:spPr/>
        <p:txBody>
          <a:bodyPr/>
          <a:lstStyle/>
          <a:p>
            <a:pPr eaLnBrk="1" hangingPunct="1">
              <a:buFontTx/>
              <a:buNone/>
            </a:pPr>
            <a:r>
              <a:rPr lang="en-GB" sz="2800" smtClean="0">
                <a:ea typeface="新細明體"/>
              </a:rPr>
              <a:t>	Rough Saturn, cruel and angry God indeed,</a:t>
            </a:r>
          </a:p>
          <a:p>
            <a:pPr eaLnBrk="1" hangingPunct="1">
              <a:buFontTx/>
              <a:buNone/>
            </a:pPr>
            <a:r>
              <a:rPr lang="en-GB" sz="2800" smtClean="0">
                <a:ea typeface="新細明體"/>
              </a:rPr>
              <a:t>	Too hard and too malicious is your doom.</a:t>
            </a:r>
          </a:p>
          <a:p>
            <a:pPr eaLnBrk="1" hangingPunct="1">
              <a:buFontTx/>
              <a:buNone/>
            </a:pPr>
            <a:r>
              <a:rPr lang="en-GB" sz="2800" smtClean="0">
                <a:ea typeface="新細明體"/>
              </a:rPr>
              <a:t>	O why showed you no mercy to Cresseid</a:t>
            </a:r>
          </a:p>
          <a:p>
            <a:pPr eaLnBrk="1" hangingPunct="1">
              <a:buFontTx/>
              <a:buNone/>
            </a:pPr>
            <a:r>
              <a:rPr lang="en-GB" sz="2800" smtClean="0">
                <a:ea typeface="新細明體"/>
              </a:rPr>
              <a:t>	Who was so frail, so sweet, so soft a bloom?</a:t>
            </a:r>
          </a:p>
          <a:p>
            <a:pPr eaLnBrk="1" hangingPunct="1">
              <a:buFontTx/>
              <a:buNone/>
            </a:pPr>
            <a:r>
              <a:rPr lang="en-GB" sz="2800" smtClean="0">
                <a:ea typeface="新細明體"/>
              </a:rPr>
              <a:t>	Withdraw your verdict and give grace room</a:t>
            </a:r>
          </a:p>
          <a:p>
            <a:pPr eaLnBrk="1" hangingPunct="1">
              <a:buFontTx/>
              <a:buNone/>
            </a:pPr>
            <a:r>
              <a:rPr lang="en-GB" sz="2800" smtClean="0">
                <a:ea typeface="新細明體"/>
              </a:rPr>
              <a:t>	In you as never was, who by your deed</a:t>
            </a:r>
          </a:p>
          <a:p>
            <a:pPr eaLnBrk="1" hangingPunct="1">
              <a:buFontTx/>
              <a:buNone/>
            </a:pPr>
            <a:r>
              <a:rPr lang="en-GB" sz="2800" smtClean="0">
                <a:ea typeface="新細明體"/>
              </a:rPr>
              <a:t>	A vengeful sentence gave to fair Cresseid.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GB" smtClean="0">
                <a:ea typeface="新細明體"/>
              </a:rPr>
              <a:t>Heaney (2002)</a:t>
            </a:r>
          </a:p>
        </p:txBody>
      </p:sp>
      <p:sp>
        <p:nvSpPr>
          <p:cNvPr id="83970" name="Rectangle 3"/>
          <p:cNvSpPr>
            <a:spLocks noGrp="1" noChangeArrowheads="1"/>
          </p:cNvSpPr>
          <p:nvPr>
            <p:ph type="body" idx="1"/>
          </p:nvPr>
        </p:nvSpPr>
        <p:spPr/>
        <p:txBody>
          <a:bodyPr/>
          <a:lstStyle/>
          <a:p>
            <a:pPr eaLnBrk="1" hangingPunct="1">
              <a:buFontTx/>
              <a:buNone/>
            </a:pPr>
            <a:r>
              <a:rPr lang="en-GB" sz="2800" smtClean="0">
                <a:ea typeface="新細明體"/>
              </a:rPr>
              <a:t>	“Your mirth I hereby change to melancholy</a:t>
            </a:r>
          </a:p>
          <a:p>
            <a:pPr eaLnBrk="1" hangingPunct="1">
              <a:buFontTx/>
              <a:buNone/>
            </a:pPr>
            <a:r>
              <a:rPr lang="en-GB" sz="2800" smtClean="0">
                <a:ea typeface="新細明體"/>
              </a:rPr>
              <a:t>	Which is the mother of all downcastness</a:t>
            </a:r>
          </a:p>
          <a:p>
            <a:pPr eaLnBrk="1" hangingPunct="1">
              <a:buFontTx/>
              <a:buNone/>
            </a:pPr>
            <a:r>
              <a:rPr lang="en-GB" sz="2800" smtClean="0">
                <a:ea typeface="新細明體"/>
              </a:rPr>
              <a:t>	Your moisture and your heat to cold and dry,</a:t>
            </a:r>
          </a:p>
          <a:p>
            <a:pPr eaLnBrk="1" hangingPunct="1">
              <a:buFontTx/>
              <a:buNone/>
            </a:pPr>
            <a:r>
              <a:rPr lang="en-GB" sz="2800" smtClean="0">
                <a:ea typeface="新細明體"/>
              </a:rPr>
              <a:t>	Your lust, presumption and your giddiness</a:t>
            </a:r>
          </a:p>
          <a:p>
            <a:pPr eaLnBrk="1" hangingPunct="1">
              <a:buFontTx/>
              <a:buNone/>
            </a:pPr>
            <a:r>
              <a:rPr lang="en-GB" sz="2800" smtClean="0">
                <a:ea typeface="新細明體"/>
              </a:rPr>
              <a:t>	To great disease; your pomp and show and </a:t>
            </a:r>
          </a:p>
          <a:p>
            <a:pPr eaLnBrk="1" hangingPunct="1">
              <a:buFontTx/>
              <a:buNone/>
            </a:pPr>
            <a:r>
              <a:rPr lang="en-GB" sz="2800" smtClean="0">
                <a:ea typeface="新細明體"/>
              </a:rPr>
              <a:t>								riches</a:t>
            </a:r>
          </a:p>
          <a:p>
            <a:pPr eaLnBrk="1" hangingPunct="1">
              <a:buFontTx/>
              <a:buNone/>
            </a:pPr>
            <a:r>
              <a:rPr lang="en-GB" sz="2800" smtClean="0">
                <a:ea typeface="新細明體"/>
              </a:rPr>
              <a:t>	To fatal need; and you will suffer</a:t>
            </a:r>
          </a:p>
          <a:p>
            <a:pPr eaLnBrk="1" hangingPunct="1">
              <a:buFontTx/>
              <a:buNone/>
            </a:pPr>
            <a:r>
              <a:rPr lang="en-GB" sz="2800" smtClean="0">
                <a:ea typeface="新細明體"/>
              </a:rPr>
              <a:t>	Penury extreme and die a beggar.”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GB" smtClean="0">
                <a:ea typeface="新細明體"/>
              </a:rPr>
              <a:t>Heaney (2002)</a:t>
            </a:r>
          </a:p>
        </p:txBody>
      </p:sp>
      <p:sp>
        <p:nvSpPr>
          <p:cNvPr id="84994" name="Rectangle 3"/>
          <p:cNvSpPr>
            <a:spLocks noGrp="1" noChangeArrowheads="1"/>
          </p:cNvSpPr>
          <p:nvPr>
            <p:ph type="body" idx="1"/>
          </p:nvPr>
        </p:nvSpPr>
        <p:spPr>
          <a:xfrm>
            <a:off x="685800" y="1981200"/>
            <a:ext cx="7772400" cy="4543425"/>
          </a:xfrm>
        </p:spPr>
        <p:txBody>
          <a:bodyPr/>
          <a:lstStyle/>
          <a:p>
            <a:pPr eaLnBrk="1" hangingPunct="1">
              <a:lnSpc>
                <a:spcPct val="90000"/>
              </a:lnSpc>
              <a:buFontTx/>
              <a:buNone/>
            </a:pPr>
            <a:r>
              <a:rPr lang="en-GB" sz="2800" smtClean="0">
                <a:ea typeface="新細明體"/>
              </a:rPr>
              <a:t>	O cruel Saturn, ill natured and angry,</a:t>
            </a:r>
          </a:p>
          <a:p>
            <a:pPr eaLnBrk="1" hangingPunct="1">
              <a:lnSpc>
                <a:spcPct val="90000"/>
              </a:lnSpc>
              <a:buFontTx/>
              <a:buNone/>
            </a:pPr>
            <a:r>
              <a:rPr lang="en-GB" sz="2800" smtClean="0">
                <a:ea typeface="新細明體"/>
              </a:rPr>
              <a:t>	Your doom is hard and too malicious</a:t>
            </a:r>
          </a:p>
          <a:p>
            <a:pPr eaLnBrk="1" hangingPunct="1">
              <a:lnSpc>
                <a:spcPct val="90000"/>
              </a:lnSpc>
              <a:buFontTx/>
              <a:buNone/>
            </a:pPr>
            <a:r>
              <a:rPr lang="en-GB" sz="2800" smtClean="0">
                <a:ea typeface="新細明體"/>
              </a:rPr>
              <a:t>	Why to fair Cresseid won’t you show mercy</a:t>
            </a:r>
          </a:p>
          <a:p>
            <a:pPr eaLnBrk="1" hangingPunct="1">
              <a:lnSpc>
                <a:spcPct val="90000"/>
              </a:lnSpc>
              <a:buFontTx/>
              <a:buNone/>
            </a:pPr>
            <a:r>
              <a:rPr lang="en-GB" sz="2800" smtClean="0">
                <a:ea typeface="新細明體"/>
              </a:rPr>
              <a:t>	Who was so loving, kind and courteous?</a:t>
            </a:r>
          </a:p>
          <a:p>
            <a:pPr eaLnBrk="1" hangingPunct="1">
              <a:lnSpc>
                <a:spcPct val="90000"/>
              </a:lnSpc>
              <a:buFontTx/>
              <a:buNone/>
            </a:pPr>
            <a:r>
              <a:rPr lang="en-GB" sz="2800" smtClean="0">
                <a:ea typeface="新細明體"/>
              </a:rPr>
              <a:t>	Withdraw your sentence and be gracious –</a:t>
            </a:r>
          </a:p>
          <a:p>
            <a:pPr eaLnBrk="1" hangingPunct="1">
              <a:lnSpc>
                <a:spcPct val="90000"/>
              </a:lnSpc>
              <a:buFontTx/>
              <a:buNone/>
            </a:pPr>
            <a:r>
              <a:rPr lang="en-GB" sz="2800" smtClean="0">
                <a:ea typeface="新細明體"/>
              </a:rPr>
              <a:t>	Who never have been: it shows in what you </a:t>
            </a:r>
          </a:p>
          <a:p>
            <a:pPr eaLnBrk="1" hangingPunct="1">
              <a:lnSpc>
                <a:spcPct val="90000"/>
              </a:lnSpc>
              <a:buFontTx/>
              <a:buNone/>
            </a:pPr>
            <a:r>
              <a:rPr lang="en-GB" sz="2800" smtClean="0">
                <a:ea typeface="新細明體"/>
              </a:rPr>
              <a:t>								did,</a:t>
            </a:r>
          </a:p>
          <a:p>
            <a:pPr eaLnBrk="1" hangingPunct="1">
              <a:lnSpc>
                <a:spcPct val="90000"/>
              </a:lnSpc>
              <a:buFontTx/>
              <a:buNone/>
            </a:pPr>
            <a:r>
              <a:rPr lang="en-GB" sz="2800" smtClean="0">
                <a:ea typeface="新細明體"/>
              </a:rPr>
              <a:t>	A vengeful sentence passed on poor </a:t>
            </a:r>
          </a:p>
          <a:p>
            <a:pPr eaLnBrk="1" hangingPunct="1">
              <a:lnSpc>
                <a:spcPct val="90000"/>
              </a:lnSpc>
              <a:buFontTx/>
              <a:buNone/>
            </a:pPr>
            <a:r>
              <a:rPr lang="en-GB" sz="2800" smtClean="0">
                <a:ea typeface="新細明體"/>
              </a:rPr>
              <a:t>							Cresseid.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endParaRPr lang="en-US" smtClean="0">
              <a:ea typeface="新細明體"/>
            </a:endParaRPr>
          </a:p>
        </p:txBody>
      </p:sp>
      <p:sp>
        <p:nvSpPr>
          <p:cNvPr id="21506" name="Rectangle 3"/>
          <p:cNvSpPr>
            <a:spLocks noGrp="1" noChangeArrowheads="1"/>
          </p:cNvSpPr>
          <p:nvPr>
            <p:ph type="body" idx="1"/>
          </p:nvPr>
        </p:nvSpPr>
        <p:spPr/>
        <p:txBody>
          <a:bodyPr/>
          <a:lstStyle/>
          <a:p>
            <a:pPr eaLnBrk="1" hangingPunct="1">
              <a:buFontTx/>
              <a:buNone/>
            </a:pPr>
            <a:r>
              <a:rPr lang="en-GB" smtClean="0">
                <a:ea typeface="新細明體"/>
              </a:rPr>
              <a:t>	To this ansuerit </a:t>
            </a:r>
            <a:r>
              <a:rPr lang="en-US" smtClean="0">
                <a:ea typeface="新細明體"/>
                <a:cs typeface="Tahoma" pitchFamily="34" charset="0"/>
              </a:rPr>
              <a:t>þ</a:t>
            </a:r>
            <a:r>
              <a:rPr lang="en-GB" smtClean="0">
                <a:ea typeface="新細明體"/>
              </a:rPr>
              <a:t>e first of </a:t>
            </a:r>
            <a:r>
              <a:rPr lang="en-US" smtClean="0">
                <a:ea typeface="新細明體"/>
                <a:cs typeface="Tahoma" pitchFamily="34" charset="0"/>
              </a:rPr>
              <a:t>þ</a:t>
            </a:r>
            <a:r>
              <a:rPr lang="en-GB" smtClean="0">
                <a:ea typeface="新細明體"/>
              </a:rPr>
              <a:t>ir wiches: ‘Wee schaw mair feliciteis appering to the </a:t>
            </a:r>
            <a:r>
              <a:rPr lang="en-US" smtClean="0">
                <a:ea typeface="新細明體"/>
                <a:cs typeface="Tahoma" pitchFamily="34" charset="0"/>
              </a:rPr>
              <a:t>þ</a:t>
            </a:r>
            <a:r>
              <a:rPr lang="en-GB" smtClean="0">
                <a:ea typeface="新細明體"/>
              </a:rPr>
              <a:t>an to him; for </a:t>
            </a:r>
            <a:r>
              <a:rPr lang="en-US" smtClean="0">
                <a:ea typeface="新細明體"/>
                <a:cs typeface="Tahoma" pitchFamily="34" charset="0"/>
              </a:rPr>
              <a:t>þ</a:t>
            </a:r>
            <a:r>
              <a:rPr lang="en-GB" smtClean="0">
                <a:ea typeface="新細明體"/>
              </a:rPr>
              <a:t>ocht he happin to be ane king, </a:t>
            </a:r>
            <a:r>
              <a:rPr lang="en-GB" smtClean="0">
                <a:latin typeface="Arial Unicode MS"/>
                <a:ea typeface="Arial Unicode MS"/>
                <a:cs typeface="Arial Unicode MS"/>
                <a:sym typeface="TimesNewRoman Old English KT"/>
              </a:rPr>
              <a:t>ʒ</a:t>
            </a:r>
            <a:r>
              <a:rPr lang="en-GB" smtClean="0">
                <a:ea typeface="新細明體"/>
              </a:rPr>
              <a:t>ite his empyre sall end vnhappely, and nane of his blude sall eftir him succede.  </a:t>
            </a:r>
          </a:p>
          <a:p>
            <a:pPr eaLnBrk="1" hangingPunct="1">
              <a:buFontTx/>
              <a:buNone/>
            </a:pPr>
            <a:r>
              <a:rPr lang="en-GB" smtClean="0">
                <a:ea typeface="新細明體"/>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GB" smtClean="0">
                <a:ea typeface="新細明體"/>
              </a:rPr>
              <a:t>What is ‘fidelity’?</a:t>
            </a:r>
          </a:p>
        </p:txBody>
      </p:sp>
      <p:sp>
        <p:nvSpPr>
          <p:cNvPr id="86018" name="Rectangle 3"/>
          <p:cNvSpPr>
            <a:spLocks noGrp="1" noChangeArrowheads="1"/>
          </p:cNvSpPr>
          <p:nvPr>
            <p:ph type="body" idx="1"/>
          </p:nvPr>
        </p:nvSpPr>
        <p:spPr/>
        <p:txBody>
          <a:bodyPr/>
          <a:lstStyle/>
          <a:p>
            <a:pPr eaLnBrk="1" hangingPunct="1"/>
            <a:r>
              <a:rPr lang="en-GB" smtClean="0">
                <a:ea typeface="新細明體"/>
              </a:rPr>
              <a:t>To rhyme?</a:t>
            </a:r>
          </a:p>
          <a:p>
            <a:pPr eaLnBrk="1" hangingPunct="1"/>
            <a:r>
              <a:rPr lang="en-GB" smtClean="0">
                <a:ea typeface="新細明體"/>
              </a:rPr>
              <a:t>To metre?</a:t>
            </a:r>
          </a:p>
          <a:p>
            <a:pPr eaLnBrk="1" hangingPunct="1"/>
            <a:r>
              <a:rPr lang="en-GB" smtClean="0">
                <a:ea typeface="新細明體"/>
              </a:rPr>
              <a:t>To sense (what is added/taken away)?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GB" smtClean="0">
                <a:ea typeface="新細明體"/>
              </a:rPr>
              <a:t>Metre</a:t>
            </a:r>
          </a:p>
        </p:txBody>
      </p:sp>
      <p:sp>
        <p:nvSpPr>
          <p:cNvPr id="87042" name="Rectangle 3"/>
          <p:cNvSpPr>
            <a:spLocks noGrp="1" noChangeArrowheads="1"/>
          </p:cNvSpPr>
          <p:nvPr>
            <p:ph type="body" idx="1"/>
          </p:nvPr>
        </p:nvSpPr>
        <p:spPr/>
        <p:txBody>
          <a:bodyPr/>
          <a:lstStyle/>
          <a:p>
            <a:pPr eaLnBrk="1" hangingPunct="1">
              <a:lnSpc>
                <a:spcPct val="90000"/>
              </a:lnSpc>
              <a:buFontTx/>
              <a:buNone/>
            </a:pPr>
            <a:r>
              <a:rPr lang="en-GB" smtClean="0">
                <a:ea typeface="新細明體"/>
              </a:rPr>
              <a:t>	O </a:t>
            </a:r>
            <a:r>
              <a:rPr lang="en-GB" smtClean="0">
                <a:solidFill>
                  <a:schemeClr val="accent2"/>
                </a:solidFill>
                <a:ea typeface="新細明體"/>
              </a:rPr>
              <a:t>cru</a:t>
            </a:r>
            <a:r>
              <a:rPr lang="en-GB" smtClean="0">
                <a:ea typeface="新細明體"/>
              </a:rPr>
              <a:t>ell </a:t>
            </a:r>
            <a:r>
              <a:rPr lang="en-GB" smtClean="0">
                <a:solidFill>
                  <a:schemeClr val="accent2"/>
                </a:solidFill>
                <a:ea typeface="新細明體"/>
              </a:rPr>
              <a:t>Sat</a:t>
            </a:r>
            <a:r>
              <a:rPr lang="en-GB" smtClean="0">
                <a:ea typeface="新細明體"/>
              </a:rPr>
              <a:t>urne! </a:t>
            </a:r>
            <a:r>
              <a:rPr lang="en-GB" smtClean="0">
                <a:solidFill>
                  <a:schemeClr val="accent2"/>
                </a:solidFill>
                <a:ea typeface="新細明體"/>
              </a:rPr>
              <a:t>Fra</a:t>
            </a:r>
            <a:r>
              <a:rPr lang="en-GB" smtClean="0">
                <a:ea typeface="新細明體"/>
              </a:rPr>
              <a:t>ward </a:t>
            </a:r>
            <a:r>
              <a:rPr lang="en-GB" smtClean="0">
                <a:solidFill>
                  <a:schemeClr val="accent2"/>
                </a:solidFill>
                <a:ea typeface="新細明體"/>
              </a:rPr>
              <a:t>and</a:t>
            </a:r>
            <a:r>
              <a:rPr lang="en-GB" smtClean="0">
                <a:ea typeface="新細明體"/>
              </a:rPr>
              <a:t> ang</a:t>
            </a:r>
            <a:r>
              <a:rPr lang="en-GB" smtClean="0">
                <a:solidFill>
                  <a:schemeClr val="accent2"/>
                </a:solidFill>
                <a:ea typeface="新細明體"/>
              </a:rPr>
              <a:t>rie</a:t>
            </a:r>
          </a:p>
          <a:p>
            <a:pPr eaLnBrk="1" hangingPunct="1">
              <a:lnSpc>
                <a:spcPct val="90000"/>
              </a:lnSpc>
              <a:buFontTx/>
              <a:buNone/>
            </a:pPr>
            <a:r>
              <a:rPr lang="en-GB" smtClean="0">
                <a:ea typeface="新細明體"/>
              </a:rPr>
              <a:t>	Hard </a:t>
            </a:r>
            <a:r>
              <a:rPr lang="en-GB" smtClean="0">
                <a:solidFill>
                  <a:schemeClr val="accent2"/>
                </a:solidFill>
                <a:ea typeface="新細明體"/>
              </a:rPr>
              <a:t>is</a:t>
            </a:r>
            <a:r>
              <a:rPr lang="en-GB" smtClean="0">
                <a:ea typeface="新細明體"/>
              </a:rPr>
              <a:t> thy </a:t>
            </a:r>
            <a:r>
              <a:rPr lang="en-GB" smtClean="0">
                <a:solidFill>
                  <a:schemeClr val="accent2"/>
                </a:solidFill>
                <a:ea typeface="新細明體"/>
              </a:rPr>
              <a:t>dome</a:t>
            </a:r>
            <a:r>
              <a:rPr lang="en-GB" smtClean="0">
                <a:ea typeface="新細明體"/>
              </a:rPr>
              <a:t>, and </a:t>
            </a:r>
            <a:r>
              <a:rPr lang="en-GB" smtClean="0">
                <a:solidFill>
                  <a:schemeClr val="accent2"/>
                </a:solidFill>
                <a:ea typeface="新細明體"/>
              </a:rPr>
              <a:t>to</a:t>
            </a:r>
            <a:r>
              <a:rPr lang="en-GB" smtClean="0">
                <a:ea typeface="新細明體"/>
              </a:rPr>
              <a:t> ma</a:t>
            </a:r>
            <a:r>
              <a:rPr lang="en-GB" smtClean="0">
                <a:solidFill>
                  <a:schemeClr val="accent2"/>
                </a:solidFill>
                <a:ea typeface="新細明體"/>
              </a:rPr>
              <a:t>li</a:t>
            </a:r>
            <a:r>
              <a:rPr lang="en-GB" smtClean="0">
                <a:ea typeface="新細明體"/>
              </a:rPr>
              <a:t>ti</a:t>
            </a:r>
            <a:r>
              <a:rPr lang="en-GB" smtClean="0">
                <a:solidFill>
                  <a:schemeClr val="accent2"/>
                </a:solidFill>
                <a:ea typeface="新細明體"/>
              </a:rPr>
              <a:t>ous</a:t>
            </a:r>
            <a:r>
              <a:rPr lang="en-GB" smtClean="0">
                <a:ea typeface="新細明體"/>
              </a:rPr>
              <a:t>;</a:t>
            </a:r>
          </a:p>
          <a:p>
            <a:pPr eaLnBrk="1" hangingPunct="1">
              <a:lnSpc>
                <a:spcPct val="90000"/>
              </a:lnSpc>
              <a:buFontTx/>
              <a:buNone/>
            </a:pPr>
            <a:endParaRPr lang="en-GB" smtClean="0">
              <a:ea typeface="新細明體"/>
            </a:endParaRPr>
          </a:p>
          <a:p>
            <a:pPr eaLnBrk="1" hangingPunct="1">
              <a:lnSpc>
                <a:spcPct val="90000"/>
              </a:lnSpc>
              <a:buFontTx/>
              <a:buNone/>
            </a:pPr>
            <a:r>
              <a:rPr lang="en-GB" sz="2800" smtClean="0">
                <a:ea typeface="新細明體"/>
              </a:rPr>
              <a:t>	Rough </a:t>
            </a:r>
            <a:r>
              <a:rPr lang="en-GB" sz="2800" smtClean="0">
                <a:solidFill>
                  <a:schemeClr val="accent2"/>
                </a:solidFill>
                <a:ea typeface="新細明體"/>
              </a:rPr>
              <a:t>Sa</a:t>
            </a:r>
            <a:r>
              <a:rPr lang="en-GB" sz="2800" smtClean="0">
                <a:ea typeface="新細明體"/>
              </a:rPr>
              <a:t>turn, </a:t>
            </a:r>
            <a:r>
              <a:rPr lang="en-GB" sz="2800" smtClean="0">
                <a:solidFill>
                  <a:schemeClr val="accent2"/>
                </a:solidFill>
                <a:ea typeface="新細明體"/>
              </a:rPr>
              <a:t>cruel</a:t>
            </a:r>
            <a:r>
              <a:rPr lang="en-GB" sz="2800" smtClean="0">
                <a:ea typeface="新細明體"/>
              </a:rPr>
              <a:t> and </a:t>
            </a:r>
            <a:r>
              <a:rPr lang="en-GB" sz="2800" smtClean="0">
                <a:solidFill>
                  <a:schemeClr val="accent2"/>
                </a:solidFill>
                <a:ea typeface="新細明體"/>
              </a:rPr>
              <a:t>ang</a:t>
            </a:r>
            <a:r>
              <a:rPr lang="en-GB" sz="2800" smtClean="0">
                <a:ea typeface="新細明體"/>
              </a:rPr>
              <a:t>ry </a:t>
            </a:r>
            <a:r>
              <a:rPr lang="en-GB" sz="2800" smtClean="0">
                <a:solidFill>
                  <a:schemeClr val="accent2"/>
                </a:solidFill>
                <a:ea typeface="新細明體"/>
              </a:rPr>
              <a:t>God</a:t>
            </a:r>
            <a:r>
              <a:rPr lang="en-GB" sz="2800" smtClean="0">
                <a:ea typeface="新細明體"/>
              </a:rPr>
              <a:t> in</a:t>
            </a:r>
            <a:r>
              <a:rPr lang="en-GB" sz="2800" smtClean="0">
                <a:solidFill>
                  <a:schemeClr val="accent2"/>
                </a:solidFill>
                <a:ea typeface="新細明體"/>
              </a:rPr>
              <a:t>deed</a:t>
            </a:r>
            <a:r>
              <a:rPr lang="en-GB" sz="2800" smtClean="0">
                <a:ea typeface="新細明體"/>
              </a:rPr>
              <a:t>,</a:t>
            </a:r>
          </a:p>
          <a:p>
            <a:pPr eaLnBrk="1" hangingPunct="1">
              <a:lnSpc>
                <a:spcPct val="90000"/>
              </a:lnSpc>
              <a:buFontTx/>
              <a:buNone/>
            </a:pPr>
            <a:r>
              <a:rPr lang="en-GB" sz="2800" smtClean="0">
                <a:ea typeface="新細明體"/>
              </a:rPr>
              <a:t>	Too </a:t>
            </a:r>
            <a:r>
              <a:rPr lang="en-GB" sz="2800" smtClean="0">
                <a:solidFill>
                  <a:schemeClr val="accent2"/>
                </a:solidFill>
                <a:ea typeface="新細明體"/>
              </a:rPr>
              <a:t>hard</a:t>
            </a:r>
            <a:r>
              <a:rPr lang="en-GB" sz="2800" smtClean="0">
                <a:ea typeface="新細明體"/>
              </a:rPr>
              <a:t> and </a:t>
            </a:r>
            <a:r>
              <a:rPr lang="en-GB" sz="2800" smtClean="0">
                <a:solidFill>
                  <a:schemeClr val="accent2"/>
                </a:solidFill>
                <a:ea typeface="新細明體"/>
              </a:rPr>
              <a:t>too</a:t>
            </a:r>
            <a:r>
              <a:rPr lang="en-GB" sz="2800" smtClean="0">
                <a:ea typeface="新細明體"/>
              </a:rPr>
              <a:t> ma</a:t>
            </a:r>
            <a:r>
              <a:rPr lang="en-GB" sz="2800" smtClean="0">
                <a:solidFill>
                  <a:schemeClr val="accent2"/>
                </a:solidFill>
                <a:ea typeface="新細明體"/>
              </a:rPr>
              <a:t>li</a:t>
            </a:r>
            <a:r>
              <a:rPr lang="en-GB" sz="2800" smtClean="0">
                <a:ea typeface="新細明體"/>
              </a:rPr>
              <a:t>cious</a:t>
            </a:r>
            <a:r>
              <a:rPr lang="en-GB" sz="2800" smtClean="0">
                <a:solidFill>
                  <a:schemeClr val="accent2"/>
                </a:solidFill>
                <a:ea typeface="新細明體"/>
              </a:rPr>
              <a:t> is</a:t>
            </a:r>
            <a:r>
              <a:rPr lang="en-GB" sz="2800" smtClean="0">
                <a:ea typeface="新細明體"/>
              </a:rPr>
              <a:t> your </a:t>
            </a:r>
            <a:r>
              <a:rPr lang="en-GB" sz="2800" smtClean="0">
                <a:solidFill>
                  <a:schemeClr val="accent2"/>
                </a:solidFill>
                <a:ea typeface="新細明體"/>
              </a:rPr>
              <a:t>doom</a:t>
            </a:r>
            <a:r>
              <a:rPr lang="en-GB" sz="2800" smtClean="0">
                <a:ea typeface="新細明體"/>
              </a:rPr>
              <a:t>.</a:t>
            </a:r>
          </a:p>
          <a:p>
            <a:pPr eaLnBrk="1" hangingPunct="1">
              <a:lnSpc>
                <a:spcPct val="90000"/>
              </a:lnSpc>
              <a:buFontTx/>
              <a:buNone/>
            </a:pPr>
            <a:endParaRPr lang="en-GB" sz="2800" smtClean="0">
              <a:ea typeface="新細明體"/>
            </a:endParaRPr>
          </a:p>
          <a:p>
            <a:pPr eaLnBrk="1" hangingPunct="1">
              <a:lnSpc>
                <a:spcPct val="90000"/>
              </a:lnSpc>
              <a:buFontTx/>
              <a:buNone/>
            </a:pPr>
            <a:r>
              <a:rPr lang="en-GB" sz="2400" smtClean="0">
                <a:ea typeface="新細明體"/>
              </a:rPr>
              <a:t>	</a:t>
            </a:r>
            <a:r>
              <a:rPr lang="en-GB" sz="2800" smtClean="0">
                <a:ea typeface="新細明體"/>
              </a:rPr>
              <a:t>O </a:t>
            </a:r>
            <a:r>
              <a:rPr lang="en-GB" sz="2800" smtClean="0">
                <a:solidFill>
                  <a:schemeClr val="accent2"/>
                </a:solidFill>
                <a:ea typeface="新細明體"/>
              </a:rPr>
              <a:t>cruel</a:t>
            </a:r>
            <a:r>
              <a:rPr lang="en-GB" sz="2800" smtClean="0">
                <a:ea typeface="新細明體"/>
              </a:rPr>
              <a:t> Sat</a:t>
            </a:r>
            <a:r>
              <a:rPr lang="en-GB" sz="2800" smtClean="0">
                <a:solidFill>
                  <a:schemeClr val="accent2"/>
                </a:solidFill>
                <a:ea typeface="新細明體"/>
              </a:rPr>
              <a:t>urn</a:t>
            </a:r>
            <a:r>
              <a:rPr lang="en-GB" sz="2800" smtClean="0">
                <a:ea typeface="新細明體"/>
              </a:rPr>
              <a:t>, ill </a:t>
            </a:r>
            <a:r>
              <a:rPr lang="en-GB" sz="2800" smtClean="0">
                <a:solidFill>
                  <a:schemeClr val="accent2"/>
                </a:solidFill>
                <a:ea typeface="新細明體"/>
              </a:rPr>
              <a:t>na</a:t>
            </a:r>
            <a:r>
              <a:rPr lang="en-GB" sz="2800" smtClean="0">
                <a:ea typeface="新細明體"/>
              </a:rPr>
              <a:t>tured </a:t>
            </a:r>
            <a:r>
              <a:rPr lang="en-GB" sz="2800" smtClean="0">
                <a:solidFill>
                  <a:schemeClr val="accent2"/>
                </a:solidFill>
                <a:ea typeface="新細明體"/>
              </a:rPr>
              <a:t>and</a:t>
            </a:r>
            <a:r>
              <a:rPr lang="en-GB" sz="2800" smtClean="0">
                <a:ea typeface="新細明體"/>
              </a:rPr>
              <a:t> ang</a:t>
            </a:r>
            <a:r>
              <a:rPr lang="en-GB" sz="2800" smtClean="0">
                <a:solidFill>
                  <a:schemeClr val="accent2"/>
                </a:solidFill>
                <a:ea typeface="新細明體"/>
              </a:rPr>
              <a:t>ry</a:t>
            </a:r>
            <a:r>
              <a:rPr lang="en-GB" sz="2800" smtClean="0">
                <a:ea typeface="新細明體"/>
              </a:rPr>
              <a:t>,</a:t>
            </a:r>
          </a:p>
          <a:p>
            <a:pPr eaLnBrk="1" hangingPunct="1">
              <a:lnSpc>
                <a:spcPct val="90000"/>
              </a:lnSpc>
              <a:buFontTx/>
              <a:buNone/>
            </a:pPr>
            <a:r>
              <a:rPr lang="en-GB" sz="2800" smtClean="0">
                <a:ea typeface="新細明體"/>
              </a:rPr>
              <a:t>	Your </a:t>
            </a:r>
            <a:r>
              <a:rPr lang="en-GB" sz="2800" smtClean="0">
                <a:solidFill>
                  <a:schemeClr val="accent2"/>
                </a:solidFill>
                <a:ea typeface="新細明體"/>
              </a:rPr>
              <a:t>doom</a:t>
            </a:r>
            <a:r>
              <a:rPr lang="en-GB" sz="2800" smtClean="0">
                <a:ea typeface="新細明體"/>
              </a:rPr>
              <a:t> is </a:t>
            </a:r>
            <a:r>
              <a:rPr lang="en-GB" sz="2800" smtClean="0">
                <a:solidFill>
                  <a:schemeClr val="accent2"/>
                </a:solidFill>
                <a:ea typeface="新細明體"/>
              </a:rPr>
              <a:t>hard</a:t>
            </a:r>
            <a:r>
              <a:rPr lang="en-GB" sz="2800" smtClean="0">
                <a:ea typeface="新細明體"/>
              </a:rPr>
              <a:t> and </a:t>
            </a:r>
            <a:r>
              <a:rPr lang="en-GB" sz="2800" smtClean="0">
                <a:solidFill>
                  <a:schemeClr val="accent2"/>
                </a:solidFill>
                <a:ea typeface="新細明體"/>
              </a:rPr>
              <a:t>too</a:t>
            </a:r>
            <a:r>
              <a:rPr lang="en-GB" sz="2800" smtClean="0">
                <a:ea typeface="新細明體"/>
              </a:rPr>
              <a:t> ma</a:t>
            </a:r>
            <a:r>
              <a:rPr lang="en-GB" sz="2800" smtClean="0">
                <a:solidFill>
                  <a:schemeClr val="accent2"/>
                </a:solidFill>
                <a:ea typeface="新細明體"/>
              </a:rPr>
              <a:t>li</a:t>
            </a:r>
            <a:r>
              <a:rPr lang="en-GB" sz="2800" smtClean="0">
                <a:ea typeface="新細明體"/>
              </a:rPr>
              <a:t>ci</a:t>
            </a:r>
            <a:r>
              <a:rPr lang="en-GB" sz="2800" smtClean="0">
                <a:solidFill>
                  <a:schemeClr val="accent2"/>
                </a:solidFill>
                <a:ea typeface="新細明體"/>
              </a:rPr>
              <a:t>ous</a:t>
            </a:r>
          </a:p>
          <a:p>
            <a:pPr eaLnBrk="1" hangingPunct="1">
              <a:lnSpc>
                <a:spcPct val="90000"/>
              </a:lnSpc>
              <a:buFontTx/>
              <a:buNone/>
            </a:pPr>
            <a:endParaRPr lang="en-GB" sz="2400" smtClean="0">
              <a:ea typeface="新細明體"/>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GB" smtClean="0">
                <a:ea typeface="新細明體"/>
              </a:rPr>
              <a:t>End rhymes</a:t>
            </a:r>
          </a:p>
        </p:txBody>
      </p:sp>
      <p:sp>
        <p:nvSpPr>
          <p:cNvPr id="88066" name="Rectangle 3"/>
          <p:cNvSpPr>
            <a:spLocks noGrp="1" noChangeArrowheads="1"/>
          </p:cNvSpPr>
          <p:nvPr>
            <p:ph type="body" idx="1"/>
          </p:nvPr>
        </p:nvSpPr>
        <p:spPr/>
        <p:txBody>
          <a:bodyPr/>
          <a:lstStyle/>
          <a:p>
            <a:pPr eaLnBrk="1" hangingPunct="1">
              <a:lnSpc>
                <a:spcPct val="90000"/>
              </a:lnSpc>
              <a:buFontTx/>
              <a:buNone/>
            </a:pPr>
            <a:r>
              <a:rPr lang="en-GB" sz="2400" smtClean="0">
                <a:solidFill>
                  <a:schemeClr val="accent2"/>
                </a:solidFill>
                <a:ea typeface="新細明體"/>
              </a:rPr>
              <a:t>Melancholy</a:t>
            </a:r>
            <a:r>
              <a:rPr lang="en-GB" sz="2400" smtClean="0">
                <a:ea typeface="新細明體"/>
              </a:rPr>
              <a:t>		</a:t>
            </a:r>
            <a:r>
              <a:rPr lang="en-GB" sz="2400" smtClean="0">
                <a:solidFill>
                  <a:schemeClr val="accent2"/>
                </a:solidFill>
                <a:ea typeface="新細明體"/>
              </a:rPr>
              <a:t>Melancholy	</a:t>
            </a:r>
            <a:r>
              <a:rPr lang="en-GB" sz="2400" smtClean="0">
                <a:ea typeface="新細明體"/>
              </a:rPr>
              <a:t>	</a:t>
            </a:r>
            <a:r>
              <a:rPr lang="en-GB" sz="2400" smtClean="0">
                <a:solidFill>
                  <a:schemeClr val="accent2"/>
                </a:solidFill>
                <a:ea typeface="新細明體"/>
              </a:rPr>
              <a:t>melancholy</a:t>
            </a:r>
          </a:p>
          <a:p>
            <a:pPr eaLnBrk="1" hangingPunct="1">
              <a:lnSpc>
                <a:spcPct val="90000"/>
              </a:lnSpc>
              <a:buFontTx/>
              <a:buNone/>
            </a:pPr>
            <a:r>
              <a:rPr lang="en-GB" sz="2400" smtClean="0">
                <a:ea typeface="新細明體"/>
              </a:rPr>
              <a:t>pensivenes		thoughtfulness	downcastness</a:t>
            </a:r>
          </a:p>
          <a:p>
            <a:pPr eaLnBrk="1" hangingPunct="1">
              <a:lnSpc>
                <a:spcPct val="90000"/>
              </a:lnSpc>
              <a:buFontTx/>
              <a:buNone/>
            </a:pPr>
            <a:r>
              <a:rPr lang="en-GB" sz="2400" smtClean="0">
                <a:solidFill>
                  <a:schemeClr val="accent2"/>
                </a:solidFill>
                <a:ea typeface="新細明體"/>
              </a:rPr>
              <a:t>dry			dry			dry</a:t>
            </a:r>
          </a:p>
          <a:p>
            <a:pPr eaLnBrk="1" hangingPunct="1">
              <a:lnSpc>
                <a:spcPct val="90000"/>
              </a:lnSpc>
              <a:buFontTx/>
              <a:buNone/>
            </a:pPr>
            <a:r>
              <a:rPr lang="en-GB" sz="2400" smtClean="0">
                <a:ea typeface="新細明體"/>
              </a:rPr>
              <a:t>wantones		wantonness		giddiness</a:t>
            </a:r>
          </a:p>
          <a:p>
            <a:pPr eaLnBrk="1" hangingPunct="1">
              <a:lnSpc>
                <a:spcPct val="90000"/>
              </a:lnSpc>
              <a:buFontTx/>
              <a:buNone/>
            </a:pPr>
            <a:r>
              <a:rPr lang="en-GB" sz="2400" smtClean="0">
                <a:ea typeface="新細明體"/>
              </a:rPr>
              <a:t>riches			distress		riches</a:t>
            </a:r>
          </a:p>
          <a:p>
            <a:pPr eaLnBrk="1" hangingPunct="1">
              <a:lnSpc>
                <a:spcPct val="90000"/>
              </a:lnSpc>
              <a:buFontTx/>
              <a:buNone/>
            </a:pPr>
            <a:r>
              <a:rPr lang="en-GB" sz="2400" smtClean="0">
                <a:solidFill>
                  <a:schemeClr val="accent2"/>
                </a:solidFill>
                <a:ea typeface="新細明體"/>
              </a:rPr>
              <a:t>penuritie		</a:t>
            </a:r>
            <a:r>
              <a:rPr lang="en-GB" sz="2400" smtClean="0">
                <a:solidFill>
                  <a:schemeClr val="hlink"/>
                </a:solidFill>
                <a:ea typeface="新細明體"/>
              </a:rPr>
              <a:t>bread			suffer</a:t>
            </a:r>
          </a:p>
          <a:p>
            <a:pPr eaLnBrk="1" hangingPunct="1">
              <a:lnSpc>
                <a:spcPct val="90000"/>
              </a:lnSpc>
              <a:buFontTx/>
              <a:buNone/>
            </a:pPr>
            <a:r>
              <a:rPr lang="en-GB" sz="2400" smtClean="0">
                <a:solidFill>
                  <a:schemeClr val="accent2"/>
                </a:solidFill>
                <a:ea typeface="新細明體"/>
              </a:rPr>
              <a:t>die</a:t>
            </a:r>
            <a:r>
              <a:rPr lang="en-GB" sz="2400" smtClean="0">
                <a:ea typeface="新細明體"/>
              </a:rPr>
              <a:t>			</a:t>
            </a:r>
            <a:r>
              <a:rPr lang="en-GB" sz="2400" smtClean="0">
                <a:solidFill>
                  <a:schemeClr val="hlink"/>
                </a:solidFill>
                <a:ea typeface="新細明體"/>
              </a:rPr>
              <a:t>dead			beggar</a:t>
            </a:r>
          </a:p>
          <a:p>
            <a:pPr eaLnBrk="1" hangingPunct="1">
              <a:lnSpc>
                <a:spcPct val="90000"/>
              </a:lnSpc>
              <a:buFontTx/>
              <a:buNone/>
            </a:pPr>
            <a:endParaRPr lang="en-GB" sz="2400" smtClean="0">
              <a:solidFill>
                <a:schemeClr val="hlink"/>
              </a:solidFill>
              <a:ea typeface="新細明體"/>
            </a:endParaRPr>
          </a:p>
          <a:p>
            <a:pPr eaLnBrk="1" hangingPunct="1">
              <a:lnSpc>
                <a:spcPct val="90000"/>
              </a:lnSpc>
              <a:buFontTx/>
              <a:buNone/>
            </a:pPr>
            <a:r>
              <a:rPr lang="en-GB" sz="2400" smtClean="0">
                <a:solidFill>
                  <a:srgbClr val="FF9933"/>
                </a:solidFill>
                <a:ea typeface="新細明體"/>
              </a:rPr>
              <a:t>ab</a:t>
            </a:r>
            <a:r>
              <a:rPr lang="en-GB" sz="2400" smtClean="0">
                <a:solidFill>
                  <a:schemeClr val="accent2"/>
                </a:solidFill>
                <a:ea typeface="新細明體"/>
              </a:rPr>
              <a:t>a</a:t>
            </a:r>
            <a:r>
              <a:rPr lang="en-GB" sz="2400" smtClean="0">
                <a:solidFill>
                  <a:srgbClr val="FF9933"/>
                </a:solidFill>
                <a:ea typeface="新細明體"/>
              </a:rPr>
              <a:t>bb</a:t>
            </a:r>
            <a:r>
              <a:rPr lang="en-GB" sz="2400" smtClean="0">
                <a:solidFill>
                  <a:schemeClr val="hlink"/>
                </a:solidFill>
                <a:ea typeface="新細明體"/>
              </a:rPr>
              <a:t>cc</a:t>
            </a:r>
          </a:p>
          <a:p>
            <a:pPr eaLnBrk="1" hangingPunct="1">
              <a:lnSpc>
                <a:spcPct val="90000"/>
              </a:lnSpc>
              <a:buFontTx/>
              <a:buNone/>
            </a:pPr>
            <a:r>
              <a:rPr lang="en-GB" sz="2400" smtClean="0">
                <a:solidFill>
                  <a:schemeClr val="accent2"/>
                </a:solidFill>
                <a:ea typeface="新細明體"/>
              </a:rPr>
              <a:t>(a</a:t>
            </a:r>
            <a:r>
              <a:rPr lang="en-GB" sz="2400" smtClean="0">
                <a:solidFill>
                  <a:srgbClr val="FF9933"/>
                </a:solidFill>
                <a:ea typeface="新細明體"/>
              </a:rPr>
              <a:t>b</a:t>
            </a:r>
            <a:r>
              <a:rPr lang="en-GB" sz="2400" smtClean="0">
                <a:solidFill>
                  <a:schemeClr val="accent2"/>
                </a:solidFill>
                <a:ea typeface="新細明體"/>
              </a:rPr>
              <a:t>a</a:t>
            </a:r>
            <a:r>
              <a:rPr lang="en-GB" sz="2400" smtClean="0">
                <a:solidFill>
                  <a:srgbClr val="FF9933"/>
                </a:solidFill>
                <a:ea typeface="新細明體"/>
              </a:rPr>
              <a:t>bb</a:t>
            </a:r>
            <a:r>
              <a:rPr lang="en-GB" sz="2400" smtClean="0">
                <a:solidFill>
                  <a:schemeClr val="accent2"/>
                </a:solidFill>
                <a:ea typeface="新細明體"/>
              </a:rPr>
              <a:t>aa)</a:t>
            </a:r>
          </a:p>
          <a:p>
            <a:pPr eaLnBrk="1" hangingPunct="1">
              <a:lnSpc>
                <a:spcPct val="90000"/>
              </a:lnSpc>
              <a:buFontTx/>
              <a:buNone/>
            </a:pPr>
            <a:endParaRPr lang="en-GB" sz="2400" smtClean="0">
              <a:solidFill>
                <a:schemeClr val="hlink"/>
              </a:solidFill>
              <a:ea typeface="新細明體"/>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GB" smtClean="0">
                <a:ea typeface="新細明體"/>
              </a:rPr>
              <a:t>End rhymes</a:t>
            </a:r>
          </a:p>
        </p:txBody>
      </p:sp>
      <p:sp>
        <p:nvSpPr>
          <p:cNvPr id="89090" name="Rectangle 3"/>
          <p:cNvSpPr>
            <a:spLocks noGrp="1" noChangeArrowheads="1"/>
          </p:cNvSpPr>
          <p:nvPr>
            <p:ph type="body" idx="1"/>
          </p:nvPr>
        </p:nvSpPr>
        <p:spPr/>
        <p:txBody>
          <a:bodyPr/>
          <a:lstStyle/>
          <a:p>
            <a:pPr eaLnBrk="1" hangingPunct="1">
              <a:buFontTx/>
              <a:buNone/>
            </a:pPr>
            <a:r>
              <a:rPr lang="en-GB" sz="2400" smtClean="0">
                <a:solidFill>
                  <a:schemeClr val="accent2"/>
                </a:solidFill>
                <a:ea typeface="新細明體"/>
              </a:rPr>
              <a:t>angrie</a:t>
            </a:r>
            <a:r>
              <a:rPr lang="en-GB" sz="2400" smtClean="0">
                <a:ea typeface="新細明體"/>
              </a:rPr>
              <a:t>		</a:t>
            </a:r>
            <a:r>
              <a:rPr lang="en-GB" sz="2400" smtClean="0">
                <a:solidFill>
                  <a:schemeClr val="accent2"/>
                </a:solidFill>
                <a:ea typeface="新細明體"/>
              </a:rPr>
              <a:t>indeed	</a:t>
            </a:r>
            <a:r>
              <a:rPr lang="en-GB" sz="2400" smtClean="0">
                <a:ea typeface="新細明體"/>
              </a:rPr>
              <a:t>		</a:t>
            </a:r>
            <a:r>
              <a:rPr lang="en-GB" sz="2400" smtClean="0">
                <a:solidFill>
                  <a:schemeClr val="accent2"/>
                </a:solidFill>
                <a:ea typeface="新細明體"/>
              </a:rPr>
              <a:t>angry</a:t>
            </a:r>
          </a:p>
          <a:p>
            <a:pPr eaLnBrk="1" hangingPunct="1">
              <a:buFontTx/>
              <a:buNone/>
            </a:pPr>
            <a:r>
              <a:rPr lang="en-GB" sz="2400" smtClean="0">
                <a:ea typeface="新細明體"/>
              </a:rPr>
              <a:t>malitious	doom			malicious</a:t>
            </a:r>
          </a:p>
          <a:p>
            <a:pPr eaLnBrk="1" hangingPunct="1">
              <a:buFontTx/>
              <a:buNone/>
            </a:pPr>
            <a:r>
              <a:rPr lang="en-GB" sz="2400" smtClean="0">
                <a:solidFill>
                  <a:schemeClr val="accent2"/>
                </a:solidFill>
                <a:ea typeface="新細明體"/>
              </a:rPr>
              <a:t>mercie		Cresseid		mercy</a:t>
            </a:r>
          </a:p>
          <a:p>
            <a:pPr eaLnBrk="1" hangingPunct="1">
              <a:buFontTx/>
              <a:buNone/>
            </a:pPr>
            <a:r>
              <a:rPr lang="en-GB" sz="2400" smtClean="0">
                <a:ea typeface="新細明體"/>
              </a:rPr>
              <a:t>amorous	bloom			courteous</a:t>
            </a:r>
          </a:p>
          <a:p>
            <a:pPr eaLnBrk="1" hangingPunct="1">
              <a:buFontTx/>
              <a:buNone/>
            </a:pPr>
            <a:r>
              <a:rPr lang="en-GB" sz="2400" smtClean="0">
                <a:ea typeface="新細明體"/>
              </a:rPr>
              <a:t>gracious	room			gracious</a:t>
            </a:r>
          </a:p>
          <a:p>
            <a:pPr eaLnBrk="1" hangingPunct="1">
              <a:buFontTx/>
              <a:buNone/>
            </a:pPr>
            <a:r>
              <a:rPr lang="en-GB" sz="2400" smtClean="0">
                <a:solidFill>
                  <a:schemeClr val="hlink"/>
                </a:solidFill>
                <a:ea typeface="新細明體"/>
              </a:rPr>
              <a:t>deid</a:t>
            </a:r>
            <a:r>
              <a:rPr lang="en-GB" sz="2400" smtClean="0">
                <a:solidFill>
                  <a:schemeClr val="accent2"/>
                </a:solidFill>
                <a:ea typeface="新細明體"/>
              </a:rPr>
              <a:t>		</a:t>
            </a:r>
            <a:r>
              <a:rPr lang="en-GB" sz="2400" smtClean="0">
                <a:solidFill>
                  <a:schemeClr val="hlink"/>
                </a:solidFill>
                <a:ea typeface="新細明體"/>
              </a:rPr>
              <a:t>deed			did</a:t>
            </a:r>
          </a:p>
          <a:p>
            <a:pPr eaLnBrk="1" hangingPunct="1">
              <a:buFontTx/>
              <a:buNone/>
            </a:pPr>
            <a:r>
              <a:rPr lang="en-GB" sz="2400" smtClean="0">
                <a:solidFill>
                  <a:schemeClr val="hlink"/>
                </a:solidFill>
                <a:ea typeface="新細明體"/>
              </a:rPr>
              <a:t>Cresseid</a:t>
            </a:r>
            <a:r>
              <a:rPr lang="en-GB" sz="2400" smtClean="0">
                <a:ea typeface="新細明體"/>
              </a:rPr>
              <a:t>	</a:t>
            </a:r>
            <a:r>
              <a:rPr lang="en-GB" sz="2400" smtClean="0">
                <a:solidFill>
                  <a:schemeClr val="hlink"/>
                </a:solidFill>
                <a:ea typeface="新細明體"/>
              </a:rPr>
              <a:t>Cresseid		Cresseid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GB" smtClean="0">
                <a:ea typeface="新細明體"/>
              </a:rPr>
              <a:t>Sense: Choosing meanings</a:t>
            </a:r>
          </a:p>
        </p:txBody>
      </p:sp>
      <p:sp>
        <p:nvSpPr>
          <p:cNvPr id="90114" name="Rectangle 3"/>
          <p:cNvSpPr>
            <a:spLocks noGrp="1" noChangeArrowheads="1"/>
          </p:cNvSpPr>
          <p:nvPr>
            <p:ph type="body" idx="1"/>
          </p:nvPr>
        </p:nvSpPr>
        <p:spPr/>
        <p:txBody>
          <a:bodyPr/>
          <a:lstStyle/>
          <a:p>
            <a:pPr eaLnBrk="1" hangingPunct="1">
              <a:buFontTx/>
              <a:buNone/>
            </a:pPr>
            <a:r>
              <a:rPr lang="en-GB" sz="2800" smtClean="0">
                <a:ea typeface="新細明體"/>
              </a:rPr>
              <a:t>	I change thy mirth into Melancholy</a:t>
            </a:r>
          </a:p>
          <a:p>
            <a:pPr eaLnBrk="1" hangingPunct="1">
              <a:buFontTx/>
              <a:buNone/>
            </a:pPr>
            <a:r>
              <a:rPr lang="en-GB" sz="2800" smtClean="0">
                <a:ea typeface="新細明體"/>
              </a:rPr>
              <a:t>	Quhilk is the </a:t>
            </a:r>
            <a:r>
              <a:rPr lang="en-GB" sz="2800" smtClean="0">
                <a:solidFill>
                  <a:schemeClr val="accent2"/>
                </a:solidFill>
                <a:ea typeface="新細明體"/>
              </a:rPr>
              <a:t>Mother of all pensivenes</a:t>
            </a:r>
          </a:p>
          <a:p>
            <a:pPr eaLnBrk="1" hangingPunct="1">
              <a:buFontTx/>
              <a:buNone/>
            </a:pPr>
            <a:endParaRPr lang="en-GB" sz="2800" smtClean="0">
              <a:ea typeface="新細明體"/>
            </a:endParaRPr>
          </a:p>
          <a:p>
            <a:pPr eaLnBrk="1" hangingPunct="1">
              <a:buFontTx/>
              <a:buNone/>
            </a:pPr>
            <a:r>
              <a:rPr lang="en-GB" sz="2800" smtClean="0">
                <a:ea typeface="新細明體"/>
              </a:rPr>
              <a:t>	Your Mirth I darkly change to Melancholy,</a:t>
            </a:r>
          </a:p>
          <a:p>
            <a:pPr eaLnBrk="1" hangingPunct="1">
              <a:buFontTx/>
              <a:buNone/>
            </a:pPr>
            <a:r>
              <a:rPr lang="en-GB" sz="2800" smtClean="0">
                <a:ea typeface="新細明體"/>
              </a:rPr>
              <a:t>	Which is the </a:t>
            </a:r>
            <a:r>
              <a:rPr lang="en-GB" sz="2800" smtClean="0">
                <a:solidFill>
                  <a:schemeClr val="accent2"/>
                </a:solidFill>
                <a:ea typeface="新細明體"/>
              </a:rPr>
              <a:t>Mother of all thoughtfulness</a:t>
            </a:r>
          </a:p>
          <a:p>
            <a:pPr eaLnBrk="1" hangingPunct="1">
              <a:buFontTx/>
              <a:buNone/>
            </a:pPr>
            <a:endParaRPr lang="en-GB" sz="2800" smtClean="0">
              <a:solidFill>
                <a:schemeClr val="accent2"/>
              </a:solidFill>
              <a:ea typeface="新細明體"/>
            </a:endParaRPr>
          </a:p>
          <a:p>
            <a:pPr eaLnBrk="1" hangingPunct="1">
              <a:buFontTx/>
              <a:buNone/>
            </a:pPr>
            <a:r>
              <a:rPr lang="en-GB" sz="2800" smtClean="0">
                <a:ea typeface="新細明體"/>
              </a:rPr>
              <a:t>	Your mirth I hereby change to melancholy</a:t>
            </a:r>
          </a:p>
          <a:p>
            <a:pPr eaLnBrk="1" hangingPunct="1">
              <a:buFontTx/>
              <a:buNone/>
            </a:pPr>
            <a:r>
              <a:rPr lang="en-GB" sz="2800" smtClean="0">
                <a:ea typeface="新細明體"/>
              </a:rPr>
              <a:t>	Which is the </a:t>
            </a:r>
            <a:r>
              <a:rPr lang="en-GB" sz="2800" smtClean="0">
                <a:solidFill>
                  <a:schemeClr val="accent2"/>
                </a:solidFill>
                <a:ea typeface="新細明體"/>
              </a:rPr>
              <a:t>mother of all downcastness</a:t>
            </a:r>
            <a:endParaRPr lang="en-GB" sz="2800" smtClean="0">
              <a:ea typeface="新細明體"/>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GB" smtClean="0">
                <a:ea typeface="新細明體"/>
              </a:rPr>
              <a:t>DSL ‘pensive’</a:t>
            </a:r>
          </a:p>
        </p:txBody>
      </p:sp>
      <p:sp>
        <p:nvSpPr>
          <p:cNvPr id="92162" name="Rectangle 3"/>
          <p:cNvSpPr>
            <a:spLocks noGrp="1" noChangeArrowheads="1"/>
          </p:cNvSpPr>
          <p:nvPr>
            <p:ph type="body" idx="1"/>
          </p:nvPr>
        </p:nvSpPr>
        <p:spPr>
          <a:xfrm>
            <a:off x="685800" y="1628775"/>
            <a:ext cx="7626350" cy="5000625"/>
          </a:xfrm>
        </p:spPr>
        <p:txBody>
          <a:bodyPr/>
          <a:lstStyle/>
          <a:p>
            <a:pPr eaLnBrk="1" hangingPunct="1">
              <a:lnSpc>
                <a:spcPct val="80000"/>
              </a:lnSpc>
              <a:buFontTx/>
              <a:buNone/>
            </a:pPr>
            <a:r>
              <a:rPr lang="en-GB" sz="3600" b="1" smtClean="0">
                <a:ea typeface="新細明體"/>
              </a:rPr>
              <a:t> DSL - DOST   </a:t>
            </a:r>
            <a:r>
              <a:rPr lang="en-GB" sz="3600" smtClean="0">
                <a:ea typeface="新細明體"/>
              </a:rPr>
              <a:t>  </a:t>
            </a:r>
            <a:r>
              <a:rPr lang="en-GB" sz="3600" b="1" smtClean="0">
                <a:ea typeface="新細明體"/>
              </a:rPr>
              <a:t>Pensive</a:t>
            </a:r>
            <a:r>
              <a:rPr lang="en-GB" sz="3600" smtClean="0">
                <a:ea typeface="新細明體"/>
              </a:rPr>
              <a:t>, </a:t>
            </a:r>
            <a:r>
              <a:rPr lang="en-GB" sz="3600" b="1" smtClean="0">
                <a:ea typeface="新細明體"/>
              </a:rPr>
              <a:t>-if</a:t>
            </a:r>
            <a:r>
              <a:rPr lang="en-GB" sz="3600" smtClean="0">
                <a:ea typeface="新細明體"/>
              </a:rPr>
              <a:t>, </a:t>
            </a:r>
            <a:r>
              <a:rPr lang="en-GB" sz="3600" i="1" smtClean="0">
                <a:ea typeface="新細明體"/>
              </a:rPr>
              <a:t>a</a:t>
            </a:r>
            <a:r>
              <a:rPr lang="en-GB" sz="3600" smtClean="0">
                <a:ea typeface="新細明體"/>
              </a:rPr>
              <a:t>. Also: </a:t>
            </a:r>
            <a:r>
              <a:rPr lang="en-GB" sz="3600" b="1" smtClean="0">
                <a:ea typeface="新細明體"/>
              </a:rPr>
              <a:t>-yve</a:t>
            </a:r>
            <a:r>
              <a:rPr lang="en-GB" sz="3600" smtClean="0">
                <a:ea typeface="新細明體"/>
              </a:rPr>
              <a:t>, </a:t>
            </a:r>
            <a:r>
              <a:rPr lang="en-GB" sz="3600" b="1" smtClean="0">
                <a:ea typeface="新細明體"/>
              </a:rPr>
              <a:t>-iwe</a:t>
            </a:r>
            <a:r>
              <a:rPr lang="en-GB" sz="3600" smtClean="0">
                <a:ea typeface="新細明體"/>
              </a:rPr>
              <a:t>, </a:t>
            </a:r>
            <a:r>
              <a:rPr lang="en-GB" sz="3600" b="1" smtClean="0">
                <a:ea typeface="新細明體"/>
              </a:rPr>
              <a:t>-iff(e</a:t>
            </a:r>
            <a:r>
              <a:rPr lang="en-GB" sz="3600" smtClean="0">
                <a:ea typeface="新細明體"/>
              </a:rPr>
              <a:t>, </a:t>
            </a:r>
            <a:r>
              <a:rPr lang="en-GB" sz="3600" b="1" smtClean="0">
                <a:ea typeface="新細明體"/>
              </a:rPr>
              <a:t>-yf(e</a:t>
            </a:r>
            <a:r>
              <a:rPr lang="en-GB" sz="3600" smtClean="0">
                <a:ea typeface="新細明體"/>
              </a:rPr>
              <a:t>, </a:t>
            </a:r>
            <a:r>
              <a:rPr lang="en-GB" sz="3600" b="1" smtClean="0">
                <a:ea typeface="新細明體"/>
              </a:rPr>
              <a:t>-eif</a:t>
            </a:r>
            <a:r>
              <a:rPr lang="en-GB" sz="3600" smtClean="0">
                <a:ea typeface="新細明體"/>
              </a:rPr>
              <a:t>. </a:t>
            </a:r>
            <a:br>
              <a:rPr lang="en-GB" sz="3600" smtClean="0">
                <a:ea typeface="新細明體"/>
              </a:rPr>
            </a:br>
            <a:r>
              <a:rPr lang="en-GB" sz="3600" smtClean="0">
                <a:ea typeface="新細明體"/>
              </a:rPr>
              <a:t>    [ME. and e.m.E. </a:t>
            </a:r>
            <a:r>
              <a:rPr lang="en-GB" sz="3600" i="1" smtClean="0">
                <a:ea typeface="新細明體"/>
              </a:rPr>
              <a:t>pensyf(e</a:t>
            </a:r>
            <a:r>
              <a:rPr lang="en-GB" sz="3600" smtClean="0">
                <a:ea typeface="新細明體"/>
              </a:rPr>
              <a:t> (Piers Plowman), e.m.E. </a:t>
            </a:r>
            <a:r>
              <a:rPr lang="en-GB" sz="3600" i="1" smtClean="0">
                <a:ea typeface="新細明體"/>
              </a:rPr>
              <a:t>pensive</a:t>
            </a:r>
            <a:r>
              <a:rPr lang="en-GB" sz="3600" smtClean="0">
                <a:ea typeface="新細明體"/>
              </a:rPr>
              <a:t>, F. </a:t>
            </a:r>
            <a:r>
              <a:rPr lang="en-GB" sz="3600" i="1" smtClean="0">
                <a:ea typeface="新細明體"/>
              </a:rPr>
              <a:t>pensif</a:t>
            </a:r>
            <a:r>
              <a:rPr lang="en-GB" sz="3600" smtClean="0">
                <a:ea typeface="新細明體"/>
              </a:rPr>
              <a:t>, </a:t>
            </a:r>
            <a:r>
              <a:rPr lang="en-GB" sz="3600" i="1" smtClean="0">
                <a:ea typeface="新細明體"/>
              </a:rPr>
              <a:t>-ive</a:t>
            </a:r>
            <a:r>
              <a:rPr lang="en-GB" sz="3600" smtClean="0">
                <a:ea typeface="新細明體"/>
              </a:rPr>
              <a:t> f. </a:t>
            </a:r>
            <a:r>
              <a:rPr lang="en-GB" sz="3600" i="1" smtClean="0">
                <a:ea typeface="新細明體"/>
              </a:rPr>
              <a:t>penser</a:t>
            </a:r>
            <a:r>
              <a:rPr lang="en-GB" sz="3600" smtClean="0">
                <a:ea typeface="新細明體"/>
              </a:rPr>
              <a:t>, </a:t>
            </a:r>
            <a:r>
              <a:rPr lang="en-GB" sz="3600" smtClean="0">
                <a:ea typeface="新細明體"/>
                <a:hlinkClick r:id="rId2"/>
                <a:hlinkMouseOver r:id="rId3" action="ppaction://hlinkfile"/>
              </a:rPr>
              <a:t>PENS</a:t>
            </a:r>
            <a:r>
              <a:rPr lang="en-GB" sz="3600" smtClean="0">
                <a:ea typeface="新細明體"/>
              </a:rPr>
              <a:t> </a:t>
            </a:r>
            <a:r>
              <a:rPr lang="en-GB" sz="3600" i="1" smtClean="0">
                <a:ea typeface="新細明體"/>
              </a:rPr>
              <a:t>v.</a:t>
            </a:r>
            <a:r>
              <a:rPr lang="en-GB" sz="3600" smtClean="0">
                <a:ea typeface="新細明體"/>
              </a:rPr>
              <a:t> Cf. </a:t>
            </a:r>
            <a:r>
              <a:rPr lang="en-GB" sz="3600" smtClean="0">
                <a:ea typeface="新細明體"/>
                <a:hlinkClick r:id="rId4"/>
                <a:hlinkMouseOver r:id="rId3" action="ppaction://hlinkfile"/>
              </a:rPr>
              <a:t>PANSIVE</a:t>
            </a:r>
            <a:r>
              <a:rPr lang="en-GB" sz="3600" smtClean="0">
                <a:ea typeface="新細明體"/>
              </a:rPr>
              <a:t>.] </a:t>
            </a:r>
            <a:r>
              <a:rPr lang="en-GB" sz="3600" smtClean="0">
                <a:solidFill>
                  <a:schemeClr val="accent2"/>
                </a:solidFill>
                <a:ea typeface="新細明體"/>
              </a:rPr>
              <a:t>Full of thought, thoughtful, meditative; esp., full of gloomy or anxious thoughts, mournfully serious, melancholy.</a:t>
            </a:r>
            <a:r>
              <a:rPr lang="en-GB" sz="3600" smtClean="0">
                <a:ea typeface="新細明體"/>
              </a:rPr>
              <a:t> </a:t>
            </a:r>
            <a:r>
              <a:rPr lang="en-GB" sz="2400" smtClean="0">
                <a:ea typeface="新細明體"/>
              </a:rPr>
              <a:t/>
            </a:r>
            <a:br>
              <a:rPr lang="en-GB" sz="2400" smtClean="0">
                <a:ea typeface="新細明體"/>
              </a:rPr>
            </a:br>
            <a:r>
              <a:rPr lang="en-GB" sz="2400" smtClean="0">
                <a:ea typeface="新細明體"/>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GB" smtClean="0">
                <a:ea typeface="新細明體"/>
              </a:rPr>
              <a:t>pensiveness</a:t>
            </a:r>
          </a:p>
        </p:txBody>
      </p:sp>
      <p:sp>
        <p:nvSpPr>
          <p:cNvPr id="93186" name="Rectangle 3"/>
          <p:cNvSpPr>
            <a:spLocks noGrp="1" noChangeArrowheads="1"/>
          </p:cNvSpPr>
          <p:nvPr>
            <p:ph type="body" idx="1"/>
          </p:nvPr>
        </p:nvSpPr>
        <p:spPr/>
        <p:txBody>
          <a:bodyPr/>
          <a:lstStyle/>
          <a:p>
            <a:pPr eaLnBrk="1" hangingPunct="1">
              <a:buFontTx/>
              <a:buNone/>
            </a:pPr>
            <a:r>
              <a:rPr lang="en-GB" sz="2800" smtClean="0">
                <a:ea typeface="新細明體"/>
              </a:rPr>
              <a:t>EITHER the condition of being</a:t>
            </a:r>
          </a:p>
          <a:p>
            <a:pPr eaLnBrk="1" hangingPunct="1">
              <a:buFontTx/>
              <a:buNone/>
            </a:pPr>
            <a:r>
              <a:rPr lang="en-GB" sz="2800" smtClean="0">
                <a:solidFill>
                  <a:schemeClr val="accent2"/>
                </a:solidFill>
                <a:ea typeface="新細明體"/>
              </a:rPr>
              <a:t>	Full of thought, thoughtful, meditative;</a:t>
            </a:r>
          </a:p>
          <a:p>
            <a:pPr eaLnBrk="1" hangingPunct="1">
              <a:buFontTx/>
              <a:buNone/>
            </a:pPr>
            <a:r>
              <a:rPr lang="en-GB" sz="2800" smtClean="0">
                <a:ea typeface="新細明體"/>
              </a:rPr>
              <a:t>OR</a:t>
            </a:r>
          </a:p>
          <a:p>
            <a:pPr eaLnBrk="1" hangingPunct="1">
              <a:buFontTx/>
              <a:buNone/>
            </a:pPr>
            <a:r>
              <a:rPr lang="en-GB" sz="2800" smtClean="0">
                <a:solidFill>
                  <a:schemeClr val="accent2"/>
                </a:solidFill>
                <a:ea typeface="新細明體"/>
              </a:rPr>
              <a:t>	full of gloomy or anxious thoughts mournfully serious, melancholy.</a:t>
            </a:r>
            <a:r>
              <a:rPr lang="en-GB" sz="2800" smtClean="0">
                <a:ea typeface="新細明體"/>
              </a:rPr>
              <a:t> </a:t>
            </a:r>
          </a:p>
          <a:p>
            <a:pPr eaLnBrk="1" hangingPunct="1">
              <a:buFontTx/>
              <a:buNone/>
            </a:pPr>
            <a:r>
              <a:rPr lang="en-GB" sz="2800" smtClean="0">
                <a:ea typeface="新細明體"/>
              </a:rPr>
              <a:t>i.e.</a:t>
            </a:r>
          </a:p>
          <a:p>
            <a:pPr eaLnBrk="1" hangingPunct="1">
              <a:buFontTx/>
              <a:buNone/>
            </a:pPr>
            <a:r>
              <a:rPr lang="en-GB" sz="2800" smtClean="0">
                <a:ea typeface="新細明體"/>
              </a:rPr>
              <a:t>EITHER ‘thoughtfulness’ OR ‘downcastness’</a:t>
            </a:r>
            <a:br>
              <a:rPr lang="en-GB" sz="2800" smtClean="0">
                <a:ea typeface="新細明體"/>
              </a:rPr>
            </a:br>
            <a:endParaRPr lang="en-GB" sz="2800" smtClean="0">
              <a:ea typeface="新細明體"/>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GB" smtClean="0">
                <a:ea typeface="新細明體"/>
              </a:rPr>
              <a:t>Sense: Adding meaning</a:t>
            </a:r>
          </a:p>
        </p:txBody>
      </p:sp>
      <p:sp>
        <p:nvSpPr>
          <p:cNvPr id="94210" name="Rectangle 3"/>
          <p:cNvSpPr>
            <a:spLocks noGrp="1" noChangeArrowheads="1"/>
          </p:cNvSpPr>
          <p:nvPr>
            <p:ph type="body" idx="1"/>
          </p:nvPr>
        </p:nvSpPr>
        <p:spPr/>
        <p:txBody>
          <a:bodyPr/>
          <a:lstStyle/>
          <a:p>
            <a:pPr eaLnBrk="1" hangingPunct="1">
              <a:lnSpc>
                <a:spcPct val="80000"/>
              </a:lnSpc>
              <a:buFontTx/>
              <a:buNone/>
            </a:pPr>
            <a:r>
              <a:rPr lang="en-GB" sz="2800" smtClean="0">
                <a:ea typeface="新細明體"/>
              </a:rPr>
              <a:t>				…and greit penuritie</a:t>
            </a:r>
          </a:p>
          <a:p>
            <a:pPr eaLnBrk="1" hangingPunct="1">
              <a:lnSpc>
                <a:spcPct val="80000"/>
              </a:lnSpc>
              <a:buFontTx/>
              <a:buNone/>
            </a:pPr>
            <a:r>
              <a:rPr lang="en-GB" sz="2800" smtClean="0">
                <a:ea typeface="新細明體"/>
              </a:rPr>
              <a:t>	Thou suffer sall, and as ane beggar die.”</a:t>
            </a:r>
          </a:p>
          <a:p>
            <a:pPr eaLnBrk="1" hangingPunct="1">
              <a:lnSpc>
                <a:spcPct val="80000"/>
              </a:lnSpc>
              <a:buFontTx/>
              <a:buNone/>
            </a:pPr>
            <a:endParaRPr lang="en-GB" sz="2800" smtClean="0">
              <a:ea typeface="新細明體"/>
            </a:endParaRPr>
          </a:p>
          <a:p>
            <a:pPr eaLnBrk="1" hangingPunct="1">
              <a:lnSpc>
                <a:spcPct val="80000"/>
              </a:lnSpc>
              <a:buFontTx/>
              <a:buNone/>
            </a:pPr>
            <a:r>
              <a:rPr lang="en-GB" sz="2800" smtClean="0">
                <a:solidFill>
                  <a:srgbClr val="FF9933"/>
                </a:solidFill>
                <a:ea typeface="新細明體"/>
              </a:rPr>
              <a:t>Your pomp shall starve on crusts of beggar’s 							bread</a:t>
            </a:r>
          </a:p>
          <a:p>
            <a:pPr eaLnBrk="1" hangingPunct="1">
              <a:lnSpc>
                <a:spcPct val="80000"/>
              </a:lnSpc>
              <a:buFontTx/>
              <a:buNone/>
            </a:pPr>
            <a:r>
              <a:rPr lang="en-GB" sz="2800" smtClean="0">
                <a:solidFill>
                  <a:srgbClr val="FF9933"/>
                </a:solidFill>
                <a:ea typeface="新細明體"/>
              </a:rPr>
              <a:t>And Potter’s Field shall hold you when you’re 							dead.”</a:t>
            </a:r>
          </a:p>
          <a:p>
            <a:pPr eaLnBrk="1" hangingPunct="1">
              <a:lnSpc>
                <a:spcPct val="80000"/>
              </a:lnSpc>
              <a:buFontTx/>
              <a:buNone/>
            </a:pPr>
            <a:endParaRPr lang="en-GB" sz="2800" smtClean="0">
              <a:solidFill>
                <a:srgbClr val="FF9933"/>
              </a:solidFill>
              <a:ea typeface="新細明體"/>
            </a:endParaRPr>
          </a:p>
          <a:p>
            <a:pPr eaLnBrk="1" hangingPunct="1">
              <a:lnSpc>
                <a:spcPct val="80000"/>
              </a:lnSpc>
              <a:buFontTx/>
              <a:buNone/>
            </a:pPr>
            <a:r>
              <a:rPr lang="en-GB" sz="2800" smtClean="0">
                <a:ea typeface="新細明體"/>
              </a:rPr>
              <a:t>				and you will suffer</a:t>
            </a:r>
          </a:p>
          <a:p>
            <a:pPr eaLnBrk="1" hangingPunct="1">
              <a:lnSpc>
                <a:spcPct val="80000"/>
              </a:lnSpc>
              <a:buFontTx/>
              <a:buNone/>
            </a:pPr>
            <a:r>
              <a:rPr lang="en-GB" sz="2800" smtClean="0">
                <a:ea typeface="新細明體"/>
              </a:rPr>
              <a:t>	Penury extreme and die a beggar.”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GB" smtClean="0">
                <a:ea typeface="新細明體"/>
              </a:rPr>
              <a:t>Potter’s Field</a:t>
            </a:r>
          </a:p>
        </p:txBody>
      </p:sp>
      <p:sp>
        <p:nvSpPr>
          <p:cNvPr id="95234" name="Rectangle 3"/>
          <p:cNvSpPr>
            <a:spLocks noGrp="1" noChangeArrowheads="1"/>
          </p:cNvSpPr>
          <p:nvPr>
            <p:ph type="body" idx="1"/>
          </p:nvPr>
        </p:nvSpPr>
        <p:spPr>
          <a:xfrm>
            <a:off x="611188" y="1628775"/>
            <a:ext cx="7772400" cy="5043488"/>
          </a:xfrm>
        </p:spPr>
        <p:txBody>
          <a:bodyPr/>
          <a:lstStyle/>
          <a:p>
            <a:pPr eaLnBrk="1" hangingPunct="1">
              <a:lnSpc>
                <a:spcPct val="80000"/>
              </a:lnSpc>
              <a:buFontTx/>
              <a:buNone/>
            </a:pPr>
            <a:r>
              <a:rPr lang="en-GB" sz="2000" b="1" smtClean="0">
                <a:ea typeface="新細明體"/>
              </a:rPr>
              <a:t>	Matthew</a:t>
            </a:r>
            <a:r>
              <a:rPr lang="en-GB" sz="2000" smtClean="0">
                <a:ea typeface="新細明體"/>
              </a:rPr>
              <a:t> </a:t>
            </a:r>
            <a:r>
              <a:rPr lang="en-GB" sz="2000" b="1" smtClean="0">
                <a:ea typeface="新細明體"/>
              </a:rPr>
              <a:t>Chapter 27</a:t>
            </a:r>
            <a:r>
              <a:rPr lang="en-GB" sz="2000" smtClean="0">
                <a:ea typeface="新細明體"/>
              </a:rPr>
              <a:t/>
            </a:r>
            <a:br>
              <a:rPr lang="en-GB" sz="2000" smtClean="0">
                <a:ea typeface="新細明體"/>
              </a:rPr>
            </a:br>
            <a:r>
              <a:rPr lang="en-GB" sz="2000" smtClean="0">
                <a:ea typeface="新細明體"/>
              </a:rPr>
              <a:t/>
            </a:r>
            <a:br>
              <a:rPr lang="en-GB" sz="2000" smtClean="0">
                <a:ea typeface="新細明體"/>
              </a:rPr>
            </a:br>
            <a:r>
              <a:rPr lang="en-GB" sz="2000" b="1" smtClean="0">
                <a:ea typeface="新細明體"/>
              </a:rPr>
              <a:t>3</a:t>
            </a:r>
            <a:r>
              <a:rPr lang="en-GB" sz="2000" smtClean="0">
                <a:ea typeface="新細明體"/>
              </a:rPr>
              <a:t> Then Judas, which had betrayed him, when he saw that he was condemned, repented himself, and brought again the thirty pieces of silver to the chief priests and elders, </a:t>
            </a:r>
            <a:br>
              <a:rPr lang="en-GB" sz="2000" smtClean="0">
                <a:ea typeface="新細明體"/>
              </a:rPr>
            </a:br>
            <a:r>
              <a:rPr lang="en-GB" sz="2000" b="1" smtClean="0">
                <a:ea typeface="新細明體"/>
              </a:rPr>
              <a:t>4</a:t>
            </a:r>
            <a:r>
              <a:rPr lang="en-GB" sz="2000" smtClean="0">
                <a:ea typeface="新細明體"/>
              </a:rPr>
              <a:t> Saying, I have sinned in that I have betrayed the innocent blood. And they said, What is that to us? see thou to that. </a:t>
            </a:r>
            <a:br>
              <a:rPr lang="en-GB" sz="2000" smtClean="0">
                <a:ea typeface="新細明體"/>
              </a:rPr>
            </a:br>
            <a:r>
              <a:rPr lang="en-GB" sz="2000" b="1" smtClean="0">
                <a:ea typeface="新細明體"/>
              </a:rPr>
              <a:t>5</a:t>
            </a:r>
            <a:r>
              <a:rPr lang="en-GB" sz="2000" smtClean="0">
                <a:ea typeface="新細明體"/>
              </a:rPr>
              <a:t> And he cast down the pieces of silver in the temple, and departed, and went and hanged himself. </a:t>
            </a:r>
            <a:br>
              <a:rPr lang="en-GB" sz="2000" smtClean="0">
                <a:ea typeface="新細明體"/>
              </a:rPr>
            </a:br>
            <a:r>
              <a:rPr lang="en-GB" sz="2000" b="1" smtClean="0">
                <a:ea typeface="新細明體"/>
              </a:rPr>
              <a:t>6</a:t>
            </a:r>
            <a:r>
              <a:rPr lang="en-GB" sz="2000" smtClean="0">
                <a:ea typeface="新細明體"/>
              </a:rPr>
              <a:t> And the chief priests took the silver pieces, and said, It is not lawful for to put them into the treasury, because it is the price of blood. </a:t>
            </a:r>
            <a:br>
              <a:rPr lang="en-GB" sz="2000" smtClean="0">
                <a:ea typeface="新細明體"/>
              </a:rPr>
            </a:br>
            <a:r>
              <a:rPr lang="en-GB" sz="2000" b="1" smtClean="0">
                <a:ea typeface="新細明體"/>
              </a:rPr>
              <a:t>7</a:t>
            </a:r>
            <a:r>
              <a:rPr lang="en-GB" sz="2000" smtClean="0">
                <a:ea typeface="新細明體"/>
              </a:rPr>
              <a:t> And they took counsel, and bought with them </a:t>
            </a:r>
            <a:r>
              <a:rPr lang="en-GB" sz="2000" smtClean="0">
                <a:solidFill>
                  <a:schemeClr val="accent2"/>
                </a:solidFill>
                <a:ea typeface="新細明體"/>
              </a:rPr>
              <a:t>the potter's field, to bury strangers in. </a:t>
            </a:r>
            <a:br>
              <a:rPr lang="en-GB" sz="2000" smtClean="0">
                <a:solidFill>
                  <a:schemeClr val="accent2"/>
                </a:solidFill>
                <a:ea typeface="新細明體"/>
              </a:rPr>
            </a:br>
            <a:r>
              <a:rPr lang="en-GB" sz="2000" b="1" smtClean="0">
                <a:ea typeface="新細明體"/>
              </a:rPr>
              <a:t>8</a:t>
            </a:r>
            <a:r>
              <a:rPr lang="en-GB" sz="2000" smtClean="0">
                <a:ea typeface="新細明體"/>
              </a:rPr>
              <a:t> Wherefore that field was called, The field of blood, unto this day. </a:t>
            </a:r>
            <a:br>
              <a:rPr lang="en-GB" sz="2000" smtClean="0">
                <a:ea typeface="新細明體"/>
              </a:rPr>
            </a:br>
            <a:endParaRPr lang="en-GB" sz="2000" smtClean="0">
              <a:ea typeface="新細明體"/>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endParaRPr lang="en-US" smtClean="0">
              <a:ea typeface="新細明體"/>
            </a:endParaRPr>
          </a:p>
        </p:txBody>
      </p:sp>
      <p:sp>
        <p:nvSpPr>
          <p:cNvPr id="22530" name="Rectangle 3"/>
          <p:cNvSpPr>
            <a:spLocks noGrp="1" noChangeArrowheads="1"/>
          </p:cNvSpPr>
          <p:nvPr>
            <p:ph type="body" idx="1"/>
          </p:nvPr>
        </p:nvSpPr>
        <p:spPr/>
        <p:txBody>
          <a:bodyPr/>
          <a:lstStyle/>
          <a:p>
            <a:pPr eaLnBrk="1" hangingPunct="1">
              <a:buFontTx/>
              <a:buNone/>
            </a:pPr>
            <a:r>
              <a:rPr lang="en-GB" sz="2800" smtClean="0">
                <a:ea typeface="新細明體"/>
              </a:rPr>
              <a:t>	Be contrair, </a:t>
            </a:r>
            <a:r>
              <a:rPr lang="en-US" sz="2800" smtClean="0">
                <a:ea typeface="新細明體"/>
                <a:cs typeface="Tahoma" pitchFamily="34" charset="0"/>
              </a:rPr>
              <a:t>þ</a:t>
            </a:r>
            <a:r>
              <a:rPr lang="en-GB" sz="2800" smtClean="0">
                <a:ea typeface="新細明體"/>
              </a:rPr>
              <a:t>ou sall neuer be king, bot of </a:t>
            </a:r>
            <a:r>
              <a:rPr lang="en-US" sz="2800" smtClean="0">
                <a:ea typeface="新細明體"/>
                <a:cs typeface="Tahoma" pitchFamily="34" charset="0"/>
              </a:rPr>
              <a:t>þ</a:t>
            </a:r>
            <a:r>
              <a:rPr lang="en-GB" sz="2800" smtClean="0">
                <a:ea typeface="新細明體"/>
              </a:rPr>
              <a:t>e sall cum mony kingis, quhilkis with lang and anciant lynage sall reioise </a:t>
            </a:r>
            <a:r>
              <a:rPr lang="en-US" sz="2800" smtClean="0">
                <a:ea typeface="新細明體"/>
                <a:cs typeface="Tahoma" pitchFamily="34" charset="0"/>
              </a:rPr>
              <a:t>þ</a:t>
            </a:r>
            <a:r>
              <a:rPr lang="en-GB" sz="2800" smtClean="0">
                <a:ea typeface="新細明體"/>
              </a:rPr>
              <a:t>e crovun of Scotland.’  Thir wourdis beand sayid, </a:t>
            </a:r>
            <a:r>
              <a:rPr lang="en-US" sz="2800" smtClean="0">
                <a:ea typeface="新細明體"/>
                <a:cs typeface="Tahoma" pitchFamily="34" charset="0"/>
              </a:rPr>
              <a:t>þ</a:t>
            </a:r>
            <a:r>
              <a:rPr lang="en-GB" sz="2800" smtClean="0">
                <a:ea typeface="新細明體"/>
              </a:rPr>
              <a:t>ai suddanlye evanyst oute of </a:t>
            </a:r>
            <a:r>
              <a:rPr lang="en-US" sz="2800" smtClean="0">
                <a:ea typeface="新細明體"/>
                <a:cs typeface="Tahoma" pitchFamily="34" charset="0"/>
              </a:rPr>
              <a:t>þ</a:t>
            </a:r>
            <a:r>
              <a:rPr lang="en-GB" sz="2800" smtClean="0">
                <a:ea typeface="新細明體"/>
              </a:rPr>
              <a:t>air sycht.</a:t>
            </a:r>
          </a:p>
          <a:p>
            <a:pPr eaLnBrk="1" hangingPunct="1">
              <a:buFontTx/>
              <a:buNone/>
            </a:pPr>
            <a:r>
              <a:rPr lang="en-GB" sz="2800" smtClean="0">
                <a:ea typeface="新細明體"/>
              </a:rPr>
              <a:t>	</a:t>
            </a:r>
          </a:p>
          <a:p>
            <a:pPr eaLnBrk="1" hangingPunct="1">
              <a:buFontTx/>
              <a:buNone/>
            </a:pPr>
            <a:r>
              <a:rPr lang="en-GB" sz="2800" smtClean="0">
                <a:ea typeface="新細明體"/>
              </a:rPr>
              <a:t>	[</a:t>
            </a:r>
            <a:r>
              <a:rPr lang="en-GB" sz="2800" i="1" smtClean="0">
                <a:ea typeface="新細明體"/>
              </a:rPr>
              <a:t>The Chronicles of Scotland, </a:t>
            </a:r>
            <a:r>
              <a:rPr lang="en-GB" sz="2800" smtClean="0">
                <a:ea typeface="新細明體"/>
              </a:rPr>
              <a:t>Compiled by Hector Boece, translated into Scots by John Bellenden, 1531; Book XII]</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Potter's Field, Chicago"/>
          <p:cNvPicPr>
            <a:picLocks noChangeAspect="1" noChangeArrowheads="1"/>
          </p:cNvPicPr>
          <p:nvPr/>
        </p:nvPicPr>
        <p:blipFill>
          <a:blip r:embed="rId2"/>
          <a:srcRect/>
          <a:stretch>
            <a:fillRect/>
          </a:stretch>
        </p:blipFill>
        <p:spPr bwMode="auto">
          <a:xfrm>
            <a:off x="1116013" y="1843088"/>
            <a:ext cx="7056437" cy="4748212"/>
          </a:xfrm>
          <a:prstGeom prst="rect">
            <a:avLst/>
          </a:prstGeom>
          <a:noFill/>
          <a:ln w="9525">
            <a:noFill/>
            <a:miter lim="800000"/>
            <a:headEnd/>
            <a:tailEnd/>
          </a:ln>
        </p:spPr>
      </p:pic>
      <p:sp>
        <p:nvSpPr>
          <p:cNvPr id="96258" name="Rectangle 5"/>
          <p:cNvSpPr>
            <a:spLocks noGrp="1" noChangeArrowheads="1"/>
          </p:cNvSpPr>
          <p:nvPr>
            <p:ph type="title"/>
          </p:nvPr>
        </p:nvSpPr>
        <p:spPr/>
        <p:txBody>
          <a:bodyPr/>
          <a:lstStyle/>
          <a:p>
            <a:pPr eaLnBrk="1" hangingPunct="1"/>
            <a:r>
              <a:rPr lang="en-GB" sz="4000" smtClean="0">
                <a:ea typeface="新細明體"/>
              </a:rPr>
              <a:t>Print of Potter’s Field, Chicago (1871)</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11188" y="476250"/>
            <a:ext cx="7772400" cy="649288"/>
          </a:xfrm>
        </p:spPr>
        <p:txBody>
          <a:bodyPr/>
          <a:lstStyle/>
          <a:p>
            <a:pPr eaLnBrk="1" hangingPunct="1"/>
            <a:endParaRPr lang="en-US" sz="4000" smtClean="0">
              <a:solidFill>
                <a:srgbClr val="FF0000"/>
              </a:solidFill>
              <a:ea typeface="新細明體"/>
            </a:endParaRPr>
          </a:p>
        </p:txBody>
      </p:sp>
      <p:sp>
        <p:nvSpPr>
          <p:cNvPr id="97282" name="Rectangle 3"/>
          <p:cNvSpPr>
            <a:spLocks noGrp="1" noChangeArrowheads="1"/>
          </p:cNvSpPr>
          <p:nvPr>
            <p:ph type="body" idx="1"/>
          </p:nvPr>
        </p:nvSpPr>
        <p:spPr>
          <a:xfrm>
            <a:off x="685800" y="1412875"/>
            <a:ext cx="7772400" cy="5256213"/>
          </a:xfrm>
        </p:spPr>
        <p:txBody>
          <a:bodyPr/>
          <a:lstStyle/>
          <a:p>
            <a:pPr eaLnBrk="1" hangingPunct="1">
              <a:lnSpc>
                <a:spcPct val="90000"/>
              </a:lnSpc>
              <a:buFontTx/>
              <a:buNone/>
            </a:pPr>
            <a:r>
              <a:rPr lang="en-GB" sz="2400" smtClean="0">
                <a:ea typeface="新細明體"/>
              </a:rPr>
              <a:t>	</a:t>
            </a:r>
            <a:r>
              <a:rPr lang="en-GB" sz="2800" smtClean="0">
                <a:ea typeface="新細明體"/>
              </a:rPr>
              <a:t>Thy </a:t>
            </a:r>
            <a:r>
              <a:rPr lang="en-GB" sz="2800" smtClean="0">
                <a:solidFill>
                  <a:srgbClr val="FF0000"/>
                </a:solidFill>
                <a:ea typeface="新細明體"/>
              </a:rPr>
              <a:t>Moisture</a:t>
            </a:r>
            <a:r>
              <a:rPr lang="en-GB" sz="2800" smtClean="0">
                <a:ea typeface="新細明體"/>
              </a:rPr>
              <a:t> and thy heit in cald and dry</a:t>
            </a:r>
          </a:p>
          <a:p>
            <a:pPr eaLnBrk="1" hangingPunct="1">
              <a:lnSpc>
                <a:spcPct val="90000"/>
              </a:lnSpc>
              <a:buFontTx/>
              <a:buNone/>
            </a:pPr>
            <a:r>
              <a:rPr lang="en-GB" sz="2800" smtClean="0">
                <a:ea typeface="新細明體"/>
              </a:rPr>
              <a:t>	Thyne Insolence, thy play and wantones</a:t>
            </a:r>
          </a:p>
          <a:p>
            <a:pPr eaLnBrk="1" hangingPunct="1">
              <a:lnSpc>
                <a:spcPct val="90000"/>
              </a:lnSpc>
              <a:buFontTx/>
              <a:buNone/>
            </a:pPr>
            <a:r>
              <a:rPr lang="en-GB" sz="2800" smtClean="0">
                <a:ea typeface="新細明體"/>
              </a:rPr>
              <a:t>	To greit diseis…</a:t>
            </a:r>
          </a:p>
          <a:p>
            <a:pPr eaLnBrk="1" hangingPunct="1">
              <a:lnSpc>
                <a:spcPct val="90000"/>
              </a:lnSpc>
              <a:buFontTx/>
              <a:buNone/>
            </a:pPr>
            <a:endParaRPr lang="en-GB" sz="2800" smtClean="0">
              <a:ea typeface="新細明體"/>
            </a:endParaRPr>
          </a:p>
          <a:p>
            <a:pPr eaLnBrk="1" hangingPunct="1">
              <a:lnSpc>
                <a:spcPct val="90000"/>
              </a:lnSpc>
              <a:buFontTx/>
              <a:buNone/>
            </a:pPr>
            <a:r>
              <a:rPr lang="en-GB" sz="2800" smtClean="0">
                <a:ea typeface="新細明體"/>
              </a:rPr>
              <a:t>	Your heat and </a:t>
            </a:r>
            <a:r>
              <a:rPr lang="en-GB" sz="2800" smtClean="0">
                <a:solidFill>
                  <a:srgbClr val="FF0000"/>
                </a:solidFill>
                <a:ea typeface="新細明體"/>
              </a:rPr>
              <a:t>youthful blood </a:t>
            </a:r>
            <a:r>
              <a:rPr lang="en-GB" sz="2800" smtClean="0">
                <a:ea typeface="新細明體"/>
              </a:rPr>
              <a:t>to cold and dry;</a:t>
            </a:r>
          </a:p>
          <a:p>
            <a:pPr eaLnBrk="1" hangingPunct="1">
              <a:lnSpc>
                <a:spcPct val="90000"/>
              </a:lnSpc>
              <a:buFontTx/>
              <a:buNone/>
            </a:pPr>
            <a:r>
              <a:rPr lang="en-GB" sz="2800" smtClean="0">
                <a:ea typeface="新細明體"/>
              </a:rPr>
              <a:t>	Your insolence, your play, your wantonness</a:t>
            </a:r>
          </a:p>
          <a:p>
            <a:pPr eaLnBrk="1" hangingPunct="1">
              <a:lnSpc>
                <a:spcPct val="90000"/>
              </a:lnSpc>
              <a:buFontTx/>
              <a:buNone/>
            </a:pPr>
            <a:r>
              <a:rPr lang="en-GB" sz="2800" smtClean="0">
                <a:ea typeface="新細明體"/>
              </a:rPr>
              <a:t>	Shall all be swallowed up in sick distress;</a:t>
            </a:r>
          </a:p>
          <a:p>
            <a:pPr eaLnBrk="1" hangingPunct="1">
              <a:lnSpc>
                <a:spcPct val="90000"/>
              </a:lnSpc>
              <a:buFontTx/>
              <a:buNone/>
            </a:pPr>
            <a:endParaRPr lang="en-GB" sz="2800" smtClean="0">
              <a:solidFill>
                <a:srgbClr val="FF9933"/>
              </a:solidFill>
              <a:ea typeface="新細明體"/>
            </a:endParaRPr>
          </a:p>
          <a:p>
            <a:pPr eaLnBrk="1" hangingPunct="1">
              <a:lnSpc>
                <a:spcPct val="90000"/>
              </a:lnSpc>
              <a:buFontTx/>
              <a:buNone/>
            </a:pPr>
            <a:r>
              <a:rPr lang="en-GB" sz="2800" smtClean="0">
                <a:solidFill>
                  <a:srgbClr val="FF9933"/>
                </a:solidFill>
                <a:ea typeface="新細明體"/>
              </a:rPr>
              <a:t>	</a:t>
            </a:r>
            <a:r>
              <a:rPr lang="en-GB" sz="2800" smtClean="0">
                <a:ea typeface="新細明體"/>
              </a:rPr>
              <a:t>Your </a:t>
            </a:r>
            <a:r>
              <a:rPr lang="en-GB" sz="2800" smtClean="0">
                <a:solidFill>
                  <a:srgbClr val="FF0000"/>
                </a:solidFill>
                <a:ea typeface="新細明體"/>
              </a:rPr>
              <a:t>moisture </a:t>
            </a:r>
            <a:r>
              <a:rPr lang="en-GB" sz="2800" smtClean="0">
                <a:ea typeface="新細明體"/>
              </a:rPr>
              <a:t>and your heat to cold and dry,</a:t>
            </a:r>
          </a:p>
          <a:p>
            <a:pPr eaLnBrk="1" hangingPunct="1">
              <a:lnSpc>
                <a:spcPct val="90000"/>
              </a:lnSpc>
              <a:buFontTx/>
              <a:buNone/>
            </a:pPr>
            <a:r>
              <a:rPr lang="en-GB" sz="2800" smtClean="0">
                <a:ea typeface="新細明體"/>
              </a:rPr>
              <a:t>	Your lust, presumption and your giddiness</a:t>
            </a:r>
          </a:p>
          <a:p>
            <a:pPr eaLnBrk="1" hangingPunct="1">
              <a:lnSpc>
                <a:spcPct val="90000"/>
              </a:lnSpc>
              <a:buFontTx/>
              <a:buNone/>
            </a:pPr>
            <a:r>
              <a:rPr lang="en-GB" sz="2800" smtClean="0">
                <a:ea typeface="新細明體"/>
              </a:rPr>
              <a:t>	To great disease; </a:t>
            </a:r>
            <a:endParaRPr lang="en-GB" sz="2400" smtClean="0">
              <a:solidFill>
                <a:srgbClr val="FF9933"/>
              </a:solidFill>
              <a:ea typeface="新細明體"/>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GB" smtClean="0">
                <a:ea typeface="新細明體"/>
              </a:rPr>
              <a:t>DSL on ‘moisture’</a:t>
            </a:r>
          </a:p>
        </p:txBody>
      </p:sp>
      <p:sp>
        <p:nvSpPr>
          <p:cNvPr id="98306" name="Rectangle 3"/>
          <p:cNvSpPr>
            <a:spLocks noGrp="1" noChangeArrowheads="1"/>
          </p:cNvSpPr>
          <p:nvPr>
            <p:ph type="body" idx="1"/>
          </p:nvPr>
        </p:nvSpPr>
        <p:spPr>
          <a:xfrm>
            <a:off x="685800" y="1981200"/>
            <a:ext cx="7772400" cy="4471988"/>
          </a:xfrm>
        </p:spPr>
        <p:txBody>
          <a:bodyPr/>
          <a:lstStyle/>
          <a:p>
            <a:pPr eaLnBrk="1" hangingPunct="1">
              <a:buFontTx/>
              <a:buNone/>
            </a:pPr>
            <a:r>
              <a:rPr lang="en-GB" b="1" smtClean="0">
                <a:ea typeface="新細明體"/>
              </a:rPr>
              <a:t>	b</a:t>
            </a:r>
            <a:r>
              <a:rPr lang="en-GB" smtClean="0">
                <a:ea typeface="新細明體"/>
              </a:rPr>
              <a:t>. Designating the humid property in medieval physiology. </a:t>
            </a:r>
            <a:br>
              <a:rPr lang="en-GB" smtClean="0">
                <a:ea typeface="新細明體"/>
              </a:rPr>
            </a:br>
            <a:r>
              <a:rPr lang="en-GB" smtClean="0">
                <a:ea typeface="新細明體"/>
              </a:rPr>
              <a:t>    I change ... Thy moisture and thy heit in cald and dry; Henr. </a:t>
            </a:r>
            <a:r>
              <a:rPr lang="en-GB" i="1" smtClean="0">
                <a:ea typeface="新細明體"/>
              </a:rPr>
              <a:t>Test. Cress.</a:t>
            </a:r>
            <a:r>
              <a:rPr lang="en-GB" smtClean="0">
                <a:ea typeface="新細明體"/>
              </a:rPr>
              <a:t> 318. </a:t>
            </a:r>
            <a:br>
              <a:rPr lang="en-GB" smtClean="0">
                <a:ea typeface="新細明體"/>
              </a:rPr>
            </a:br>
            <a:r>
              <a:rPr lang="en-GB" smtClean="0">
                <a:ea typeface="新細明體"/>
              </a:rPr>
              <a:t>    Her natural heat and radical moisture seem to be equally balanced; Kirk </a:t>
            </a:r>
            <a:r>
              <a:rPr lang="en-GB" i="1" smtClean="0">
                <a:ea typeface="新細明體"/>
              </a:rPr>
              <a:t>Secr. Commonw.</a:t>
            </a:r>
            <a:r>
              <a:rPr lang="en-GB" smtClean="0">
                <a:ea typeface="新細明體"/>
              </a:rPr>
              <a:t> (1964) 282.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GB" smtClean="0">
                <a:ea typeface="新細明體"/>
              </a:rPr>
              <a:t>OED on ‘radical moisture’</a:t>
            </a:r>
          </a:p>
        </p:txBody>
      </p:sp>
      <p:sp>
        <p:nvSpPr>
          <p:cNvPr id="99330" name="Rectangle 3"/>
          <p:cNvSpPr>
            <a:spLocks noGrp="1" noChangeArrowheads="1"/>
          </p:cNvSpPr>
          <p:nvPr>
            <p:ph type="body" idx="1"/>
          </p:nvPr>
        </p:nvSpPr>
        <p:spPr>
          <a:xfrm>
            <a:off x="685800" y="1557338"/>
            <a:ext cx="7772400" cy="5111750"/>
          </a:xfrm>
        </p:spPr>
        <p:txBody>
          <a:bodyPr/>
          <a:lstStyle/>
          <a:p>
            <a:pPr eaLnBrk="1" hangingPunct="1">
              <a:lnSpc>
                <a:spcPct val="90000"/>
              </a:lnSpc>
              <a:buFontTx/>
              <a:buNone/>
            </a:pPr>
            <a:r>
              <a:rPr lang="en-GB" sz="2400" b="1" smtClean="0">
                <a:ea typeface="新細明體"/>
              </a:rPr>
              <a:t>	</a:t>
            </a:r>
            <a:r>
              <a:rPr lang="en-GB" b="1" smtClean="0">
                <a:ea typeface="新細明體"/>
              </a:rPr>
              <a:t>1. a.</a:t>
            </a:r>
            <a:r>
              <a:rPr lang="en-GB" smtClean="0">
                <a:ea typeface="新細明體"/>
              </a:rPr>
              <a:t> </a:t>
            </a:r>
            <a:r>
              <a:rPr lang="en-GB" b="1" i="1" smtClean="0">
                <a:ea typeface="新細明體"/>
              </a:rPr>
              <a:t>radical humidity</a:t>
            </a:r>
            <a:r>
              <a:rPr lang="en-GB" smtClean="0">
                <a:ea typeface="新細明體"/>
              </a:rPr>
              <a:t>, </a:t>
            </a:r>
            <a:r>
              <a:rPr lang="en-GB" b="1" i="1" smtClean="0">
                <a:ea typeface="新細明體"/>
              </a:rPr>
              <a:t>humour</a:t>
            </a:r>
            <a:r>
              <a:rPr lang="en-GB" smtClean="0">
                <a:ea typeface="新細明體"/>
              </a:rPr>
              <a:t>, </a:t>
            </a:r>
            <a:r>
              <a:rPr lang="en-GB" b="1" i="1" smtClean="0">
                <a:ea typeface="新細明體"/>
              </a:rPr>
              <a:t>moisture</a:t>
            </a:r>
            <a:r>
              <a:rPr lang="en-GB" smtClean="0">
                <a:ea typeface="新細明體"/>
              </a:rPr>
              <a:t>, </a:t>
            </a:r>
            <a:r>
              <a:rPr lang="en-GB" b="1" i="1" smtClean="0">
                <a:ea typeface="新細明體"/>
              </a:rPr>
              <a:t>sap</a:t>
            </a:r>
            <a:r>
              <a:rPr lang="en-GB" smtClean="0">
                <a:ea typeface="新細明體"/>
              </a:rPr>
              <a:t>: In mediæval philosophy, the humour or moisture naturally inherent in all plants and animals, its presence being a necessary condition of their vitality. So </a:t>
            </a:r>
            <a:r>
              <a:rPr lang="en-GB" b="1" i="1" smtClean="0">
                <a:ea typeface="新細明體"/>
              </a:rPr>
              <a:t>radical heat</a:t>
            </a:r>
            <a:r>
              <a:rPr lang="en-GB" smtClean="0">
                <a:ea typeface="新細明體"/>
              </a:rPr>
              <a:t>. </a:t>
            </a:r>
            <a:endParaRPr lang="en-GB" b="1" smtClean="0">
              <a:ea typeface="新細明體"/>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GB" smtClean="0">
                <a:ea typeface="新細明體"/>
              </a:rPr>
              <a:t>And grammar…</a:t>
            </a:r>
          </a:p>
        </p:txBody>
      </p:sp>
      <p:sp>
        <p:nvSpPr>
          <p:cNvPr id="100354" name="Rectangle 3"/>
          <p:cNvSpPr>
            <a:spLocks noGrp="1" noChangeArrowheads="1"/>
          </p:cNvSpPr>
          <p:nvPr>
            <p:ph type="body" idx="1"/>
          </p:nvPr>
        </p:nvSpPr>
        <p:spPr>
          <a:xfrm>
            <a:off x="685800" y="1981200"/>
            <a:ext cx="7772400" cy="4400550"/>
          </a:xfrm>
        </p:spPr>
        <p:txBody>
          <a:bodyPr/>
          <a:lstStyle/>
          <a:p>
            <a:pPr eaLnBrk="1" hangingPunct="1">
              <a:buFontTx/>
              <a:buNone/>
            </a:pPr>
            <a:r>
              <a:rPr lang="en-GB" sz="2800" smtClean="0">
                <a:ea typeface="新細明體"/>
              </a:rPr>
              <a:t>	O cruell Saturne! Fraward and angrie</a:t>
            </a:r>
          </a:p>
          <a:p>
            <a:pPr eaLnBrk="1" hangingPunct="1">
              <a:buFontTx/>
              <a:buNone/>
            </a:pPr>
            <a:r>
              <a:rPr lang="en-GB" sz="2800" smtClean="0">
                <a:ea typeface="新細明體"/>
              </a:rPr>
              <a:t>	Hard </a:t>
            </a:r>
            <a:r>
              <a:rPr lang="en-GB" sz="2800" smtClean="0">
                <a:solidFill>
                  <a:schemeClr val="accent2"/>
                </a:solidFill>
                <a:ea typeface="新細明體"/>
              </a:rPr>
              <a:t>is </a:t>
            </a:r>
            <a:r>
              <a:rPr lang="en-GB" sz="2800" smtClean="0">
                <a:ea typeface="新細明體"/>
              </a:rPr>
              <a:t>thy dome, and to malitious;</a:t>
            </a:r>
          </a:p>
          <a:p>
            <a:pPr eaLnBrk="1" hangingPunct="1">
              <a:buFontTx/>
              <a:buNone/>
            </a:pPr>
            <a:r>
              <a:rPr lang="en-GB" sz="2800" smtClean="0">
                <a:ea typeface="新細明體"/>
              </a:rPr>
              <a:t>	On fair Cresseid quhy </a:t>
            </a:r>
            <a:r>
              <a:rPr lang="en-GB" sz="2800" smtClean="0">
                <a:solidFill>
                  <a:schemeClr val="accent2"/>
                </a:solidFill>
                <a:ea typeface="新細明體"/>
              </a:rPr>
              <a:t>hes thou</a:t>
            </a:r>
            <a:r>
              <a:rPr lang="en-GB" sz="2800" smtClean="0">
                <a:ea typeface="新細明體"/>
              </a:rPr>
              <a:t> na mercie</a:t>
            </a:r>
          </a:p>
          <a:p>
            <a:pPr eaLnBrk="1" hangingPunct="1">
              <a:buFontTx/>
              <a:buNone/>
            </a:pPr>
            <a:r>
              <a:rPr lang="en-GB" sz="2800" smtClean="0">
                <a:ea typeface="新細明體"/>
              </a:rPr>
              <a:t>	Quhilk was sa sweit, gentill and amorous?</a:t>
            </a:r>
          </a:p>
          <a:p>
            <a:pPr eaLnBrk="1" hangingPunct="1">
              <a:buFontTx/>
              <a:buNone/>
            </a:pPr>
            <a:r>
              <a:rPr lang="en-GB" sz="2800" smtClean="0">
                <a:ea typeface="新細明體"/>
              </a:rPr>
              <a:t>	</a:t>
            </a:r>
            <a:r>
              <a:rPr lang="en-GB" sz="2800" smtClean="0">
                <a:solidFill>
                  <a:schemeClr val="accent2"/>
                </a:solidFill>
                <a:ea typeface="新細明體"/>
              </a:rPr>
              <a:t>Withdraw thy sentence and be gracious</a:t>
            </a:r>
          </a:p>
          <a:p>
            <a:pPr eaLnBrk="1" hangingPunct="1">
              <a:buFontTx/>
              <a:buNone/>
            </a:pPr>
            <a:r>
              <a:rPr lang="en-GB" sz="2800" smtClean="0">
                <a:solidFill>
                  <a:schemeClr val="accent2"/>
                </a:solidFill>
                <a:ea typeface="新細明體"/>
              </a:rPr>
              <a:t>	As thou was never</a:t>
            </a:r>
            <a:r>
              <a:rPr lang="en-GB" sz="2800" smtClean="0">
                <a:ea typeface="新細明體"/>
              </a:rPr>
              <a:t>; so </a:t>
            </a:r>
            <a:r>
              <a:rPr lang="en-GB" sz="2800" smtClean="0">
                <a:solidFill>
                  <a:schemeClr val="accent2"/>
                </a:solidFill>
                <a:ea typeface="新細明體"/>
              </a:rPr>
              <a:t>schawis </a:t>
            </a:r>
            <a:r>
              <a:rPr lang="en-GB" sz="2800" smtClean="0">
                <a:ea typeface="新細明體"/>
              </a:rPr>
              <a:t>thow thy deid,</a:t>
            </a:r>
          </a:p>
          <a:p>
            <a:pPr eaLnBrk="1" hangingPunct="1">
              <a:buFontTx/>
              <a:buNone/>
            </a:pPr>
            <a:r>
              <a:rPr lang="en-GB" sz="2800" smtClean="0">
                <a:ea typeface="新細明體"/>
              </a:rPr>
              <a:t>	Ane wraikfull sentence </a:t>
            </a:r>
            <a:r>
              <a:rPr lang="en-GB" sz="2800" smtClean="0">
                <a:solidFill>
                  <a:schemeClr val="accent2"/>
                </a:solidFill>
                <a:ea typeface="新細明體"/>
              </a:rPr>
              <a:t>gevin</a:t>
            </a:r>
            <a:r>
              <a:rPr lang="en-GB" sz="2800" smtClean="0">
                <a:ea typeface="新細明體"/>
              </a:rPr>
              <a:t> on fair Cresseid.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mtClean="0">
                <a:ea typeface="新細明體"/>
              </a:rPr>
              <a:t>Cogswell</a:t>
            </a:r>
          </a:p>
        </p:txBody>
      </p:sp>
      <p:sp>
        <p:nvSpPr>
          <p:cNvPr id="101378" name="Rectangle 3"/>
          <p:cNvSpPr>
            <a:spLocks noGrp="1" noChangeArrowheads="1"/>
          </p:cNvSpPr>
          <p:nvPr>
            <p:ph type="body" idx="1"/>
          </p:nvPr>
        </p:nvSpPr>
        <p:spPr/>
        <p:txBody>
          <a:bodyPr/>
          <a:lstStyle/>
          <a:p>
            <a:pPr eaLnBrk="1" hangingPunct="1">
              <a:buFontTx/>
              <a:buNone/>
            </a:pPr>
            <a:r>
              <a:rPr lang="en-GB" sz="2800" smtClean="0">
                <a:ea typeface="新細明體"/>
              </a:rPr>
              <a:t>	Rough Saturn, cruel and angry God indeed,</a:t>
            </a:r>
          </a:p>
          <a:p>
            <a:pPr eaLnBrk="1" hangingPunct="1">
              <a:buFontTx/>
              <a:buNone/>
            </a:pPr>
            <a:r>
              <a:rPr lang="en-GB" sz="2800" smtClean="0">
                <a:ea typeface="新細明體"/>
              </a:rPr>
              <a:t>	Too hard and too malicious</a:t>
            </a:r>
            <a:r>
              <a:rPr lang="en-GB" sz="2800" smtClean="0">
                <a:solidFill>
                  <a:schemeClr val="accent2"/>
                </a:solidFill>
                <a:ea typeface="新細明體"/>
              </a:rPr>
              <a:t> is</a:t>
            </a:r>
            <a:r>
              <a:rPr lang="en-GB" sz="2800" smtClean="0">
                <a:ea typeface="新細明體"/>
              </a:rPr>
              <a:t> your doom.</a:t>
            </a:r>
          </a:p>
          <a:p>
            <a:pPr eaLnBrk="1" hangingPunct="1">
              <a:buFontTx/>
              <a:buNone/>
            </a:pPr>
            <a:r>
              <a:rPr lang="en-GB" sz="2800" smtClean="0">
                <a:ea typeface="新細明體"/>
              </a:rPr>
              <a:t>	O why </a:t>
            </a:r>
            <a:r>
              <a:rPr lang="en-GB" sz="2800" smtClean="0">
                <a:solidFill>
                  <a:schemeClr val="accent2"/>
                </a:solidFill>
                <a:ea typeface="新細明體"/>
              </a:rPr>
              <a:t>showed</a:t>
            </a:r>
            <a:r>
              <a:rPr lang="en-GB" sz="2800" smtClean="0">
                <a:ea typeface="新細明體"/>
              </a:rPr>
              <a:t> you no mercy to Cresseid</a:t>
            </a:r>
          </a:p>
          <a:p>
            <a:pPr eaLnBrk="1" hangingPunct="1">
              <a:buFontTx/>
              <a:buNone/>
            </a:pPr>
            <a:r>
              <a:rPr lang="en-GB" sz="2800" smtClean="0">
                <a:ea typeface="新細明體"/>
              </a:rPr>
              <a:t>	Who was so frail, so sweet, so soft a bloom?</a:t>
            </a:r>
          </a:p>
          <a:p>
            <a:pPr eaLnBrk="1" hangingPunct="1">
              <a:buFontTx/>
              <a:buNone/>
            </a:pPr>
            <a:r>
              <a:rPr lang="en-GB" sz="2800" smtClean="0">
                <a:ea typeface="新細明體"/>
              </a:rPr>
              <a:t>	</a:t>
            </a:r>
            <a:r>
              <a:rPr lang="en-GB" sz="2800" smtClean="0">
                <a:solidFill>
                  <a:schemeClr val="accent2"/>
                </a:solidFill>
                <a:ea typeface="新細明體"/>
              </a:rPr>
              <a:t>Withdraw</a:t>
            </a:r>
            <a:r>
              <a:rPr lang="en-GB" sz="2800" smtClean="0">
                <a:ea typeface="新細明體"/>
              </a:rPr>
              <a:t> your verdict and </a:t>
            </a:r>
            <a:r>
              <a:rPr lang="en-GB" sz="2800" smtClean="0">
                <a:solidFill>
                  <a:schemeClr val="accent2"/>
                </a:solidFill>
                <a:ea typeface="新細明體"/>
              </a:rPr>
              <a:t>give</a:t>
            </a:r>
            <a:r>
              <a:rPr lang="en-GB" sz="2800" smtClean="0">
                <a:ea typeface="新細明體"/>
              </a:rPr>
              <a:t> grace room</a:t>
            </a:r>
          </a:p>
          <a:p>
            <a:pPr eaLnBrk="1" hangingPunct="1">
              <a:buFontTx/>
              <a:buNone/>
            </a:pPr>
            <a:r>
              <a:rPr lang="en-GB" sz="2800" smtClean="0">
                <a:ea typeface="新細明體"/>
              </a:rPr>
              <a:t>	In you </a:t>
            </a:r>
            <a:r>
              <a:rPr lang="en-GB" sz="2800" smtClean="0">
                <a:solidFill>
                  <a:schemeClr val="accent2"/>
                </a:solidFill>
                <a:ea typeface="新細明體"/>
              </a:rPr>
              <a:t>as never was</a:t>
            </a:r>
            <a:r>
              <a:rPr lang="en-GB" sz="2800" smtClean="0">
                <a:ea typeface="新細明體"/>
              </a:rPr>
              <a:t>, who by your deed</a:t>
            </a:r>
          </a:p>
          <a:p>
            <a:pPr eaLnBrk="1" hangingPunct="1">
              <a:buFontTx/>
              <a:buNone/>
            </a:pPr>
            <a:r>
              <a:rPr lang="en-GB" sz="2800" smtClean="0">
                <a:ea typeface="新細明體"/>
              </a:rPr>
              <a:t>	A vengeful sentence </a:t>
            </a:r>
            <a:r>
              <a:rPr lang="en-GB" sz="2800" smtClean="0">
                <a:solidFill>
                  <a:schemeClr val="accent2"/>
                </a:solidFill>
                <a:ea typeface="新細明體"/>
              </a:rPr>
              <a:t>gave</a:t>
            </a:r>
            <a:r>
              <a:rPr lang="en-GB" sz="2800" smtClean="0">
                <a:ea typeface="新細明體"/>
              </a:rPr>
              <a:t> to fair Cresseid.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mtClean="0">
                <a:ea typeface="新細明體"/>
              </a:rPr>
              <a:t>Heaney</a:t>
            </a:r>
          </a:p>
        </p:txBody>
      </p:sp>
      <p:sp>
        <p:nvSpPr>
          <p:cNvPr id="102402" name="Rectangle 3"/>
          <p:cNvSpPr>
            <a:spLocks noGrp="1" noChangeArrowheads="1"/>
          </p:cNvSpPr>
          <p:nvPr>
            <p:ph type="body" idx="1"/>
          </p:nvPr>
        </p:nvSpPr>
        <p:spPr>
          <a:xfrm>
            <a:off x="685800" y="1773238"/>
            <a:ext cx="7772400" cy="4608512"/>
          </a:xfrm>
        </p:spPr>
        <p:txBody>
          <a:bodyPr/>
          <a:lstStyle/>
          <a:p>
            <a:pPr eaLnBrk="1" hangingPunct="1">
              <a:lnSpc>
                <a:spcPct val="90000"/>
              </a:lnSpc>
              <a:buFontTx/>
              <a:buNone/>
            </a:pPr>
            <a:r>
              <a:rPr lang="en-GB" sz="2800" smtClean="0">
                <a:ea typeface="新細明體"/>
              </a:rPr>
              <a:t>	O cruel Saturn, ill natured and angry,</a:t>
            </a:r>
          </a:p>
          <a:p>
            <a:pPr eaLnBrk="1" hangingPunct="1">
              <a:lnSpc>
                <a:spcPct val="90000"/>
              </a:lnSpc>
              <a:buFontTx/>
              <a:buNone/>
            </a:pPr>
            <a:r>
              <a:rPr lang="en-GB" sz="2800" smtClean="0">
                <a:ea typeface="新細明體"/>
              </a:rPr>
              <a:t>	Your doom </a:t>
            </a:r>
            <a:r>
              <a:rPr lang="en-GB" sz="2800" smtClean="0">
                <a:solidFill>
                  <a:schemeClr val="accent2"/>
                </a:solidFill>
                <a:ea typeface="新細明體"/>
              </a:rPr>
              <a:t>is</a:t>
            </a:r>
            <a:r>
              <a:rPr lang="en-GB" sz="2800" smtClean="0">
                <a:ea typeface="新細明體"/>
              </a:rPr>
              <a:t> hard and too malicious</a:t>
            </a:r>
          </a:p>
          <a:p>
            <a:pPr eaLnBrk="1" hangingPunct="1">
              <a:lnSpc>
                <a:spcPct val="90000"/>
              </a:lnSpc>
              <a:buFontTx/>
              <a:buNone/>
            </a:pPr>
            <a:r>
              <a:rPr lang="en-GB" sz="2800" smtClean="0">
                <a:ea typeface="新細明體"/>
              </a:rPr>
              <a:t>	Why to fair Cresseid </a:t>
            </a:r>
            <a:r>
              <a:rPr lang="en-GB" sz="2800" smtClean="0">
                <a:solidFill>
                  <a:schemeClr val="accent2"/>
                </a:solidFill>
                <a:ea typeface="新細明體"/>
              </a:rPr>
              <a:t>won’t</a:t>
            </a:r>
            <a:r>
              <a:rPr lang="en-GB" sz="2800" smtClean="0">
                <a:ea typeface="新細明體"/>
              </a:rPr>
              <a:t> you show mercy</a:t>
            </a:r>
          </a:p>
          <a:p>
            <a:pPr eaLnBrk="1" hangingPunct="1">
              <a:lnSpc>
                <a:spcPct val="90000"/>
              </a:lnSpc>
              <a:buFontTx/>
              <a:buNone/>
            </a:pPr>
            <a:r>
              <a:rPr lang="en-GB" sz="2800" smtClean="0">
                <a:ea typeface="新細明體"/>
              </a:rPr>
              <a:t>	Who was so loving, kind and courteous?</a:t>
            </a:r>
          </a:p>
          <a:p>
            <a:pPr eaLnBrk="1" hangingPunct="1">
              <a:lnSpc>
                <a:spcPct val="90000"/>
              </a:lnSpc>
              <a:buFontTx/>
              <a:buNone/>
            </a:pPr>
            <a:r>
              <a:rPr lang="en-GB" sz="2800" smtClean="0">
                <a:ea typeface="新細明體"/>
              </a:rPr>
              <a:t>	</a:t>
            </a:r>
            <a:r>
              <a:rPr lang="en-GB" sz="2800" smtClean="0">
                <a:solidFill>
                  <a:schemeClr val="accent2"/>
                </a:solidFill>
                <a:ea typeface="新細明體"/>
              </a:rPr>
              <a:t>Withdraw</a:t>
            </a:r>
            <a:r>
              <a:rPr lang="en-GB" sz="2800" smtClean="0">
                <a:ea typeface="新細明體"/>
              </a:rPr>
              <a:t> your sentence and </a:t>
            </a:r>
            <a:r>
              <a:rPr lang="en-GB" sz="2800" smtClean="0">
                <a:solidFill>
                  <a:schemeClr val="accent2"/>
                </a:solidFill>
                <a:ea typeface="新細明體"/>
              </a:rPr>
              <a:t>be</a:t>
            </a:r>
            <a:r>
              <a:rPr lang="en-GB" sz="2800" smtClean="0">
                <a:ea typeface="新細明體"/>
              </a:rPr>
              <a:t> gracious –</a:t>
            </a:r>
          </a:p>
          <a:p>
            <a:pPr eaLnBrk="1" hangingPunct="1">
              <a:lnSpc>
                <a:spcPct val="90000"/>
              </a:lnSpc>
              <a:buFontTx/>
              <a:buNone/>
            </a:pPr>
            <a:r>
              <a:rPr lang="en-GB" sz="2800" smtClean="0">
                <a:ea typeface="新細明體"/>
              </a:rPr>
              <a:t>	</a:t>
            </a:r>
            <a:r>
              <a:rPr lang="en-GB" sz="2800" smtClean="0">
                <a:solidFill>
                  <a:schemeClr val="accent2"/>
                </a:solidFill>
                <a:ea typeface="新細明體"/>
              </a:rPr>
              <a:t>Who never have been</a:t>
            </a:r>
            <a:r>
              <a:rPr lang="en-GB" sz="2800" smtClean="0">
                <a:ea typeface="新細明體"/>
              </a:rPr>
              <a:t>: it </a:t>
            </a:r>
            <a:r>
              <a:rPr lang="en-GB" sz="2800" smtClean="0">
                <a:solidFill>
                  <a:schemeClr val="accent2"/>
                </a:solidFill>
                <a:ea typeface="新細明體"/>
              </a:rPr>
              <a:t>shows</a:t>
            </a:r>
            <a:r>
              <a:rPr lang="en-GB" sz="2800" smtClean="0">
                <a:ea typeface="新細明體"/>
              </a:rPr>
              <a:t> in </a:t>
            </a:r>
            <a:r>
              <a:rPr lang="en-GB" sz="2800" smtClean="0">
                <a:solidFill>
                  <a:schemeClr val="accent2"/>
                </a:solidFill>
                <a:ea typeface="新細明體"/>
              </a:rPr>
              <a:t>what you </a:t>
            </a:r>
          </a:p>
          <a:p>
            <a:pPr eaLnBrk="1" hangingPunct="1">
              <a:lnSpc>
                <a:spcPct val="90000"/>
              </a:lnSpc>
              <a:buFontTx/>
              <a:buNone/>
            </a:pPr>
            <a:r>
              <a:rPr lang="en-GB" sz="2800" smtClean="0">
                <a:solidFill>
                  <a:schemeClr val="accent2"/>
                </a:solidFill>
                <a:ea typeface="新細明體"/>
              </a:rPr>
              <a:t>								did,</a:t>
            </a:r>
          </a:p>
          <a:p>
            <a:pPr eaLnBrk="1" hangingPunct="1">
              <a:lnSpc>
                <a:spcPct val="90000"/>
              </a:lnSpc>
              <a:buFontTx/>
              <a:buNone/>
            </a:pPr>
            <a:r>
              <a:rPr lang="en-GB" sz="2800" smtClean="0">
                <a:ea typeface="新細明體"/>
              </a:rPr>
              <a:t>	A vengeful sentence </a:t>
            </a:r>
            <a:r>
              <a:rPr lang="en-GB" sz="2800" smtClean="0">
                <a:solidFill>
                  <a:schemeClr val="accent2"/>
                </a:solidFill>
                <a:ea typeface="新細明體"/>
              </a:rPr>
              <a:t>passed</a:t>
            </a:r>
            <a:r>
              <a:rPr lang="en-GB" sz="2800" smtClean="0">
                <a:ea typeface="新細明體"/>
              </a:rPr>
              <a:t> on poor </a:t>
            </a:r>
          </a:p>
          <a:p>
            <a:pPr eaLnBrk="1" hangingPunct="1">
              <a:lnSpc>
                <a:spcPct val="90000"/>
              </a:lnSpc>
              <a:buFontTx/>
              <a:buNone/>
            </a:pPr>
            <a:r>
              <a:rPr lang="en-GB" sz="2800" smtClean="0">
                <a:ea typeface="新細明體"/>
              </a:rPr>
              <a:t>							Cresseid.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GB" smtClean="0">
                <a:ea typeface="新細明體"/>
              </a:rPr>
              <a:t>Summary</a:t>
            </a:r>
          </a:p>
        </p:txBody>
      </p:sp>
      <p:sp>
        <p:nvSpPr>
          <p:cNvPr id="103426" name="Rectangle 3"/>
          <p:cNvSpPr>
            <a:spLocks noGrp="1" noChangeArrowheads="1"/>
          </p:cNvSpPr>
          <p:nvPr>
            <p:ph type="body" idx="1"/>
          </p:nvPr>
        </p:nvSpPr>
        <p:spPr/>
        <p:txBody>
          <a:bodyPr/>
          <a:lstStyle/>
          <a:p>
            <a:pPr eaLnBrk="1" hangingPunct="1">
              <a:buFontTx/>
              <a:buNone/>
            </a:pPr>
            <a:r>
              <a:rPr lang="en-GB" sz="2800" smtClean="0">
                <a:ea typeface="新細明體"/>
              </a:rPr>
              <a:t>	A comparison between source text and translation can focus attention on source and target cultures. We pay attention to:</a:t>
            </a:r>
          </a:p>
          <a:p>
            <a:pPr eaLnBrk="1" hangingPunct="1"/>
            <a:r>
              <a:rPr lang="en-GB" sz="2800" smtClean="0">
                <a:solidFill>
                  <a:srgbClr val="FF0000"/>
                </a:solidFill>
                <a:ea typeface="新細明體"/>
              </a:rPr>
              <a:t>Formal decisions (eg rhyme, metre)</a:t>
            </a:r>
          </a:p>
          <a:p>
            <a:pPr eaLnBrk="1" hangingPunct="1"/>
            <a:r>
              <a:rPr lang="en-GB" sz="2800" smtClean="0">
                <a:solidFill>
                  <a:srgbClr val="FF0000"/>
                </a:solidFill>
                <a:ea typeface="新細明體"/>
              </a:rPr>
              <a:t>Content (changes in meaning, references that have been added, or subtracted)</a:t>
            </a:r>
          </a:p>
          <a:p>
            <a:pPr eaLnBrk="1" hangingPunct="1"/>
            <a:r>
              <a:rPr lang="en-GB" sz="2800" smtClean="0">
                <a:solidFill>
                  <a:srgbClr val="FF0000"/>
                </a:solidFill>
                <a:ea typeface="新細明體"/>
              </a:rPr>
              <a:t>Discourse structures: how the reader is positioned with respect to the text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GB" smtClean="0">
                <a:ea typeface="新細明體"/>
              </a:rPr>
              <a:t>Your translations</a:t>
            </a:r>
          </a:p>
        </p:txBody>
      </p:sp>
      <p:sp>
        <p:nvSpPr>
          <p:cNvPr id="104450" name="Content Placeholder 2"/>
          <p:cNvSpPr>
            <a:spLocks noGrp="1"/>
          </p:cNvSpPr>
          <p:nvPr>
            <p:ph idx="1"/>
          </p:nvPr>
        </p:nvSpPr>
        <p:spPr/>
        <p:txBody>
          <a:bodyPr/>
          <a:lstStyle/>
          <a:p>
            <a:pPr eaLnBrk="1" hangingPunct="1"/>
            <a:r>
              <a:rPr lang="en-GB" smtClean="0">
                <a:ea typeface="新細明體"/>
              </a:rPr>
              <a:t>Check out the translations of your classmates on moodle. </a:t>
            </a:r>
          </a:p>
          <a:p>
            <a:pPr eaLnBrk="1" hangingPunct="1"/>
            <a:r>
              <a:rPr lang="en-GB" smtClean="0">
                <a:ea typeface="新細明體"/>
              </a:rPr>
              <a:t>Did anybody handle vocabulary, rhyme and metre particularly well?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GB" smtClean="0">
                <a:ea typeface="新細明體"/>
              </a:rPr>
              <a:t>Follow-up resource on moodle</a:t>
            </a:r>
          </a:p>
        </p:txBody>
      </p:sp>
      <p:sp>
        <p:nvSpPr>
          <p:cNvPr id="105474" name="Content Placeholder 2"/>
          <p:cNvSpPr>
            <a:spLocks noGrp="1"/>
          </p:cNvSpPr>
          <p:nvPr>
            <p:ph idx="1"/>
          </p:nvPr>
        </p:nvSpPr>
        <p:spPr/>
        <p:txBody>
          <a:bodyPr/>
          <a:lstStyle/>
          <a:p>
            <a:pPr eaLnBrk="1" hangingPunct="1"/>
            <a:endParaRPr lang="en-GB" smtClean="0">
              <a:ea typeface="新細明體"/>
            </a:endParaRPr>
          </a:p>
        </p:txBody>
      </p:sp>
      <p:pic>
        <p:nvPicPr>
          <p:cNvPr id="105475" name="Picture 2"/>
          <p:cNvPicPr>
            <a:picLocks noChangeAspect="1" noChangeArrowheads="1"/>
          </p:cNvPicPr>
          <p:nvPr/>
        </p:nvPicPr>
        <p:blipFill>
          <a:blip r:embed="rId2"/>
          <a:srcRect l="22716" t="16206" r="26546" b="9241"/>
          <a:stretch>
            <a:fillRect/>
          </a:stretch>
        </p:blipFill>
        <p:spPr bwMode="auto">
          <a:xfrm>
            <a:off x="2514600" y="1371600"/>
            <a:ext cx="6181725" cy="5257800"/>
          </a:xfrm>
          <a:prstGeom prst="rect">
            <a:avLst/>
          </a:prstGeom>
          <a:noFill/>
          <a:ln w="9525">
            <a:noFill/>
            <a:miter lim="800000"/>
            <a:headEnd/>
            <a:tailEnd/>
          </a:ln>
        </p:spPr>
      </p:pic>
      <p:sp>
        <p:nvSpPr>
          <p:cNvPr id="4" name="Right Arrow 3"/>
          <p:cNvSpPr/>
          <p:nvPr/>
        </p:nvSpPr>
        <p:spPr>
          <a:xfrm>
            <a:off x="1219200" y="2690813"/>
            <a:ext cx="1587500" cy="1019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292100"/>
            <a:ext cx="8229600" cy="976313"/>
          </a:xfrm>
        </p:spPr>
        <p:txBody>
          <a:bodyPr/>
          <a:lstStyle/>
          <a:p>
            <a:pPr eaLnBrk="1" hangingPunct="1"/>
            <a:r>
              <a:rPr lang="en-GB" smtClean="0">
                <a:ea typeface="新細明體"/>
              </a:rPr>
              <a:t>The Scottish Play (Act 1, Sc 3)</a:t>
            </a:r>
          </a:p>
        </p:txBody>
      </p:sp>
      <p:sp>
        <p:nvSpPr>
          <p:cNvPr id="23554" name="Rectangle 3"/>
          <p:cNvSpPr>
            <a:spLocks noGrp="1" noChangeArrowheads="1"/>
          </p:cNvSpPr>
          <p:nvPr>
            <p:ph type="body" idx="1"/>
          </p:nvPr>
        </p:nvSpPr>
        <p:spPr>
          <a:xfrm>
            <a:off x="457200" y="1412875"/>
            <a:ext cx="8229600" cy="5256213"/>
          </a:xfrm>
        </p:spPr>
        <p:txBody>
          <a:bodyPr/>
          <a:lstStyle/>
          <a:p>
            <a:pPr eaLnBrk="1" hangingPunct="1">
              <a:lnSpc>
                <a:spcPct val="90000"/>
              </a:lnSpc>
              <a:buFontTx/>
              <a:buNone/>
            </a:pPr>
            <a:r>
              <a:rPr lang="en-GB" sz="2800" b="1" smtClean="0">
                <a:ea typeface="新細明體"/>
              </a:rPr>
              <a:t>MACBETH</a:t>
            </a:r>
            <a:r>
              <a:rPr lang="en-GB" sz="2800" smtClean="0">
                <a:ea typeface="新細明體"/>
              </a:rPr>
              <a:t>  So foul and fair a day I have not seen.</a:t>
            </a:r>
            <a:endParaRPr lang="en-GB" sz="2800" b="1" smtClean="0">
              <a:ea typeface="新細明體"/>
            </a:endParaRPr>
          </a:p>
          <a:p>
            <a:pPr eaLnBrk="1" hangingPunct="1">
              <a:lnSpc>
                <a:spcPct val="90000"/>
              </a:lnSpc>
              <a:buFontTx/>
              <a:buNone/>
            </a:pPr>
            <a:r>
              <a:rPr lang="en-GB" sz="2800" b="1" smtClean="0">
                <a:ea typeface="新細明體"/>
              </a:rPr>
              <a:t>BANQUO</a:t>
            </a:r>
            <a:r>
              <a:rPr lang="en-GB" sz="2800" smtClean="0">
                <a:ea typeface="新細明體"/>
              </a:rPr>
              <a:t> </a:t>
            </a:r>
          </a:p>
          <a:p>
            <a:pPr eaLnBrk="1" hangingPunct="1">
              <a:lnSpc>
                <a:spcPct val="90000"/>
              </a:lnSpc>
              <a:buFontTx/>
              <a:buNone/>
            </a:pPr>
            <a:r>
              <a:rPr lang="en-GB" sz="2800" smtClean="0">
                <a:ea typeface="新細明體"/>
              </a:rPr>
              <a:t>	How far is't call'd to Forres? What are these</a:t>
            </a:r>
            <a:br>
              <a:rPr lang="en-GB" sz="2800" smtClean="0">
                <a:ea typeface="新細明體"/>
              </a:rPr>
            </a:br>
            <a:r>
              <a:rPr lang="en-GB" sz="2800" smtClean="0">
                <a:ea typeface="新細明體"/>
              </a:rPr>
              <a:t>So wither'd and so wild in their attire,</a:t>
            </a:r>
            <a:br>
              <a:rPr lang="en-GB" sz="2800" smtClean="0">
                <a:ea typeface="新細明體"/>
              </a:rPr>
            </a:br>
            <a:r>
              <a:rPr lang="en-GB" sz="2800" smtClean="0">
                <a:ea typeface="新細明體"/>
              </a:rPr>
              <a:t>That look not like the inhabitants o' the earth,</a:t>
            </a:r>
            <a:br>
              <a:rPr lang="en-GB" sz="2800" smtClean="0">
                <a:ea typeface="新細明體"/>
              </a:rPr>
            </a:br>
            <a:r>
              <a:rPr lang="en-GB" sz="2800" smtClean="0">
                <a:ea typeface="新細明體"/>
              </a:rPr>
              <a:t>And yet are on't? Live you? or are you aught</a:t>
            </a:r>
            <a:br>
              <a:rPr lang="en-GB" sz="2800" smtClean="0">
                <a:ea typeface="新細明體"/>
              </a:rPr>
            </a:br>
            <a:r>
              <a:rPr lang="en-GB" sz="2800" smtClean="0">
                <a:ea typeface="新細明體"/>
              </a:rPr>
              <a:t>That man may question? You seem to </a:t>
            </a:r>
          </a:p>
          <a:p>
            <a:pPr eaLnBrk="1" hangingPunct="1">
              <a:lnSpc>
                <a:spcPct val="90000"/>
              </a:lnSpc>
              <a:buFontTx/>
              <a:buNone/>
            </a:pPr>
            <a:r>
              <a:rPr lang="en-GB" sz="2800" smtClean="0">
                <a:ea typeface="新細明體"/>
              </a:rPr>
              <a:t>							understand me,</a:t>
            </a:r>
            <a:br>
              <a:rPr lang="en-GB" sz="2800" smtClean="0">
                <a:ea typeface="新細明體"/>
              </a:rPr>
            </a:br>
            <a:r>
              <a:rPr lang="en-GB" sz="2800" smtClean="0">
                <a:ea typeface="新細明體"/>
              </a:rPr>
              <a:t>By each at once her chappy finger laying</a:t>
            </a:r>
            <a:br>
              <a:rPr lang="en-GB" sz="2800" smtClean="0">
                <a:ea typeface="新細明體"/>
              </a:rPr>
            </a:br>
            <a:r>
              <a:rPr lang="en-GB" sz="2800" smtClean="0">
                <a:ea typeface="新細明體"/>
              </a:rPr>
              <a:t>Upon her skinny lips: you should be women,</a:t>
            </a:r>
            <a:br>
              <a:rPr lang="en-GB" sz="2800" smtClean="0">
                <a:ea typeface="新細明體"/>
              </a:rPr>
            </a:br>
            <a:r>
              <a:rPr lang="en-GB" sz="2800" smtClean="0">
                <a:ea typeface="新細明體"/>
              </a:rPr>
              <a:t>And yet your beards forbid me to interpret</a:t>
            </a:r>
            <a:br>
              <a:rPr lang="en-GB" sz="2800" smtClean="0">
                <a:ea typeface="新細明體"/>
              </a:rPr>
            </a:br>
            <a:r>
              <a:rPr lang="en-GB" sz="2800" smtClean="0">
                <a:ea typeface="新細明體"/>
              </a:rPr>
              <a:t>That you are so.</a:t>
            </a:r>
            <a:endParaRPr lang="en-GB" sz="2800" b="1" smtClean="0">
              <a:ea typeface="新細明體"/>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1866</TotalTime>
  <Words>3977</Words>
  <Application>Microsoft Office PowerPoint</Application>
  <PresentationFormat>Apresentação na tela (4:3)</PresentationFormat>
  <Paragraphs>539</Paragraphs>
  <Slides>89</Slides>
  <Notes>0</Notes>
  <HiddenSlides>1</HiddenSlides>
  <MMClips>0</MMClips>
  <ScaleCrop>false</ScaleCrop>
  <HeadingPairs>
    <vt:vector size="6" baseType="variant">
      <vt:variant>
        <vt:lpstr>Fontes usadas</vt:lpstr>
      </vt:variant>
      <vt:variant>
        <vt:i4>6</vt:i4>
      </vt:variant>
      <vt:variant>
        <vt:lpstr>Modelo de design</vt:lpstr>
      </vt:variant>
      <vt:variant>
        <vt:i4>1</vt:i4>
      </vt:variant>
      <vt:variant>
        <vt:lpstr>Títulos de slides</vt:lpstr>
      </vt:variant>
      <vt:variant>
        <vt:i4>89</vt:i4>
      </vt:variant>
    </vt:vector>
  </HeadingPairs>
  <TitlesOfParts>
    <vt:vector size="96" baseType="lpstr">
      <vt:lpstr>Arial</vt:lpstr>
      <vt:lpstr>新細明體</vt:lpstr>
      <vt:lpstr>Calibri</vt:lpstr>
      <vt:lpstr>TimesNewRoman Old English KT</vt:lpstr>
      <vt:lpstr>Tahoma</vt:lpstr>
      <vt:lpstr>Arial Unicode MS</vt:lpstr>
      <vt:lpstr>Office Theme</vt:lpstr>
      <vt:lpstr>500 years of Scottish Literature</vt:lpstr>
      <vt:lpstr>Are you moodled?</vt:lpstr>
      <vt:lpstr> Today’s session</vt:lpstr>
      <vt:lpstr>Goals of today’s session</vt:lpstr>
      <vt:lpstr>Do you recognise this story?</vt:lpstr>
      <vt:lpstr>Slide 6</vt:lpstr>
      <vt:lpstr>Slide 7</vt:lpstr>
      <vt:lpstr>Slide 8</vt:lpstr>
      <vt:lpstr>The Scottish Play (Act 1, Sc 3)</vt:lpstr>
      <vt:lpstr>The Scottish Play (Act 1, Sc 3)</vt:lpstr>
      <vt:lpstr>The story so far…</vt:lpstr>
      <vt:lpstr>William Dunbar</vt:lpstr>
      <vt:lpstr>Three styles in Middle Scots poetry</vt:lpstr>
      <vt:lpstr>From “Ane Ballat of Our Lady” </vt:lpstr>
      <vt:lpstr>From “Ane Ballat of Our Lady” </vt:lpstr>
      <vt:lpstr>Analysing lexis (vocabulary)</vt:lpstr>
      <vt:lpstr>Statistics…</vt:lpstr>
      <vt:lpstr>Semantic range and depth</vt:lpstr>
      <vt:lpstr>Aureate vocabulary</vt:lpstr>
      <vt:lpstr>Grammar as a style indicator </vt:lpstr>
      <vt:lpstr>“The Thrissil and the Rois”</vt:lpstr>
      <vt:lpstr>Parallelism</vt:lpstr>
      <vt:lpstr>Parallelism:  ‘The Thrissil and the Rois’</vt:lpstr>
      <vt:lpstr>Parallelism:  ‘The Thrissil and the Rois’</vt:lpstr>
      <vt:lpstr>Are parallelisms really a style marker?</vt:lpstr>
      <vt:lpstr>Other high style markers</vt:lpstr>
      <vt:lpstr>Low style: ‘The Dance of the Sevin Deidly Sins’</vt:lpstr>
      <vt:lpstr>Low style: “Dance of the Sevin Deidly Sins”</vt:lpstr>
      <vt:lpstr>Northernisms in ‘The Dance’</vt:lpstr>
      <vt:lpstr>Grammar</vt:lpstr>
      <vt:lpstr>Grammar</vt:lpstr>
      <vt:lpstr>Grammar</vt:lpstr>
      <vt:lpstr>Other markers of low style</vt:lpstr>
      <vt:lpstr>Rhyme scheme &amp; discourse structure</vt:lpstr>
      <vt:lpstr>The Plain Style</vt:lpstr>
      <vt:lpstr>The Plain Style</vt:lpstr>
      <vt:lpstr>Discretioun in Asking </vt:lpstr>
      <vt:lpstr>Discretioun in Geving</vt:lpstr>
      <vt:lpstr>Vocabulary</vt:lpstr>
      <vt:lpstr>Northernisms</vt:lpstr>
      <vt:lpstr>Grammar: parallelisms again</vt:lpstr>
      <vt:lpstr>Other markers of plain style</vt:lpstr>
      <vt:lpstr>Need for negotiation of authority</vt:lpstr>
      <vt:lpstr>Summary: Things to pay attention to…</vt:lpstr>
      <vt:lpstr>Part 2: Robert Henryson</vt:lpstr>
      <vt:lpstr>‘The Testament of Cresseid’: the plot</vt:lpstr>
      <vt:lpstr>Paying attention to the language</vt:lpstr>
      <vt:lpstr>Patterning of romance terms</vt:lpstr>
      <vt:lpstr>Rhyme Royal</vt:lpstr>
      <vt:lpstr> Intertextuality through rhyme</vt:lpstr>
      <vt:lpstr>George Gascoigne (1575) on ‘rhythm royal’</vt:lpstr>
      <vt:lpstr>Note the change in metre in Cresseid’s ‘Complaint’</vt:lpstr>
      <vt:lpstr>Intertextuality through rhyme II: Other complaints</vt:lpstr>
      <vt:lpstr>Rhetorical shifts in the poem</vt:lpstr>
      <vt:lpstr>Two of the gods: Saturn and Mercury</vt:lpstr>
      <vt:lpstr>The judgement of the gods: a rhetorical tour de force</vt:lpstr>
      <vt:lpstr>Switching styles: the portrait of Mercury</vt:lpstr>
      <vt:lpstr>Switching styles: the portrait of Mercury</vt:lpstr>
      <vt:lpstr>The portrait of an eloquent poet-god</vt:lpstr>
      <vt:lpstr>Summary</vt:lpstr>
      <vt:lpstr>Translating ‘The Testament’</vt:lpstr>
      <vt:lpstr>The Testament of Cresseid</vt:lpstr>
      <vt:lpstr>The Testament of Cresseid</vt:lpstr>
      <vt:lpstr>Carla Possati (2013)</vt:lpstr>
      <vt:lpstr>Micael Dattoli (2013)</vt:lpstr>
      <vt:lpstr>Cogswell (1957)</vt:lpstr>
      <vt:lpstr>Cogswell (1957)</vt:lpstr>
      <vt:lpstr>Heaney (2002)</vt:lpstr>
      <vt:lpstr>Heaney (2002)</vt:lpstr>
      <vt:lpstr>What is ‘fidelity’?</vt:lpstr>
      <vt:lpstr>Metre</vt:lpstr>
      <vt:lpstr>End rhymes</vt:lpstr>
      <vt:lpstr>End rhymes</vt:lpstr>
      <vt:lpstr>Sense: Choosing meanings</vt:lpstr>
      <vt:lpstr>Slide 75</vt:lpstr>
      <vt:lpstr>DSL ‘pensive’</vt:lpstr>
      <vt:lpstr>pensiveness</vt:lpstr>
      <vt:lpstr>Sense: Adding meaning</vt:lpstr>
      <vt:lpstr>Potter’s Field</vt:lpstr>
      <vt:lpstr>Print of Potter’s Field, Chicago (1871)</vt:lpstr>
      <vt:lpstr>Slide 81</vt:lpstr>
      <vt:lpstr>DSL on ‘moisture’</vt:lpstr>
      <vt:lpstr>OED on ‘radical moisture’</vt:lpstr>
      <vt:lpstr>And grammar…</vt:lpstr>
      <vt:lpstr>Cogswell</vt:lpstr>
      <vt:lpstr>Heaney</vt:lpstr>
      <vt:lpstr>Summary</vt:lpstr>
      <vt:lpstr>Your translations</vt:lpstr>
      <vt:lpstr>Follow-up resource on moodle</vt:lpstr>
    </vt:vector>
  </TitlesOfParts>
  <Company>University of Macau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c:creator>
  <cp:lastModifiedBy>stifflch</cp:lastModifiedBy>
  <cp:revision>131</cp:revision>
  <dcterms:created xsi:type="dcterms:W3CDTF">2011-05-09T03:02:07Z</dcterms:created>
  <dcterms:modified xsi:type="dcterms:W3CDTF">2013-08-13T12:50:41Z</dcterms:modified>
</cp:coreProperties>
</file>