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107"/>
  </p:notesMasterIdLst>
  <p:handoutMasterIdLst>
    <p:handoutMasterId r:id="rId108"/>
  </p:handoutMasterIdLst>
  <p:sldIdLst>
    <p:sldId id="465" r:id="rId2"/>
    <p:sldId id="327" r:id="rId3"/>
    <p:sldId id="316" r:id="rId4"/>
    <p:sldId id="473" r:id="rId5"/>
    <p:sldId id="488" r:id="rId6"/>
    <p:sldId id="474" r:id="rId7"/>
    <p:sldId id="475" r:id="rId8"/>
    <p:sldId id="476" r:id="rId9"/>
    <p:sldId id="477" r:id="rId10"/>
    <p:sldId id="478" r:id="rId11"/>
    <p:sldId id="479" r:id="rId12"/>
    <p:sldId id="480" r:id="rId13"/>
    <p:sldId id="481" r:id="rId14"/>
    <p:sldId id="482" r:id="rId15"/>
    <p:sldId id="483" r:id="rId16"/>
    <p:sldId id="472" r:id="rId17"/>
    <p:sldId id="469" r:id="rId18"/>
    <p:sldId id="470" r:id="rId19"/>
    <p:sldId id="471" r:id="rId20"/>
    <p:sldId id="437" r:id="rId21"/>
    <p:sldId id="326" r:id="rId22"/>
    <p:sldId id="440" r:id="rId23"/>
    <p:sldId id="441" r:id="rId24"/>
    <p:sldId id="367" r:id="rId25"/>
    <p:sldId id="368" r:id="rId26"/>
    <p:sldId id="387" r:id="rId27"/>
    <p:sldId id="315" r:id="rId28"/>
    <p:sldId id="331" r:id="rId29"/>
    <p:sldId id="322" r:id="rId30"/>
    <p:sldId id="323" r:id="rId31"/>
    <p:sldId id="447" r:id="rId32"/>
    <p:sldId id="365" r:id="rId33"/>
    <p:sldId id="450" r:id="rId34"/>
    <p:sldId id="451" r:id="rId35"/>
    <p:sldId id="452" r:id="rId36"/>
    <p:sldId id="335" r:id="rId37"/>
    <p:sldId id="372" r:id="rId38"/>
    <p:sldId id="357" r:id="rId39"/>
    <p:sldId id="336" r:id="rId40"/>
    <p:sldId id="453" r:id="rId41"/>
    <p:sldId id="328" r:id="rId42"/>
    <p:sldId id="392" r:id="rId43"/>
    <p:sldId id="393" r:id="rId44"/>
    <p:sldId id="394" r:id="rId45"/>
    <p:sldId id="389" r:id="rId46"/>
    <p:sldId id="390" r:id="rId47"/>
    <p:sldId id="337" r:id="rId48"/>
    <p:sldId id="358" r:id="rId49"/>
    <p:sldId id="391" r:id="rId50"/>
    <p:sldId id="388" r:id="rId51"/>
    <p:sldId id="466" r:id="rId52"/>
    <p:sldId id="370" r:id="rId53"/>
    <p:sldId id="339" r:id="rId54"/>
    <p:sldId id="356" r:id="rId55"/>
    <p:sldId id="373" r:id="rId56"/>
    <p:sldId id="374" r:id="rId57"/>
    <p:sldId id="375" r:id="rId58"/>
    <p:sldId id="376" r:id="rId59"/>
    <p:sldId id="377" r:id="rId60"/>
    <p:sldId id="379" r:id="rId61"/>
    <p:sldId id="380" r:id="rId62"/>
    <p:sldId id="386" r:id="rId63"/>
    <p:sldId id="395" r:id="rId64"/>
    <p:sldId id="396" r:id="rId65"/>
    <p:sldId id="464" r:id="rId66"/>
    <p:sldId id="397" r:id="rId67"/>
    <p:sldId id="418" r:id="rId68"/>
    <p:sldId id="419" r:id="rId69"/>
    <p:sldId id="420" r:id="rId70"/>
    <p:sldId id="421" r:id="rId71"/>
    <p:sldId id="422" r:id="rId72"/>
    <p:sldId id="423" r:id="rId73"/>
    <p:sldId id="424" r:id="rId74"/>
    <p:sldId id="425" r:id="rId75"/>
    <p:sldId id="426" r:id="rId76"/>
    <p:sldId id="427" r:id="rId77"/>
    <p:sldId id="428" r:id="rId78"/>
    <p:sldId id="429" r:id="rId79"/>
    <p:sldId id="401" r:id="rId80"/>
    <p:sldId id="402" r:id="rId81"/>
    <p:sldId id="403" r:id="rId82"/>
    <p:sldId id="404" r:id="rId83"/>
    <p:sldId id="405" r:id="rId84"/>
    <p:sldId id="406" r:id="rId85"/>
    <p:sldId id="407" r:id="rId86"/>
    <p:sldId id="408" r:id="rId87"/>
    <p:sldId id="409" r:id="rId88"/>
    <p:sldId id="410" r:id="rId89"/>
    <p:sldId id="411" r:id="rId90"/>
    <p:sldId id="417" r:id="rId91"/>
    <p:sldId id="430" r:id="rId92"/>
    <p:sldId id="431" r:id="rId93"/>
    <p:sldId id="484" r:id="rId94"/>
    <p:sldId id="485" r:id="rId95"/>
    <p:sldId id="486" r:id="rId96"/>
    <p:sldId id="487" r:id="rId97"/>
    <p:sldId id="458" r:id="rId98"/>
    <p:sldId id="459" r:id="rId99"/>
    <p:sldId id="460" r:id="rId100"/>
    <p:sldId id="461" r:id="rId101"/>
    <p:sldId id="463" r:id="rId102"/>
    <p:sldId id="416" r:id="rId103"/>
    <p:sldId id="307" r:id="rId104"/>
    <p:sldId id="435" r:id="rId105"/>
    <p:sldId id="467" r:id="rId106"/>
  </p:sldIdLst>
  <p:sldSz cx="9144000" cy="6858000" type="screen4x3"/>
  <p:notesSz cx="6858000" cy="9737725"/>
  <p:custDataLst>
    <p:tags r:id="rId10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echnical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echnical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echnical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echnical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echnical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echnical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echnical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echnical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echnical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CC99"/>
    <a:srgbClr val="FFCCFF"/>
    <a:srgbClr val="CCECFF"/>
    <a:srgbClr val="CCCCFF"/>
    <a:srgbClr val="CCFFCC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46688" autoAdjust="0"/>
  </p:normalViewPr>
  <p:slideViewPr>
    <p:cSldViewPr>
      <p:cViewPr>
        <p:scale>
          <a:sx n="75" d="100"/>
          <a:sy n="75" d="100"/>
        </p:scale>
        <p:origin x="-1788" y="138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25" d="100"/>
          <a:sy n="25" d="100"/>
        </p:scale>
        <p:origin x="-1332" y="-162"/>
      </p:cViewPr>
      <p:guideLst>
        <p:guide orient="horz" pos="3067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gs" Target="tags/tag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5.xml"/><Relationship Id="rId2" Type="http://schemas.openxmlformats.org/officeDocument/2006/relationships/slide" Target="slides/slide24.xml"/><Relationship Id="rId1" Type="http://schemas.openxmlformats.org/officeDocument/2006/relationships/slide" Target="slides/slide1.xml"/><Relationship Id="rId5" Type="http://schemas.openxmlformats.org/officeDocument/2006/relationships/slide" Target="slides/slide48.xml"/><Relationship Id="rId4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87" tIns="47394" rIns="94787" bIns="47394" numCol="1" anchor="ctr" anchorCtr="0" compatLnSpc="1">
            <a:prstTxWarp prst="textNoShape">
              <a:avLst/>
            </a:prstTxWarp>
          </a:bodyPr>
          <a:lstStyle>
            <a:lvl1pPr defTabSz="946150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r>
              <a:rPr lang="pt-BR"/>
              <a:t>Osvaldo Nakao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7788" y="0"/>
            <a:ext cx="29702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87" tIns="47394" rIns="94787" bIns="47394" numCol="1" anchor="ctr" anchorCtr="0" compatLnSpc="1">
            <a:prstTxWarp prst="textNoShape">
              <a:avLst/>
            </a:prstTxWarp>
          </a:bodyPr>
          <a:lstStyle>
            <a:lvl1pPr algn="r" defTabSz="946150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3700"/>
            <a:ext cx="29702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87" tIns="47394" rIns="94787" bIns="47394" numCol="1" anchor="b" anchorCtr="0" compatLnSpc="1">
            <a:prstTxWarp prst="textNoShape">
              <a:avLst/>
            </a:prstTxWarp>
          </a:bodyPr>
          <a:lstStyle>
            <a:lvl1pPr defTabSz="946150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r>
              <a:rPr lang="pt-BR"/>
              <a:t>Escola Politécnica da Universidade de São Paulo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7788" y="9283700"/>
            <a:ext cx="297021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87" tIns="47394" rIns="94787" bIns="47394" numCol="1" anchor="b" anchorCtr="0" compatLnSpc="1">
            <a:prstTxWarp prst="textNoShape">
              <a:avLst/>
            </a:prstTxWarp>
          </a:bodyPr>
          <a:lstStyle>
            <a:lvl1pPr algn="r" defTabSz="946150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7824D7C3-E8F7-445B-9BF4-A6E833ABFFF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6265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87" tIns="47394" rIns="94787" bIns="47394" numCol="1" anchor="ctr" anchorCtr="0" compatLnSpc="1">
            <a:prstTxWarp prst="textNoShape">
              <a:avLst/>
            </a:prstTxWarp>
          </a:bodyPr>
          <a:lstStyle>
            <a:lvl1pPr defTabSz="946150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7788" y="0"/>
            <a:ext cx="29702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87" tIns="47394" rIns="94787" bIns="47394" numCol="1" anchor="ctr" anchorCtr="0" compatLnSpc="1">
            <a:prstTxWarp prst="textNoShape">
              <a:avLst/>
            </a:prstTxWarp>
          </a:bodyPr>
          <a:lstStyle>
            <a:lvl1pPr algn="r" defTabSz="946150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2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12825" y="725488"/>
            <a:ext cx="4843463" cy="3632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602163"/>
            <a:ext cx="5032375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87" tIns="47394" rIns="94787" bIns="473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0"/>
            <a:r>
              <a:rPr lang="pt-BR" noProof="0" smtClean="0"/>
              <a:t>Segundo nível</a:t>
            </a:r>
          </a:p>
          <a:p>
            <a:pPr lvl="0"/>
            <a:r>
              <a:rPr lang="pt-BR" noProof="0" smtClean="0"/>
              <a:t>Terceiro nível</a:t>
            </a:r>
          </a:p>
          <a:p>
            <a:pPr lvl="0"/>
            <a:r>
              <a:rPr lang="pt-BR" noProof="0" smtClean="0"/>
              <a:t>Quarto nível</a:t>
            </a:r>
          </a:p>
          <a:p>
            <a:pPr lvl="0"/>
            <a:r>
              <a:rPr lang="pt-BR" noProof="0" smtClean="0"/>
              <a:t>Quinto nível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3700"/>
            <a:ext cx="29702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87" tIns="47394" rIns="94787" bIns="47394" numCol="1" anchor="b" anchorCtr="0" compatLnSpc="1">
            <a:prstTxWarp prst="textNoShape">
              <a:avLst/>
            </a:prstTxWarp>
          </a:bodyPr>
          <a:lstStyle>
            <a:lvl1pPr defTabSz="946150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7788" y="9283700"/>
            <a:ext cx="297021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87" tIns="47394" rIns="94787" bIns="47394" numCol="1" anchor="b" anchorCtr="0" compatLnSpc="1">
            <a:prstTxWarp prst="textNoShape">
              <a:avLst/>
            </a:prstTxWarp>
          </a:bodyPr>
          <a:lstStyle>
            <a:lvl1pPr algn="r" defTabSz="946150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710ED30-9504-40F8-B66D-3CE47FABCFE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23246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1CEE33C0-082F-4ED9-9414-F42C8E28EE1F}" type="slidenum">
              <a:rPr lang="pt-BR" smtClean="0">
                <a:latin typeface="Times New Roman" pitchFamily="18" charset="0"/>
              </a:rPr>
              <a:pPr/>
              <a:t>1</a:t>
            </a:fld>
            <a:endParaRPr lang="pt-BR" smtClean="0">
              <a:latin typeface="Times New Roman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7768" tIns="43884" rIns="87768" bIns="43884"/>
          <a:lstStyle/>
          <a:p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2288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6E70D01C-21B4-4637-B32D-14B2BCABF6F4}" type="slidenum">
              <a:rPr lang="pt-BR" smtClean="0">
                <a:latin typeface="Times New Roman" pitchFamily="18" charset="0"/>
              </a:rPr>
              <a:pPr/>
              <a:t>10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4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21504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C2B08908-F297-4A92-B79B-18DDDA1289FA}" type="slidenum">
              <a:rPr lang="pt-BR" smtClean="0">
                <a:latin typeface="Times New Roman" pitchFamily="18" charset="0"/>
              </a:rPr>
              <a:pPr/>
              <a:t>100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606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21606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6C33A150-1BD8-4188-8945-0641CD0CDC63}" type="slidenum">
              <a:rPr lang="pt-BR" smtClean="0">
                <a:latin typeface="Times New Roman" pitchFamily="18" charset="0"/>
              </a:rPr>
              <a:pPr/>
              <a:t>101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709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21709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34251E37-40DD-48E4-BEDC-0DEB8BF334A0}" type="slidenum">
              <a:rPr lang="pt-BR" smtClean="0">
                <a:latin typeface="Times New Roman" pitchFamily="18" charset="0"/>
              </a:rPr>
              <a:pPr/>
              <a:t>102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811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21811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3DBA0896-48CC-4F3E-B2A3-404B7753194C}" type="slidenum">
              <a:rPr lang="pt-BR" smtClean="0">
                <a:latin typeface="Times New Roman" pitchFamily="18" charset="0"/>
              </a:rPr>
              <a:pPr/>
              <a:t>103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91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2191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21608036-B83D-49D2-973C-ACD3B358A690}" type="slidenum">
              <a:rPr lang="pt-BR" smtClean="0">
                <a:latin typeface="Times New Roman" pitchFamily="18" charset="0"/>
              </a:rPr>
              <a:pPr/>
              <a:t>104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01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22016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F4FA0CA0-4080-4EAB-90D4-311276F1CE8A}" type="slidenum">
              <a:rPr lang="pt-BR" smtClean="0">
                <a:latin typeface="Times New Roman" pitchFamily="18" charset="0"/>
              </a:rPr>
              <a:pPr/>
              <a:t>105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2390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722219CD-919C-4EEA-B5B7-B99415F533F4}" type="slidenum">
              <a:rPr lang="pt-BR" smtClean="0">
                <a:latin typeface="Times New Roman" pitchFamily="18" charset="0"/>
              </a:rPr>
              <a:pPr/>
              <a:t>11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2493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9F56F51D-8B0E-4A2D-B4AE-0316CC03D2FB}" type="slidenum">
              <a:rPr lang="pt-BR" smtClean="0">
                <a:latin typeface="Times New Roman" pitchFamily="18" charset="0"/>
              </a:rPr>
              <a:pPr/>
              <a:t>12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2595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45470FD5-272F-49D4-B6FD-981194AA3B73}" type="slidenum">
              <a:rPr lang="pt-BR" smtClean="0">
                <a:latin typeface="Times New Roman" pitchFamily="18" charset="0"/>
              </a:rPr>
              <a:pPr/>
              <a:t>13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2698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033C788E-1B48-4B16-B07A-24F7CE5DF8C8}" type="slidenum">
              <a:rPr lang="pt-BR" smtClean="0">
                <a:latin typeface="Times New Roman" pitchFamily="18" charset="0"/>
              </a:rPr>
              <a:pPr/>
              <a:t>14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2800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EDA87EA2-9451-4459-AD5D-784BE0D88FE7}" type="slidenum">
              <a:rPr lang="pt-BR" smtClean="0">
                <a:latin typeface="Times New Roman" pitchFamily="18" charset="0"/>
              </a:rPr>
              <a:pPr/>
              <a:t>15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2902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205A3599-F2D9-490E-8D79-E069985A83B9}" type="slidenum">
              <a:rPr lang="pt-BR" smtClean="0">
                <a:latin typeface="Times New Roman" pitchFamily="18" charset="0"/>
              </a:rPr>
              <a:pPr/>
              <a:t>16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3005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101E38D8-0B58-452F-ABCF-701F40DFC7F1}" type="slidenum">
              <a:rPr lang="pt-BR" smtClean="0">
                <a:latin typeface="Times New Roman" pitchFamily="18" charset="0"/>
              </a:rPr>
              <a:pPr/>
              <a:t>17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3107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706F463D-3BAC-43D6-818E-1C146375F538}" type="slidenum">
              <a:rPr lang="pt-BR" smtClean="0">
                <a:latin typeface="Times New Roman" pitchFamily="18" charset="0"/>
              </a:rPr>
              <a:pPr/>
              <a:t>18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3210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74D9584E-DFA1-49A7-A1A0-D7AC7ECC8A44}" type="slidenum">
              <a:rPr lang="pt-BR" smtClean="0">
                <a:latin typeface="Times New Roman" pitchFamily="18" charset="0"/>
              </a:rPr>
              <a:pPr/>
              <a:t>19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1469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7F2D8C96-D4D5-4404-9FDA-6E2E7563C751}" type="slidenum">
              <a:rPr lang="pt-BR" smtClean="0">
                <a:latin typeface="Times New Roman" pitchFamily="18" charset="0"/>
              </a:rPr>
              <a:pPr/>
              <a:t>2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3312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AB96E92E-2E5A-4CB3-80BF-541A41CB618C}" type="slidenum">
              <a:rPr lang="pt-BR" smtClean="0">
                <a:latin typeface="Times New Roman" pitchFamily="18" charset="0"/>
              </a:rPr>
              <a:pPr/>
              <a:t>20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3414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47FA2825-1D9F-4B10-96BF-EED1198E0CA0}" type="slidenum">
              <a:rPr lang="pt-BR" smtClean="0">
                <a:latin typeface="Times New Roman" pitchFamily="18" charset="0"/>
              </a:rPr>
              <a:pPr/>
              <a:t>21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6DC6B6F1-1608-46DD-8BA1-9468CD18B7AF}" type="slidenum">
              <a:rPr lang="pt-BR" smtClean="0">
                <a:latin typeface="Times New Roman" pitchFamily="18" charset="0"/>
              </a:rPr>
              <a:pPr/>
              <a:t>22</a:t>
            </a:fld>
            <a:endParaRPr lang="pt-BR" smtClean="0">
              <a:latin typeface="Times New Roman" pitchFamily="18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EDEA5417-DE57-4457-AB95-0684D8143FF5}" type="slidenum">
              <a:rPr lang="pt-BR" smtClean="0">
                <a:latin typeface="Times New Roman" pitchFamily="18" charset="0"/>
              </a:rPr>
              <a:pPr/>
              <a:t>23</a:t>
            </a:fld>
            <a:endParaRPr lang="pt-BR" smtClean="0">
              <a:latin typeface="Times New Roman" pitchFamily="18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3722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3577DFB5-C487-4B7C-A5A4-E3AC03FD88D9}" type="slidenum">
              <a:rPr lang="pt-BR" smtClean="0">
                <a:latin typeface="Times New Roman" pitchFamily="18" charset="0"/>
              </a:rPr>
              <a:pPr/>
              <a:t>24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3824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0872A11C-D391-4095-8FAD-EF922BAC27F2}" type="slidenum">
              <a:rPr lang="pt-BR" smtClean="0">
                <a:latin typeface="Times New Roman" pitchFamily="18" charset="0"/>
              </a:rPr>
              <a:pPr/>
              <a:t>25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3926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65FD0689-C293-409A-8F76-0C8CCDFDB0FE}" type="slidenum">
              <a:rPr lang="pt-BR" smtClean="0">
                <a:latin typeface="Times New Roman" pitchFamily="18" charset="0"/>
              </a:rPr>
              <a:pPr/>
              <a:t>26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4029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7CCC4676-4FF3-49E3-9D47-8DEF380A874A}" type="slidenum">
              <a:rPr lang="pt-BR" smtClean="0">
                <a:latin typeface="Times New Roman" pitchFamily="18" charset="0"/>
              </a:rPr>
              <a:pPr/>
              <a:t>27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4131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0ED63BE8-B9A5-420C-87C8-2684F8A0E5B3}" type="slidenum">
              <a:rPr lang="pt-BR" smtClean="0">
                <a:latin typeface="Times New Roman" pitchFamily="18" charset="0"/>
              </a:rPr>
              <a:pPr/>
              <a:t>28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423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564049FA-6578-4AF3-9198-3044552DFFCC}" type="slidenum">
              <a:rPr lang="pt-BR" smtClean="0">
                <a:latin typeface="Times New Roman" pitchFamily="18" charset="0"/>
              </a:rPr>
              <a:pPr/>
              <a:t>29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1571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4C6A323E-7742-401B-9A5D-8D682974113B}" type="slidenum">
              <a:rPr lang="pt-BR" smtClean="0">
                <a:latin typeface="Times New Roman" pitchFamily="18" charset="0"/>
              </a:rPr>
              <a:pPr/>
              <a:t>3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4336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B70DF265-FF15-4E10-B1B8-10EC957967BA}" type="slidenum">
              <a:rPr lang="pt-BR" smtClean="0">
                <a:latin typeface="Times New Roman" pitchFamily="18" charset="0"/>
              </a:rPr>
              <a:pPr/>
              <a:t>30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4438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F193FDA0-1E54-4453-BF72-68019359DADF}" type="slidenum">
              <a:rPr lang="pt-BR" smtClean="0">
                <a:latin typeface="Times New Roman" pitchFamily="18" charset="0"/>
              </a:rPr>
              <a:pPr/>
              <a:t>31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4541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94C9209B-43EE-43C1-AFF5-F462CF8C8508}" type="slidenum">
              <a:rPr lang="pt-BR" smtClean="0">
                <a:latin typeface="Times New Roman" pitchFamily="18" charset="0"/>
              </a:rPr>
              <a:pPr/>
              <a:t>32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46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50C58FA0-7A51-4FEB-A6EC-614BA9F0A1C7}" type="slidenum">
              <a:rPr lang="pt-BR" smtClean="0">
                <a:latin typeface="Times New Roman" pitchFamily="18" charset="0"/>
              </a:rPr>
              <a:pPr/>
              <a:t>33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4746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970DA4A4-2C92-43A5-AA36-DF60A55D7891}" type="slidenum">
              <a:rPr lang="pt-BR" smtClean="0">
                <a:latin typeface="Times New Roman" pitchFamily="18" charset="0"/>
              </a:rPr>
              <a:pPr/>
              <a:t>34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4848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88C6E2A6-A825-4BC7-9254-C26226EF7C1F}" type="slidenum">
              <a:rPr lang="pt-BR" smtClean="0">
                <a:latin typeface="Times New Roman" pitchFamily="18" charset="0"/>
              </a:rPr>
              <a:pPr/>
              <a:t>35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4950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CAAD3444-7CC2-44BC-8F2E-2330B396AE02}" type="slidenum">
              <a:rPr lang="pt-BR" smtClean="0">
                <a:latin typeface="Times New Roman" pitchFamily="18" charset="0"/>
              </a:rPr>
              <a:pPr/>
              <a:t>36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065875BC-7EC1-480D-AB38-A482B0DCB53C}" type="slidenum">
              <a:rPr lang="pt-BR" smtClean="0">
                <a:latin typeface="Times New Roman" pitchFamily="18" charset="0"/>
              </a:rPr>
              <a:pPr/>
              <a:t>37</a:t>
            </a:fld>
            <a:endParaRPr lang="pt-BR" smtClean="0">
              <a:latin typeface="Times New Roman" pitchFamily="18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7768" tIns="43884" rIns="87768" bIns="43884"/>
          <a:lstStyle/>
          <a:p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5155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0D21268C-A35C-424D-AE8E-A0016079EA3D}" type="slidenum">
              <a:rPr lang="pt-BR" smtClean="0">
                <a:latin typeface="Times New Roman" pitchFamily="18" charset="0"/>
              </a:rPr>
              <a:pPr/>
              <a:t>38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5258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F3360F54-2A52-4FBD-8144-E319E33C24D2}" type="slidenum">
              <a:rPr lang="pt-BR" smtClean="0">
                <a:latin typeface="Times New Roman" pitchFamily="18" charset="0"/>
              </a:rPr>
              <a:pPr/>
              <a:t>39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167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D898E230-FE06-43E1-8F10-4DA6640CB69E}" type="slidenum">
              <a:rPr lang="pt-BR" smtClean="0">
                <a:latin typeface="Times New Roman" pitchFamily="18" charset="0"/>
              </a:rPr>
              <a:pPr/>
              <a:t>4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5360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CE084A2A-0566-4CD4-8539-639BE6AEF6E6}" type="slidenum">
              <a:rPr lang="pt-BR" smtClean="0">
                <a:latin typeface="Times New Roman" pitchFamily="18" charset="0"/>
              </a:rPr>
              <a:pPr/>
              <a:t>40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5462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4D1AC243-1876-46F3-A303-3D0959804E7B}" type="slidenum">
              <a:rPr lang="pt-BR" smtClean="0">
                <a:latin typeface="Times New Roman" pitchFamily="18" charset="0"/>
              </a:rPr>
              <a:pPr/>
              <a:t>41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5565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C35E2618-50B9-4795-AEE0-A177CF4AEA7D}" type="slidenum">
              <a:rPr lang="pt-BR" smtClean="0">
                <a:latin typeface="Times New Roman" pitchFamily="18" charset="0"/>
              </a:rPr>
              <a:pPr/>
              <a:t>42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5667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541CD46E-B680-4C32-AEE3-22362A282B9B}" type="slidenum">
              <a:rPr lang="pt-BR" smtClean="0">
                <a:latin typeface="Times New Roman" pitchFamily="18" charset="0"/>
              </a:rPr>
              <a:pPr/>
              <a:t>43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5770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ECAD9652-CA3E-4E16-930D-4819A97D298E}" type="slidenum">
              <a:rPr lang="pt-BR" smtClean="0">
                <a:latin typeface="Times New Roman" pitchFamily="18" charset="0"/>
              </a:rPr>
              <a:pPr/>
              <a:t>44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5872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1EF9CFBE-B6B0-480C-BB7C-F5B664797E89}" type="slidenum">
              <a:rPr lang="pt-BR" smtClean="0">
                <a:latin typeface="Times New Roman" pitchFamily="18" charset="0"/>
              </a:rPr>
              <a:pPr/>
              <a:t>45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5974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D78CB2F0-FDEC-42A4-BFF6-AD90A4E0746B}" type="slidenum">
              <a:rPr lang="pt-BR" smtClean="0">
                <a:latin typeface="Times New Roman" pitchFamily="18" charset="0"/>
              </a:rPr>
              <a:pPr/>
              <a:t>46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6077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C5D426E8-A69D-4812-A57A-D6F1913CCB5B}" type="slidenum">
              <a:rPr lang="pt-BR" smtClean="0">
                <a:latin typeface="Times New Roman" pitchFamily="18" charset="0"/>
              </a:rPr>
              <a:pPr/>
              <a:t>47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6179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8C14CF59-EB1C-4A69-8EF2-3295353A3522}" type="slidenum">
              <a:rPr lang="pt-BR" smtClean="0">
                <a:latin typeface="Times New Roman" pitchFamily="18" charset="0"/>
              </a:rPr>
              <a:pPr/>
              <a:t>48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6282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1D24E12B-18F2-4B06-A338-041979C41F63}" type="slidenum">
              <a:rPr lang="pt-BR" smtClean="0">
                <a:latin typeface="Times New Roman" pitchFamily="18" charset="0"/>
              </a:rPr>
              <a:pPr/>
              <a:t>49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1776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F2863B42-74DF-46F0-B25B-9389916062AC}" type="slidenum">
              <a:rPr lang="pt-BR" smtClean="0">
                <a:latin typeface="Times New Roman" pitchFamily="18" charset="0"/>
              </a:rPr>
              <a:pPr/>
              <a:t>5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6384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C60D9081-F7CE-4496-8946-7860EA9A4906}" type="slidenum">
              <a:rPr lang="pt-BR" smtClean="0">
                <a:latin typeface="Times New Roman" pitchFamily="18" charset="0"/>
              </a:rPr>
              <a:pPr/>
              <a:t>50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6486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464582A4-9352-451F-85D4-92C5D3CE0444}" type="slidenum">
              <a:rPr lang="pt-BR" smtClean="0">
                <a:latin typeface="Times New Roman" pitchFamily="18" charset="0"/>
              </a:rPr>
              <a:pPr/>
              <a:t>51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6589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59B0303B-2A22-4DC9-8ACE-8319CC3D73F0}" type="slidenum">
              <a:rPr lang="pt-BR" smtClean="0">
                <a:latin typeface="Times New Roman" pitchFamily="18" charset="0"/>
              </a:rPr>
              <a:pPr/>
              <a:t>52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6691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FF6FE95F-5599-4C15-B1D1-1156C9777215}" type="slidenum">
              <a:rPr lang="pt-BR" smtClean="0">
                <a:latin typeface="Times New Roman" pitchFamily="18" charset="0"/>
              </a:rPr>
              <a:pPr/>
              <a:t>53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679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84327008-E875-4D7D-97BF-61F2D9AE76C8}" type="slidenum">
              <a:rPr lang="pt-BR" smtClean="0">
                <a:latin typeface="Times New Roman" pitchFamily="18" charset="0"/>
              </a:rPr>
              <a:pPr/>
              <a:t>54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9A53BBCD-68DB-43F5-8D78-C1F05D95A5E1}" type="slidenum">
              <a:rPr lang="pt-BR" smtClean="0">
                <a:latin typeface="Times New Roman" pitchFamily="18" charset="0"/>
              </a:rPr>
              <a:pPr/>
              <a:t>55</a:t>
            </a:fld>
            <a:endParaRPr lang="pt-BR" smtClean="0">
              <a:latin typeface="Times New Roman" pitchFamily="18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7768" tIns="43884" rIns="87768" bIns="43884"/>
          <a:lstStyle/>
          <a:p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05626F83-005C-4F34-9735-B8B78470DB37}" type="slidenum">
              <a:rPr lang="pt-BR" smtClean="0">
                <a:latin typeface="Times New Roman" pitchFamily="18" charset="0"/>
              </a:rPr>
              <a:pPr/>
              <a:t>56</a:t>
            </a:fld>
            <a:endParaRPr lang="pt-BR" smtClean="0">
              <a:latin typeface="Times New Roman" pitchFamily="18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7768" tIns="43884" rIns="87768" bIns="43884"/>
          <a:lstStyle/>
          <a:p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F66A4B8D-7F77-45A5-87E4-3B5AF7FA6011}" type="slidenum">
              <a:rPr lang="pt-BR" smtClean="0">
                <a:latin typeface="Times New Roman" pitchFamily="18" charset="0"/>
              </a:rPr>
              <a:pPr/>
              <a:t>57</a:t>
            </a:fld>
            <a:endParaRPr lang="pt-BR" smtClean="0">
              <a:latin typeface="Times New Roman" pitchFamily="18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7768" tIns="43884" rIns="87768" bIns="43884"/>
          <a:lstStyle/>
          <a:p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8DD97855-F461-4A76-B530-1E0562E72B91}" type="slidenum">
              <a:rPr lang="pt-BR" smtClean="0">
                <a:latin typeface="Times New Roman" pitchFamily="18" charset="0"/>
              </a:rPr>
              <a:pPr/>
              <a:t>58</a:t>
            </a:fld>
            <a:endParaRPr lang="pt-BR" smtClean="0">
              <a:latin typeface="Times New Roman" pitchFamily="18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7768" tIns="43884" rIns="87768" bIns="43884"/>
          <a:lstStyle/>
          <a:p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CEF3DD41-1C85-4A36-ADF6-EA4427DEFE65}" type="slidenum">
              <a:rPr lang="pt-BR" smtClean="0">
                <a:latin typeface="Times New Roman" pitchFamily="18" charset="0"/>
              </a:rPr>
              <a:pPr/>
              <a:t>59</a:t>
            </a:fld>
            <a:endParaRPr lang="pt-BR" smtClean="0">
              <a:latin typeface="Times New Roman" pitchFamily="18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7768" tIns="43884" rIns="87768" bIns="43884"/>
          <a:lstStyle/>
          <a:p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1878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D748FA01-3545-4921-BBF1-3868AB1EE29A}" type="slidenum">
              <a:rPr lang="pt-BR" smtClean="0">
                <a:latin typeface="Times New Roman" pitchFamily="18" charset="0"/>
              </a:rPr>
              <a:pPr/>
              <a:t>6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040DE25B-F0F5-45A9-81E2-E63459F51375}" type="slidenum">
              <a:rPr lang="pt-BR" smtClean="0">
                <a:latin typeface="Times New Roman" pitchFamily="18" charset="0"/>
              </a:rPr>
              <a:pPr/>
              <a:t>60</a:t>
            </a:fld>
            <a:endParaRPr lang="pt-BR" smtClean="0">
              <a:latin typeface="Times New Roman" pitchFamily="18" charset="0"/>
            </a:endParaRPr>
          </a:p>
        </p:txBody>
      </p:sp>
      <p:sp>
        <p:nvSpPr>
          <p:cNvPr id="17408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7768" tIns="43884" rIns="87768" bIns="43884"/>
          <a:lstStyle/>
          <a:p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CA1455CF-49BF-4273-924E-91CA158B26F0}" type="slidenum">
              <a:rPr lang="pt-BR" smtClean="0">
                <a:latin typeface="Times New Roman" pitchFamily="18" charset="0"/>
              </a:rPr>
              <a:pPr/>
              <a:t>61</a:t>
            </a:fld>
            <a:endParaRPr lang="pt-BR" smtClean="0">
              <a:latin typeface="Times New Roman" pitchFamily="18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7768" tIns="43884" rIns="87768" bIns="43884"/>
          <a:lstStyle/>
          <a:p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7613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E82517AF-A113-4FD3-9155-91980C98D8CA}" type="slidenum">
              <a:rPr lang="pt-BR" smtClean="0">
                <a:latin typeface="Times New Roman" pitchFamily="18" charset="0"/>
              </a:rPr>
              <a:pPr/>
              <a:t>62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7715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F3D0047F-7B0D-4444-AD29-B40F0B9079C9}" type="slidenum">
              <a:rPr lang="pt-BR" smtClean="0">
                <a:latin typeface="Times New Roman" pitchFamily="18" charset="0"/>
              </a:rPr>
              <a:pPr/>
              <a:t>63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7818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788268AC-B340-4169-A6A2-D235B8DCA4DA}" type="slidenum">
              <a:rPr lang="pt-BR" smtClean="0">
                <a:latin typeface="Times New Roman" pitchFamily="18" charset="0"/>
              </a:rPr>
              <a:pPr/>
              <a:t>64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7920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1A7340B5-7259-4FE6-BAAF-BF057A97EC12}" type="slidenum">
              <a:rPr lang="pt-BR" smtClean="0">
                <a:latin typeface="Times New Roman" pitchFamily="18" charset="0"/>
              </a:rPr>
              <a:pPr/>
              <a:t>65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8022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07AC619B-266A-47AB-A9CD-00B49D6C56F4}" type="slidenum">
              <a:rPr lang="pt-BR" smtClean="0">
                <a:latin typeface="Times New Roman" pitchFamily="18" charset="0"/>
              </a:rPr>
              <a:pPr/>
              <a:t>66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8125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7D8C5200-AD65-4B4A-AE7B-98E5067100C7}" type="slidenum">
              <a:rPr lang="pt-BR" smtClean="0">
                <a:latin typeface="Times New Roman" pitchFamily="18" charset="0"/>
              </a:rPr>
              <a:pPr/>
              <a:t>67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8227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B7EFE23A-0C80-4A84-B06A-AA3111A331F1}" type="slidenum">
              <a:rPr lang="pt-BR" smtClean="0">
                <a:latin typeface="Times New Roman" pitchFamily="18" charset="0"/>
              </a:rPr>
              <a:pPr/>
              <a:t>68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8330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5E5C9425-170B-489D-BE4E-55C88C73068D}" type="slidenum">
              <a:rPr lang="pt-BR" smtClean="0">
                <a:latin typeface="Times New Roman" pitchFamily="18" charset="0"/>
              </a:rPr>
              <a:pPr/>
              <a:t>69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1981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F179AC01-D1B1-499B-865A-699BEA2BEDE1}" type="slidenum">
              <a:rPr lang="pt-BR" smtClean="0">
                <a:latin typeface="Times New Roman" pitchFamily="18" charset="0"/>
              </a:rPr>
              <a:pPr/>
              <a:t>7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8432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9CA93505-A0C1-437C-AEB5-A7ABFDEAFA1D}" type="slidenum">
              <a:rPr lang="pt-BR" smtClean="0">
                <a:latin typeface="Times New Roman" pitchFamily="18" charset="0"/>
              </a:rPr>
              <a:pPr/>
              <a:t>70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8534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E871AE4D-F4A1-4DAF-9B00-03201F3C0B50}" type="slidenum">
              <a:rPr lang="pt-BR" smtClean="0">
                <a:latin typeface="Times New Roman" pitchFamily="18" charset="0"/>
              </a:rPr>
              <a:pPr/>
              <a:t>71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8637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AAA429E8-D5BC-42F4-8644-36D039DF5734}" type="slidenum">
              <a:rPr lang="pt-BR" smtClean="0">
                <a:latin typeface="Times New Roman" pitchFamily="18" charset="0"/>
              </a:rPr>
              <a:pPr/>
              <a:t>72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8739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E05866E3-8FC6-457B-9502-A229E2D9243E}" type="slidenum">
              <a:rPr lang="pt-BR" smtClean="0">
                <a:latin typeface="Times New Roman" pitchFamily="18" charset="0"/>
              </a:rPr>
              <a:pPr/>
              <a:t>73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1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8842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35F0B5B1-FA7A-4293-8838-83AA5E48594C}" type="slidenum">
              <a:rPr lang="pt-BR" smtClean="0">
                <a:latin typeface="Times New Roman" pitchFamily="18" charset="0"/>
              </a:rPr>
              <a:pPr/>
              <a:t>74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8944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CBC3E523-2B0A-4E2F-A4E2-B8DA9E32867E}" type="slidenum">
              <a:rPr lang="pt-BR" smtClean="0">
                <a:latin typeface="Times New Roman" pitchFamily="18" charset="0"/>
              </a:rPr>
              <a:pPr/>
              <a:t>75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9046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B611E764-F2D4-40C0-952C-BD24D89BCD39}" type="slidenum">
              <a:rPr lang="pt-BR" smtClean="0">
                <a:latin typeface="Times New Roman" pitchFamily="18" charset="0"/>
              </a:rPr>
              <a:pPr/>
              <a:t>76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149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9149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BF411716-630D-403B-8732-06E70465FAE8}" type="slidenum">
              <a:rPr lang="pt-BR" smtClean="0">
                <a:latin typeface="Times New Roman" pitchFamily="18" charset="0"/>
              </a:rPr>
              <a:pPr/>
              <a:t>77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251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9251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7D114290-13CC-4E4B-B48F-96600D8F56D7}" type="slidenum">
              <a:rPr lang="pt-BR" smtClean="0">
                <a:latin typeface="Times New Roman" pitchFamily="18" charset="0"/>
              </a:rPr>
              <a:pPr/>
              <a:t>78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935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EEF0185E-A5D1-4539-8B25-3E5C36DC91CD}" type="slidenum">
              <a:rPr lang="pt-BR" smtClean="0">
                <a:latin typeface="Times New Roman" pitchFamily="18" charset="0"/>
              </a:rPr>
              <a:pPr/>
              <a:t>79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208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3B78EDF3-1169-4BCB-A519-2FA7E2F53822}" type="slidenum">
              <a:rPr lang="pt-BR" smtClean="0">
                <a:latin typeface="Times New Roman" pitchFamily="18" charset="0"/>
              </a:rPr>
              <a:pPr/>
              <a:t>8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9456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45F17031-7F5A-461A-94AC-496AB75FBEF5}" type="slidenum">
              <a:rPr lang="pt-BR" smtClean="0">
                <a:latin typeface="Times New Roman" pitchFamily="18" charset="0"/>
              </a:rPr>
              <a:pPr/>
              <a:t>80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9558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50DA0A30-4AC4-4C17-A8ED-103FFB531364}" type="slidenum">
              <a:rPr lang="pt-BR" smtClean="0">
                <a:latin typeface="Times New Roman" pitchFamily="18" charset="0"/>
              </a:rPr>
              <a:pPr/>
              <a:t>81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661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9661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C3967CB9-8C1B-43AB-984F-FAA7439FBF5E}" type="slidenum">
              <a:rPr lang="pt-BR" smtClean="0">
                <a:latin typeface="Times New Roman" pitchFamily="18" charset="0"/>
              </a:rPr>
              <a:pPr/>
              <a:t>82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976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C62CD615-E192-419C-B063-61AAC5A6FEB0}" type="slidenum">
              <a:rPr lang="pt-BR" smtClean="0">
                <a:latin typeface="Times New Roman" pitchFamily="18" charset="0"/>
              </a:rPr>
              <a:pPr/>
              <a:t>83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865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9866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CF7D5B53-2B3C-4AC0-B9F3-DE20080FAE6C}" type="slidenum">
              <a:rPr lang="pt-BR" smtClean="0">
                <a:latin typeface="Times New Roman" pitchFamily="18" charset="0"/>
              </a:rPr>
              <a:pPr/>
              <a:t>84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9968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AFF2681C-BA5C-4DC5-9B8C-166B426D78DA}" type="slidenum">
              <a:rPr lang="pt-BR" smtClean="0">
                <a:latin typeface="Times New Roman" pitchFamily="18" charset="0"/>
              </a:rPr>
              <a:pPr/>
              <a:t>85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070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20070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B4C53258-42C1-451F-BECD-18D63C1B6CC3}" type="slidenum">
              <a:rPr lang="pt-BR" smtClean="0">
                <a:latin typeface="Times New Roman" pitchFamily="18" charset="0"/>
              </a:rPr>
              <a:pPr/>
              <a:t>86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20173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F88D3E6B-DDD0-485D-A88C-F841F55F7C38}" type="slidenum">
              <a:rPr lang="pt-BR" smtClean="0">
                <a:latin typeface="Times New Roman" pitchFamily="18" charset="0"/>
              </a:rPr>
              <a:pPr/>
              <a:t>87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275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20275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C5B66D7E-B3A4-4965-AEC5-28917575F3F2}" type="slidenum">
              <a:rPr lang="pt-BR" smtClean="0">
                <a:latin typeface="Times New Roman" pitchFamily="18" charset="0"/>
              </a:rPr>
              <a:pPr/>
              <a:t>88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20378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4C25A6A9-BF7E-4508-B0F7-72528A2A82F7}" type="slidenum">
              <a:rPr lang="pt-BR" smtClean="0">
                <a:latin typeface="Times New Roman" pitchFamily="18" charset="0"/>
              </a:rPr>
              <a:pPr/>
              <a:t>89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12186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33D4AAFF-BFA9-4775-8804-D28BC4E79A5E}" type="slidenum">
              <a:rPr lang="pt-BR" smtClean="0">
                <a:latin typeface="Times New Roman" pitchFamily="18" charset="0"/>
              </a:rPr>
              <a:pPr/>
              <a:t>9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20480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9718FF6D-6C2C-433E-8B1B-10CA30187D36}" type="slidenum">
              <a:rPr lang="pt-BR" smtClean="0">
                <a:latin typeface="Times New Roman" pitchFamily="18" charset="0"/>
              </a:rPr>
              <a:pPr/>
              <a:t>90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582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20582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BCF27260-FCF1-425D-BEAF-C716B609E9C7}" type="slidenum">
              <a:rPr lang="pt-BR" smtClean="0">
                <a:latin typeface="Times New Roman" pitchFamily="18" charset="0"/>
              </a:rPr>
              <a:pPr/>
              <a:t>91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685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20685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B3D731E5-7F51-4C0D-86DF-83694CC3FBD0}" type="slidenum">
              <a:rPr lang="pt-BR" smtClean="0">
                <a:latin typeface="Times New Roman" pitchFamily="18" charset="0"/>
              </a:rPr>
              <a:pPr/>
              <a:t>92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787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20787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32A4A9B5-BC50-4D9C-A3E3-484557667251}" type="slidenum">
              <a:rPr lang="pt-BR" smtClean="0">
                <a:latin typeface="Times New Roman" pitchFamily="18" charset="0"/>
              </a:rPr>
              <a:pPr/>
              <a:t>93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20890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D6E6C28D-7DAA-4595-A5E9-801A115D2E16}" type="slidenum">
              <a:rPr lang="pt-BR" smtClean="0">
                <a:latin typeface="Times New Roman" pitchFamily="18" charset="0"/>
              </a:rPr>
              <a:pPr/>
              <a:t>94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20992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C943ABB9-506D-4E96-9F81-056FDB8C17A8}" type="slidenum">
              <a:rPr lang="pt-BR" smtClean="0">
                <a:latin typeface="Times New Roman" pitchFamily="18" charset="0"/>
              </a:rPr>
              <a:pPr/>
              <a:t>95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094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21094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D56F87AC-A069-4E7C-9C01-98973067B700}" type="slidenum">
              <a:rPr lang="pt-BR" smtClean="0">
                <a:latin typeface="Times New Roman" pitchFamily="18" charset="0"/>
              </a:rPr>
              <a:pPr/>
              <a:t>96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197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21197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A8179F4F-8BF2-4C5A-92FB-DC883C949E98}" type="slidenum">
              <a:rPr lang="pt-BR" smtClean="0">
                <a:latin typeface="Times New Roman" pitchFamily="18" charset="0"/>
              </a:rPr>
              <a:pPr/>
              <a:t>97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29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21299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4C23C121-F342-4CAF-B765-39920A5D01FC}" type="slidenum">
              <a:rPr lang="pt-BR" smtClean="0">
                <a:latin typeface="Times New Roman" pitchFamily="18" charset="0"/>
              </a:rPr>
              <a:pPr/>
              <a:t>98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Times New Roman" pitchFamily="18" charset="0"/>
            </a:endParaRPr>
          </a:p>
        </p:txBody>
      </p:sp>
      <p:sp>
        <p:nvSpPr>
          <p:cNvPr id="21402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defTabSz="9461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fld id="{0E7FEED5-0ACD-4A60-BA62-37CE3749B9AF}" type="slidenum">
              <a:rPr lang="pt-BR" smtClean="0">
                <a:latin typeface="Times New Roman" pitchFamily="18" charset="0"/>
              </a:rPr>
              <a:pPr/>
              <a:t>99</a:t>
            </a:fld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Slide de título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66800"/>
            <a:ext cx="4724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 descr="MINERX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2954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11470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724400"/>
            <a:ext cx="6400800" cy="914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spcBef>
                <a:spcPct val="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>
                <a:latin typeface="Times New Roman" charset="0"/>
              </a:defRPr>
            </a:lvl1pPr>
          </a:lstStyle>
          <a:p>
            <a:pPr>
              <a:defRPr/>
            </a:pPr>
            <a:fld id="{99687A88-7988-41DC-9169-092C0330D51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6873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5F34C-A1E1-42DC-8B3C-CBBB6A6DEF8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439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FCD8B-B823-47F8-B3C8-9A45A1E97A5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797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5276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539750" y="6324600"/>
            <a:ext cx="189865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24 de novembro/2006</a:t>
            </a:r>
            <a:endParaRPr lang="pt-BR" sz="120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>
          <a:xfrm>
            <a:off x="7451725" y="6284913"/>
            <a:ext cx="129381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7F0D5-254C-446C-943B-4251EF1E164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2"/>
          </p:nvPr>
        </p:nvSpPr>
        <p:spPr>
          <a:xfrm>
            <a:off x="2987675" y="61658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  <a:p>
            <a:pPr>
              <a:defRPr/>
            </a:pPr>
            <a:r>
              <a:rPr lang="pt-BR"/>
              <a:t>Evento UFGD</a:t>
            </a:r>
          </a:p>
          <a:p>
            <a:pPr>
              <a:defRPr/>
            </a:pPr>
            <a:endParaRPr lang="pt-BR"/>
          </a:p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3884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ítulo e conteúdo em cima d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0BAE5-4CB9-4C01-9276-80613373053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1262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ítulo e texto em cima do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08EA6-A375-4FCE-8D90-050DEDAA0B7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0997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7798D-C9FB-4C2E-A502-EEBED5BC5F7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1133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5F3B9-1C6A-4FE4-B712-DC3439066AA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1711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19439-2492-4456-86B0-EACA3ADF8B1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141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A5BB9-7ECE-4CAD-B96D-B650E5000F8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7494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922FF-EF51-4E79-B664-3E090178872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3199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452A3-AFF3-4FFF-8D5E-9BB40E82451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1631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9C7F5-7787-4260-AC90-E43A5072723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7741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E103F-5F34-4686-8336-54C0AD411E4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2632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66800"/>
            <a:ext cx="4724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6858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1367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367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367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fld id="{D7179D3E-D848-4256-ACC2-3DBE5242C90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1136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60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1" r:id="rId12"/>
    <p:sldLayoutId id="2147483962" r:id="rId13"/>
    <p:sldLayoutId id="2147483963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9" grpId="0" build="p" autoUpdateAnimBg="0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136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136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136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136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136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7" Type="http://schemas.openxmlformats.org/officeDocument/2006/relationships/image" Target="../media/image12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hyperlink" Target="mailto:relacionamento@poli.usp.br" TargetMode="External"/><Relationship Id="rId4" Type="http://schemas.openxmlformats.org/officeDocument/2006/relationships/hyperlink" Target="http://www.poli.usp.br/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1.jpeg"/><Relationship Id="rId18" Type="http://schemas.openxmlformats.org/officeDocument/2006/relationships/image" Target="../media/image46.png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33.jpeg"/><Relationship Id="rId12" Type="http://schemas.openxmlformats.org/officeDocument/2006/relationships/image" Target="../media/image40.jpeg"/><Relationship Id="rId1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4.jpeg"/><Relationship Id="rId20" Type="http://schemas.openxmlformats.org/officeDocument/2006/relationships/image" Target="../media/image4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11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43.png"/><Relationship Id="rId10" Type="http://schemas.openxmlformats.org/officeDocument/2006/relationships/image" Target="../media/image39.jpeg"/><Relationship Id="rId19" Type="http://schemas.openxmlformats.org/officeDocument/2006/relationships/image" Target="../media/image47.jpeg"/><Relationship Id="rId4" Type="http://schemas.openxmlformats.org/officeDocument/2006/relationships/image" Target="../media/image36.jpeg"/><Relationship Id="rId9" Type="http://schemas.openxmlformats.org/officeDocument/2006/relationships/image" Target="../media/image38.jpeg"/><Relationship Id="rId14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0.png"/><Relationship Id="rId3" Type="http://schemas.openxmlformats.org/officeDocument/2006/relationships/image" Target="../media/image53.png"/><Relationship Id="rId7" Type="http://schemas.openxmlformats.org/officeDocument/2006/relationships/image" Target="../media/image56.jpeg"/><Relationship Id="rId12" Type="http://schemas.openxmlformats.org/officeDocument/2006/relationships/hyperlink" Target="http://www.poli.usp.br/CCInt/Diploma_Duplo/nantes/nantes.html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hyperlink" Target="http://www.ec-lyon.fr/presentation/index.html.fr" TargetMode="External"/><Relationship Id="rId10" Type="http://schemas.openxmlformats.org/officeDocument/2006/relationships/hyperlink" Target="http://www.poli.usp.br/CCInt/Diploma_Duplo/lille/lille.html" TargetMode="External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c-lyon.fr/presentation/index.html.fr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oli.usp.br/CCInt/Diploma_Duplo/lille/lille.html" TargetMode="External"/><Relationship Id="rId11" Type="http://schemas.openxmlformats.org/officeDocument/2006/relationships/image" Target="../media/image60.png"/><Relationship Id="rId5" Type="http://schemas.openxmlformats.org/officeDocument/2006/relationships/image" Target="../media/image58.png"/><Relationship Id="rId10" Type="http://schemas.openxmlformats.org/officeDocument/2006/relationships/hyperlink" Target="http://www.poli.usp.br/CCInt/Diploma_Duplo/nantes/nantes.html" TargetMode="External"/><Relationship Id="rId4" Type="http://schemas.openxmlformats.org/officeDocument/2006/relationships/image" Target="../media/image56.jpeg"/><Relationship Id="rId9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8.emf"/><Relationship Id="rId4" Type="http://schemas.openxmlformats.org/officeDocument/2006/relationships/oleObject" Target="../embeddings/oleObject2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Aluno\Desktop\Millau.wmv" TargetMode="External"/><Relationship Id="rId4" Type="http://schemas.openxmlformats.org/officeDocument/2006/relationships/image" Target="../media/image108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ae.edu/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9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561975"/>
            <a:ext cx="7726363" cy="596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685800" y="152400"/>
            <a:ext cx="8256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4400">
                <a:solidFill>
                  <a:schemeClr val="tx2"/>
                </a:solidFill>
                <a:latin typeface="Arial" pitchFamily="34" charset="0"/>
              </a:rPr>
              <a:t>Technology is changing so fast…</a:t>
            </a:r>
          </a:p>
        </p:txBody>
      </p:sp>
      <p:grpSp>
        <p:nvGrpSpPr>
          <p:cNvPr id="106500" name="Group 4"/>
          <p:cNvGrpSpPr>
            <a:grpSpLocks/>
          </p:cNvGrpSpPr>
          <p:nvPr/>
        </p:nvGrpSpPr>
        <p:grpSpPr bwMode="auto">
          <a:xfrm>
            <a:off x="304800" y="1981200"/>
            <a:ext cx="2601913" cy="3821113"/>
            <a:chOff x="298" y="1248"/>
            <a:chExt cx="1639" cy="2407"/>
          </a:xfrm>
        </p:grpSpPr>
        <p:pic>
          <p:nvPicPr>
            <p:cNvPr id="106509" name="Picture 5" descr="caxton pres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" y="1255"/>
              <a:ext cx="1639" cy="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510" name="Text Box 6"/>
            <p:cNvSpPr txBox="1">
              <a:spLocks noChangeArrowheads="1"/>
            </p:cNvSpPr>
            <p:nvPr/>
          </p:nvSpPr>
          <p:spPr bwMode="auto">
            <a:xfrm>
              <a:off x="1248" y="1248"/>
              <a:ext cx="6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en-US" sz="2800" b="1">
                  <a:solidFill>
                    <a:schemeClr val="bg2"/>
                  </a:solidFill>
                  <a:latin typeface="Arial" pitchFamily="34" charset="0"/>
                </a:rPr>
                <a:t>1474</a:t>
              </a:r>
            </a:p>
          </p:txBody>
        </p:sp>
      </p:grpSp>
      <p:grpSp>
        <p:nvGrpSpPr>
          <p:cNvPr id="106501" name="Group 7"/>
          <p:cNvGrpSpPr>
            <a:grpSpLocks/>
          </p:cNvGrpSpPr>
          <p:nvPr/>
        </p:nvGrpSpPr>
        <p:grpSpPr bwMode="auto">
          <a:xfrm>
            <a:off x="2819400" y="3657600"/>
            <a:ext cx="2895600" cy="2773363"/>
            <a:chOff x="2016" y="2064"/>
            <a:chExt cx="1824" cy="1747"/>
          </a:xfrm>
        </p:grpSpPr>
        <p:pic>
          <p:nvPicPr>
            <p:cNvPr id="106507" name="Picture 8" descr="bweek_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2064"/>
              <a:ext cx="1824" cy="1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508" name="Text Box 9"/>
            <p:cNvSpPr txBox="1">
              <a:spLocks noChangeArrowheads="1"/>
            </p:cNvSpPr>
            <p:nvPr/>
          </p:nvSpPr>
          <p:spPr bwMode="auto">
            <a:xfrm>
              <a:off x="2246" y="3561"/>
              <a:ext cx="70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FF00"/>
                  </a:solidFill>
                </a:rPr>
                <a:t>TODAY</a:t>
              </a:r>
            </a:p>
          </p:txBody>
        </p:sp>
      </p:grpSp>
      <p:grpSp>
        <p:nvGrpSpPr>
          <p:cNvPr id="106502" name="Group 10"/>
          <p:cNvGrpSpPr>
            <a:grpSpLocks/>
          </p:cNvGrpSpPr>
          <p:nvPr/>
        </p:nvGrpSpPr>
        <p:grpSpPr bwMode="auto">
          <a:xfrm>
            <a:off x="5029200" y="1524000"/>
            <a:ext cx="4114800" cy="5334000"/>
            <a:chOff x="3168" y="960"/>
            <a:chExt cx="2592" cy="3360"/>
          </a:xfrm>
        </p:grpSpPr>
        <p:pic>
          <p:nvPicPr>
            <p:cNvPr id="106503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960"/>
              <a:ext cx="2592" cy="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504" name="Text Box 12"/>
            <p:cNvSpPr txBox="1">
              <a:spLocks noChangeArrowheads="1"/>
            </p:cNvSpPr>
            <p:nvPr/>
          </p:nvSpPr>
          <p:spPr bwMode="auto">
            <a:xfrm>
              <a:off x="3312" y="960"/>
              <a:ext cx="99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chemeClr val="bg1"/>
                  </a:solidFill>
                </a:rPr>
                <a:t>TOMORROW</a:t>
              </a:r>
            </a:p>
          </p:txBody>
        </p:sp>
        <p:pic>
          <p:nvPicPr>
            <p:cNvPr id="106505" name="Picture 13" descr="adapt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2352"/>
              <a:ext cx="2160" cy="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506" name="Picture 14" descr="sl3b-nil_020_dth4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3" y="3250"/>
              <a:ext cx="879" cy="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smtClean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smtClean="0"/>
          </a:p>
        </p:txBody>
      </p:sp>
      <p:pic>
        <p:nvPicPr>
          <p:cNvPr id="107524" name="Picture 4" descr="G5452133072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5" name="Rectangle 4"/>
          <p:cNvSpPr>
            <a:spLocks noChangeArrowheads="1"/>
          </p:cNvSpPr>
          <p:nvPr/>
        </p:nvSpPr>
        <p:spPr bwMode="auto">
          <a:xfrm>
            <a:off x="3276600" y="990600"/>
            <a:ext cx="556260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33363" indent="-233363" algn="r">
              <a:lnSpc>
                <a:spcPct val="90000"/>
              </a:lnSpc>
              <a:spcBef>
                <a:spcPct val="25000"/>
              </a:spcBef>
            </a:pPr>
            <a:r>
              <a:rPr lang="en-US" sz="4000">
                <a:solidFill>
                  <a:srgbClr val="FFFFFF"/>
                </a:solidFill>
                <a:latin typeface="Futura Lt"/>
              </a:rPr>
              <a:t>“	Start by doing what’s necessary, then what's possible, and suddenly you are doing the impossible.”</a:t>
            </a:r>
          </a:p>
          <a:p>
            <a:pPr marL="233363" indent="-233363" algn="r">
              <a:lnSpc>
                <a:spcPct val="90000"/>
              </a:lnSpc>
              <a:spcBef>
                <a:spcPct val="25000"/>
              </a:spcBef>
            </a:pPr>
            <a:r>
              <a:rPr lang="en-US" sz="2800">
                <a:solidFill>
                  <a:srgbClr val="FFFFFF"/>
                </a:solidFill>
                <a:latin typeface="Futura Lt"/>
              </a:rPr>
              <a:t>St. Francis Assisi</a:t>
            </a:r>
          </a:p>
        </p:txBody>
      </p:sp>
      <p:sp>
        <p:nvSpPr>
          <p:cNvPr id="107526" name="Rectangle 1"/>
          <p:cNvSpPr>
            <a:spLocks noChangeArrowheads="1"/>
          </p:cNvSpPr>
          <p:nvPr/>
        </p:nvSpPr>
        <p:spPr bwMode="auto">
          <a:xfrm>
            <a:off x="228600" y="3822700"/>
            <a:ext cx="46482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altLang="ja-JP" sz="2400" i="1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The brick walls are there to stop the people who don't want it badly enough. They are there to stop the other people.</a:t>
            </a:r>
          </a:p>
          <a:p>
            <a:pPr algn="r"/>
            <a:r>
              <a:rPr lang="en-US" altLang="ja-JP" i="1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/>
            </a:r>
            <a:br>
              <a:rPr lang="en-US" altLang="ja-JP" i="1">
                <a:latin typeface="Times New Roman" pitchFamily="18" charset="0"/>
                <a:ea typeface="MS PGothic" pitchFamily="34" charset="-128"/>
                <a:cs typeface="Times New Roman" pitchFamily="18" charset="0"/>
              </a:rPr>
            </a:br>
            <a:r>
              <a:rPr lang="en-US" altLang="ja-JP" i="1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Randy Pausch </a:t>
            </a:r>
          </a:p>
          <a:p>
            <a:pPr algn="r"/>
            <a:r>
              <a:rPr lang="en-US" altLang="ja-JP" i="1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The Last Lecture, Carnegie Mellon Professor</a:t>
            </a:r>
            <a:r>
              <a:rPr lang="en-US" altLang="ja-JP" sz="2400" i="1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endParaRPr lang="en-US" altLang="ja-JP" sz="3600">
              <a:latin typeface="Arial" pitchFamily="34" charset="0"/>
              <a:ea typeface="HGｺﾞｼｯｸM"/>
              <a:cs typeface="HGｺﾞｼｯｸ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Text Box 2"/>
          <p:cNvSpPr txBox="1">
            <a:spLocks noChangeArrowheads="1"/>
          </p:cNvSpPr>
          <p:nvPr/>
        </p:nvSpPr>
        <p:spPr bwMode="auto">
          <a:xfrm>
            <a:off x="428625" y="500063"/>
            <a:ext cx="87153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ts val="0"/>
              </a:spcBef>
              <a:defRPr/>
            </a:pP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“A educação tudo pode: Consegue fazer os ursos dançarem”</a:t>
            </a:r>
            <a:endParaRPr lang="pt-BR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spcBef>
                <a:spcPts val="0"/>
              </a:spcBef>
              <a:defRPr/>
            </a:pPr>
            <a:r>
              <a:rPr lang="pt-B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Leibniz (</a:t>
            </a:r>
            <a:r>
              <a:rPr lang="pt-BR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Gottfried</a:t>
            </a:r>
            <a:r>
              <a:rPr lang="pt-B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Wilhelm</a:t>
            </a:r>
            <a:r>
              <a:rPr lang="pt-B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), filósofo e cientista alemão, 1646 -1716</a:t>
            </a:r>
            <a:endParaRPr lang="pt-BR" sz="2400" dirty="0">
              <a:solidFill>
                <a:srgbClr val="FFFF00"/>
              </a:solidFill>
            </a:endParaRP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1431925" y="-36513"/>
            <a:ext cx="184150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endParaRPr lang="pt-BR" sz="2400"/>
          </a:p>
        </p:txBody>
      </p:sp>
      <p:sp>
        <p:nvSpPr>
          <p:cNvPr id="623621" name="Text Box 5"/>
          <p:cNvSpPr txBox="1">
            <a:spLocks noChangeArrowheads="1"/>
          </p:cNvSpPr>
          <p:nvPr/>
        </p:nvSpPr>
        <p:spPr bwMode="auto">
          <a:xfrm>
            <a:off x="428625" y="2357438"/>
            <a:ext cx="87153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ts val="0"/>
              </a:spcBef>
              <a:defRPr/>
            </a:pP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“Duas coisas instruem o homem de qualquer natureza: o instinto e a experiência”</a:t>
            </a:r>
          </a:p>
          <a:p>
            <a:pPr eaLnBrk="0" hangingPunct="0">
              <a:spcBef>
                <a:spcPts val="0"/>
              </a:spcBef>
              <a:defRPr/>
            </a:pPr>
            <a:r>
              <a:rPr lang="pt-B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Pascal (</a:t>
            </a:r>
            <a:r>
              <a:rPr lang="pt-BR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Blaise</a:t>
            </a:r>
            <a:r>
              <a:rPr lang="pt-B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), cientista e escritor francês, 1623 - 166</a:t>
            </a:r>
            <a:r>
              <a:rPr lang="pt-B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623622" name="Text Box 6"/>
          <p:cNvSpPr txBox="1">
            <a:spLocks noChangeArrowheads="1"/>
          </p:cNvSpPr>
          <p:nvPr/>
        </p:nvSpPr>
        <p:spPr bwMode="auto">
          <a:xfrm>
            <a:off x="500063" y="4714875"/>
            <a:ext cx="85471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ts val="0"/>
              </a:spcBef>
              <a:defRPr/>
            </a:pP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“A educação desenvolve as faculdades mas não as cria”</a:t>
            </a:r>
            <a:endParaRPr lang="pt-BR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spcBef>
                <a:spcPts val="0"/>
              </a:spcBef>
              <a:defRPr/>
            </a:pPr>
            <a:r>
              <a:rPr lang="pt-B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Voltaire (</a:t>
            </a:r>
            <a:r>
              <a:rPr lang="pt-BR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Francois</a:t>
            </a:r>
            <a:r>
              <a:rPr lang="pt-B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 </a:t>
            </a:r>
            <a:r>
              <a:rPr lang="pt-BR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Arouet</a:t>
            </a:r>
            <a:r>
              <a:rPr lang="pt-B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), escritor francês, 1694-1778</a:t>
            </a:r>
            <a:endParaRPr lang="pt-BR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23623" name="Text Box 7"/>
          <p:cNvSpPr txBox="1">
            <a:spLocks noChangeArrowheads="1"/>
          </p:cNvSpPr>
          <p:nvPr/>
        </p:nvSpPr>
        <p:spPr bwMode="auto">
          <a:xfrm>
            <a:off x="1049338" y="6096000"/>
            <a:ext cx="80946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L. Boyer e R. Bureau, </a:t>
            </a:r>
            <a:r>
              <a:rPr lang="pt-BR" sz="16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600 </a:t>
            </a:r>
            <a:r>
              <a:rPr lang="pt-BR" sz="1600" b="1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citations</a:t>
            </a:r>
            <a:r>
              <a:rPr lang="pt-BR" sz="16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1600" b="1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pour</a:t>
            </a:r>
            <a:r>
              <a:rPr lang="pt-BR" sz="16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1600" b="1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réfléchir</a:t>
            </a:r>
            <a:r>
              <a:rPr lang="pt-BR" sz="16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1600" b="1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avant</a:t>
            </a:r>
            <a:r>
              <a:rPr lang="pt-BR" sz="16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d’agir de </a:t>
            </a:r>
            <a:r>
              <a:rPr lang="pt-BR" sz="1600" b="1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Socrate</a:t>
            </a:r>
            <a:r>
              <a:rPr lang="pt-BR" sz="16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 Camus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5"/>
          <p:cNvSpPr>
            <a:spLocks noChangeArrowheads="1"/>
          </p:cNvSpPr>
          <p:nvPr/>
        </p:nvSpPr>
        <p:spPr bwMode="auto">
          <a:xfrm>
            <a:off x="0" y="5410200"/>
            <a:ext cx="9144000" cy="1447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kumimoji="1" lang="pt-BR" sz="2000">
                <a:solidFill>
                  <a:srgbClr val="FF0000"/>
                </a:solidFill>
                <a:latin typeface="Arial Black" pitchFamily="34" charset="0"/>
              </a:rPr>
              <a:t>Escritório de Relacionamento</a:t>
            </a:r>
          </a:p>
          <a:p>
            <a:pPr algn="ctr" eaLnBrk="0" hangingPunct="0"/>
            <a:r>
              <a:rPr kumimoji="1" lang="pt-BR" sz="2000">
                <a:solidFill>
                  <a:srgbClr val="FF0000"/>
                </a:solidFill>
                <a:latin typeface="Arial Black" pitchFamily="34" charset="0"/>
              </a:rPr>
              <a:t>Escola Politécnica da Universidade de São Paulo</a:t>
            </a:r>
          </a:p>
          <a:p>
            <a:pPr algn="ctr" eaLnBrk="0" hangingPunct="0"/>
            <a:r>
              <a:rPr kumimoji="1" lang="pt-BR" sz="2000">
                <a:solidFill>
                  <a:srgbClr val="FF0000"/>
                </a:solidFill>
                <a:latin typeface="Arial Black" pitchFamily="34" charset="0"/>
              </a:rPr>
              <a:t>fone: 11 3091 6030 - </a:t>
            </a:r>
            <a:r>
              <a:rPr kumimoji="1" lang="pt-BR" sz="2000">
                <a:solidFill>
                  <a:srgbClr val="FF0000"/>
                </a:solidFill>
                <a:latin typeface="Arial Black" pitchFamily="34" charset="0"/>
                <a:hlinkClick r:id="rId4"/>
              </a:rPr>
              <a:t>www.poli.usp.br</a:t>
            </a:r>
            <a:r>
              <a:rPr kumimoji="1" lang="pt-BR" sz="2000">
                <a:solidFill>
                  <a:srgbClr val="FF0000"/>
                </a:solidFill>
                <a:latin typeface="Arial Black" pitchFamily="34" charset="0"/>
              </a:rPr>
              <a:t>  - </a:t>
            </a:r>
            <a:r>
              <a:rPr lang="pt-BR" b="1">
                <a:solidFill>
                  <a:srgbClr val="FF0000"/>
                </a:solidFill>
                <a:latin typeface="Arial Black" pitchFamily="34" charset="0"/>
                <a:hlinkClick r:id="rId5"/>
              </a:rPr>
              <a:t>relacionamento@poli.usp.br</a:t>
            </a:r>
            <a:r>
              <a:rPr lang="pt-BR" b="1">
                <a:solidFill>
                  <a:srgbClr val="FF0000"/>
                </a:solidFill>
                <a:latin typeface="Arial Black" pitchFamily="34" charset="0"/>
              </a:rPr>
              <a:t> </a:t>
            </a:r>
            <a:br>
              <a:rPr lang="pt-BR" b="1">
                <a:solidFill>
                  <a:srgbClr val="FF0000"/>
                </a:solidFill>
                <a:latin typeface="Arial Black" pitchFamily="34" charset="0"/>
              </a:rPr>
            </a:br>
            <a:r>
              <a:rPr lang="pt-BR" b="1">
                <a:solidFill>
                  <a:srgbClr val="FF0000"/>
                </a:solidFill>
                <a:latin typeface="Arial Black" pitchFamily="34" charset="0"/>
              </a:rPr>
              <a:t>a/c: Junior Rocha</a:t>
            </a:r>
          </a:p>
        </p:txBody>
      </p:sp>
      <p:graphicFrame>
        <p:nvGraphicFramePr>
          <p:cNvPr id="109571" name="Object 6"/>
          <p:cNvGraphicFramePr>
            <a:graphicFrameLocks noChangeAspect="1"/>
          </p:cNvGraphicFramePr>
          <p:nvPr/>
        </p:nvGraphicFramePr>
        <p:xfrm>
          <a:off x="12700" y="-723900"/>
          <a:ext cx="9144000" cy="612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3" name="CorelDRAW" r:id="rId6" imgW="57178042" imgH="38303606" progId="CorelDRAW.Graphic.13">
                  <p:embed/>
                </p:oleObj>
              </mc:Choice>
              <mc:Fallback>
                <p:oleObj name="CorelDRAW" r:id="rId6" imgW="57178042" imgH="38303606" progId="CorelDRAW.Graphic.1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" y="-723900"/>
                        <a:ext cx="9144000" cy="6122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7" t="30382" r="11458" b="13194"/>
          <a:stretch>
            <a:fillRect/>
          </a:stretch>
        </p:blipFill>
        <p:spPr bwMode="auto">
          <a:xfrm>
            <a:off x="1428750" y="0"/>
            <a:ext cx="6646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28596" y="1428736"/>
            <a:ext cx="738664" cy="3851375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pt-BR" sz="3600" dirty="0" err="1"/>
              <a:t>Fuvest</a:t>
            </a:r>
            <a:r>
              <a:rPr lang="pt-BR" sz="3600" dirty="0"/>
              <a:t>  2010 1ª. fase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6" t="8505" r="25291" b="5861"/>
          <a:stretch>
            <a:fillRect/>
          </a:stretch>
        </p:blipFill>
        <p:spPr bwMode="auto">
          <a:xfrm>
            <a:off x="1403350" y="333375"/>
            <a:ext cx="63373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561975"/>
            <a:ext cx="7429500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561975"/>
            <a:ext cx="7913688" cy="610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561975"/>
            <a:ext cx="7429500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06375"/>
            <a:ext cx="8467725" cy="653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561975"/>
            <a:ext cx="8286750" cy="639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561975"/>
            <a:ext cx="8005763" cy="61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15888"/>
            <a:ext cx="8893175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188913"/>
            <a:ext cx="8770937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561975"/>
            <a:ext cx="8005763" cy="61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3738" y="1981200"/>
            <a:ext cx="7772400" cy="1143000"/>
          </a:xfrm>
        </p:spPr>
        <p:txBody>
          <a:bodyPr/>
          <a:lstStyle/>
          <a:p>
            <a:pPr eaLnBrk="1" hangingPunct="1"/>
            <a:r>
              <a:rPr lang="pt-BR" smtClean="0">
                <a:solidFill>
                  <a:srgbClr val="FFFF99"/>
                </a:solidFill>
              </a:rPr>
              <a:t>Escola Politécnica</a:t>
            </a:r>
            <a:br>
              <a:rPr lang="pt-BR" smtClean="0">
                <a:solidFill>
                  <a:srgbClr val="FFFF99"/>
                </a:solidFill>
              </a:rPr>
            </a:br>
            <a:r>
              <a:rPr lang="pt-BR" smtClean="0">
                <a:solidFill>
                  <a:srgbClr val="FFFF99"/>
                </a:solidFill>
              </a:rPr>
              <a:t> Universidade de São Paulo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953000"/>
            <a:ext cx="6400800" cy="685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800" smtClean="0"/>
              <a:t>Prof. Dr. Osvaldo S. Nakao</a:t>
            </a:r>
          </a:p>
          <a:p>
            <a:pPr>
              <a:spcBef>
                <a:spcPct val="0"/>
              </a:spcBef>
            </a:pPr>
            <a:r>
              <a:rPr lang="en-US" sz="1800" smtClean="0"/>
              <a:t>Departamento de Engenharia de Estruturas e Geotécnica</a:t>
            </a:r>
          </a:p>
          <a:p>
            <a:pPr>
              <a:spcBef>
                <a:spcPct val="0"/>
              </a:spcBef>
            </a:pPr>
            <a:r>
              <a:rPr lang="en-US" sz="1800" smtClean="0"/>
              <a:t>Laboratório de Estruturas e Materiais estruturais </a:t>
            </a:r>
            <a:endParaRPr lang="pt-BR" sz="1800" smtClean="0"/>
          </a:p>
        </p:txBody>
      </p:sp>
      <p:sp>
        <p:nvSpPr>
          <p:cNvPr id="7172" name="Text Box 9"/>
          <p:cNvSpPr txBox="1">
            <a:spLocks noChangeArrowheads="1"/>
          </p:cNvSpPr>
          <p:nvPr/>
        </p:nvSpPr>
        <p:spPr bwMode="auto">
          <a:xfrm>
            <a:off x="1697038" y="3581400"/>
            <a:ext cx="5664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algn="ctr" eaLnBrk="1" hangingPunct="1"/>
            <a:r>
              <a:rPr lang="pt-BR" sz="3200"/>
              <a:t>Engenharia como carreira e a Poli</a:t>
            </a:r>
          </a:p>
          <a:p>
            <a:pPr algn="ctr" eaLnBrk="1" hangingPunct="1"/>
            <a:r>
              <a:rPr lang="pt-BR" sz="1600"/>
              <a:t>Maio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 algn="ctr">
              <a:defRPr/>
            </a:pPr>
            <a:fld id="{B5C7DED4-65E8-4D68-AB08-B6E0F82C29EE}" type="slidenum">
              <a:rPr lang="pt-BR"/>
              <a:pPr algn="ctr">
                <a:defRPr/>
              </a:pPr>
              <a:t>20</a:t>
            </a:fld>
            <a:endParaRPr lang="pt-BR"/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357188"/>
            <a:ext cx="8786812" cy="928687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  <a:cs typeface="Times New Roman" pitchFamily="18" charset="0"/>
              </a:rPr>
              <a:t>Habilitações de 1995 a 2008</a:t>
            </a:r>
            <a:endParaRPr lang="pt-BR" b="1" dirty="0">
              <a:effectLst>
                <a:outerShdw blurRad="38100" dist="38100" dir="2700000" algn="tl">
                  <a:srgbClr val="FFFFFF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123950"/>
            <a:ext cx="7429500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3600" smtClean="0"/>
              <a:t>Brasil precisa de mais engenheiros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eaLnBrk="1" hangingPunct="1"/>
            <a:r>
              <a:rPr lang="pt-BR" smtClean="0"/>
              <a:t>Engenheiros por 1000 habitantes</a:t>
            </a:r>
          </a:p>
          <a:p>
            <a:pPr lvl="1" eaLnBrk="1" hangingPunct="1"/>
            <a:r>
              <a:rPr lang="pt-BR" smtClean="0"/>
              <a:t>Japão 17</a:t>
            </a:r>
          </a:p>
          <a:p>
            <a:pPr lvl="1" eaLnBrk="1" hangingPunct="1"/>
            <a:r>
              <a:rPr lang="pt-BR" smtClean="0"/>
              <a:t>China 13,8</a:t>
            </a:r>
          </a:p>
          <a:p>
            <a:pPr lvl="1" eaLnBrk="1" hangingPunct="1"/>
            <a:r>
              <a:rPr lang="pt-BR" smtClean="0"/>
              <a:t>EUA 9,5</a:t>
            </a:r>
          </a:p>
          <a:p>
            <a:pPr lvl="1" eaLnBrk="1" hangingPunct="1"/>
            <a:r>
              <a:rPr lang="pt-BR" smtClean="0"/>
              <a:t>Alemanha 7,76</a:t>
            </a:r>
          </a:p>
          <a:p>
            <a:pPr lvl="1" eaLnBrk="1" hangingPunct="1"/>
            <a:r>
              <a:rPr lang="pt-BR" smtClean="0"/>
              <a:t>Brasil 2,48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92"/>
          <a:stretch>
            <a:fillRect/>
          </a:stretch>
        </p:blipFill>
        <p:spPr bwMode="auto">
          <a:xfrm>
            <a:off x="4495800" y="3962400"/>
            <a:ext cx="4114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E822B5-F03E-4339-9F8E-0AA8EE32C4BA}" type="slidenum">
              <a:rPr lang="pt-BR"/>
              <a:pPr>
                <a:defRPr/>
              </a:pPr>
              <a:t>22</a:t>
            </a:fld>
            <a:endParaRPr lang="pt-BR"/>
          </a:p>
        </p:txBody>
      </p:sp>
      <p:graphicFrame>
        <p:nvGraphicFramePr>
          <p:cNvPr id="240642" name="Group 2"/>
          <p:cNvGraphicFramePr>
            <a:graphicFrameLocks noGrp="1"/>
          </p:cNvGraphicFramePr>
          <p:nvPr/>
        </p:nvGraphicFramePr>
        <p:xfrm>
          <a:off x="4481513" y="2982913"/>
          <a:ext cx="207962" cy="893762"/>
        </p:xfrm>
        <a:graphic>
          <a:graphicData uri="http://schemas.openxmlformats.org/drawingml/2006/table">
            <a:tbl>
              <a:tblPr/>
              <a:tblGrid>
                <a:gridCol w="207962"/>
              </a:tblGrid>
              <a:tr h="893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281" marR="91281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629" name="Rectangle 8"/>
          <p:cNvSpPr>
            <a:spLocks noChangeArrowheads="1"/>
          </p:cNvSpPr>
          <p:nvPr/>
        </p:nvSpPr>
        <p:spPr bwMode="auto">
          <a:xfrm>
            <a:off x="381000" y="1214438"/>
            <a:ext cx="8763000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 sz="3200" b="1">
              <a:latin typeface="Bookman Old Style" pitchFamily="18" charset="0"/>
              <a:cs typeface="Times New Roman" pitchFamily="18" charset="0"/>
            </a:endParaRPr>
          </a:p>
          <a:p>
            <a:r>
              <a:rPr lang="pt-BR" sz="4000" b="1">
                <a:solidFill>
                  <a:srgbClr val="FF3300"/>
                </a:solidFill>
                <a:latin typeface="Bookman Old Style" pitchFamily="18" charset="0"/>
                <a:cs typeface="Times New Roman" pitchFamily="18" charset="0"/>
              </a:rPr>
              <a:t>POR QUE OS EMERGENTES ?</a:t>
            </a:r>
          </a:p>
          <a:p>
            <a:endParaRPr lang="pt-BR" sz="4000" b="1">
              <a:solidFill>
                <a:srgbClr val="FF3300"/>
              </a:solidFill>
              <a:latin typeface="Bookman Old Style" pitchFamily="18" charset="0"/>
              <a:cs typeface="Times New Roman" pitchFamily="18" charset="0"/>
            </a:endParaRPr>
          </a:p>
          <a:p>
            <a:r>
              <a:rPr lang="pt-BR" sz="3600" b="1">
                <a:latin typeface="Bookman Old Style" pitchFamily="18" charset="0"/>
                <a:cs typeface="Times New Roman" pitchFamily="18" charset="0"/>
              </a:rPr>
              <a:t>-NÃO FALTAM ENGENHEIROS</a:t>
            </a:r>
          </a:p>
          <a:p>
            <a:r>
              <a:rPr lang="pt-BR" sz="3600" b="1">
                <a:latin typeface="Bookman Old Style" pitchFamily="18" charset="0"/>
                <a:cs typeface="Times New Roman" pitchFamily="18" charset="0"/>
              </a:rPr>
              <a:t>-TECNOLOGIA COMO VETOR DO DESENVOLVIMENTO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6211E1-3871-497D-93A2-AD02C59173B9}" type="slidenum">
              <a:rPr lang="pt-BR"/>
              <a:pPr>
                <a:defRPr/>
              </a:pPr>
              <a:t>23</a:t>
            </a:fld>
            <a:endParaRPr lang="pt-BR"/>
          </a:p>
        </p:txBody>
      </p:sp>
      <p:graphicFrame>
        <p:nvGraphicFramePr>
          <p:cNvPr id="250882" name="Group 2"/>
          <p:cNvGraphicFramePr>
            <a:graphicFrameLocks noGrp="1"/>
          </p:cNvGraphicFramePr>
          <p:nvPr/>
        </p:nvGraphicFramePr>
        <p:xfrm>
          <a:off x="4481513" y="2982913"/>
          <a:ext cx="207962" cy="893762"/>
        </p:xfrm>
        <a:graphic>
          <a:graphicData uri="http://schemas.openxmlformats.org/drawingml/2006/table">
            <a:tbl>
              <a:tblPr/>
              <a:tblGrid>
                <a:gridCol w="207962"/>
              </a:tblGrid>
              <a:tr h="893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281" marR="91281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653" name="Rectangle 8"/>
          <p:cNvSpPr>
            <a:spLocks noChangeArrowheads="1"/>
          </p:cNvSpPr>
          <p:nvPr/>
        </p:nvSpPr>
        <p:spPr bwMode="auto">
          <a:xfrm>
            <a:off x="395288" y="1214438"/>
            <a:ext cx="8763000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 sz="3200" b="1">
              <a:latin typeface="Bookman Old Style" pitchFamily="18" charset="0"/>
              <a:cs typeface="Times New Roman" pitchFamily="18" charset="0"/>
            </a:endParaRPr>
          </a:p>
          <a:p>
            <a:r>
              <a:rPr lang="pt-BR" sz="4000" b="1">
                <a:solidFill>
                  <a:srgbClr val="FF3300"/>
                </a:solidFill>
                <a:latin typeface="Bookman Old Style" pitchFamily="18" charset="0"/>
                <a:cs typeface="Times New Roman" pitchFamily="18" charset="0"/>
              </a:rPr>
              <a:t>POR QUE OS EMERGENTES ?</a:t>
            </a:r>
          </a:p>
          <a:p>
            <a:r>
              <a:rPr lang="pt-BR" sz="3600" b="1">
                <a:solidFill>
                  <a:srgbClr val="FF3300"/>
                </a:solidFill>
                <a:latin typeface="Bookman Old Style" pitchFamily="18" charset="0"/>
                <a:cs typeface="Times New Roman" pitchFamily="18" charset="0"/>
              </a:rPr>
              <a:t>USA</a:t>
            </a:r>
          </a:p>
          <a:p>
            <a:r>
              <a:rPr lang="pt-BR" sz="3600" b="1">
                <a:latin typeface="Bookman Old Style" pitchFamily="18" charset="0"/>
                <a:cs typeface="Times New Roman" pitchFamily="18" charset="0"/>
              </a:rPr>
              <a:t>- 1994 - 94.000 engenheiros/ano</a:t>
            </a:r>
          </a:p>
          <a:p>
            <a:r>
              <a:rPr lang="pt-BR" sz="3600" b="1">
                <a:latin typeface="Bookman Old Style" pitchFamily="18" charset="0"/>
                <a:cs typeface="Times New Roman" pitchFamily="18" charset="0"/>
              </a:rPr>
              <a:t>- 2004 - 92.000 engenheiros/ano</a:t>
            </a:r>
          </a:p>
          <a:p>
            <a:r>
              <a:rPr lang="pt-BR" sz="4000" b="1">
                <a:solidFill>
                  <a:srgbClr val="FF3300"/>
                </a:solidFill>
                <a:latin typeface="Bookman Old Style" pitchFamily="18" charset="0"/>
                <a:cs typeface="Times New Roman" pitchFamily="18" charset="0"/>
              </a:rPr>
              <a:t>CHINA</a:t>
            </a:r>
          </a:p>
          <a:p>
            <a:r>
              <a:rPr lang="pt-BR" sz="3600" b="1">
                <a:latin typeface="Bookman Old Style" pitchFamily="18" charset="0"/>
                <a:cs typeface="Times New Roman" pitchFamily="18" charset="0"/>
              </a:rPr>
              <a:t>- 1994 - 90.000 engenheiros/ano</a:t>
            </a:r>
          </a:p>
          <a:p>
            <a:r>
              <a:rPr lang="pt-BR" sz="3600" b="1">
                <a:latin typeface="Bookman Old Style" pitchFamily="18" charset="0"/>
                <a:cs typeface="Times New Roman" pitchFamily="18" charset="0"/>
              </a:rPr>
              <a:t>- 2004 - 325.000 engenheiros/ano</a:t>
            </a:r>
          </a:p>
          <a:p>
            <a:endParaRPr lang="pt-BR" sz="3600" b="1">
              <a:latin typeface="Bookman Old Style" pitchFamily="18" charset="0"/>
              <a:cs typeface="Times New Roman" pitchFamily="18" charset="0"/>
            </a:endParaRPr>
          </a:p>
          <a:p>
            <a:endParaRPr lang="pt-BR" sz="4000" b="1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O mundo importa engenheiros</a:t>
            </a:r>
          </a:p>
        </p:txBody>
      </p:sp>
      <p:pic>
        <p:nvPicPr>
          <p:cNvPr id="28675" name="Picture 4" descr="F:\_outros\_Poli\Polishow\Estado 080727\imigrante engenheiro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1447800"/>
            <a:ext cx="3910012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4792663" y="6172200"/>
            <a:ext cx="4049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>
                <a:solidFill>
                  <a:schemeClr val="tx2"/>
                </a:solidFill>
              </a:rPr>
              <a:t>o Brasil importa (e exporta) engenheiros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F:\_outros\_Poli\Polishow\Estado 080727\estado 1-25%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057400"/>
            <a:ext cx="7881938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162425" y="6248400"/>
            <a:ext cx="4792663" cy="304800"/>
          </a:xfrm>
        </p:spPr>
        <p:txBody>
          <a:bodyPr/>
          <a:lstStyle/>
          <a:p>
            <a:pPr eaLnBrk="1" hangingPunct="1"/>
            <a:r>
              <a:rPr lang="pt-BR" sz="1400" smtClean="0">
                <a:solidFill>
                  <a:schemeClr val="tx1"/>
                </a:solidFill>
              </a:rPr>
              <a:t>O Estado de São Paulo  - 27 jul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Engenharia nos Vestibulares</a:t>
            </a:r>
            <a:br>
              <a:rPr lang="pt-BR" smtClean="0"/>
            </a:br>
            <a:r>
              <a:rPr lang="pt-BR" sz="2400" smtClean="0"/>
              <a:t>números BRASIL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pt-BR" smtClean="0"/>
              <a:t>Vagas ~140 mil</a:t>
            </a:r>
          </a:p>
          <a:p>
            <a:pPr eaLnBrk="1" hangingPunct="1">
              <a:lnSpc>
                <a:spcPct val="110000"/>
              </a:lnSpc>
            </a:pPr>
            <a:r>
              <a:rPr lang="pt-BR" smtClean="0"/>
              <a:t>Inscritos: ~ 370mil</a:t>
            </a:r>
          </a:p>
          <a:p>
            <a:pPr eaLnBrk="1" hangingPunct="1">
              <a:lnSpc>
                <a:spcPct val="110000"/>
              </a:lnSpc>
            </a:pPr>
            <a:r>
              <a:rPr lang="pt-BR" smtClean="0"/>
              <a:t>Ingressantes: ~ 82 mil</a:t>
            </a:r>
          </a:p>
          <a:p>
            <a:pPr eaLnBrk="1" hangingPunct="1">
              <a:lnSpc>
                <a:spcPct val="110000"/>
              </a:lnSpc>
            </a:pPr>
            <a:r>
              <a:rPr lang="pt-BR" smtClean="0"/>
              <a:t>Alunos:~290 mil</a:t>
            </a:r>
          </a:p>
          <a:p>
            <a:pPr lvl="1" eaLnBrk="1" hangingPunct="1">
              <a:lnSpc>
                <a:spcPct val="110000"/>
              </a:lnSpc>
            </a:pPr>
            <a:r>
              <a:rPr lang="pt-BR" smtClean="0"/>
              <a:t>~ </a:t>
            </a:r>
            <a:r>
              <a:rPr lang="pt-BR" sz="2400" smtClean="0"/>
              <a:t>59 mil mulheres</a:t>
            </a:r>
          </a:p>
          <a:p>
            <a:pPr eaLnBrk="1" hangingPunct="1">
              <a:lnSpc>
                <a:spcPct val="110000"/>
              </a:lnSpc>
            </a:pPr>
            <a:r>
              <a:rPr lang="pt-BR" smtClean="0"/>
              <a:t>Mercado: ~ 50 mil / ano</a:t>
            </a:r>
          </a:p>
          <a:p>
            <a:pPr eaLnBrk="1" hangingPunct="1">
              <a:lnSpc>
                <a:spcPct val="110000"/>
              </a:lnSpc>
            </a:pPr>
            <a:r>
              <a:rPr lang="pt-BR" smtClean="0"/>
              <a:t>Formandos: ~ 30 mil / ano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714500" y="6629400"/>
            <a:ext cx="66230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 sz="900">
                <a:latin typeface="Arial" pitchFamily="34" charset="0"/>
              </a:rPr>
              <a:t>Fonte:dados de 2006-2008- INEP /MEC/ FUVEST/UNESP/UNICAMP/FEI/UnB segundo O Estado de São Paulo  - 27 jul 2008</a:t>
            </a:r>
          </a:p>
        </p:txBody>
      </p:sp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6388100" y="2438400"/>
            <a:ext cx="248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/>
              <a:t>~2,7 candidatos / vaga</a:t>
            </a:r>
          </a:p>
        </p:txBody>
      </p:sp>
      <p:sp>
        <p:nvSpPr>
          <p:cNvPr id="30726" name="Line 8"/>
          <p:cNvSpPr>
            <a:spLocks noChangeShapeType="1"/>
          </p:cNvSpPr>
          <p:nvPr/>
        </p:nvSpPr>
        <p:spPr bwMode="auto">
          <a:xfrm flipH="1">
            <a:off x="4648200" y="2590800"/>
            <a:ext cx="1685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30727" name="Text Box 9"/>
          <p:cNvSpPr txBox="1">
            <a:spLocks noChangeArrowheads="1"/>
          </p:cNvSpPr>
          <p:nvPr/>
        </p:nvSpPr>
        <p:spPr bwMode="auto">
          <a:xfrm>
            <a:off x="7154863" y="3048000"/>
            <a:ext cx="1936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/>
              <a:t>sobram vagas !!!!</a:t>
            </a:r>
          </a:p>
        </p:txBody>
      </p:sp>
      <p:sp>
        <p:nvSpPr>
          <p:cNvPr id="30728" name="Line 10"/>
          <p:cNvSpPr>
            <a:spLocks noChangeShapeType="1"/>
          </p:cNvSpPr>
          <p:nvPr/>
        </p:nvSpPr>
        <p:spPr bwMode="auto">
          <a:xfrm flipH="1">
            <a:off x="5257800" y="3276600"/>
            <a:ext cx="1797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30729" name="Text Box 11"/>
          <p:cNvSpPr txBox="1">
            <a:spLocks noChangeArrowheads="1"/>
          </p:cNvSpPr>
          <p:nvPr/>
        </p:nvSpPr>
        <p:spPr bwMode="auto">
          <a:xfrm>
            <a:off x="6937375" y="5500688"/>
            <a:ext cx="2206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/>
              <a:t>falta é crescente !!!!</a:t>
            </a:r>
          </a:p>
        </p:txBody>
      </p:sp>
      <p:sp>
        <p:nvSpPr>
          <p:cNvPr id="30730" name="Line 12"/>
          <p:cNvSpPr>
            <a:spLocks noChangeShapeType="1"/>
          </p:cNvSpPr>
          <p:nvPr/>
        </p:nvSpPr>
        <p:spPr bwMode="auto">
          <a:xfrm flipH="1">
            <a:off x="6019800" y="5715000"/>
            <a:ext cx="854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Brasil em 2007</a:t>
            </a:r>
          </a:p>
        </p:txBody>
      </p:sp>
      <p:pic>
        <p:nvPicPr>
          <p:cNvPr id="31747" name="Picture 3" descr="mais 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3600"/>
            <a:ext cx="5718175" cy="354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mais eng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276600"/>
            <a:ext cx="18526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mais eng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638800"/>
            <a:ext cx="170021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7620000" y="1600200"/>
            <a:ext cx="1031875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 sz="2400">
                <a:solidFill>
                  <a:srgbClr val="FF0000"/>
                </a:solidFill>
              </a:rPr>
              <a:t>2007 !</a:t>
            </a:r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 flipH="1">
            <a:off x="5181600" y="1828800"/>
            <a:ext cx="228600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1323975" y="6019800"/>
            <a:ext cx="2506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/>
              <a:t>Brasil importa engenheiros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07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ENGENHARIA</a:t>
            </a:r>
          </a:p>
        </p:txBody>
      </p:sp>
      <p:sp>
        <p:nvSpPr>
          <p:cNvPr id="32771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685800" y="1744663"/>
            <a:ext cx="7772400" cy="3484562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pt-BR" sz="2000" smtClean="0"/>
              <a:t>CIÊNCIA</a:t>
            </a:r>
          </a:p>
          <a:p>
            <a:pPr lvl="1" eaLnBrk="1" hangingPunct="1">
              <a:lnSpc>
                <a:spcPct val="130000"/>
              </a:lnSpc>
            </a:pPr>
            <a:r>
              <a:rPr lang="pt-BR" sz="1800" smtClean="0"/>
              <a:t>Sistema de conhecimentos com um objeto determinado e um método próprio baseado em conhecimento prévio e experimentação</a:t>
            </a:r>
          </a:p>
          <a:p>
            <a:pPr eaLnBrk="1" hangingPunct="1">
              <a:lnSpc>
                <a:spcPct val="130000"/>
              </a:lnSpc>
            </a:pPr>
            <a:r>
              <a:rPr lang="pt-BR" sz="2000" smtClean="0"/>
              <a:t>TECNOLOGIA</a:t>
            </a:r>
          </a:p>
          <a:p>
            <a:pPr lvl="1" eaLnBrk="1" hangingPunct="1">
              <a:lnSpc>
                <a:spcPct val="130000"/>
              </a:lnSpc>
            </a:pPr>
            <a:r>
              <a:rPr lang="pt-BR" sz="1800" smtClean="0"/>
              <a:t>Aplicação dos conhecimentos científicos à produção em geral.						 </a:t>
            </a:r>
          </a:p>
          <a:p>
            <a:pPr lvl="1" algn="r" eaLnBrk="1" hangingPunct="1">
              <a:lnSpc>
                <a:spcPct val="130000"/>
              </a:lnSpc>
              <a:buFontTx/>
              <a:buNone/>
            </a:pPr>
            <a:r>
              <a:rPr lang="pt-BR" sz="2000" smtClean="0"/>
              <a:t>(Michaelis)</a:t>
            </a:r>
          </a:p>
        </p:txBody>
      </p:sp>
      <p:sp>
        <p:nvSpPr>
          <p:cNvPr id="32772" name="Text Box 3076"/>
          <p:cNvSpPr txBox="1">
            <a:spLocks noChangeArrowheads="1"/>
          </p:cNvSpPr>
          <p:nvPr/>
        </p:nvSpPr>
        <p:spPr bwMode="auto">
          <a:xfrm>
            <a:off x="1295400" y="5410200"/>
            <a:ext cx="7159625" cy="118745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20000"/>
              </a:spcBef>
            </a:pPr>
            <a:r>
              <a:rPr lang="pt-BR" sz="2400">
                <a:solidFill>
                  <a:srgbClr val="FF0000"/>
                </a:solidFill>
                <a:latin typeface="Arial" pitchFamily="34" charset="0"/>
              </a:rPr>
              <a:t>CIENTISTA  &gt;&gt;&gt; ciência (deduzir/descobrir)</a:t>
            </a:r>
          </a:p>
          <a:p>
            <a:pPr eaLnBrk="1" hangingPunct="1">
              <a:lnSpc>
                <a:spcPct val="140000"/>
              </a:lnSpc>
              <a:spcBef>
                <a:spcPct val="20000"/>
              </a:spcBef>
            </a:pPr>
            <a:r>
              <a:rPr lang="pt-BR" sz="2400">
                <a:solidFill>
                  <a:srgbClr val="FF0000"/>
                </a:solidFill>
                <a:latin typeface="Arial" pitchFamily="34" charset="0"/>
              </a:rPr>
              <a:t>ENGENHEIRO &gt;&gt;&gt; tecnologia (determinar/realizar)</a:t>
            </a:r>
          </a:p>
        </p:txBody>
      </p:sp>
      <p:sp>
        <p:nvSpPr>
          <p:cNvPr id="32773" name="Rectangle 3077"/>
          <p:cNvSpPr>
            <a:spLocks noChangeArrowheads="1"/>
          </p:cNvSpPr>
          <p:nvPr/>
        </p:nvSpPr>
        <p:spPr bwMode="auto">
          <a:xfrm>
            <a:off x="609600" y="1676400"/>
            <a:ext cx="79248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Diversidade de Carreiras</a:t>
            </a:r>
            <a:br>
              <a:rPr lang="pt-BR" smtClean="0"/>
            </a:br>
            <a:r>
              <a:rPr lang="pt-BR" sz="2000" smtClean="0"/>
              <a:t>dificuldade de escolha</a:t>
            </a:r>
          </a:p>
        </p:txBody>
      </p:sp>
      <p:sp>
        <p:nvSpPr>
          <p:cNvPr id="33795" name="Oval 3"/>
          <p:cNvSpPr>
            <a:spLocks noChangeArrowheads="1"/>
          </p:cNvSpPr>
          <p:nvPr/>
        </p:nvSpPr>
        <p:spPr bwMode="auto">
          <a:xfrm>
            <a:off x="3695700" y="1519238"/>
            <a:ext cx="2171700" cy="879475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pt-BR" sz="3600">
                <a:solidFill>
                  <a:srgbClr val="FF0000"/>
                </a:solidFill>
              </a:rPr>
              <a:t>Exatas</a:t>
            </a:r>
          </a:p>
        </p:txBody>
      </p:sp>
      <p:sp>
        <p:nvSpPr>
          <p:cNvPr id="33796" name="Oval 5"/>
          <p:cNvSpPr>
            <a:spLocks noChangeArrowheads="1"/>
          </p:cNvSpPr>
          <p:nvPr/>
        </p:nvSpPr>
        <p:spPr bwMode="auto">
          <a:xfrm>
            <a:off x="6019800" y="4267200"/>
            <a:ext cx="2962275" cy="879475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pt-BR" sz="3600">
                <a:solidFill>
                  <a:srgbClr val="FF0000"/>
                </a:solidFill>
              </a:rPr>
              <a:t>Humanas</a:t>
            </a:r>
          </a:p>
        </p:txBody>
      </p:sp>
      <p:sp>
        <p:nvSpPr>
          <p:cNvPr id="33797" name="Oval 6"/>
          <p:cNvSpPr>
            <a:spLocks noChangeArrowheads="1"/>
          </p:cNvSpPr>
          <p:nvPr/>
        </p:nvSpPr>
        <p:spPr bwMode="auto">
          <a:xfrm>
            <a:off x="365125" y="4267200"/>
            <a:ext cx="3140075" cy="879475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pt-BR" sz="3600">
                <a:solidFill>
                  <a:srgbClr val="FF0000"/>
                </a:solidFill>
              </a:rPr>
              <a:t>Biológicas</a:t>
            </a:r>
          </a:p>
        </p:txBody>
      </p:sp>
      <p:sp>
        <p:nvSpPr>
          <p:cNvPr id="33798" name="Oval 7"/>
          <p:cNvSpPr>
            <a:spLocks noChangeArrowheads="1"/>
          </p:cNvSpPr>
          <p:nvPr/>
        </p:nvSpPr>
        <p:spPr bwMode="auto">
          <a:xfrm>
            <a:off x="3482975" y="2362200"/>
            <a:ext cx="2619375" cy="619125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pt-BR" sz="2400">
                <a:solidFill>
                  <a:srgbClr val="FF0000"/>
                </a:solidFill>
              </a:rPr>
              <a:t>Engenharias</a:t>
            </a:r>
          </a:p>
        </p:txBody>
      </p:sp>
      <p:sp>
        <p:nvSpPr>
          <p:cNvPr id="33799" name="AutoShape 8"/>
          <p:cNvSpPr>
            <a:spLocks noChangeArrowheads="1"/>
          </p:cNvSpPr>
          <p:nvPr/>
        </p:nvSpPr>
        <p:spPr bwMode="auto">
          <a:xfrm>
            <a:off x="3657600" y="3352800"/>
            <a:ext cx="2286000" cy="1828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1901 w 21600"/>
              <a:gd name="T13" fmla="*/ 13200 h 21600"/>
              <a:gd name="T14" fmla="*/ 19699 w 21600"/>
              <a:gd name="T15" fmla="*/ 1765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7519"/>
                </a:lnTo>
                <a:lnTo>
                  <a:pt x="9240" y="7519"/>
                </a:lnTo>
                <a:lnTo>
                  <a:pt x="9240" y="13200"/>
                </a:lnTo>
                <a:lnTo>
                  <a:pt x="5263" y="13200"/>
                </a:lnTo>
                <a:lnTo>
                  <a:pt x="5263" y="9257"/>
                </a:lnTo>
                <a:lnTo>
                  <a:pt x="0" y="15429"/>
                </a:lnTo>
                <a:lnTo>
                  <a:pt x="5263" y="21600"/>
                </a:lnTo>
                <a:lnTo>
                  <a:pt x="5263" y="17657"/>
                </a:lnTo>
                <a:lnTo>
                  <a:pt x="16337" y="17657"/>
                </a:lnTo>
                <a:lnTo>
                  <a:pt x="16337" y="21600"/>
                </a:lnTo>
                <a:lnTo>
                  <a:pt x="21600" y="15429"/>
                </a:lnTo>
                <a:lnTo>
                  <a:pt x="16337" y="9257"/>
                </a:lnTo>
                <a:lnTo>
                  <a:pt x="16337" y="13200"/>
                </a:lnTo>
                <a:lnTo>
                  <a:pt x="12360" y="13200"/>
                </a:lnTo>
                <a:lnTo>
                  <a:pt x="12360" y="7519"/>
                </a:lnTo>
                <a:lnTo>
                  <a:pt x="15120" y="7519"/>
                </a:lnTo>
                <a:lnTo>
                  <a:pt x="10800" y="0"/>
                </a:lnTo>
                <a:close/>
              </a:path>
            </a:pathLst>
          </a:cu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3600" smtClean="0"/>
              <a:t>Engenharia constrói o progresso</a:t>
            </a:r>
          </a:p>
        </p:txBody>
      </p:sp>
      <p:pic>
        <p:nvPicPr>
          <p:cNvPr id="8195" name="Picture 3" descr="new electron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66"/>
          <a:stretch>
            <a:fillRect/>
          </a:stretch>
        </p:blipFill>
        <p:spPr bwMode="auto">
          <a:xfrm>
            <a:off x="1371600" y="1671638"/>
            <a:ext cx="6324600" cy="503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Diversidade de Carreiras</a:t>
            </a:r>
          </a:p>
        </p:txBody>
      </p:sp>
      <p:sp>
        <p:nvSpPr>
          <p:cNvPr id="34819" name="Oval 3"/>
          <p:cNvSpPr>
            <a:spLocks noChangeArrowheads="1"/>
          </p:cNvSpPr>
          <p:nvPr/>
        </p:nvSpPr>
        <p:spPr bwMode="auto">
          <a:xfrm>
            <a:off x="3810000" y="2438400"/>
            <a:ext cx="2171700" cy="879475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pt-BR" sz="3600">
                <a:solidFill>
                  <a:srgbClr val="FF0000"/>
                </a:solidFill>
              </a:rPr>
              <a:t>Exatas</a:t>
            </a:r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5410200" y="3657600"/>
            <a:ext cx="2962275" cy="879475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pt-BR" sz="3600">
                <a:solidFill>
                  <a:srgbClr val="FF0000"/>
                </a:solidFill>
              </a:rPr>
              <a:t>Humanas</a:t>
            </a:r>
          </a:p>
        </p:txBody>
      </p:sp>
      <p:sp>
        <p:nvSpPr>
          <p:cNvPr id="34821" name="Oval 5"/>
          <p:cNvSpPr>
            <a:spLocks noChangeArrowheads="1"/>
          </p:cNvSpPr>
          <p:nvPr/>
        </p:nvSpPr>
        <p:spPr bwMode="auto">
          <a:xfrm>
            <a:off x="838200" y="3657600"/>
            <a:ext cx="3140075" cy="879475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pt-BR" sz="3600">
                <a:solidFill>
                  <a:srgbClr val="FF0000"/>
                </a:solidFill>
              </a:rPr>
              <a:t>Biológicas</a:t>
            </a:r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2514600" y="3128963"/>
            <a:ext cx="4657725" cy="869950"/>
          </a:xfrm>
          <a:prstGeom prst="ellipse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sz="3600">
                <a:solidFill>
                  <a:srgbClr val="FF0000"/>
                </a:solidFill>
              </a:rPr>
              <a:t>Engenharias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escola mili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700213"/>
            <a:ext cx="37719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smtClean="0"/>
              <a:t>AS ESCOLAS DE ENGENHARIA NO BRASIL</a:t>
            </a:r>
          </a:p>
        </p:txBody>
      </p:sp>
      <p:sp>
        <p:nvSpPr>
          <p:cNvPr id="35844" name="Rectangle 12"/>
          <p:cNvSpPr>
            <a:spLocks noGrp="1" noChangeArrowheads="1"/>
          </p:cNvSpPr>
          <p:nvPr>
            <p:ph type="body" sz="half" idx="2"/>
          </p:nvPr>
        </p:nvSpPr>
        <p:spPr>
          <a:xfrm>
            <a:off x="503238" y="4500563"/>
            <a:ext cx="8426450" cy="8001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400" smtClean="0"/>
              <a:t>Academia Real Militar do Rio de Janeiro.</a:t>
            </a:r>
          </a:p>
          <a:p>
            <a:pPr>
              <a:lnSpc>
                <a:spcPct val="90000"/>
              </a:lnSpc>
            </a:pPr>
            <a:r>
              <a:rPr lang="pt-BR" sz="2400" smtClean="0"/>
              <a:t>Criada em 1811 por D. João VI.</a:t>
            </a:r>
          </a:p>
          <a:p>
            <a:pPr>
              <a:lnSpc>
                <a:spcPct val="90000"/>
              </a:lnSpc>
            </a:pPr>
            <a:r>
              <a:rPr lang="pt-BR" sz="2400" smtClean="0"/>
              <a:t>Escola que continuou como Instituto Militar de Engenharia (IME) e que também antecedeu a Escola Politécnica da UFRJ.</a:t>
            </a:r>
          </a:p>
          <a:p>
            <a:pPr>
              <a:lnSpc>
                <a:spcPct val="90000"/>
              </a:lnSpc>
            </a:pPr>
            <a:endParaRPr lang="pt-BR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76388" y="2819400"/>
            <a:ext cx="2649537" cy="1447800"/>
          </a:xfrm>
        </p:spPr>
        <p:txBody>
          <a:bodyPr/>
          <a:lstStyle/>
          <a:p>
            <a:pPr eaLnBrk="1" hangingPunct="1"/>
            <a:r>
              <a:rPr lang="pt-BR" smtClean="0"/>
              <a:t>117 anos</a:t>
            </a:r>
            <a:br>
              <a:rPr lang="pt-BR" smtClean="0"/>
            </a:br>
            <a:r>
              <a:rPr lang="pt-BR" sz="1600" smtClean="0"/>
              <a:t>24 de agosto de 1893</a:t>
            </a:r>
          </a:p>
        </p:txBody>
      </p:sp>
      <p:pic>
        <p:nvPicPr>
          <p:cNvPr id="36867" name="Picture 3" descr="C:\Documents and Settings\Edison\Desktop\diario ofici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9" t="21875" r="43359" b="15625"/>
          <a:stretch>
            <a:fillRect/>
          </a:stretch>
        </p:blipFill>
        <p:spPr bwMode="auto">
          <a:xfrm>
            <a:off x="6054725" y="1143000"/>
            <a:ext cx="27114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Line 4"/>
          <p:cNvSpPr>
            <a:spLocks noChangeShapeType="1"/>
          </p:cNvSpPr>
          <p:nvPr/>
        </p:nvSpPr>
        <p:spPr bwMode="auto">
          <a:xfrm>
            <a:off x="3027363" y="4114800"/>
            <a:ext cx="2836862" cy="13716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36869" name="Oval 5"/>
          <p:cNvSpPr>
            <a:spLocks noChangeArrowheads="1"/>
          </p:cNvSpPr>
          <p:nvPr/>
        </p:nvSpPr>
        <p:spPr bwMode="auto">
          <a:xfrm>
            <a:off x="6557963" y="5257800"/>
            <a:ext cx="1703387" cy="7620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ChangeArrowheads="1"/>
          </p:cNvSpPr>
          <p:nvPr/>
        </p:nvSpPr>
        <p:spPr bwMode="auto">
          <a:xfrm>
            <a:off x="457200" y="228600"/>
            <a:ext cx="8351838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52352" bIns="38088" anchor="ctr">
            <a:spAutoFit/>
          </a:bodyPr>
          <a:lstStyle/>
          <a:p>
            <a:pPr indent="457200" algn="ctr">
              <a:defRPr/>
            </a:pPr>
            <a:r>
              <a:rPr lang="pt-BR" sz="3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ESCOLA POLITÉCNICA DE SÃO PAULO </a:t>
            </a:r>
          </a:p>
          <a:p>
            <a:pPr indent="457200" algn="ctr">
              <a:defRPr/>
            </a:pPr>
            <a:r>
              <a:rPr lang="pt-BR" sz="3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(SÃO PAULO – SP) 1893</a:t>
            </a:r>
          </a:p>
          <a:p>
            <a:pPr indent="457200" algn="ctr">
              <a:defRPr/>
            </a:pPr>
            <a:endParaRPr lang="pt-BR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457200" algn="just"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pt-BR" sz="2500">
                <a:effectLst>
                  <a:outerShdw blurRad="38100" dist="38100" dir="2700000" algn="tl">
                    <a:srgbClr val="000000"/>
                  </a:outerShdw>
                </a:effectLst>
              </a:rPr>
              <a:t>Primeiro diretor Prof. Antônio Francisco de Paula Souza.</a:t>
            </a:r>
          </a:p>
          <a:p>
            <a:pPr indent="457200" algn="just"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pt-BR" sz="2500">
                <a:effectLst>
                  <a:outerShdw blurRad="38100" dist="38100" dir="2700000" algn="tl">
                    <a:srgbClr val="000000"/>
                  </a:outerShdw>
                </a:effectLst>
              </a:rPr>
              <a:t>Instalada no palacete e a chácara do Marquês de Três Rios, na Av. Tiradentes.</a:t>
            </a:r>
          </a:p>
          <a:p>
            <a:pPr indent="457200" algn="just">
              <a:buClr>
                <a:schemeClr val="hlink"/>
              </a:buClr>
              <a:buFont typeface="Wingdings" pitchFamily="2" charset="2"/>
              <a:buChar char="§"/>
              <a:defRPr/>
            </a:pPr>
            <a:endParaRPr lang="pt-BR" sz="25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7891" name="Picture 3" descr="2ed_paula_sou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657600"/>
            <a:ext cx="37338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ChangeArrowheads="1"/>
          </p:cNvSpPr>
          <p:nvPr/>
        </p:nvSpPr>
        <p:spPr bwMode="auto">
          <a:xfrm>
            <a:off x="334963" y="76200"/>
            <a:ext cx="8351837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52352" bIns="38088" anchor="ctr">
            <a:spAutoFit/>
          </a:bodyPr>
          <a:lstStyle/>
          <a:p>
            <a:pPr indent="457200" algn="ctr">
              <a:defRPr/>
            </a:pPr>
            <a:r>
              <a:rPr lang="pt-BR" sz="3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ESCOLA POLITÉCNICA DE SÃO PAULO </a:t>
            </a:r>
          </a:p>
          <a:p>
            <a:pPr indent="457200" algn="ctr">
              <a:defRPr/>
            </a:pPr>
            <a:r>
              <a:rPr lang="pt-BR" sz="3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(SÃO PAULO – SP) 1893</a:t>
            </a:r>
          </a:p>
          <a:p>
            <a:pPr indent="457200" algn="just">
              <a:defRPr/>
            </a:pPr>
            <a:endParaRPr lang="pt-BR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457200" algn="just"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pt-BR" sz="2500">
                <a:effectLst>
                  <a:outerShdw blurRad="38100" dist="38100" dir="2700000" algn="tl">
                    <a:srgbClr val="000000"/>
                  </a:outerShdw>
                </a:effectLst>
              </a:rPr>
              <a:t>O grande desenvolvimento do Estado exigia uma escola de formação de engenheiros;</a:t>
            </a:r>
          </a:p>
          <a:p>
            <a:pPr indent="457200" algn="just">
              <a:buClr>
                <a:schemeClr val="hlink"/>
              </a:buClr>
              <a:buFont typeface="Wingdings" pitchFamily="2" charset="2"/>
              <a:buChar char="§"/>
              <a:defRPr/>
            </a:pPr>
            <a:endParaRPr lang="pt-BR" sz="25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457200" algn="just"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pt-BR" sz="2500">
                <a:effectLst>
                  <a:outerShdw blurRad="38100" dist="38100" dir="2700000" algn="tl">
                    <a:srgbClr val="000000"/>
                  </a:outerShdw>
                </a:effectLst>
              </a:rPr>
              <a:t>Cursos de engenheiros civis, industriais, agrônomos, artes mecânicas e agrimensores, sendo inaugurada em sessão solene de 15 de fevereiro de 1894.</a:t>
            </a:r>
          </a:p>
          <a:p>
            <a:pPr indent="457200" algn="just">
              <a:buClr>
                <a:schemeClr val="hlink"/>
              </a:buClr>
              <a:buFont typeface="Wingdings" pitchFamily="2" charset="2"/>
              <a:buChar char="§"/>
              <a:defRPr/>
            </a:pPr>
            <a:endParaRPr lang="pt-BR" sz="25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8915" name="Picture 3" descr="1pal_marq3ri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191000"/>
            <a:ext cx="3276600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ChangeArrowheads="1"/>
          </p:cNvSpPr>
          <p:nvPr/>
        </p:nvSpPr>
        <p:spPr bwMode="auto">
          <a:xfrm>
            <a:off x="250825" y="1196975"/>
            <a:ext cx="8666163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220663" algn="ctr">
              <a:defRPr/>
            </a:pPr>
            <a:endParaRPr lang="pt-BR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220663" algn="just"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pt-BR" sz="25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Implantação (1893-1911): </a:t>
            </a:r>
          </a:p>
          <a:p>
            <a:pPr indent="220663" algn="just">
              <a:defRPr/>
            </a:pPr>
            <a:r>
              <a:rPr lang="pt-BR" sz="25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Engenheiros agrônomos;</a:t>
            </a:r>
          </a:p>
          <a:p>
            <a:pPr indent="220663" algn="just">
              <a:defRPr/>
            </a:pPr>
            <a:r>
              <a:rPr lang="pt-BR" sz="25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Engenheiro civil (ferrovias).</a:t>
            </a:r>
          </a:p>
          <a:p>
            <a:pPr indent="220663" algn="just">
              <a:defRPr/>
            </a:pPr>
            <a:endParaRPr lang="pt-BR" sz="25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220663" algn="just"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pt-BR" sz="25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Consolidação (1911-1934): </a:t>
            </a:r>
          </a:p>
          <a:p>
            <a:pPr indent="220663" algn="just">
              <a:defRPr/>
            </a:pPr>
            <a:r>
              <a:rPr lang="pt-BR" sz="25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Modelo de escola de engenharia;</a:t>
            </a:r>
          </a:p>
          <a:p>
            <a:pPr indent="220663" algn="just">
              <a:defRPr/>
            </a:pPr>
            <a:r>
              <a:rPr lang="pt-BR" sz="25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Centro de pesquisa;</a:t>
            </a:r>
          </a:p>
          <a:p>
            <a:pPr indent="220663" algn="just">
              <a:defRPr/>
            </a:pPr>
            <a:r>
              <a:rPr lang="pt-BR" sz="25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Engenheiros mecânicos, eletricistas e químicos.</a:t>
            </a:r>
          </a:p>
          <a:p>
            <a:pPr indent="220663" algn="just">
              <a:defRPr/>
            </a:pPr>
            <a:endParaRPr lang="pt-BR" sz="25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220663" algn="just"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pt-BR" sz="25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Expansão (1934-1955):</a:t>
            </a:r>
          </a:p>
          <a:p>
            <a:pPr indent="220663" algn="just">
              <a:defRPr/>
            </a:pPr>
            <a:r>
              <a:rPr lang="pt-BR" sz="25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Engenheiros de minas e metalurgia;</a:t>
            </a:r>
          </a:p>
          <a:p>
            <a:pPr indent="220663" algn="just">
              <a:defRPr/>
            </a:pPr>
            <a:r>
              <a:rPr lang="pt-BR" sz="25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Incorporação da escola à USP;</a:t>
            </a:r>
          </a:p>
          <a:p>
            <a:pPr indent="220663" algn="just">
              <a:defRPr/>
            </a:pPr>
            <a:r>
              <a:rPr lang="pt-BR" sz="25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Instituto de Pesquisas Tecnológicas.</a:t>
            </a:r>
          </a:p>
        </p:txBody>
      </p:sp>
      <p:sp>
        <p:nvSpPr>
          <p:cNvPr id="393219" name="Rectangle 3"/>
          <p:cNvSpPr>
            <a:spLocks noChangeArrowheads="1"/>
          </p:cNvSpPr>
          <p:nvPr/>
        </p:nvSpPr>
        <p:spPr bwMode="auto">
          <a:xfrm>
            <a:off x="395288" y="109538"/>
            <a:ext cx="8351837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52352" bIns="38088" anchor="ctr">
            <a:spAutoFit/>
          </a:bodyPr>
          <a:lstStyle/>
          <a:p>
            <a:pPr indent="457200" algn="ctr">
              <a:defRPr/>
            </a:pPr>
            <a:r>
              <a:rPr lang="pt-BR" sz="3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ESCOLA POLITÉCNICA DE SÃO PAULO </a:t>
            </a:r>
          </a:p>
          <a:p>
            <a:pPr indent="457200" algn="ctr">
              <a:defRPr/>
            </a:pPr>
            <a:r>
              <a:rPr lang="pt-BR" sz="3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(SÃO PAULO – SP) 1893</a:t>
            </a:r>
            <a:endParaRPr lang="en-US" sz="3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indent="457200" algn="just">
              <a:defRPr/>
            </a:pPr>
            <a:endParaRPr lang="en-US" sz="3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pic>
        <p:nvPicPr>
          <p:cNvPr id="39940" name="Picture 4" descr="3poli_vel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95400"/>
            <a:ext cx="32004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Escola Politécnica</a:t>
            </a:r>
            <a:br>
              <a:rPr lang="pt-BR" smtClean="0"/>
            </a:br>
            <a:r>
              <a:rPr lang="pt-BR" sz="3600" smtClean="0"/>
              <a:t>da Universidade de São Paulo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4958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pt-BR" sz="2800" smtClean="0"/>
              <a:t>Fundada em 1893</a:t>
            </a:r>
          </a:p>
          <a:p>
            <a:pPr eaLnBrk="1" hangingPunct="1">
              <a:lnSpc>
                <a:spcPct val="120000"/>
              </a:lnSpc>
            </a:pPr>
            <a:r>
              <a:rPr lang="pt-BR" sz="2800" smtClean="0"/>
              <a:t>Incorporada à USP em 1934</a:t>
            </a:r>
          </a:p>
          <a:p>
            <a:pPr eaLnBrk="1" hangingPunct="1">
              <a:lnSpc>
                <a:spcPct val="120000"/>
              </a:lnSpc>
            </a:pPr>
            <a:r>
              <a:rPr lang="pt-BR" sz="2800" smtClean="0"/>
              <a:t>24 Edifícios:</a:t>
            </a:r>
          </a:p>
          <a:p>
            <a:pPr lvl="1" eaLnBrk="1" hangingPunct="1">
              <a:lnSpc>
                <a:spcPct val="120000"/>
              </a:lnSpc>
            </a:pPr>
            <a:r>
              <a:rPr lang="pt-BR" sz="2000" smtClean="0"/>
              <a:t>150.000 m</a:t>
            </a:r>
            <a:r>
              <a:rPr lang="pt-BR" sz="2000" baseline="30000" smtClean="0"/>
              <a:t>2 </a:t>
            </a:r>
            <a:r>
              <a:rPr lang="pt-BR" sz="2000" smtClean="0"/>
              <a:t>área construída</a:t>
            </a:r>
          </a:p>
          <a:p>
            <a:pPr lvl="1" eaLnBrk="1" hangingPunct="1">
              <a:lnSpc>
                <a:spcPct val="120000"/>
              </a:lnSpc>
            </a:pPr>
            <a:r>
              <a:rPr lang="pt-BR" sz="2000" smtClean="0"/>
              <a:t>4.350 m</a:t>
            </a:r>
            <a:r>
              <a:rPr lang="pt-BR" sz="2000" baseline="30000" smtClean="0"/>
              <a:t>2</a:t>
            </a:r>
            <a:r>
              <a:rPr lang="pt-BR" sz="2000" smtClean="0"/>
              <a:t> bibliotecas</a:t>
            </a:r>
          </a:p>
          <a:p>
            <a:pPr lvl="1" eaLnBrk="1" hangingPunct="1">
              <a:lnSpc>
                <a:spcPct val="120000"/>
              </a:lnSpc>
            </a:pPr>
            <a:r>
              <a:rPr lang="pt-BR" sz="2000" smtClean="0"/>
              <a:t>13.720 m</a:t>
            </a:r>
            <a:r>
              <a:rPr lang="pt-BR" sz="2000" baseline="30000" smtClean="0"/>
              <a:t>2</a:t>
            </a:r>
            <a:r>
              <a:rPr lang="pt-BR" sz="2000" smtClean="0"/>
              <a:t> salas de aula</a:t>
            </a:r>
          </a:p>
          <a:p>
            <a:pPr lvl="1" eaLnBrk="1" hangingPunct="1">
              <a:lnSpc>
                <a:spcPct val="120000"/>
              </a:lnSpc>
            </a:pPr>
            <a:r>
              <a:rPr lang="pt-BR" sz="2000" smtClean="0"/>
              <a:t>24.810 m</a:t>
            </a:r>
            <a:r>
              <a:rPr lang="pt-BR" sz="2000" baseline="30000" smtClean="0"/>
              <a:t>2</a:t>
            </a:r>
            <a:r>
              <a:rPr lang="pt-BR" sz="2000" smtClean="0"/>
              <a:t> laboratórios</a:t>
            </a:r>
          </a:p>
          <a:p>
            <a:pPr eaLnBrk="1" hangingPunct="1">
              <a:lnSpc>
                <a:spcPct val="120000"/>
              </a:lnSpc>
            </a:pPr>
            <a:r>
              <a:rPr lang="pt-BR" sz="2800" smtClean="0"/>
              <a:t>&gt; 230 Acordos e convênios</a:t>
            </a:r>
          </a:p>
          <a:p>
            <a:pPr eaLnBrk="1" hangingPunct="1">
              <a:lnSpc>
                <a:spcPct val="120000"/>
              </a:lnSpc>
            </a:pPr>
            <a:r>
              <a:rPr lang="pt-BR" sz="2800" smtClean="0"/>
              <a:t>&gt; 30 Convênios Internacionais</a:t>
            </a:r>
            <a:r>
              <a:rPr lang="pt-BR" sz="24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9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Escola Politécnica</a:t>
            </a:r>
            <a:br>
              <a:rPr lang="pt-BR" smtClean="0"/>
            </a:br>
            <a:r>
              <a:rPr lang="pt-BR" sz="3600" smtClean="0"/>
              <a:t>da Universidade de São Paulo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4958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pt-BR" sz="2400" smtClean="0"/>
              <a:t>750 vagas por ano na graduação</a:t>
            </a:r>
          </a:p>
          <a:p>
            <a:pPr eaLnBrk="1" hangingPunct="1">
              <a:lnSpc>
                <a:spcPct val="120000"/>
              </a:lnSpc>
            </a:pPr>
            <a:r>
              <a:rPr lang="pt-BR" sz="2400" smtClean="0"/>
              <a:t>&gt; 4.500 alunos de graduação  </a:t>
            </a:r>
          </a:p>
          <a:p>
            <a:pPr eaLnBrk="1" hangingPunct="1">
              <a:lnSpc>
                <a:spcPct val="120000"/>
              </a:lnSpc>
            </a:pPr>
            <a:r>
              <a:rPr lang="pt-BR" sz="2400" smtClean="0"/>
              <a:t>&gt; 3.500 alunos de pós-graduação</a:t>
            </a:r>
          </a:p>
          <a:p>
            <a:pPr eaLnBrk="1" hangingPunct="1">
              <a:lnSpc>
                <a:spcPct val="120000"/>
              </a:lnSpc>
            </a:pPr>
            <a:r>
              <a:rPr lang="pt-BR" sz="2400" smtClean="0"/>
              <a:t>&gt; 2.000 alunos dos cursos de extensão</a:t>
            </a:r>
          </a:p>
          <a:p>
            <a:pPr eaLnBrk="1" hangingPunct="1">
              <a:lnSpc>
                <a:spcPct val="120000"/>
              </a:lnSpc>
            </a:pPr>
            <a:r>
              <a:rPr lang="pt-BR" sz="2400" smtClean="0"/>
              <a:t>&gt; 6.000 dissertações e teses</a:t>
            </a:r>
          </a:p>
          <a:p>
            <a:pPr eaLnBrk="1" hangingPunct="1">
              <a:lnSpc>
                <a:spcPct val="120000"/>
              </a:lnSpc>
            </a:pPr>
            <a:r>
              <a:rPr lang="pt-BR" sz="2400" smtClean="0"/>
              <a:t>&gt; 18 mil profissionais formados</a:t>
            </a:r>
          </a:p>
          <a:p>
            <a:pPr eaLnBrk="1" hangingPunct="1">
              <a:lnSpc>
                <a:spcPct val="120000"/>
              </a:lnSpc>
            </a:pPr>
            <a:r>
              <a:rPr lang="pt-BR" sz="2400" smtClean="0"/>
              <a:t>~ 500 professores </a:t>
            </a:r>
          </a:p>
          <a:p>
            <a:pPr lvl="1" eaLnBrk="1" hangingPunct="1">
              <a:lnSpc>
                <a:spcPct val="120000"/>
              </a:lnSpc>
            </a:pPr>
            <a:r>
              <a:rPr lang="pt-BR" sz="2000" smtClean="0"/>
              <a:t>~ 330 em dedicação exclusiva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Escola Politécnica</a:t>
            </a:r>
            <a:br>
              <a:rPr lang="pt-BR" smtClean="0"/>
            </a:br>
            <a:r>
              <a:rPr lang="pt-BR" sz="3600" smtClean="0"/>
              <a:t>da Universidade de São Paulo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4958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pt-BR" sz="2400" smtClean="0"/>
              <a:t>15 departamentos</a:t>
            </a:r>
          </a:p>
          <a:p>
            <a:pPr eaLnBrk="1" hangingPunct="1">
              <a:lnSpc>
                <a:spcPct val="120000"/>
              </a:lnSpc>
            </a:pPr>
            <a:r>
              <a:rPr lang="pt-BR" sz="2400" smtClean="0"/>
              <a:t>58 Laboratórios de Pesquisa Certificados </a:t>
            </a:r>
            <a:r>
              <a:rPr lang="pt-BR" sz="1800" smtClean="0"/>
              <a:t>(fev2006)</a:t>
            </a:r>
          </a:p>
          <a:p>
            <a:pPr eaLnBrk="1" hangingPunct="1">
              <a:lnSpc>
                <a:spcPct val="120000"/>
              </a:lnSpc>
            </a:pPr>
            <a:r>
              <a:rPr lang="pt-BR" sz="2400" smtClean="0"/>
              <a:t>~ 500 funcionários</a:t>
            </a:r>
          </a:p>
          <a:p>
            <a:pPr eaLnBrk="1" hangingPunct="1">
              <a:lnSpc>
                <a:spcPct val="120000"/>
              </a:lnSpc>
            </a:pPr>
            <a:r>
              <a:rPr lang="pt-BR" sz="2400" smtClean="0"/>
              <a:t>~ 100.000 títulos de livros</a:t>
            </a:r>
          </a:p>
          <a:p>
            <a:pPr lvl="1" eaLnBrk="1" hangingPunct="1">
              <a:lnSpc>
                <a:spcPct val="120000"/>
              </a:lnSpc>
            </a:pPr>
            <a:r>
              <a:rPr lang="pt-BR" sz="1600" smtClean="0"/>
              <a:t>80.000 empréstimos em 2006 </a:t>
            </a:r>
          </a:p>
          <a:p>
            <a:pPr lvl="1" eaLnBrk="1" hangingPunct="1">
              <a:lnSpc>
                <a:spcPct val="120000"/>
              </a:lnSpc>
            </a:pPr>
            <a:r>
              <a:rPr lang="pt-BR" sz="1600" smtClean="0"/>
              <a:t>USP &gt; 1.500.000 títulos</a:t>
            </a:r>
          </a:p>
          <a:p>
            <a:pPr eaLnBrk="1" hangingPunct="1">
              <a:lnSpc>
                <a:spcPct val="120000"/>
              </a:lnSpc>
            </a:pPr>
            <a:r>
              <a:rPr lang="pt-BR" sz="2400" smtClean="0"/>
              <a:t>~ 3.500 títulos periódicos</a:t>
            </a:r>
          </a:p>
          <a:p>
            <a:pPr lvl="1" eaLnBrk="1" hangingPunct="1">
              <a:lnSpc>
                <a:spcPct val="120000"/>
              </a:lnSpc>
            </a:pPr>
            <a:r>
              <a:rPr lang="pt-BR" sz="1600" smtClean="0"/>
              <a:t>3900 empréstimos em 2006</a:t>
            </a:r>
          </a:p>
          <a:p>
            <a:pPr lvl="1" eaLnBrk="1" hangingPunct="1">
              <a:lnSpc>
                <a:spcPct val="120000"/>
              </a:lnSpc>
            </a:pPr>
            <a:r>
              <a:rPr lang="pt-BR" sz="1600" smtClean="0"/>
              <a:t>USP &gt; 57.000</a:t>
            </a:r>
          </a:p>
          <a:p>
            <a:pPr eaLnBrk="1" hangingPunct="1">
              <a:lnSpc>
                <a:spcPct val="120000"/>
              </a:lnSpc>
            </a:pPr>
            <a:r>
              <a:rPr lang="pt-BR" sz="2400" smtClean="0"/>
              <a:t>&gt; 15.000 periódicos eletrônicos com texto completo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561975"/>
            <a:ext cx="7820025" cy="60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smtClean="0"/>
              <a:t>ESCOLA POLITÉCNICA DA USP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</a:pPr>
            <a:r>
              <a:rPr lang="pt-BR" sz="2000" smtClean="0"/>
              <a:t>A Minerva é um símbolo que identifica os politécnicos dentro e fora dos limites da Escola.</a:t>
            </a:r>
          </a:p>
          <a:p>
            <a:pPr algn="just">
              <a:lnSpc>
                <a:spcPct val="90000"/>
              </a:lnSpc>
            </a:pPr>
            <a:r>
              <a:rPr lang="pt-BR" sz="2000" smtClean="0"/>
              <a:t>Minerva é deusa guerreira, mas, ao mesmo tempo, deusa da sabedoria e da reflexão. Ela não vence seus inimigos pela força bruta, mas pelos ardis que inventa, pela astúcia e pela inteligência de seus estratagemas.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pt-BR" sz="2000" smtClean="0"/>
              <a:t> </a:t>
            </a:r>
          </a:p>
        </p:txBody>
      </p:sp>
      <p:pic>
        <p:nvPicPr>
          <p:cNvPr id="45060" name="Picture 5" descr="quadro_turma_1_civi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2"/>
          <a:stretch>
            <a:fillRect/>
          </a:stretch>
        </p:blipFill>
        <p:spPr>
          <a:xfrm>
            <a:off x="1258888" y="3716338"/>
            <a:ext cx="2225675" cy="2185987"/>
          </a:xfrm>
          <a:noFill/>
        </p:spPr>
      </p:pic>
      <p:pic>
        <p:nvPicPr>
          <p:cNvPr id="45061" name="Picture 6" descr="minerva_pmt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1863" y="3716338"/>
            <a:ext cx="2160587" cy="2117725"/>
          </a:xfrm>
          <a:noFill/>
        </p:spPr>
      </p:pic>
      <p:sp>
        <p:nvSpPr>
          <p:cNvPr id="45062" name="Text Box 8"/>
          <p:cNvSpPr txBox="1">
            <a:spLocks noChangeArrowheads="1"/>
          </p:cNvSpPr>
          <p:nvPr/>
        </p:nvSpPr>
        <p:spPr bwMode="auto">
          <a:xfrm>
            <a:off x="611188" y="6021388"/>
            <a:ext cx="36004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/>
              <a:t>Detalhe do quadro da primeira turma de engenheiros civis/1899 </a:t>
            </a:r>
          </a:p>
        </p:txBody>
      </p:sp>
      <p:sp>
        <p:nvSpPr>
          <p:cNvPr id="45063" name="Text Box 9"/>
          <p:cNvSpPr txBox="1">
            <a:spLocks noChangeArrowheads="1"/>
          </p:cNvSpPr>
          <p:nvPr/>
        </p:nvSpPr>
        <p:spPr bwMode="auto">
          <a:xfrm>
            <a:off x="5364163" y="5876925"/>
            <a:ext cx="34559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>
                <a:cs typeface="Times New Roman" pitchFamily="18" charset="0"/>
              </a:rPr>
              <a:t>Parede do Edifício do Depto. de Engenharia Metalúrgica e de Materiais</a:t>
            </a:r>
            <a:r>
              <a:rPr lang="pt-BR" sz="1400"/>
              <a:t> (1967).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028" descr="formatura_eletrica_19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5105400"/>
            <a:ext cx="13081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083" name="Object 1031"/>
          <p:cNvGraphicFramePr>
            <a:graphicFrameLocks noChangeAspect="1"/>
          </p:cNvGraphicFramePr>
          <p:nvPr/>
        </p:nvGraphicFramePr>
        <p:xfrm>
          <a:off x="228600" y="152400"/>
          <a:ext cx="2886075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22" name="PI3" r:id="rId5" imgW="1163502" imgH="1254937" progId="PI3.Image">
                  <p:embed/>
                </p:oleObj>
              </mc:Choice>
              <mc:Fallback>
                <p:oleObj name="PI3" r:id="rId5" imgW="1163502" imgH="1254937" progId="PI3.Image">
                  <p:embed/>
                  <p:pic>
                    <p:nvPicPr>
                      <p:cNvPr id="0" name="Object 10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52400"/>
                        <a:ext cx="2886075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084" name="Picture 1032" descr="quadro_turma_1_civ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152400"/>
            <a:ext cx="142716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1033" descr="quadro_industriais_190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228600"/>
            <a:ext cx="1414463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 Box 1034"/>
          <p:cNvSpPr txBox="1">
            <a:spLocks noChangeArrowheads="1"/>
          </p:cNvSpPr>
          <p:nvPr/>
        </p:nvSpPr>
        <p:spPr bwMode="auto">
          <a:xfrm>
            <a:off x="7467600" y="304800"/>
            <a:ext cx="714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 sz="2400"/>
              <a:t>1909</a:t>
            </a:r>
          </a:p>
        </p:txBody>
      </p:sp>
      <p:sp>
        <p:nvSpPr>
          <p:cNvPr id="46087" name="Text Box 1035"/>
          <p:cNvSpPr txBox="1">
            <a:spLocks noChangeArrowheads="1"/>
          </p:cNvSpPr>
          <p:nvPr/>
        </p:nvSpPr>
        <p:spPr bwMode="auto">
          <a:xfrm>
            <a:off x="5562600" y="2743200"/>
            <a:ext cx="714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 sz="2400"/>
              <a:t>1900</a:t>
            </a:r>
          </a:p>
        </p:txBody>
      </p:sp>
      <p:sp>
        <p:nvSpPr>
          <p:cNvPr id="46088" name="Text Box 1036"/>
          <p:cNvSpPr txBox="1">
            <a:spLocks noChangeArrowheads="1"/>
          </p:cNvSpPr>
          <p:nvPr/>
        </p:nvSpPr>
        <p:spPr bwMode="auto">
          <a:xfrm>
            <a:off x="4902200" y="228600"/>
            <a:ext cx="715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 sz="2400"/>
              <a:t>1899</a:t>
            </a:r>
          </a:p>
        </p:txBody>
      </p:sp>
      <p:pic>
        <p:nvPicPr>
          <p:cNvPr id="46089" name="Picture 1037" descr="premio_drsanthia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2362200"/>
            <a:ext cx="1274763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038" descr="quadro_industriais_190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1524000"/>
            <a:ext cx="14859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1" name="Text Box 1039"/>
          <p:cNvSpPr txBox="1">
            <a:spLocks noChangeArrowheads="1"/>
          </p:cNvSpPr>
          <p:nvPr/>
        </p:nvSpPr>
        <p:spPr bwMode="auto">
          <a:xfrm>
            <a:off x="4689475" y="3200400"/>
            <a:ext cx="714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 sz="2400"/>
              <a:t>1934</a:t>
            </a:r>
          </a:p>
        </p:txBody>
      </p:sp>
      <p:grpSp>
        <p:nvGrpSpPr>
          <p:cNvPr id="46092" name="Group 1062"/>
          <p:cNvGrpSpPr>
            <a:grpSpLocks/>
          </p:cNvGrpSpPr>
          <p:nvPr/>
        </p:nvGrpSpPr>
        <p:grpSpPr bwMode="auto">
          <a:xfrm>
            <a:off x="7086600" y="3581400"/>
            <a:ext cx="1846263" cy="1155700"/>
            <a:chOff x="4809" y="2592"/>
            <a:chExt cx="1406" cy="728"/>
          </a:xfrm>
        </p:grpSpPr>
        <p:pic>
          <p:nvPicPr>
            <p:cNvPr id="46119" name="Picture 1029" descr="MINERX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9" y="2592"/>
              <a:ext cx="835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120" name="Text Box 1040"/>
            <p:cNvSpPr txBox="1">
              <a:spLocks noChangeArrowheads="1"/>
            </p:cNvSpPr>
            <p:nvPr/>
          </p:nvSpPr>
          <p:spPr bwMode="auto">
            <a:xfrm>
              <a:off x="5671" y="2976"/>
              <a:ext cx="5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pt-BR" sz="2400"/>
                <a:t>1969</a:t>
              </a:r>
            </a:p>
          </p:txBody>
        </p:sp>
      </p:grpSp>
      <p:sp>
        <p:nvSpPr>
          <p:cNvPr id="46093" name="Text Box 1041"/>
          <p:cNvSpPr txBox="1">
            <a:spLocks noChangeArrowheads="1"/>
          </p:cNvSpPr>
          <p:nvPr/>
        </p:nvSpPr>
        <p:spPr bwMode="auto">
          <a:xfrm>
            <a:off x="2125663" y="6324600"/>
            <a:ext cx="714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 sz="2400"/>
              <a:t>1992</a:t>
            </a:r>
          </a:p>
        </p:txBody>
      </p:sp>
      <p:grpSp>
        <p:nvGrpSpPr>
          <p:cNvPr id="46094" name="Group 1064"/>
          <p:cNvGrpSpPr>
            <a:grpSpLocks/>
          </p:cNvGrpSpPr>
          <p:nvPr/>
        </p:nvGrpSpPr>
        <p:grpSpPr bwMode="auto">
          <a:xfrm>
            <a:off x="6553200" y="2057400"/>
            <a:ext cx="1706563" cy="1417638"/>
            <a:chOff x="4605" y="1584"/>
            <a:chExt cx="1299" cy="893"/>
          </a:xfrm>
        </p:grpSpPr>
        <p:pic>
          <p:nvPicPr>
            <p:cNvPr id="46117" name="Picture 1044" descr="formandos_19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5" y="1584"/>
              <a:ext cx="728" cy="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118" name="Text Box 1045"/>
            <p:cNvSpPr txBox="1">
              <a:spLocks noChangeArrowheads="1"/>
            </p:cNvSpPr>
            <p:nvPr/>
          </p:nvSpPr>
          <p:spPr bwMode="auto">
            <a:xfrm>
              <a:off x="5360" y="2160"/>
              <a:ext cx="5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pt-BR" sz="2400"/>
                <a:t>1936</a:t>
              </a:r>
            </a:p>
          </p:txBody>
        </p:sp>
      </p:grpSp>
      <p:grpSp>
        <p:nvGrpSpPr>
          <p:cNvPr id="46095" name="Group 1061"/>
          <p:cNvGrpSpPr>
            <a:grpSpLocks/>
          </p:cNvGrpSpPr>
          <p:nvPr/>
        </p:nvGrpSpPr>
        <p:grpSpPr bwMode="auto">
          <a:xfrm>
            <a:off x="7799388" y="990600"/>
            <a:ext cx="1195387" cy="1828800"/>
            <a:chOff x="5456" y="1056"/>
            <a:chExt cx="911" cy="1152"/>
          </a:xfrm>
        </p:grpSpPr>
        <p:pic>
          <p:nvPicPr>
            <p:cNvPr id="46115" name="Picture 1046" descr="formandos_1938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6" y="1056"/>
              <a:ext cx="646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116" name="Text Box 1047"/>
            <p:cNvSpPr txBox="1">
              <a:spLocks noChangeArrowheads="1"/>
            </p:cNvSpPr>
            <p:nvPr/>
          </p:nvSpPr>
          <p:spPr bwMode="auto">
            <a:xfrm>
              <a:off x="5822" y="1920"/>
              <a:ext cx="54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pt-BR" sz="2400"/>
                <a:t>1939</a:t>
              </a:r>
            </a:p>
          </p:txBody>
        </p:sp>
      </p:grpSp>
      <p:pic>
        <p:nvPicPr>
          <p:cNvPr id="46096" name="Picture 1048" descr="formandos_194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3581400"/>
            <a:ext cx="887412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7" name="Text Box 1049"/>
          <p:cNvSpPr txBox="1">
            <a:spLocks noChangeArrowheads="1"/>
          </p:cNvSpPr>
          <p:nvPr/>
        </p:nvSpPr>
        <p:spPr bwMode="auto">
          <a:xfrm>
            <a:off x="1290638" y="3657600"/>
            <a:ext cx="714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 sz="2400"/>
              <a:t>1944</a:t>
            </a:r>
          </a:p>
        </p:txBody>
      </p:sp>
      <p:sp>
        <p:nvSpPr>
          <p:cNvPr id="46098" name="Text Box 1053"/>
          <p:cNvSpPr txBox="1">
            <a:spLocks noChangeArrowheads="1"/>
          </p:cNvSpPr>
          <p:nvPr/>
        </p:nvSpPr>
        <p:spPr bwMode="auto">
          <a:xfrm>
            <a:off x="3328988" y="4556125"/>
            <a:ext cx="715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 sz="2400"/>
              <a:t>1945</a:t>
            </a:r>
          </a:p>
        </p:txBody>
      </p:sp>
      <p:pic>
        <p:nvPicPr>
          <p:cNvPr id="46099" name="Picture 1054" descr="opolitecnico_195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4038600"/>
            <a:ext cx="1062037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0" name="Text Box 1055"/>
          <p:cNvSpPr txBox="1">
            <a:spLocks noChangeArrowheads="1"/>
          </p:cNvSpPr>
          <p:nvPr/>
        </p:nvSpPr>
        <p:spPr bwMode="auto">
          <a:xfrm>
            <a:off x="5867400" y="4038600"/>
            <a:ext cx="714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 sz="2400"/>
              <a:t>1958</a:t>
            </a:r>
          </a:p>
        </p:txBody>
      </p:sp>
      <p:grpSp>
        <p:nvGrpSpPr>
          <p:cNvPr id="46101" name="Group 1068"/>
          <p:cNvGrpSpPr>
            <a:grpSpLocks/>
          </p:cNvGrpSpPr>
          <p:nvPr/>
        </p:nvGrpSpPr>
        <p:grpSpPr bwMode="auto">
          <a:xfrm>
            <a:off x="2895600" y="5029200"/>
            <a:ext cx="3043238" cy="1828800"/>
            <a:chOff x="1824" y="3168"/>
            <a:chExt cx="1917" cy="1152"/>
          </a:xfrm>
        </p:grpSpPr>
        <p:pic>
          <p:nvPicPr>
            <p:cNvPr id="46111" name="Picture 1056" descr="minerva_oficial_199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535"/>
              <a:ext cx="669" cy="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12" name="Picture 1042" descr="minerva_polijr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168"/>
              <a:ext cx="709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113" name="Text Box 1043"/>
            <p:cNvSpPr txBox="1">
              <a:spLocks noChangeArrowheads="1"/>
            </p:cNvSpPr>
            <p:nvPr/>
          </p:nvSpPr>
          <p:spPr bwMode="auto">
            <a:xfrm>
              <a:off x="2544" y="3600"/>
              <a:ext cx="4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pt-BR" sz="2400"/>
                <a:t>1993</a:t>
              </a:r>
            </a:p>
          </p:txBody>
        </p:sp>
        <p:sp>
          <p:nvSpPr>
            <p:cNvPr id="46114" name="Line 1057"/>
            <p:cNvSpPr>
              <a:spLocks noChangeShapeType="1"/>
            </p:cNvSpPr>
            <p:nvPr/>
          </p:nvSpPr>
          <p:spPr bwMode="auto">
            <a:xfrm>
              <a:off x="2588" y="3888"/>
              <a:ext cx="35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pt-BR"/>
            </a:p>
          </p:txBody>
        </p:sp>
      </p:grpSp>
      <p:grpSp>
        <p:nvGrpSpPr>
          <p:cNvPr id="46102" name="Group 1067"/>
          <p:cNvGrpSpPr>
            <a:grpSpLocks/>
          </p:cNvGrpSpPr>
          <p:nvPr/>
        </p:nvGrpSpPr>
        <p:grpSpPr bwMode="auto">
          <a:xfrm>
            <a:off x="6019800" y="4876800"/>
            <a:ext cx="1344613" cy="1600200"/>
            <a:chOff x="3792" y="3072"/>
            <a:chExt cx="847" cy="1008"/>
          </a:xfrm>
        </p:grpSpPr>
        <p:sp>
          <p:nvSpPr>
            <p:cNvPr id="46108" name="Rectangle 1027"/>
            <p:cNvSpPr>
              <a:spLocks noChangeArrowheads="1"/>
            </p:cNvSpPr>
            <p:nvPr/>
          </p:nvSpPr>
          <p:spPr bwMode="auto">
            <a:xfrm>
              <a:off x="3792" y="3072"/>
              <a:ext cx="847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pic>
          <p:nvPicPr>
            <p:cNvPr id="46109" name="Picture 1058" descr="minerva_politreco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3072"/>
              <a:ext cx="837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110" name="Text Box 1059"/>
            <p:cNvSpPr txBox="1">
              <a:spLocks noChangeArrowheads="1"/>
            </p:cNvSpPr>
            <p:nvPr/>
          </p:nvSpPr>
          <p:spPr bwMode="auto">
            <a:xfrm>
              <a:off x="4080" y="3792"/>
              <a:ext cx="45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pt-BR" sz="2400"/>
                <a:t>1991</a:t>
              </a:r>
            </a:p>
          </p:txBody>
        </p:sp>
      </p:grpSp>
      <p:pic>
        <p:nvPicPr>
          <p:cNvPr id="46103" name="Picture 1065" descr="C:\Documents and Settings\Edison\Desktop\Minerva10%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10200"/>
            <a:ext cx="119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104" name="Group 1050"/>
          <p:cNvGrpSpPr>
            <a:grpSpLocks/>
          </p:cNvGrpSpPr>
          <p:nvPr/>
        </p:nvGrpSpPr>
        <p:grpSpPr bwMode="auto">
          <a:xfrm>
            <a:off x="2139950" y="3429000"/>
            <a:ext cx="1133475" cy="1828800"/>
            <a:chOff x="1440" y="2208"/>
            <a:chExt cx="768" cy="1152"/>
          </a:xfrm>
        </p:grpSpPr>
        <p:sp>
          <p:nvSpPr>
            <p:cNvPr id="46106" name="Rectangle 1051"/>
            <p:cNvSpPr>
              <a:spLocks noChangeArrowheads="1"/>
            </p:cNvSpPr>
            <p:nvPr/>
          </p:nvSpPr>
          <p:spPr bwMode="auto">
            <a:xfrm>
              <a:off x="1440" y="2208"/>
              <a:ext cx="768" cy="115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pic>
          <p:nvPicPr>
            <p:cNvPr id="46107" name="Picture 1052" descr="minerva_ipt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208"/>
              <a:ext cx="763" cy="1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105" name="Text Box 1069"/>
          <p:cNvSpPr txBox="1">
            <a:spLocks noChangeArrowheads="1"/>
          </p:cNvSpPr>
          <p:nvPr/>
        </p:nvSpPr>
        <p:spPr bwMode="auto">
          <a:xfrm>
            <a:off x="8077200" y="4953000"/>
            <a:ext cx="714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 sz="2400"/>
              <a:t>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600200" y="152400"/>
            <a:ext cx="6858000" cy="1143000"/>
          </a:xfrm>
        </p:spPr>
        <p:txBody>
          <a:bodyPr/>
          <a:lstStyle/>
          <a:p>
            <a:pPr eaLnBrk="1" hangingPunct="1"/>
            <a:r>
              <a:rPr lang="pt-BR" smtClean="0"/>
              <a:t>Novos paradigmas</a:t>
            </a:r>
            <a:br>
              <a:rPr lang="pt-BR" smtClean="0"/>
            </a:br>
            <a:r>
              <a:rPr lang="en-US" sz="3200" smtClean="0"/>
              <a:t>Global Engineering</a:t>
            </a:r>
          </a:p>
        </p:txBody>
      </p:sp>
      <p:pic>
        <p:nvPicPr>
          <p:cNvPr id="47107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8" t="24663" r="27101" b="18304"/>
          <a:stretch>
            <a:fillRect/>
          </a:stretch>
        </p:blipFill>
        <p:spPr bwMode="auto">
          <a:xfrm>
            <a:off x="1905000" y="1320800"/>
            <a:ext cx="632460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1028"/>
          <p:cNvSpPr txBox="1">
            <a:spLocks noChangeArrowheads="1"/>
          </p:cNvSpPr>
          <p:nvPr/>
        </p:nvSpPr>
        <p:spPr bwMode="auto">
          <a:xfrm>
            <a:off x="3176588" y="5851525"/>
            <a:ext cx="59674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algn="ctr" eaLnBrk="1" hangingPunct="1"/>
            <a:r>
              <a:rPr lang="pt-BR" sz="2000"/>
              <a:t>O engenheiro na Era Global</a:t>
            </a:r>
          </a:p>
          <a:p>
            <a:pPr algn="ctr" eaLnBrk="1" hangingPunct="1"/>
            <a:r>
              <a:rPr lang="pt-BR" sz="2000"/>
              <a:t>Educando a próxima geração para o mercado de trabalho Global</a:t>
            </a:r>
          </a:p>
        </p:txBody>
      </p:sp>
      <p:pic>
        <p:nvPicPr>
          <p:cNvPr id="47109" name="Picture 1029" descr="C:\Documents and Settings\Edison\Desktop\continental_uv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49"/>
          <a:stretch>
            <a:fillRect/>
          </a:stretch>
        </p:blipFill>
        <p:spPr bwMode="auto">
          <a:xfrm>
            <a:off x="152400" y="6096000"/>
            <a:ext cx="2667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A procura da Excelência</a:t>
            </a:r>
          </a:p>
        </p:txBody>
      </p:sp>
      <p:pic>
        <p:nvPicPr>
          <p:cNvPr id="48131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2"/>
          <a:stretch>
            <a:fillRect/>
          </a:stretch>
        </p:blipFill>
        <p:spPr bwMode="auto">
          <a:xfrm>
            <a:off x="838200" y="1676400"/>
            <a:ext cx="801052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1028"/>
          <p:cNvSpPr txBox="1">
            <a:spLocks noChangeArrowheads="1"/>
          </p:cNvSpPr>
          <p:nvPr/>
        </p:nvSpPr>
        <p:spPr bwMode="auto">
          <a:xfrm>
            <a:off x="3279775" y="6096000"/>
            <a:ext cx="30083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en-US" sz="3200">
                <a:solidFill>
                  <a:schemeClr val="tx2"/>
                </a:solidFill>
                <a:latin typeface="Arial" pitchFamily="34" charset="0"/>
              </a:rPr>
              <a:t>Global Engineering</a:t>
            </a:r>
            <a:endParaRPr lang="pt-BR" sz="3200">
              <a:solidFill>
                <a:schemeClr val="tx2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Time</a:t>
            </a:r>
            <a:br>
              <a:rPr lang="en-US" smtClean="0"/>
            </a:br>
            <a:r>
              <a:rPr lang="en-US" sz="1800" smtClean="0"/>
              <a:t>Top Industry Managers for Europe</a:t>
            </a:r>
          </a:p>
        </p:txBody>
      </p:sp>
      <p:pic>
        <p:nvPicPr>
          <p:cNvPr id="49155" name="Picture 1027" descr="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81000"/>
            <a:ext cx="117792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1028"/>
          <p:cNvSpPr txBox="1">
            <a:spLocks noChangeArrowheads="1"/>
          </p:cNvSpPr>
          <p:nvPr/>
        </p:nvSpPr>
        <p:spPr bwMode="auto">
          <a:xfrm>
            <a:off x="685800" y="2133600"/>
            <a:ext cx="34290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sz="2800" b="1" baseline="30000"/>
              <a:t>Developing high-level educational programmes for engineers</a:t>
            </a:r>
          </a:p>
          <a:p>
            <a:pPr eaLnBrk="1" hangingPunct="1">
              <a:lnSpc>
                <a:spcPct val="130000"/>
              </a:lnSpc>
            </a:pPr>
            <a:r>
              <a:rPr lang="en-GB" sz="2800" b="1" baseline="30000"/>
              <a:t>and future industrial executives and preparing them to function across national borders in the European Union and worldwide</a:t>
            </a:r>
          </a:p>
        </p:txBody>
      </p:sp>
      <p:sp>
        <p:nvSpPr>
          <p:cNvPr id="49157" name="Text Box 1029"/>
          <p:cNvSpPr txBox="1">
            <a:spLocks noChangeArrowheads="1"/>
          </p:cNvSpPr>
          <p:nvPr/>
        </p:nvSpPr>
        <p:spPr bwMode="auto">
          <a:xfrm>
            <a:off x="990600" y="6324600"/>
            <a:ext cx="7727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/>
              <a:t>Em 2004 a Poli foi eleita e é a única instituição participante fora da Europa</a:t>
            </a:r>
          </a:p>
        </p:txBody>
      </p:sp>
      <p:grpSp>
        <p:nvGrpSpPr>
          <p:cNvPr id="49158" name="Group 1030"/>
          <p:cNvGrpSpPr>
            <a:grpSpLocks/>
          </p:cNvGrpSpPr>
          <p:nvPr/>
        </p:nvGrpSpPr>
        <p:grpSpPr bwMode="auto">
          <a:xfrm>
            <a:off x="4800600" y="2133600"/>
            <a:ext cx="4191000" cy="3276600"/>
            <a:chOff x="3024" y="1344"/>
            <a:chExt cx="2640" cy="2064"/>
          </a:xfrm>
        </p:grpSpPr>
        <p:sp>
          <p:nvSpPr>
            <p:cNvPr id="49159" name="Rectangle 1031"/>
            <p:cNvSpPr>
              <a:spLocks noChangeArrowheads="1"/>
            </p:cNvSpPr>
            <p:nvPr/>
          </p:nvSpPr>
          <p:spPr bwMode="auto">
            <a:xfrm>
              <a:off x="3024" y="1344"/>
              <a:ext cx="2640" cy="20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grpSp>
          <p:nvGrpSpPr>
            <p:cNvPr id="49160" name="Group 1032"/>
            <p:cNvGrpSpPr>
              <a:grpSpLocks noChangeAspect="1"/>
            </p:cNvGrpSpPr>
            <p:nvPr/>
          </p:nvGrpSpPr>
          <p:grpSpPr bwMode="auto">
            <a:xfrm>
              <a:off x="3216" y="1456"/>
              <a:ext cx="2256" cy="1856"/>
              <a:chOff x="3250" y="1699"/>
              <a:chExt cx="10335" cy="8504"/>
            </a:xfrm>
          </p:grpSpPr>
          <p:grpSp>
            <p:nvGrpSpPr>
              <p:cNvPr id="49161" name="Group 1033"/>
              <p:cNvGrpSpPr>
                <a:grpSpLocks noChangeAspect="1"/>
              </p:cNvGrpSpPr>
              <p:nvPr/>
            </p:nvGrpSpPr>
            <p:grpSpPr bwMode="auto">
              <a:xfrm>
                <a:off x="3280" y="1699"/>
                <a:ext cx="10305" cy="6135"/>
                <a:chOff x="1954" y="1943"/>
                <a:chExt cx="7682" cy="4573"/>
              </a:xfrm>
            </p:grpSpPr>
            <p:sp>
              <p:nvSpPr>
                <p:cNvPr id="261130" name="AutoShape 1034"/>
                <p:cNvSpPr>
                  <a:spLocks noChangeAspect="1" noChangeArrowheads="1"/>
                </p:cNvSpPr>
                <p:nvPr/>
              </p:nvSpPr>
              <p:spPr bwMode="auto">
                <a:xfrm>
                  <a:off x="3250" y="2291"/>
                  <a:ext cx="765" cy="751"/>
                </a:xfrm>
                <a:prstGeom prst="star5">
                  <a:avLst/>
                </a:prstGeom>
                <a:gradFill rotWithShape="0">
                  <a:gsLst>
                    <a:gs pos="0">
                      <a:srgbClr val="FFFFFF"/>
                    </a:gs>
                    <a:gs pos="50000">
                      <a:srgbClr val="FFFF0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261131" name="AutoShape 1035"/>
                <p:cNvSpPr>
                  <a:spLocks noChangeAspect="1" noChangeArrowheads="1"/>
                </p:cNvSpPr>
                <p:nvPr/>
              </p:nvSpPr>
              <p:spPr bwMode="auto">
                <a:xfrm>
                  <a:off x="4312" y="1943"/>
                  <a:ext cx="768" cy="751"/>
                </a:xfrm>
                <a:prstGeom prst="star5">
                  <a:avLst/>
                </a:prstGeom>
                <a:gradFill rotWithShape="0">
                  <a:gsLst>
                    <a:gs pos="0">
                      <a:srgbClr val="FFFFFF"/>
                    </a:gs>
                    <a:gs pos="50000">
                      <a:srgbClr val="FFFF0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261132" name="AutoShape 1036"/>
                <p:cNvSpPr>
                  <a:spLocks noChangeAspect="1" noChangeArrowheads="1"/>
                </p:cNvSpPr>
                <p:nvPr/>
              </p:nvSpPr>
              <p:spPr bwMode="auto">
                <a:xfrm>
                  <a:off x="2075" y="4983"/>
                  <a:ext cx="768" cy="751"/>
                </a:xfrm>
                <a:prstGeom prst="star5">
                  <a:avLst/>
                </a:prstGeom>
                <a:gradFill rotWithShape="0">
                  <a:gsLst>
                    <a:gs pos="0">
                      <a:srgbClr val="FFFFFF"/>
                    </a:gs>
                    <a:gs pos="50000">
                      <a:srgbClr val="FFFF0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261133" name="AutoShape 1037"/>
                <p:cNvSpPr>
                  <a:spLocks noChangeAspect="1" noChangeArrowheads="1"/>
                </p:cNvSpPr>
                <p:nvPr/>
              </p:nvSpPr>
              <p:spPr bwMode="auto">
                <a:xfrm>
                  <a:off x="1959" y="3920"/>
                  <a:ext cx="765" cy="751"/>
                </a:xfrm>
                <a:prstGeom prst="star5">
                  <a:avLst/>
                </a:prstGeom>
                <a:gradFill rotWithShape="0">
                  <a:gsLst>
                    <a:gs pos="0">
                      <a:srgbClr val="FFFFFF"/>
                    </a:gs>
                    <a:gs pos="50000">
                      <a:srgbClr val="FFFF0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261134" name="AutoShape 1038"/>
                <p:cNvSpPr>
                  <a:spLocks noChangeAspect="1" noChangeArrowheads="1"/>
                </p:cNvSpPr>
                <p:nvPr/>
              </p:nvSpPr>
              <p:spPr bwMode="auto">
                <a:xfrm>
                  <a:off x="2410" y="2954"/>
                  <a:ext cx="768" cy="751"/>
                </a:xfrm>
                <a:prstGeom prst="star5">
                  <a:avLst/>
                </a:prstGeom>
                <a:gradFill rotWithShape="0">
                  <a:gsLst>
                    <a:gs pos="0">
                      <a:srgbClr val="FFFFFF"/>
                    </a:gs>
                    <a:gs pos="50000">
                      <a:srgbClr val="FFFF0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261135" name="AutoShape 1039"/>
                <p:cNvSpPr>
                  <a:spLocks noChangeAspect="1" noChangeArrowheads="1"/>
                </p:cNvSpPr>
                <p:nvPr/>
              </p:nvSpPr>
              <p:spPr bwMode="auto">
                <a:xfrm>
                  <a:off x="2895" y="5683"/>
                  <a:ext cx="765" cy="751"/>
                </a:xfrm>
                <a:prstGeom prst="star5">
                  <a:avLst/>
                </a:prstGeom>
                <a:gradFill rotWithShape="0">
                  <a:gsLst>
                    <a:gs pos="0">
                      <a:srgbClr val="FFFFFF"/>
                    </a:gs>
                    <a:gs pos="50000">
                      <a:srgbClr val="FFFF0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261136" name="AutoShape 1040"/>
                <p:cNvSpPr>
                  <a:spLocks noChangeAspect="1" noChangeArrowheads="1"/>
                </p:cNvSpPr>
                <p:nvPr/>
              </p:nvSpPr>
              <p:spPr bwMode="auto">
                <a:xfrm>
                  <a:off x="5063" y="5594"/>
                  <a:ext cx="768" cy="751"/>
                </a:xfrm>
                <a:prstGeom prst="star5">
                  <a:avLst/>
                </a:prstGeom>
                <a:gradFill rotWithShape="0">
                  <a:gsLst>
                    <a:gs pos="0">
                      <a:srgbClr val="FFFFFF"/>
                    </a:gs>
                    <a:gs pos="50000">
                      <a:srgbClr val="FFFF0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261137" name="AutoShape 1041"/>
                <p:cNvSpPr>
                  <a:spLocks noChangeAspect="1" noChangeArrowheads="1"/>
                </p:cNvSpPr>
                <p:nvPr/>
              </p:nvSpPr>
              <p:spPr bwMode="auto">
                <a:xfrm>
                  <a:off x="3991" y="5765"/>
                  <a:ext cx="768" cy="751"/>
                </a:xfrm>
                <a:prstGeom prst="star5">
                  <a:avLst/>
                </a:prstGeom>
                <a:gradFill rotWithShape="0">
                  <a:gsLst>
                    <a:gs pos="0">
                      <a:srgbClr val="FFFFFF"/>
                    </a:gs>
                    <a:gs pos="50000">
                      <a:srgbClr val="FFFF0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261138" name="AutoShape 1042"/>
                <p:cNvSpPr>
                  <a:spLocks noChangeAspect="1" noChangeArrowheads="1"/>
                </p:cNvSpPr>
                <p:nvPr/>
              </p:nvSpPr>
              <p:spPr bwMode="auto">
                <a:xfrm>
                  <a:off x="6084" y="5222"/>
                  <a:ext cx="768" cy="751"/>
                </a:xfrm>
                <a:prstGeom prst="star5">
                  <a:avLst/>
                </a:prstGeom>
                <a:gradFill rotWithShape="0">
                  <a:gsLst>
                    <a:gs pos="0">
                      <a:srgbClr val="FFFFFF"/>
                    </a:gs>
                    <a:gs pos="50000">
                      <a:srgbClr val="FFFF0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261139" name="AutoShape 1043"/>
                <p:cNvSpPr>
                  <a:spLocks noChangeAspect="1" noChangeArrowheads="1"/>
                </p:cNvSpPr>
                <p:nvPr/>
              </p:nvSpPr>
              <p:spPr bwMode="auto">
                <a:xfrm>
                  <a:off x="8024" y="4289"/>
                  <a:ext cx="768" cy="751"/>
                </a:xfrm>
                <a:prstGeom prst="star5">
                  <a:avLst/>
                </a:prstGeom>
                <a:gradFill rotWithShape="0">
                  <a:gsLst>
                    <a:gs pos="0">
                      <a:srgbClr val="FFFFFF"/>
                    </a:gs>
                    <a:gs pos="50000">
                      <a:srgbClr val="FFFF0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261140" name="AutoShape 1044"/>
                <p:cNvSpPr>
                  <a:spLocks noChangeAspect="1" noChangeArrowheads="1"/>
                </p:cNvSpPr>
                <p:nvPr/>
              </p:nvSpPr>
              <p:spPr bwMode="auto">
                <a:xfrm>
                  <a:off x="7095" y="4805"/>
                  <a:ext cx="768" cy="751"/>
                </a:xfrm>
                <a:prstGeom prst="star5">
                  <a:avLst/>
                </a:prstGeom>
                <a:gradFill rotWithShape="0">
                  <a:gsLst>
                    <a:gs pos="0">
                      <a:srgbClr val="FFFFFF"/>
                    </a:gs>
                    <a:gs pos="50000">
                      <a:srgbClr val="FFFF0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261141" name="AutoShape 1045"/>
                <p:cNvSpPr>
                  <a:spLocks noChangeAspect="1" noChangeArrowheads="1"/>
                </p:cNvSpPr>
                <p:nvPr/>
              </p:nvSpPr>
              <p:spPr bwMode="auto">
                <a:xfrm>
                  <a:off x="8868" y="3804"/>
                  <a:ext cx="768" cy="751"/>
                </a:xfrm>
                <a:prstGeom prst="star5">
                  <a:avLst/>
                </a:prstGeom>
                <a:gradFill rotWithShape="0">
                  <a:gsLst>
                    <a:gs pos="0">
                      <a:srgbClr val="FFFFFF"/>
                    </a:gs>
                    <a:gs pos="50000">
                      <a:srgbClr val="FFFF00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sp>
            <p:nvSpPr>
              <p:cNvPr id="49162" name="WordArt 1046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4657" y="4146"/>
                <a:ext cx="7049" cy="2175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pt-BR" sz="6000" b="1" kern="10"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0047FF"/>
                        </a:gs>
                        <a:gs pos="50000">
                          <a:srgbClr val="B9CCFF"/>
                        </a:gs>
                        <a:gs pos="100000">
                          <a:srgbClr val="0047FF"/>
                        </a:gs>
                      </a:gsLst>
                      <a:lin ang="5400000" scaled="1"/>
                    </a:gradFill>
                    <a:latin typeface="GlaserSteD"/>
                  </a:rPr>
                  <a:t>TIME</a:t>
                </a:r>
              </a:p>
            </p:txBody>
          </p:sp>
          <p:sp>
            <p:nvSpPr>
              <p:cNvPr id="49163" name="WordArt 1047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3465" y="8951"/>
                <a:ext cx="9807" cy="1252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2800" kern="10"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000082"/>
                        </a:gs>
                        <a:gs pos="50000">
                          <a:srgbClr val="0047FF"/>
                        </a:gs>
                        <a:gs pos="100000">
                          <a:srgbClr val="000082"/>
                        </a:gs>
                      </a:gsLst>
                      <a:lin ang="5400000" scaled="1"/>
                    </a:gradFill>
                    <a:latin typeface="GlaserSteD"/>
                  </a:rPr>
                  <a:t>Top Industrial Managers</a:t>
                </a:r>
              </a:p>
              <a:p>
                <a:pPr algn="ctr"/>
                <a:r>
                  <a:rPr lang="en-US" sz="2800" kern="10"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000082"/>
                        </a:gs>
                        <a:gs pos="50000">
                          <a:srgbClr val="0047FF"/>
                        </a:gs>
                        <a:gs pos="100000">
                          <a:srgbClr val="000082"/>
                        </a:gs>
                      </a:gsLst>
                      <a:lin ang="5400000" scaled="1"/>
                    </a:gradFill>
                    <a:latin typeface="GlaserSteD"/>
                  </a:rPr>
                  <a:t>for Europe</a:t>
                </a:r>
                <a:endParaRPr lang="pt-BR" sz="2800" kern="1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000082"/>
                      </a:gs>
                      <a:gs pos="50000">
                        <a:srgbClr val="0047FF"/>
                      </a:gs>
                      <a:gs pos="100000">
                        <a:srgbClr val="000082"/>
                      </a:gs>
                    </a:gsLst>
                    <a:lin ang="5400000" scaled="1"/>
                  </a:gradFill>
                  <a:latin typeface="GlaserSteD"/>
                </a:endParaRPr>
              </a:p>
            </p:txBody>
          </p:sp>
          <p:sp>
            <p:nvSpPr>
              <p:cNvPr id="49164" name="Rectangle 1048"/>
              <p:cNvSpPr>
                <a:spLocks noChangeAspect="1" noChangeArrowheads="1"/>
              </p:cNvSpPr>
              <p:nvPr/>
            </p:nvSpPr>
            <p:spPr bwMode="auto">
              <a:xfrm>
                <a:off x="3250" y="8401"/>
                <a:ext cx="10222" cy="189"/>
              </a:xfrm>
              <a:prstGeom prst="rect">
                <a:avLst/>
              </a:prstGeom>
              <a:gradFill rotWithShape="0">
                <a:gsLst>
                  <a:gs pos="0">
                    <a:srgbClr val="000082"/>
                  </a:gs>
                  <a:gs pos="50000">
                    <a:srgbClr val="0047FF"/>
                  </a:gs>
                  <a:gs pos="100000">
                    <a:srgbClr val="000082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Intercâmbio Internacional</a:t>
            </a:r>
            <a:br>
              <a:rPr lang="pt-BR" smtClean="0"/>
            </a:br>
            <a:r>
              <a:rPr lang="pt-BR" sz="1600" smtClean="0"/>
              <a:t>em 2008</a:t>
            </a:r>
          </a:p>
        </p:txBody>
      </p:sp>
      <p:sp>
        <p:nvSpPr>
          <p:cNvPr id="5017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5715000" cy="4495800"/>
          </a:xfrm>
        </p:spPr>
        <p:txBody>
          <a:bodyPr/>
          <a:lstStyle/>
          <a:p>
            <a:pPr eaLnBrk="1" hangingPunct="1"/>
            <a:r>
              <a:rPr lang="pt-BR" sz="2800" smtClean="0"/>
              <a:t>Países com Alunos no exterior:</a:t>
            </a:r>
          </a:p>
          <a:p>
            <a:pPr lvl="1" eaLnBrk="1" hangingPunct="1"/>
            <a:r>
              <a:rPr lang="pt-BR" sz="2400" smtClean="0"/>
              <a:t>França </a:t>
            </a:r>
          </a:p>
          <a:p>
            <a:pPr lvl="1" eaLnBrk="1" hangingPunct="1"/>
            <a:r>
              <a:rPr lang="pt-BR" sz="2400" smtClean="0"/>
              <a:t>Itália </a:t>
            </a:r>
          </a:p>
          <a:p>
            <a:pPr lvl="1" eaLnBrk="1" hangingPunct="1"/>
            <a:r>
              <a:rPr lang="pt-BR" sz="2400" smtClean="0"/>
              <a:t>Alemanha </a:t>
            </a:r>
          </a:p>
          <a:p>
            <a:pPr lvl="1" eaLnBrk="1" hangingPunct="1"/>
            <a:r>
              <a:rPr lang="pt-BR" sz="2400" smtClean="0"/>
              <a:t>Portugal </a:t>
            </a:r>
          </a:p>
          <a:p>
            <a:pPr lvl="1" eaLnBrk="1" hangingPunct="1"/>
            <a:r>
              <a:rPr lang="pt-BR" sz="2400" smtClean="0"/>
              <a:t>Espanha </a:t>
            </a:r>
          </a:p>
          <a:p>
            <a:pPr lvl="1" eaLnBrk="1" hangingPunct="1"/>
            <a:r>
              <a:rPr lang="pt-BR" sz="2400" smtClean="0"/>
              <a:t>Bélgica </a:t>
            </a:r>
          </a:p>
          <a:p>
            <a:pPr lvl="1" eaLnBrk="1" hangingPunct="1"/>
            <a:r>
              <a:rPr lang="pt-BR" sz="2400" smtClean="0"/>
              <a:t>EUA </a:t>
            </a:r>
          </a:p>
          <a:p>
            <a:pPr lvl="1" eaLnBrk="1" hangingPunct="1"/>
            <a:r>
              <a:rPr lang="pt-BR" sz="2400" smtClean="0"/>
              <a:t>Austrália </a:t>
            </a:r>
          </a:p>
        </p:txBody>
      </p:sp>
      <p:pic>
        <p:nvPicPr>
          <p:cNvPr id="50180" name="Picture 1028" descr="tud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429000"/>
            <a:ext cx="19319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1029" descr="tori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715000"/>
            <a:ext cx="6169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1030" descr="Centrale Lyo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572000"/>
            <a:ext cx="15779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1031" descr="milan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429000"/>
            <a:ext cx="222885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1032" descr="Pari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648200"/>
            <a:ext cx="37338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1033" descr="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143000"/>
            <a:ext cx="990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1034" descr="logo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133600"/>
            <a:ext cx="9017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1035" descr="logo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12192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Duplo Diploma</a:t>
            </a:r>
            <a:br>
              <a:rPr lang="pt-BR" smtClean="0"/>
            </a:br>
            <a:r>
              <a:rPr lang="pt-BR" sz="1600" smtClean="0"/>
              <a:t>em 2006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smtClean="0"/>
              <a:t>França 34 alunos</a:t>
            </a:r>
          </a:p>
          <a:p>
            <a:pPr eaLnBrk="1" hangingPunct="1"/>
            <a:r>
              <a:rPr lang="pt-BR" smtClean="0"/>
              <a:t>Itália 23 alunos</a:t>
            </a:r>
          </a:p>
        </p:txBody>
      </p:sp>
      <p:pic>
        <p:nvPicPr>
          <p:cNvPr id="51204" name="Picture 4" descr="tori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870575"/>
            <a:ext cx="61690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 descr="mila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429000"/>
            <a:ext cx="222885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6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143000"/>
            <a:ext cx="990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7" descr="logo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133600"/>
            <a:ext cx="9017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8" descr="Centrale Lyon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638800"/>
            <a:ext cx="11207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9" descr="logo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00200"/>
            <a:ext cx="12192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Picture 10" descr="Pari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648200"/>
            <a:ext cx="37338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1" name="Text Box 11"/>
          <p:cNvSpPr txBox="1">
            <a:spLocks noChangeArrowheads="1"/>
          </p:cNvSpPr>
          <p:nvPr/>
        </p:nvSpPr>
        <p:spPr bwMode="auto">
          <a:xfrm>
            <a:off x="152400" y="3048000"/>
            <a:ext cx="6132513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 noProof="1">
                <a:solidFill>
                  <a:schemeClr val="hlink"/>
                </a:solidFill>
                <a:latin typeface="Verdana" pitchFamily="34" charset="0"/>
              </a:rPr>
              <a:t>École Centrale (Paris, Lille, Nantes, Lyon, Marseille)</a:t>
            </a:r>
          </a:p>
          <a:p>
            <a:pPr eaLnBrk="1" hangingPunct="1"/>
            <a:r>
              <a:rPr lang="pt-BR" noProof="1">
                <a:solidFill>
                  <a:schemeClr val="hlink"/>
                </a:solidFill>
                <a:latin typeface="Verdana" pitchFamily="34" charset="0"/>
              </a:rPr>
              <a:t>École Nationale Supérieure de Chimie de Paris</a:t>
            </a:r>
          </a:p>
          <a:p>
            <a:pPr eaLnBrk="1" hangingPunct="1"/>
            <a:r>
              <a:rPr lang="pt-BR" noProof="1">
                <a:solidFill>
                  <a:schemeClr val="hlink"/>
                </a:solidFill>
                <a:latin typeface="Verdana" pitchFamily="34" charset="0"/>
              </a:rPr>
              <a:t>École Nationale des Ponts et Chaussées</a:t>
            </a:r>
          </a:p>
          <a:p>
            <a:pPr eaLnBrk="1" hangingPunct="1"/>
            <a:r>
              <a:rPr lang="pt-BR" noProof="1">
                <a:solidFill>
                  <a:schemeClr val="hlink"/>
                </a:solidFill>
                <a:latin typeface="Verdana" pitchFamily="34" charset="0"/>
              </a:rPr>
              <a:t>École Polytechnique – Paris</a:t>
            </a:r>
            <a:endParaRPr lang="pt-BR">
              <a:solidFill>
                <a:schemeClr val="hlink"/>
              </a:solidFill>
              <a:latin typeface="Verdana" pitchFamily="34" charset="0"/>
            </a:endParaRPr>
          </a:p>
          <a:p>
            <a:pPr eaLnBrk="1" hangingPunct="1"/>
            <a:r>
              <a:rPr lang="pt-BR" noProof="1">
                <a:solidFill>
                  <a:schemeClr val="hlink"/>
                </a:solidFill>
                <a:latin typeface="Verdana" pitchFamily="34" charset="0"/>
              </a:rPr>
              <a:t>École Nationale des Ponts et Chaussées</a:t>
            </a:r>
            <a:endParaRPr lang="pt-BR">
              <a:solidFill>
                <a:schemeClr val="hlink"/>
              </a:solidFill>
              <a:latin typeface="Verdana" pitchFamily="34" charset="0"/>
            </a:endParaRPr>
          </a:p>
          <a:p>
            <a:pPr eaLnBrk="1" hangingPunct="1"/>
            <a:r>
              <a:rPr lang="pt-BR" noProof="1">
                <a:solidFill>
                  <a:schemeClr val="hlink"/>
                </a:solidFill>
                <a:latin typeface="Verdana" pitchFamily="34" charset="0"/>
              </a:rPr>
              <a:t>Université de Toulon et du Var</a:t>
            </a:r>
          </a:p>
          <a:p>
            <a:pPr eaLnBrk="1" hangingPunct="1"/>
            <a:r>
              <a:rPr lang="pt-BR" noProof="1">
                <a:solidFill>
                  <a:schemeClr val="hlink"/>
                </a:solidFill>
                <a:latin typeface="Verdana" pitchFamily="34" charset="0"/>
              </a:rPr>
              <a:t>Politecnico di Milano</a:t>
            </a:r>
          </a:p>
          <a:p>
            <a:pPr eaLnBrk="1" hangingPunct="1"/>
            <a:r>
              <a:rPr lang="pt-BR" noProof="1">
                <a:solidFill>
                  <a:schemeClr val="hlink"/>
                </a:solidFill>
                <a:latin typeface="Verdana" pitchFamily="34" charset="0"/>
              </a:rPr>
              <a:t>Pol</a:t>
            </a:r>
            <a:r>
              <a:rPr lang="pt-BR">
                <a:solidFill>
                  <a:schemeClr val="hlink"/>
                </a:solidFill>
                <a:latin typeface="Verdana" pitchFamily="34" charset="0"/>
              </a:rPr>
              <a:t>i</a:t>
            </a:r>
            <a:r>
              <a:rPr lang="pt-BR" noProof="1">
                <a:solidFill>
                  <a:schemeClr val="hlink"/>
                </a:solidFill>
                <a:latin typeface="Verdana" pitchFamily="34" charset="0"/>
              </a:rPr>
              <a:t>tecnico di Torino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École Polytechnique</a:t>
            </a:r>
          </a:p>
        </p:txBody>
      </p:sp>
      <p:pic>
        <p:nvPicPr>
          <p:cNvPr id="52227" name="Picture 3" descr="alunos_uniformes_di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25146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alunos_sentados_di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25738"/>
            <a:ext cx="2209800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 descr="alunos_estudando_di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057400"/>
            <a:ext cx="17748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 descr="alunos_violao_di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724400"/>
            <a:ext cx="25527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7" descr="alunos_piano_di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191000"/>
            <a:ext cx="1533525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8" descr="alunos_todos_div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729163"/>
            <a:ext cx="25146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7219950" cy="1255713"/>
          </a:xfrm>
        </p:spPr>
        <p:txBody>
          <a:bodyPr/>
          <a:lstStyle/>
          <a:p>
            <a:pPr eaLnBrk="1" hangingPunct="1"/>
            <a:r>
              <a:rPr lang="pt-BR" smtClean="0"/>
              <a:t>Vestibular Fuvest</a:t>
            </a:r>
            <a:br>
              <a:rPr lang="pt-BR" smtClean="0"/>
            </a:br>
            <a:r>
              <a:rPr lang="pt-BR" sz="2800" b="1" smtClean="0"/>
              <a:t>Carreira 613</a:t>
            </a:r>
            <a:r>
              <a:rPr lang="pt-BR" sz="2800" smtClean="0"/>
              <a:t/>
            </a:r>
            <a:br>
              <a:rPr lang="pt-BR" sz="2800" smtClean="0"/>
            </a:br>
            <a:r>
              <a:rPr lang="pt-BR" sz="2800" b="1" smtClean="0"/>
              <a:t>Engenharia na Escola Politécnica da USP </a:t>
            </a:r>
          </a:p>
        </p:txBody>
      </p:sp>
      <p:sp>
        <p:nvSpPr>
          <p:cNvPr id="5325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4213" y="1844675"/>
            <a:ext cx="8077200" cy="4495800"/>
          </a:xfrm>
        </p:spPr>
        <p:txBody>
          <a:bodyPr/>
          <a:lstStyle/>
          <a:p>
            <a:pPr eaLnBrk="1" hangingPunct="1"/>
            <a:r>
              <a:rPr lang="pt-BR" sz="2000" smtClean="0"/>
              <a:t>Curso 30* Engenharia Civil e Engenharia Ambiental  - 180</a:t>
            </a:r>
          </a:p>
          <a:p>
            <a:pPr eaLnBrk="1" hangingPunct="1"/>
            <a:r>
              <a:rPr lang="pt-BR" sz="2000" smtClean="0"/>
              <a:t>Curso 32* Engenharia Mecânica e Engenharia Naval - 110</a:t>
            </a:r>
          </a:p>
          <a:p>
            <a:pPr eaLnBrk="1" hangingPunct="1"/>
            <a:r>
              <a:rPr lang="pt-BR" sz="2000" smtClean="0"/>
              <a:t>Curso 31* Engenharia Elétrica - 140</a:t>
            </a:r>
          </a:p>
          <a:p>
            <a:pPr eaLnBrk="1" hangingPunct="1"/>
            <a:r>
              <a:rPr lang="pt-BR" sz="2000" smtClean="0"/>
              <a:t>Curso 33* Engenharia Química, Engenharia Metalúrgica, Engenharia de Materiais, Engenharia de Minas e Engenharia de Petróleo - 120</a:t>
            </a:r>
          </a:p>
          <a:p>
            <a:pPr eaLnBrk="1" hangingPunct="1"/>
            <a:r>
              <a:rPr lang="pt-BR" sz="2000" smtClean="0"/>
              <a:t>Curso 34* Engenharia de Computação e Engenharia Elétrica (Ênfase Computação - 70</a:t>
            </a:r>
          </a:p>
          <a:p>
            <a:pPr eaLnBrk="1" hangingPunct="1"/>
            <a:r>
              <a:rPr lang="pt-BR" sz="2000" smtClean="0"/>
              <a:t>Curso 35 Engenharia Mecânica - Automação e Sistemas (Mecatrônica) - 60</a:t>
            </a:r>
          </a:p>
          <a:p>
            <a:pPr eaLnBrk="1" hangingPunct="1"/>
            <a:r>
              <a:rPr lang="pt-BR" sz="2000" smtClean="0"/>
              <a:t>Curso 36 Engenharia de Produção -  70</a:t>
            </a:r>
          </a:p>
          <a:p>
            <a:pPr eaLnBrk="1" hangingPunct="1"/>
            <a:endParaRPr lang="pt-BR" sz="2000" smtClean="0"/>
          </a:p>
          <a:p>
            <a:r>
              <a:rPr lang="pt-BR" sz="1400" smtClean="0"/>
              <a:t>(*) Os alunos ingressantes nos grupos (Cursos: 30 a 34) farão as opções pelas habilitações, ao final do 1ºano comum da estrutura curricular, com base nas notas obtidas nas disciplinas obrigatórias, constantes dessa estrutura, a contar do ano de ingresso do aluno.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026" descr="H:\_outros\_Poli\Polishow\Totens Escritorio de Ralacionamento\Figura opçõesBranco2+es25%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65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nviro Mission- Solar Tower Technology [SaveYouTube.com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0" name="Slide" r:id="rId4" imgW="4570330" imgH="3427635" progId="PowerPoint.Slide.8">
                  <p:embed/>
                </p:oleObj>
              </mc:Choice>
              <mc:Fallback>
                <p:oleObj name="Slide" r:id="rId4" imgW="4570330" imgH="3427635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ítulo 1"/>
          <p:cNvSpPr>
            <a:spLocks noGrp="1"/>
          </p:cNvSpPr>
          <p:nvPr>
            <p:ph type="ctrTitle"/>
          </p:nvPr>
        </p:nvSpPr>
        <p:spPr>
          <a:xfrm>
            <a:off x="250825" y="5661025"/>
            <a:ext cx="8278813" cy="795338"/>
          </a:xfrm>
        </p:spPr>
        <p:txBody>
          <a:bodyPr/>
          <a:lstStyle/>
          <a:p>
            <a:r>
              <a:rPr lang="pt-BR" sz="1600" b="1" smtClean="0"/>
              <a:t>613 Engenharia na Escola Politécnica e Computação	</a:t>
            </a:r>
            <a:r>
              <a:rPr lang="pt-BR" sz="1600" smtClean="0"/>
              <a:t>800	10476	</a:t>
            </a:r>
            <a:r>
              <a:rPr lang="pt-BR" sz="1600" b="1" smtClean="0"/>
              <a:t>13.10</a:t>
            </a:r>
            <a:endParaRPr lang="pt-BR" sz="1600" smtClean="0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7" t="10394" r="16724" b="22511"/>
          <a:stretch>
            <a:fillRect/>
          </a:stretch>
        </p:blipFill>
        <p:spPr bwMode="auto">
          <a:xfrm>
            <a:off x="539750" y="260350"/>
            <a:ext cx="8208963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Ficha de Inscrição</a:t>
            </a:r>
          </a:p>
        </p:txBody>
      </p:sp>
      <p:pic>
        <p:nvPicPr>
          <p:cNvPr id="57347" name="Picture 3" descr="F:\_outros\_Poli\Polishow\fuvest\ficha bp-01-20%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5"/>
          <a:stretch>
            <a:fillRect/>
          </a:stretch>
        </p:blipFill>
        <p:spPr bwMode="auto">
          <a:xfrm>
            <a:off x="1500188" y="1530350"/>
            <a:ext cx="5613400" cy="49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252413" y="2057400"/>
            <a:ext cx="882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 sz="3600">
                <a:solidFill>
                  <a:schemeClr val="tx2"/>
                </a:solidFill>
              </a:rPr>
              <a:t>613</a:t>
            </a:r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>
            <a:off x="1009650" y="2590800"/>
            <a:ext cx="693738" cy="12192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57350" name="Oval 6"/>
          <p:cNvSpPr>
            <a:spLocks noChangeArrowheads="1"/>
          </p:cNvSpPr>
          <p:nvPr/>
        </p:nvSpPr>
        <p:spPr bwMode="auto">
          <a:xfrm>
            <a:off x="1387475" y="3581400"/>
            <a:ext cx="1009650" cy="76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57351" name="Oval 7"/>
          <p:cNvSpPr>
            <a:spLocks noChangeArrowheads="1"/>
          </p:cNvSpPr>
          <p:nvPr/>
        </p:nvSpPr>
        <p:spPr bwMode="auto">
          <a:xfrm>
            <a:off x="3657600" y="3886200"/>
            <a:ext cx="1892300" cy="76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pt-BR"/>
          </a:p>
        </p:txBody>
      </p:sp>
      <p:sp>
        <p:nvSpPr>
          <p:cNvPr id="57352" name="Text Box 9"/>
          <p:cNvSpPr txBox="1">
            <a:spLocks noChangeArrowheads="1"/>
          </p:cNvSpPr>
          <p:nvPr/>
        </p:nvSpPr>
        <p:spPr bwMode="auto">
          <a:xfrm>
            <a:off x="7567613" y="1219200"/>
            <a:ext cx="12636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 sz="2400">
                <a:solidFill>
                  <a:schemeClr val="tx2"/>
                </a:solidFill>
              </a:rPr>
              <a:t>Exemplo</a:t>
            </a:r>
          </a:p>
          <a:p>
            <a:pPr eaLnBrk="1" hangingPunct="1"/>
            <a:r>
              <a:rPr lang="pt-BR" sz="3600">
                <a:solidFill>
                  <a:schemeClr val="tx2"/>
                </a:solidFill>
              </a:rPr>
              <a:t>36 </a:t>
            </a:r>
            <a:r>
              <a:rPr lang="pt-BR">
                <a:solidFill>
                  <a:schemeClr val="tx2"/>
                </a:solidFill>
              </a:rPr>
              <a:t>prod</a:t>
            </a:r>
          </a:p>
        </p:txBody>
      </p:sp>
      <p:sp>
        <p:nvSpPr>
          <p:cNvPr id="57353" name="Text Box 10"/>
          <p:cNvSpPr txBox="1">
            <a:spLocks noChangeArrowheads="1"/>
          </p:cNvSpPr>
          <p:nvPr/>
        </p:nvSpPr>
        <p:spPr bwMode="auto">
          <a:xfrm>
            <a:off x="7504113" y="2362200"/>
            <a:ext cx="11445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 sz="3600">
                <a:solidFill>
                  <a:schemeClr val="tx2"/>
                </a:solidFill>
              </a:rPr>
              <a:t>31 </a:t>
            </a:r>
            <a:r>
              <a:rPr lang="pt-BR" sz="2000">
                <a:solidFill>
                  <a:schemeClr val="tx2"/>
                </a:solidFill>
              </a:rPr>
              <a:t>elet</a:t>
            </a:r>
          </a:p>
        </p:txBody>
      </p:sp>
      <p:sp>
        <p:nvSpPr>
          <p:cNvPr id="57354" name="Text Box 11"/>
          <p:cNvSpPr txBox="1">
            <a:spLocks noChangeArrowheads="1"/>
          </p:cNvSpPr>
          <p:nvPr/>
        </p:nvSpPr>
        <p:spPr bwMode="auto">
          <a:xfrm>
            <a:off x="7315200" y="3505200"/>
            <a:ext cx="1576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 sz="3600">
                <a:solidFill>
                  <a:schemeClr val="tx2"/>
                </a:solidFill>
              </a:rPr>
              <a:t>30 </a:t>
            </a:r>
            <a:r>
              <a:rPr lang="pt-BR" sz="2000">
                <a:solidFill>
                  <a:schemeClr val="tx2"/>
                </a:solidFill>
              </a:rPr>
              <a:t>civ/amb</a:t>
            </a:r>
          </a:p>
        </p:txBody>
      </p:sp>
      <p:sp>
        <p:nvSpPr>
          <p:cNvPr id="57355" name="Line 13"/>
          <p:cNvSpPr>
            <a:spLocks noChangeShapeType="1"/>
          </p:cNvSpPr>
          <p:nvPr/>
        </p:nvSpPr>
        <p:spPr bwMode="auto">
          <a:xfrm flipH="1">
            <a:off x="4098925" y="1981200"/>
            <a:ext cx="3405188" cy="20574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57356" name="Line 14"/>
          <p:cNvSpPr>
            <a:spLocks noChangeShapeType="1"/>
          </p:cNvSpPr>
          <p:nvPr/>
        </p:nvSpPr>
        <p:spPr bwMode="auto">
          <a:xfrm flipH="1">
            <a:off x="4540250" y="2743200"/>
            <a:ext cx="2900363" cy="13716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57357" name="Line 15"/>
          <p:cNvSpPr>
            <a:spLocks noChangeShapeType="1"/>
          </p:cNvSpPr>
          <p:nvPr/>
        </p:nvSpPr>
        <p:spPr bwMode="auto">
          <a:xfrm flipH="1">
            <a:off x="4856163" y="3962400"/>
            <a:ext cx="2382837" cy="2286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57358" name="Line 16"/>
          <p:cNvSpPr>
            <a:spLocks noChangeShapeType="1"/>
          </p:cNvSpPr>
          <p:nvPr/>
        </p:nvSpPr>
        <p:spPr bwMode="auto">
          <a:xfrm flipH="1" flipV="1">
            <a:off x="5233988" y="4419600"/>
            <a:ext cx="2397125" cy="7620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22"/>
          <p:cNvGrpSpPr>
            <a:grpSpLocks/>
          </p:cNvGrpSpPr>
          <p:nvPr/>
        </p:nvGrpSpPr>
        <p:grpSpPr bwMode="auto">
          <a:xfrm>
            <a:off x="5181600" y="2209800"/>
            <a:ext cx="3659188" cy="2208213"/>
            <a:chOff x="3360" y="144"/>
            <a:chExt cx="2305" cy="1391"/>
          </a:xfrm>
        </p:grpSpPr>
        <p:sp>
          <p:nvSpPr>
            <p:cNvPr id="58384" name="AutoShape 4"/>
            <p:cNvSpPr>
              <a:spLocks noChangeArrowheads="1"/>
            </p:cNvSpPr>
            <p:nvPr/>
          </p:nvSpPr>
          <p:spPr bwMode="auto">
            <a:xfrm>
              <a:off x="3360" y="144"/>
              <a:ext cx="2305" cy="1391"/>
            </a:xfrm>
            <a:prstGeom prst="flowChartPredefinedProcess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 sz="2400">
                <a:solidFill>
                  <a:schemeClr val="bg2"/>
                </a:solidFill>
              </a:endParaRPr>
            </a:p>
          </p:txBody>
        </p:sp>
        <p:sp>
          <p:nvSpPr>
            <p:cNvPr id="58385" name="Text Box 5"/>
            <p:cNvSpPr txBox="1">
              <a:spLocks noChangeArrowheads="1"/>
            </p:cNvSpPr>
            <p:nvPr/>
          </p:nvSpPr>
          <p:spPr bwMode="auto">
            <a:xfrm>
              <a:off x="3377" y="161"/>
              <a:ext cx="2282" cy="250"/>
            </a:xfrm>
            <a:prstGeom prst="rect">
              <a:avLst/>
            </a:pr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pt-BR" sz="2000" b="1">
                  <a:solidFill>
                    <a:schemeClr val="bg2"/>
                  </a:solidFill>
                  <a:latin typeface="Comic Sans MS" pitchFamily="66" charset="0"/>
                </a:rPr>
                <a:t>   Área Elétrica</a:t>
              </a:r>
            </a:p>
          </p:txBody>
        </p:sp>
        <p:sp>
          <p:nvSpPr>
            <p:cNvPr id="58386" name="Text Box 6"/>
            <p:cNvSpPr txBox="1">
              <a:spLocks noChangeArrowheads="1"/>
            </p:cNvSpPr>
            <p:nvPr/>
          </p:nvSpPr>
          <p:spPr bwMode="auto">
            <a:xfrm>
              <a:off x="3566" y="527"/>
              <a:ext cx="1875" cy="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pt-BR" sz="1200" b="1">
                  <a:latin typeface="Comic Sans MS" pitchFamily="66" charset="0"/>
                </a:rPr>
                <a:t> </a:t>
              </a:r>
              <a:r>
                <a:rPr lang="pt-BR" sz="1500" b="1">
                  <a:latin typeface="Comic Sans MS" pitchFamily="66" charset="0"/>
                </a:rPr>
                <a:t>Engenharia Elétrica</a:t>
              </a:r>
            </a:p>
            <a:p>
              <a:pPr eaLnBrk="1" hangingPunct="1"/>
              <a:r>
                <a:rPr lang="pt-BR" sz="1200" b="1">
                  <a:latin typeface="Comic Sans MS" pitchFamily="66" charset="0"/>
                </a:rPr>
                <a:t>        Telecomunicações</a:t>
              </a:r>
            </a:p>
            <a:p>
              <a:pPr eaLnBrk="1" hangingPunct="1"/>
              <a:r>
                <a:rPr lang="pt-BR" sz="1200" b="1">
                  <a:latin typeface="Comic Sans MS" pitchFamily="66" charset="0"/>
                </a:rPr>
                <a:t>        Automação e Controle</a:t>
              </a:r>
            </a:p>
            <a:p>
              <a:pPr eaLnBrk="1" hangingPunct="1"/>
              <a:r>
                <a:rPr lang="pt-BR" sz="1200" b="1">
                  <a:latin typeface="Comic Sans MS" pitchFamily="66" charset="0"/>
                </a:rPr>
                <a:t>        Sistemas Eletrônicos</a:t>
              </a:r>
            </a:p>
            <a:p>
              <a:pPr eaLnBrk="1" hangingPunct="1"/>
              <a:r>
                <a:rPr lang="pt-BR" sz="1200" b="1">
                  <a:latin typeface="Comic Sans MS" pitchFamily="66" charset="0"/>
                </a:rPr>
                <a:t>        Energia e Automação Elétricas</a:t>
              </a:r>
            </a:p>
            <a:p>
              <a:pPr eaLnBrk="1" hangingPunct="1"/>
              <a:r>
                <a:rPr lang="pt-BR" sz="1200" b="1">
                  <a:latin typeface="Comic Sans MS" pitchFamily="66" charset="0"/>
                </a:rPr>
                <a:t>        Computação</a:t>
              </a:r>
            </a:p>
            <a:p>
              <a:pPr eaLnBrk="1" hangingPunct="1"/>
              <a:r>
                <a:rPr lang="pt-BR" sz="1200" b="1">
                  <a:latin typeface="Comic Sans MS" pitchFamily="66" charset="0"/>
                </a:rPr>
                <a:t> </a:t>
              </a:r>
              <a:r>
                <a:rPr lang="pt-BR" sz="1500" b="1">
                  <a:latin typeface="Comic Sans MS" pitchFamily="66" charset="0"/>
                </a:rPr>
                <a:t>Engenharia de Computação</a:t>
              </a:r>
            </a:p>
          </p:txBody>
        </p:sp>
      </p:grpSp>
      <p:grpSp>
        <p:nvGrpSpPr>
          <p:cNvPr id="58371" name="Group 10"/>
          <p:cNvGrpSpPr>
            <a:grpSpLocks/>
          </p:cNvGrpSpPr>
          <p:nvPr/>
        </p:nvGrpSpPr>
        <p:grpSpPr bwMode="auto">
          <a:xfrm>
            <a:off x="5349875" y="4724400"/>
            <a:ext cx="3641725" cy="1524000"/>
            <a:chOff x="2304" y="2448"/>
            <a:chExt cx="1776" cy="1152"/>
          </a:xfrm>
        </p:grpSpPr>
        <p:sp>
          <p:nvSpPr>
            <p:cNvPr id="58381" name="AutoShape 11"/>
            <p:cNvSpPr>
              <a:spLocks noChangeArrowheads="1"/>
            </p:cNvSpPr>
            <p:nvPr/>
          </p:nvSpPr>
          <p:spPr bwMode="auto">
            <a:xfrm>
              <a:off x="2304" y="2448"/>
              <a:ext cx="1776" cy="1152"/>
            </a:xfrm>
            <a:prstGeom prst="flowChartPredefinedProcess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8382" name="Text Box 12"/>
            <p:cNvSpPr txBox="1">
              <a:spLocks noChangeArrowheads="1"/>
            </p:cNvSpPr>
            <p:nvPr/>
          </p:nvSpPr>
          <p:spPr bwMode="auto">
            <a:xfrm>
              <a:off x="2314" y="2454"/>
              <a:ext cx="1762" cy="30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pt-BR" sz="2000" b="1">
                  <a:solidFill>
                    <a:srgbClr val="FFFFFF"/>
                  </a:solidFill>
                  <a:latin typeface="Comic Sans MS" pitchFamily="66" charset="0"/>
                </a:rPr>
                <a:t>  </a:t>
              </a:r>
              <a:r>
                <a:rPr lang="pt-BR" sz="2000" b="1">
                  <a:solidFill>
                    <a:schemeClr val="bg2"/>
                  </a:solidFill>
                  <a:latin typeface="Comic Sans MS" pitchFamily="66" charset="0"/>
                </a:rPr>
                <a:t>Área Química</a:t>
              </a:r>
            </a:p>
          </p:txBody>
        </p:sp>
        <p:sp>
          <p:nvSpPr>
            <p:cNvPr id="58383" name="Text Box 13"/>
            <p:cNvSpPr txBox="1">
              <a:spLocks noChangeArrowheads="1"/>
            </p:cNvSpPr>
            <p:nvPr/>
          </p:nvSpPr>
          <p:spPr bwMode="auto">
            <a:xfrm>
              <a:off x="2478" y="2770"/>
              <a:ext cx="1227" cy="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pt-BR" sz="1500" b="1">
                  <a:solidFill>
                    <a:srgbClr val="FFFFFF"/>
                  </a:solidFill>
                  <a:latin typeface="Comic Sans MS" pitchFamily="66" charset="0"/>
                </a:rPr>
                <a:t> </a:t>
              </a:r>
              <a:r>
                <a:rPr lang="pt-BR" sz="1500" b="1">
                  <a:latin typeface="Comic Sans MS" pitchFamily="66" charset="0"/>
                </a:rPr>
                <a:t>Engenharia de Materiais</a:t>
              </a:r>
            </a:p>
            <a:p>
              <a:pPr eaLnBrk="1" hangingPunct="1"/>
              <a:r>
                <a:rPr lang="pt-BR" sz="1500" b="1">
                  <a:latin typeface="Comic Sans MS" pitchFamily="66" charset="0"/>
                </a:rPr>
                <a:t> Engenharia de Minas</a:t>
              </a:r>
            </a:p>
            <a:p>
              <a:pPr eaLnBrk="1" hangingPunct="1"/>
              <a:r>
                <a:rPr lang="pt-BR" sz="1500" b="1">
                  <a:latin typeface="Comic Sans MS" pitchFamily="66" charset="0"/>
                </a:rPr>
                <a:t> Engenharia Metalúrgica</a:t>
              </a:r>
            </a:p>
            <a:p>
              <a:pPr eaLnBrk="1" hangingPunct="1"/>
              <a:r>
                <a:rPr lang="pt-BR" sz="1500" b="1">
                  <a:latin typeface="Comic Sans MS" pitchFamily="66" charset="0"/>
                </a:rPr>
                <a:t> Engenharia de Petróleo</a:t>
              </a:r>
            </a:p>
          </p:txBody>
        </p:sp>
      </p:grpSp>
      <p:grpSp>
        <p:nvGrpSpPr>
          <p:cNvPr id="58372" name="Group 14"/>
          <p:cNvGrpSpPr>
            <a:grpSpLocks/>
          </p:cNvGrpSpPr>
          <p:nvPr/>
        </p:nvGrpSpPr>
        <p:grpSpPr bwMode="auto">
          <a:xfrm>
            <a:off x="609600" y="2209800"/>
            <a:ext cx="3200400" cy="2209800"/>
            <a:chOff x="144" y="144"/>
            <a:chExt cx="1776" cy="1152"/>
          </a:xfrm>
        </p:grpSpPr>
        <p:sp>
          <p:nvSpPr>
            <p:cNvPr id="58378" name="AutoShape 15"/>
            <p:cNvSpPr>
              <a:spLocks noChangeArrowheads="1"/>
            </p:cNvSpPr>
            <p:nvPr/>
          </p:nvSpPr>
          <p:spPr bwMode="auto">
            <a:xfrm>
              <a:off x="144" y="144"/>
              <a:ext cx="1776" cy="1152"/>
            </a:xfrm>
            <a:prstGeom prst="flowChartPredefinedProcess">
              <a:avLst/>
            </a:prstGeom>
            <a:solidFill>
              <a:srgbClr val="66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8379" name="Text Box 16"/>
            <p:cNvSpPr txBox="1">
              <a:spLocks noChangeArrowheads="1"/>
            </p:cNvSpPr>
            <p:nvPr/>
          </p:nvSpPr>
          <p:spPr bwMode="auto">
            <a:xfrm>
              <a:off x="154" y="150"/>
              <a:ext cx="1762" cy="207"/>
            </a:xfrm>
            <a:prstGeom prst="rect">
              <a:avLst/>
            </a:prstGeom>
            <a:solidFill>
              <a:srgbClr val="99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pt-BR" sz="2000" b="1">
                  <a:solidFill>
                    <a:schemeClr val="bg2"/>
                  </a:solidFill>
                  <a:latin typeface="Comic Sans MS" pitchFamily="66" charset="0"/>
                </a:rPr>
                <a:t>     Área Civil</a:t>
              </a:r>
            </a:p>
          </p:txBody>
        </p:sp>
        <p:sp>
          <p:nvSpPr>
            <p:cNvPr id="58380" name="Text Box 17"/>
            <p:cNvSpPr txBox="1">
              <a:spLocks noChangeArrowheads="1"/>
            </p:cNvSpPr>
            <p:nvPr/>
          </p:nvSpPr>
          <p:spPr bwMode="auto">
            <a:xfrm>
              <a:off x="318" y="465"/>
              <a:ext cx="1251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pt-BR" sz="1500" b="1">
                  <a:solidFill>
                    <a:srgbClr val="FFFFFF"/>
                  </a:solidFill>
                  <a:latin typeface="Comic Sans MS" pitchFamily="66" charset="0"/>
                </a:rPr>
                <a:t> </a:t>
              </a:r>
              <a:r>
                <a:rPr lang="pt-BR" sz="1500" b="1">
                  <a:latin typeface="Comic Sans MS" pitchFamily="66" charset="0"/>
                </a:rPr>
                <a:t>Engenharia Civil</a:t>
              </a:r>
            </a:p>
            <a:p>
              <a:pPr eaLnBrk="1" hangingPunct="1"/>
              <a:r>
                <a:rPr lang="pt-BR" sz="1500" b="1">
                  <a:latin typeface="Comic Sans MS" pitchFamily="66" charset="0"/>
                </a:rPr>
                <a:t> Engenharia Ambiental</a:t>
              </a:r>
            </a:p>
          </p:txBody>
        </p:sp>
      </p:grpSp>
      <p:grpSp>
        <p:nvGrpSpPr>
          <p:cNvPr id="58373" name="Group 18"/>
          <p:cNvGrpSpPr>
            <a:grpSpLocks/>
          </p:cNvGrpSpPr>
          <p:nvPr/>
        </p:nvGrpSpPr>
        <p:grpSpPr bwMode="auto">
          <a:xfrm>
            <a:off x="533400" y="4724400"/>
            <a:ext cx="3733800" cy="1447800"/>
            <a:chOff x="288" y="2448"/>
            <a:chExt cx="1776" cy="1152"/>
          </a:xfrm>
        </p:grpSpPr>
        <p:sp>
          <p:nvSpPr>
            <p:cNvPr id="58375" name="AutoShape 19"/>
            <p:cNvSpPr>
              <a:spLocks noChangeArrowheads="1"/>
            </p:cNvSpPr>
            <p:nvPr/>
          </p:nvSpPr>
          <p:spPr bwMode="auto">
            <a:xfrm>
              <a:off x="288" y="2448"/>
              <a:ext cx="1776" cy="1152"/>
            </a:xfrm>
            <a:prstGeom prst="flowChartPredefinedProcess">
              <a:avLst/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8376" name="Text Box 20"/>
            <p:cNvSpPr txBox="1">
              <a:spLocks noChangeArrowheads="1"/>
            </p:cNvSpPr>
            <p:nvPr/>
          </p:nvSpPr>
          <p:spPr bwMode="auto">
            <a:xfrm>
              <a:off x="298" y="2456"/>
              <a:ext cx="1762" cy="315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pt-BR" sz="2000" b="1">
                  <a:solidFill>
                    <a:srgbClr val="FFFFFF"/>
                  </a:solidFill>
                  <a:latin typeface="Comic Sans MS" pitchFamily="66" charset="0"/>
                </a:rPr>
                <a:t>  </a:t>
              </a:r>
              <a:r>
                <a:rPr lang="pt-BR" sz="2000" b="1">
                  <a:solidFill>
                    <a:schemeClr val="bg2"/>
                  </a:solidFill>
                  <a:latin typeface="Comic Sans MS" pitchFamily="66" charset="0"/>
                </a:rPr>
                <a:t>Área Mecânica</a:t>
              </a:r>
            </a:p>
          </p:txBody>
        </p:sp>
        <p:sp>
          <p:nvSpPr>
            <p:cNvPr id="58377" name="Text Box 21"/>
            <p:cNvSpPr txBox="1">
              <a:spLocks noChangeArrowheads="1"/>
            </p:cNvSpPr>
            <p:nvPr/>
          </p:nvSpPr>
          <p:spPr bwMode="auto">
            <a:xfrm>
              <a:off x="462" y="2770"/>
              <a:ext cx="970" cy="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pt-BR" sz="1500" b="1">
                  <a:solidFill>
                    <a:srgbClr val="FFFFFF"/>
                  </a:solidFill>
                  <a:latin typeface="Comic Sans MS" pitchFamily="66" charset="0"/>
                </a:rPr>
                <a:t> </a:t>
              </a:r>
              <a:r>
                <a:rPr lang="pt-BR" sz="1500" b="1">
                  <a:latin typeface="Comic Sans MS" pitchFamily="66" charset="0"/>
                </a:rPr>
                <a:t>Engenharia Mecânica</a:t>
              </a:r>
            </a:p>
            <a:p>
              <a:pPr eaLnBrk="1" hangingPunct="1"/>
              <a:r>
                <a:rPr lang="pt-BR" sz="1500" b="1">
                  <a:latin typeface="Comic Sans MS" pitchFamily="66" charset="0"/>
                </a:rPr>
                <a:t> Engenharia Mecatrônica</a:t>
              </a:r>
            </a:p>
            <a:p>
              <a:pPr eaLnBrk="1" hangingPunct="1"/>
              <a:r>
                <a:rPr lang="pt-BR" sz="1500" b="1">
                  <a:latin typeface="Comic Sans MS" pitchFamily="66" charset="0"/>
                </a:rPr>
                <a:t> Engenharia Naval</a:t>
              </a:r>
            </a:p>
            <a:p>
              <a:pPr eaLnBrk="1" hangingPunct="1"/>
              <a:r>
                <a:rPr lang="pt-BR" sz="1500" b="1">
                  <a:latin typeface="Comic Sans MS" pitchFamily="66" charset="0"/>
                </a:rPr>
                <a:t> Engenharia de Produção</a:t>
              </a:r>
            </a:p>
          </p:txBody>
        </p:sp>
      </p:grpSp>
      <p:sp>
        <p:nvSpPr>
          <p:cNvPr id="58374" name="Rectangle 2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BR" smtClean="0"/>
              <a:t>Cursos Semestrais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13"/>
          <p:cNvSpPr>
            <a:spLocks noChangeArrowheads="1"/>
          </p:cNvSpPr>
          <p:nvPr/>
        </p:nvSpPr>
        <p:spPr bwMode="auto">
          <a:xfrm>
            <a:off x="4067175" y="4437063"/>
            <a:ext cx="4681538" cy="15843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pt-BR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Cursos Quadrimestrais</a:t>
            </a:r>
          </a:p>
        </p:txBody>
      </p:sp>
      <p:sp>
        <p:nvSpPr>
          <p:cNvPr id="59396" name="Rectangle 3"/>
          <p:cNvSpPr>
            <a:spLocks noChangeArrowheads="1"/>
          </p:cNvSpPr>
          <p:nvPr/>
        </p:nvSpPr>
        <p:spPr bwMode="auto">
          <a:xfrm>
            <a:off x="468313" y="1828800"/>
            <a:ext cx="3041650" cy="8223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sz="2400">
                <a:solidFill>
                  <a:srgbClr val="210106"/>
                </a:solidFill>
              </a:rPr>
              <a:t>Engenharia de</a:t>
            </a:r>
          </a:p>
          <a:p>
            <a:pPr algn="ctr"/>
            <a:r>
              <a:rPr lang="pt-BR" sz="2400">
                <a:solidFill>
                  <a:srgbClr val="210106"/>
                </a:solidFill>
              </a:rPr>
              <a:t>Computação</a:t>
            </a:r>
          </a:p>
        </p:txBody>
      </p:sp>
      <p:sp>
        <p:nvSpPr>
          <p:cNvPr id="59397" name="Rectangle 4"/>
          <p:cNvSpPr>
            <a:spLocks noChangeArrowheads="1"/>
          </p:cNvSpPr>
          <p:nvPr/>
        </p:nvSpPr>
        <p:spPr bwMode="auto">
          <a:xfrm>
            <a:off x="5549900" y="1828800"/>
            <a:ext cx="3125788" cy="822325"/>
          </a:xfrm>
          <a:prstGeom prst="rect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sz="2400">
                <a:solidFill>
                  <a:srgbClr val="210106"/>
                </a:solidFill>
              </a:rPr>
              <a:t>Engenharia</a:t>
            </a:r>
          </a:p>
          <a:p>
            <a:pPr algn="ctr"/>
            <a:r>
              <a:rPr lang="pt-BR" sz="2400">
                <a:solidFill>
                  <a:srgbClr val="210106"/>
                </a:solidFill>
              </a:rPr>
              <a:t>Química</a:t>
            </a:r>
          </a:p>
        </p:txBody>
      </p:sp>
      <p:sp>
        <p:nvSpPr>
          <p:cNvPr id="59398" name="Rectangle 37"/>
          <p:cNvSpPr>
            <a:spLocks noChangeArrowheads="1"/>
          </p:cNvSpPr>
          <p:nvPr/>
        </p:nvSpPr>
        <p:spPr bwMode="auto">
          <a:xfrm>
            <a:off x="4067175" y="3200400"/>
            <a:ext cx="4681538" cy="11652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pt-BR"/>
          </a:p>
        </p:txBody>
      </p:sp>
      <p:grpSp>
        <p:nvGrpSpPr>
          <p:cNvPr id="59399" name="Group 36"/>
          <p:cNvGrpSpPr>
            <a:grpSpLocks/>
          </p:cNvGrpSpPr>
          <p:nvPr/>
        </p:nvGrpSpPr>
        <p:grpSpPr bwMode="auto">
          <a:xfrm>
            <a:off x="4343400" y="3429000"/>
            <a:ext cx="4114800" cy="2514600"/>
            <a:chOff x="384" y="2064"/>
            <a:chExt cx="2592" cy="1584"/>
          </a:xfrm>
        </p:grpSpPr>
        <p:sp>
          <p:nvSpPr>
            <p:cNvPr id="59420" name="Rectangle 7" descr="vcb"/>
            <p:cNvSpPr>
              <a:spLocks noChangeArrowheads="1"/>
            </p:cNvSpPr>
            <p:nvPr/>
          </p:nvSpPr>
          <p:spPr bwMode="auto">
            <a:xfrm>
              <a:off x="384" y="2064"/>
              <a:ext cx="1248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59421" name="Rectangle 8"/>
            <p:cNvSpPr>
              <a:spLocks noChangeArrowheads="1"/>
            </p:cNvSpPr>
            <p:nvPr/>
          </p:nvSpPr>
          <p:spPr bwMode="auto">
            <a:xfrm>
              <a:off x="1728" y="2064"/>
              <a:ext cx="1248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59422" name="Rectangle 9"/>
            <p:cNvSpPr>
              <a:spLocks noChangeArrowheads="1"/>
            </p:cNvSpPr>
            <p:nvPr/>
          </p:nvSpPr>
          <p:spPr bwMode="auto">
            <a:xfrm>
              <a:off x="384" y="2400"/>
              <a:ext cx="1248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59423" name="Rectangle 10"/>
            <p:cNvSpPr>
              <a:spLocks noChangeArrowheads="1"/>
            </p:cNvSpPr>
            <p:nvPr/>
          </p:nvSpPr>
          <p:spPr bwMode="auto">
            <a:xfrm>
              <a:off x="1728" y="2400"/>
              <a:ext cx="1248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59424" name="Rectangle 11"/>
            <p:cNvSpPr>
              <a:spLocks noChangeArrowheads="1"/>
            </p:cNvSpPr>
            <p:nvPr/>
          </p:nvSpPr>
          <p:spPr bwMode="auto">
            <a:xfrm>
              <a:off x="384" y="2736"/>
              <a:ext cx="768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59425" name="Rectangle 13"/>
            <p:cNvSpPr>
              <a:spLocks noChangeArrowheads="1"/>
            </p:cNvSpPr>
            <p:nvPr/>
          </p:nvSpPr>
          <p:spPr bwMode="auto">
            <a:xfrm>
              <a:off x="1296" y="2736"/>
              <a:ext cx="768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59426" name="Rectangle 14"/>
            <p:cNvSpPr>
              <a:spLocks noChangeArrowheads="1"/>
            </p:cNvSpPr>
            <p:nvPr/>
          </p:nvSpPr>
          <p:spPr bwMode="auto">
            <a:xfrm>
              <a:off x="2208" y="2736"/>
              <a:ext cx="768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59427" name="Rectangle 15"/>
            <p:cNvSpPr>
              <a:spLocks noChangeArrowheads="1"/>
            </p:cNvSpPr>
            <p:nvPr/>
          </p:nvSpPr>
          <p:spPr bwMode="auto">
            <a:xfrm>
              <a:off x="384" y="3072"/>
              <a:ext cx="768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59428" name="Rectangle 16"/>
            <p:cNvSpPr>
              <a:spLocks noChangeArrowheads="1"/>
            </p:cNvSpPr>
            <p:nvPr/>
          </p:nvSpPr>
          <p:spPr bwMode="auto">
            <a:xfrm>
              <a:off x="1296" y="3072"/>
              <a:ext cx="768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59429" name="Rectangle 17"/>
            <p:cNvSpPr>
              <a:spLocks noChangeArrowheads="1"/>
            </p:cNvSpPr>
            <p:nvPr/>
          </p:nvSpPr>
          <p:spPr bwMode="auto">
            <a:xfrm>
              <a:off x="2208" y="3072"/>
              <a:ext cx="768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59430" name="Rectangle 18"/>
            <p:cNvSpPr>
              <a:spLocks noChangeArrowheads="1"/>
            </p:cNvSpPr>
            <p:nvPr/>
          </p:nvSpPr>
          <p:spPr bwMode="auto">
            <a:xfrm>
              <a:off x="384" y="3408"/>
              <a:ext cx="768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59431" name="Rectangle 19"/>
            <p:cNvSpPr>
              <a:spLocks noChangeArrowheads="1"/>
            </p:cNvSpPr>
            <p:nvPr/>
          </p:nvSpPr>
          <p:spPr bwMode="auto">
            <a:xfrm>
              <a:off x="1296" y="3408"/>
              <a:ext cx="768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59432" name="Rectangle 20"/>
            <p:cNvSpPr>
              <a:spLocks noChangeArrowheads="1"/>
            </p:cNvSpPr>
            <p:nvPr/>
          </p:nvSpPr>
          <p:spPr bwMode="auto">
            <a:xfrm>
              <a:off x="2208" y="3408"/>
              <a:ext cx="768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59433" name="Text Box 22"/>
            <p:cNvSpPr txBox="1">
              <a:spLocks noChangeArrowheads="1"/>
            </p:cNvSpPr>
            <p:nvPr/>
          </p:nvSpPr>
          <p:spPr bwMode="auto">
            <a:xfrm>
              <a:off x="720" y="2064"/>
              <a:ext cx="5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pt-BR"/>
                <a:t>1º sem</a:t>
              </a:r>
            </a:p>
          </p:txBody>
        </p:sp>
        <p:sp>
          <p:nvSpPr>
            <p:cNvPr id="59434" name="Text Box 23"/>
            <p:cNvSpPr txBox="1">
              <a:spLocks noChangeArrowheads="1"/>
            </p:cNvSpPr>
            <p:nvPr/>
          </p:nvSpPr>
          <p:spPr bwMode="auto">
            <a:xfrm>
              <a:off x="2112" y="2064"/>
              <a:ext cx="5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pt-BR"/>
                <a:t>2º sem</a:t>
              </a:r>
            </a:p>
          </p:txBody>
        </p:sp>
        <p:sp>
          <p:nvSpPr>
            <p:cNvPr id="59435" name="Text Box 24"/>
            <p:cNvSpPr txBox="1">
              <a:spLocks noChangeArrowheads="1"/>
            </p:cNvSpPr>
            <p:nvPr/>
          </p:nvSpPr>
          <p:spPr bwMode="auto">
            <a:xfrm>
              <a:off x="720" y="2400"/>
              <a:ext cx="5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pt-BR"/>
                <a:t>3º sem</a:t>
              </a:r>
            </a:p>
          </p:txBody>
        </p:sp>
        <p:sp>
          <p:nvSpPr>
            <p:cNvPr id="59436" name="Text Box 25"/>
            <p:cNvSpPr txBox="1">
              <a:spLocks noChangeArrowheads="1"/>
            </p:cNvSpPr>
            <p:nvPr/>
          </p:nvSpPr>
          <p:spPr bwMode="auto">
            <a:xfrm>
              <a:off x="2112" y="2400"/>
              <a:ext cx="5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pt-BR"/>
                <a:t>4º sem</a:t>
              </a:r>
            </a:p>
          </p:txBody>
        </p:sp>
        <p:sp>
          <p:nvSpPr>
            <p:cNvPr id="59437" name="Text Box 26"/>
            <p:cNvSpPr txBox="1">
              <a:spLocks noChangeArrowheads="1"/>
            </p:cNvSpPr>
            <p:nvPr/>
          </p:nvSpPr>
          <p:spPr bwMode="auto">
            <a:xfrm>
              <a:off x="384" y="2776"/>
              <a:ext cx="76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pt-BR" sz="1400"/>
                <a:t>Acadêmico 1</a:t>
              </a:r>
            </a:p>
          </p:txBody>
        </p:sp>
        <p:sp>
          <p:nvSpPr>
            <p:cNvPr id="59438" name="Text Box 27"/>
            <p:cNvSpPr txBox="1">
              <a:spLocks noChangeArrowheads="1"/>
            </p:cNvSpPr>
            <p:nvPr/>
          </p:nvSpPr>
          <p:spPr bwMode="auto">
            <a:xfrm>
              <a:off x="2208" y="2784"/>
              <a:ext cx="76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pt-BR" sz="1400"/>
                <a:t>Acadêmico 2</a:t>
              </a:r>
            </a:p>
          </p:txBody>
        </p:sp>
        <p:sp>
          <p:nvSpPr>
            <p:cNvPr id="59439" name="Text Box 28"/>
            <p:cNvSpPr txBox="1">
              <a:spLocks noChangeArrowheads="1"/>
            </p:cNvSpPr>
            <p:nvPr/>
          </p:nvSpPr>
          <p:spPr bwMode="auto">
            <a:xfrm>
              <a:off x="392" y="3440"/>
              <a:ext cx="76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pt-BR" sz="1400"/>
                <a:t>Acadêmico 4</a:t>
              </a:r>
            </a:p>
          </p:txBody>
        </p:sp>
        <p:sp>
          <p:nvSpPr>
            <p:cNvPr id="59440" name="Text Box 29"/>
            <p:cNvSpPr txBox="1">
              <a:spLocks noChangeArrowheads="1"/>
            </p:cNvSpPr>
            <p:nvPr/>
          </p:nvSpPr>
          <p:spPr bwMode="auto">
            <a:xfrm>
              <a:off x="1296" y="3120"/>
              <a:ext cx="76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pt-BR" sz="1400"/>
                <a:t>Acadêmico 3</a:t>
              </a:r>
            </a:p>
          </p:txBody>
        </p:sp>
        <p:sp>
          <p:nvSpPr>
            <p:cNvPr id="59441" name="Text Box 30"/>
            <p:cNvSpPr txBox="1">
              <a:spLocks noChangeArrowheads="1"/>
            </p:cNvSpPr>
            <p:nvPr/>
          </p:nvSpPr>
          <p:spPr bwMode="auto">
            <a:xfrm>
              <a:off x="2208" y="3440"/>
              <a:ext cx="76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pt-BR" sz="1400"/>
                <a:t>Acadêmico 5</a:t>
              </a:r>
            </a:p>
          </p:txBody>
        </p:sp>
        <p:sp>
          <p:nvSpPr>
            <p:cNvPr id="59442" name="Text Box 31"/>
            <p:cNvSpPr txBox="1">
              <a:spLocks noChangeArrowheads="1"/>
            </p:cNvSpPr>
            <p:nvPr/>
          </p:nvSpPr>
          <p:spPr bwMode="auto">
            <a:xfrm>
              <a:off x="1392" y="2776"/>
              <a:ext cx="58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pt-BR" sz="1400"/>
                <a:t>Estágio 1</a:t>
              </a:r>
            </a:p>
          </p:txBody>
        </p:sp>
        <p:sp>
          <p:nvSpPr>
            <p:cNvPr id="59443" name="Text Box 32"/>
            <p:cNvSpPr txBox="1">
              <a:spLocks noChangeArrowheads="1"/>
            </p:cNvSpPr>
            <p:nvPr/>
          </p:nvSpPr>
          <p:spPr bwMode="auto">
            <a:xfrm>
              <a:off x="2256" y="3120"/>
              <a:ext cx="58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pt-BR" sz="1400"/>
                <a:t>Estágio 3</a:t>
              </a:r>
            </a:p>
          </p:txBody>
        </p:sp>
        <p:sp>
          <p:nvSpPr>
            <p:cNvPr id="59444" name="Text Box 33"/>
            <p:cNvSpPr txBox="1">
              <a:spLocks noChangeArrowheads="1"/>
            </p:cNvSpPr>
            <p:nvPr/>
          </p:nvSpPr>
          <p:spPr bwMode="auto">
            <a:xfrm>
              <a:off x="480" y="3120"/>
              <a:ext cx="58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pt-BR" sz="1400"/>
                <a:t>Estágio 2</a:t>
              </a:r>
            </a:p>
          </p:txBody>
        </p:sp>
        <p:sp>
          <p:nvSpPr>
            <p:cNvPr id="59445" name="Text Box 34"/>
            <p:cNvSpPr txBox="1">
              <a:spLocks noChangeArrowheads="1"/>
            </p:cNvSpPr>
            <p:nvPr/>
          </p:nvSpPr>
          <p:spPr bwMode="auto">
            <a:xfrm>
              <a:off x="1392" y="3440"/>
              <a:ext cx="58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echnical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echnical" pitchFamily="66" charset="0"/>
                </a:defRPr>
              </a:lvl9pPr>
            </a:lstStyle>
            <a:p>
              <a:pPr eaLnBrk="1" hangingPunct="1"/>
              <a:r>
                <a:rPr lang="pt-BR" sz="1400"/>
                <a:t>Estágio 4</a:t>
              </a:r>
            </a:p>
          </p:txBody>
        </p:sp>
      </p:grpSp>
      <p:grpSp>
        <p:nvGrpSpPr>
          <p:cNvPr id="59400" name="Group 82"/>
          <p:cNvGrpSpPr>
            <a:grpSpLocks/>
          </p:cNvGrpSpPr>
          <p:nvPr/>
        </p:nvGrpSpPr>
        <p:grpSpPr bwMode="auto">
          <a:xfrm>
            <a:off x="1371600" y="3429000"/>
            <a:ext cx="2438400" cy="2514600"/>
            <a:chOff x="864" y="2160"/>
            <a:chExt cx="1536" cy="1584"/>
          </a:xfrm>
        </p:grpSpPr>
        <p:grpSp>
          <p:nvGrpSpPr>
            <p:cNvPr id="59404" name="Group 76"/>
            <p:cNvGrpSpPr>
              <a:grpSpLocks/>
            </p:cNvGrpSpPr>
            <p:nvPr/>
          </p:nvGrpSpPr>
          <p:grpSpPr bwMode="auto">
            <a:xfrm>
              <a:off x="864" y="2160"/>
              <a:ext cx="768" cy="1584"/>
              <a:chOff x="1152" y="2160"/>
              <a:chExt cx="768" cy="1584"/>
            </a:xfrm>
          </p:grpSpPr>
          <p:sp>
            <p:nvSpPr>
              <p:cNvPr id="59410" name="Rectangle 43"/>
              <p:cNvSpPr>
                <a:spLocks noChangeArrowheads="1"/>
              </p:cNvSpPr>
              <p:nvPr/>
            </p:nvSpPr>
            <p:spPr bwMode="auto">
              <a:xfrm>
                <a:off x="1152" y="2160"/>
                <a:ext cx="768" cy="2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59411" name="Text Box 56"/>
              <p:cNvSpPr txBox="1">
                <a:spLocks noChangeArrowheads="1"/>
              </p:cNvSpPr>
              <p:nvPr/>
            </p:nvSpPr>
            <p:spPr bwMode="auto">
              <a:xfrm>
                <a:off x="1248" y="2160"/>
                <a:ext cx="529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9pPr>
              </a:lstStyle>
              <a:p>
                <a:pPr eaLnBrk="1" hangingPunct="1"/>
                <a:r>
                  <a:rPr lang="pt-BR"/>
                  <a:t>1º ano</a:t>
                </a:r>
              </a:p>
            </p:txBody>
          </p:sp>
          <p:sp>
            <p:nvSpPr>
              <p:cNvPr id="59412" name="Rectangle 68"/>
              <p:cNvSpPr>
                <a:spLocks noChangeArrowheads="1"/>
              </p:cNvSpPr>
              <p:nvPr/>
            </p:nvSpPr>
            <p:spPr bwMode="auto">
              <a:xfrm>
                <a:off x="1152" y="2496"/>
                <a:ext cx="768" cy="2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59413" name="Text Box 69"/>
              <p:cNvSpPr txBox="1">
                <a:spLocks noChangeArrowheads="1"/>
              </p:cNvSpPr>
              <p:nvPr/>
            </p:nvSpPr>
            <p:spPr bwMode="auto">
              <a:xfrm>
                <a:off x="1248" y="2496"/>
                <a:ext cx="529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9pPr>
              </a:lstStyle>
              <a:p>
                <a:pPr eaLnBrk="1" hangingPunct="1"/>
                <a:r>
                  <a:rPr lang="pt-BR"/>
                  <a:t>2º ano</a:t>
                </a:r>
              </a:p>
            </p:txBody>
          </p:sp>
          <p:sp>
            <p:nvSpPr>
              <p:cNvPr id="59414" name="Rectangle 70"/>
              <p:cNvSpPr>
                <a:spLocks noChangeArrowheads="1"/>
              </p:cNvSpPr>
              <p:nvPr/>
            </p:nvSpPr>
            <p:spPr bwMode="auto">
              <a:xfrm>
                <a:off x="1152" y="2832"/>
                <a:ext cx="768" cy="2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59415" name="Text Box 71"/>
              <p:cNvSpPr txBox="1">
                <a:spLocks noChangeArrowheads="1"/>
              </p:cNvSpPr>
              <p:nvPr/>
            </p:nvSpPr>
            <p:spPr bwMode="auto">
              <a:xfrm>
                <a:off x="1248" y="2832"/>
                <a:ext cx="529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9pPr>
              </a:lstStyle>
              <a:p>
                <a:pPr eaLnBrk="1" hangingPunct="1"/>
                <a:r>
                  <a:rPr lang="pt-BR"/>
                  <a:t>3º ano</a:t>
                </a:r>
              </a:p>
            </p:txBody>
          </p:sp>
          <p:sp>
            <p:nvSpPr>
              <p:cNvPr id="59416" name="Rectangle 72"/>
              <p:cNvSpPr>
                <a:spLocks noChangeArrowheads="1"/>
              </p:cNvSpPr>
              <p:nvPr/>
            </p:nvSpPr>
            <p:spPr bwMode="auto">
              <a:xfrm>
                <a:off x="1152" y="3168"/>
                <a:ext cx="768" cy="2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59417" name="Text Box 73"/>
              <p:cNvSpPr txBox="1">
                <a:spLocks noChangeArrowheads="1"/>
              </p:cNvSpPr>
              <p:nvPr/>
            </p:nvSpPr>
            <p:spPr bwMode="auto">
              <a:xfrm>
                <a:off x="1248" y="3168"/>
                <a:ext cx="529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9pPr>
              </a:lstStyle>
              <a:p>
                <a:pPr eaLnBrk="1" hangingPunct="1"/>
                <a:r>
                  <a:rPr lang="pt-BR"/>
                  <a:t>4º ano</a:t>
                </a:r>
              </a:p>
            </p:txBody>
          </p:sp>
          <p:sp>
            <p:nvSpPr>
              <p:cNvPr id="59418" name="Rectangle 74"/>
              <p:cNvSpPr>
                <a:spLocks noChangeArrowheads="1"/>
              </p:cNvSpPr>
              <p:nvPr/>
            </p:nvSpPr>
            <p:spPr bwMode="auto">
              <a:xfrm>
                <a:off x="1152" y="3504"/>
                <a:ext cx="768" cy="2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59419" name="Text Box 75"/>
              <p:cNvSpPr txBox="1">
                <a:spLocks noChangeArrowheads="1"/>
              </p:cNvSpPr>
              <p:nvPr/>
            </p:nvSpPr>
            <p:spPr bwMode="auto">
              <a:xfrm>
                <a:off x="1248" y="3504"/>
                <a:ext cx="529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echnical" pitchFamily="66" charset="0"/>
                  </a:defRPr>
                </a:lvl9pPr>
              </a:lstStyle>
              <a:p>
                <a:pPr eaLnBrk="1" hangingPunct="1"/>
                <a:r>
                  <a:rPr lang="pt-BR"/>
                  <a:t>5º ano</a:t>
                </a:r>
              </a:p>
            </p:txBody>
          </p:sp>
        </p:grpSp>
        <p:sp>
          <p:nvSpPr>
            <p:cNvPr id="59405" name="Line 77"/>
            <p:cNvSpPr>
              <a:spLocks noChangeShapeType="1"/>
            </p:cNvSpPr>
            <p:nvPr/>
          </p:nvSpPr>
          <p:spPr bwMode="auto">
            <a:xfrm>
              <a:off x="1680" y="2304"/>
              <a:ext cx="720" cy="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pt-BR"/>
            </a:p>
          </p:txBody>
        </p:sp>
        <p:sp>
          <p:nvSpPr>
            <p:cNvPr id="59406" name="Line 78"/>
            <p:cNvSpPr>
              <a:spLocks noChangeShapeType="1"/>
            </p:cNvSpPr>
            <p:nvPr/>
          </p:nvSpPr>
          <p:spPr bwMode="auto">
            <a:xfrm>
              <a:off x="1680" y="2592"/>
              <a:ext cx="720" cy="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pt-BR"/>
            </a:p>
          </p:txBody>
        </p:sp>
        <p:sp>
          <p:nvSpPr>
            <p:cNvPr id="59407" name="Line 79"/>
            <p:cNvSpPr>
              <a:spLocks noChangeShapeType="1"/>
            </p:cNvSpPr>
            <p:nvPr/>
          </p:nvSpPr>
          <p:spPr bwMode="auto">
            <a:xfrm>
              <a:off x="1680" y="2928"/>
              <a:ext cx="720" cy="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pt-BR"/>
            </a:p>
          </p:txBody>
        </p:sp>
        <p:sp>
          <p:nvSpPr>
            <p:cNvPr id="59408" name="Line 80"/>
            <p:cNvSpPr>
              <a:spLocks noChangeShapeType="1"/>
            </p:cNvSpPr>
            <p:nvPr/>
          </p:nvSpPr>
          <p:spPr bwMode="auto">
            <a:xfrm>
              <a:off x="1680" y="3264"/>
              <a:ext cx="720" cy="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pt-BR"/>
            </a:p>
          </p:txBody>
        </p:sp>
        <p:sp>
          <p:nvSpPr>
            <p:cNvPr id="59409" name="Line 81"/>
            <p:cNvSpPr>
              <a:spLocks noChangeShapeType="1"/>
            </p:cNvSpPr>
            <p:nvPr/>
          </p:nvSpPr>
          <p:spPr bwMode="auto">
            <a:xfrm>
              <a:off x="1680" y="3600"/>
              <a:ext cx="720" cy="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pt-BR"/>
            </a:p>
          </p:txBody>
        </p:sp>
      </p:grpSp>
      <p:grpSp>
        <p:nvGrpSpPr>
          <p:cNvPr id="59401" name="Group 120"/>
          <p:cNvGrpSpPr>
            <a:grpSpLocks/>
          </p:cNvGrpSpPr>
          <p:nvPr/>
        </p:nvGrpSpPr>
        <p:grpSpPr bwMode="auto">
          <a:xfrm>
            <a:off x="441325" y="2924175"/>
            <a:ext cx="817563" cy="2082800"/>
            <a:chOff x="336" y="1842"/>
            <a:chExt cx="622" cy="1312"/>
          </a:xfrm>
        </p:grpSpPr>
        <p:sp>
          <p:nvSpPr>
            <p:cNvPr id="59402" name="Rectangle 117"/>
            <p:cNvSpPr>
              <a:spLocks noChangeArrowheads="1"/>
            </p:cNvSpPr>
            <p:nvPr/>
          </p:nvSpPr>
          <p:spPr bwMode="auto">
            <a:xfrm>
              <a:off x="336" y="1842"/>
              <a:ext cx="227" cy="121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59403" name="AutoShape 118"/>
            <p:cNvSpPr>
              <a:spLocks noChangeArrowheads="1"/>
            </p:cNvSpPr>
            <p:nvPr/>
          </p:nvSpPr>
          <p:spPr bwMode="auto">
            <a:xfrm>
              <a:off x="448" y="2768"/>
              <a:ext cx="510" cy="386"/>
            </a:xfrm>
            <a:prstGeom prst="rightArrow">
              <a:avLst>
                <a:gd name="adj1" fmla="val 50000"/>
                <a:gd name="adj2" fmla="val 33031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3" y="214313"/>
            <a:ext cx="8072437" cy="1357312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Carreira 613:</a:t>
            </a:r>
            <a:br>
              <a:rPr lang="pt-BR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Engenharia na Escola Politécnica</a:t>
            </a:r>
            <a:endParaRPr lang="pt-BR" sz="4000" dirty="0" smtClean="0"/>
          </a:p>
        </p:txBody>
      </p:sp>
      <p:sp>
        <p:nvSpPr>
          <p:cNvPr id="208899" name="Text Box 3"/>
          <p:cNvSpPr txBox="1">
            <a:spLocks noChangeArrowheads="1"/>
          </p:cNvSpPr>
          <p:nvPr/>
        </p:nvSpPr>
        <p:spPr bwMode="auto">
          <a:xfrm>
            <a:off x="457200" y="1695450"/>
            <a:ext cx="8001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pt-BR" sz="28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Curso 30: Engenharia Civil e Engenharia ambiental (180)</a:t>
            </a:r>
            <a:endParaRPr lang="pt-BR" sz="2400" dirty="0">
              <a:solidFill>
                <a:srgbClr val="FFCC99"/>
              </a:solidFill>
              <a:latin typeface="Arial Narrow" pitchFamily="34" charset="0"/>
            </a:endParaRPr>
          </a:p>
        </p:txBody>
      </p:sp>
      <p:sp>
        <p:nvSpPr>
          <p:cNvPr id="208900" name="Text Box 4"/>
          <p:cNvSpPr txBox="1">
            <a:spLocks noChangeArrowheads="1"/>
          </p:cNvSpPr>
          <p:nvPr/>
        </p:nvSpPr>
        <p:spPr bwMode="auto">
          <a:xfrm>
            <a:off x="419100" y="2239963"/>
            <a:ext cx="42894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Habilitação: Engenharia Civil (130)</a:t>
            </a:r>
          </a:p>
          <a:p>
            <a:pPr eaLnBrk="0" hangingPunct="0">
              <a:defRPr/>
            </a:pP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	</a:t>
            </a: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       </a:t>
            </a: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Ambiental (50)</a:t>
            </a:r>
            <a:endParaRPr lang="pt-BR" sz="2400">
              <a:latin typeface="Arial Narrow" pitchFamily="34" charset="0"/>
            </a:endParaRPr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400050" y="4210050"/>
            <a:ext cx="4519613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pt-BR" sz="2400">
                <a:solidFill>
                  <a:srgbClr val="66FFCC"/>
                </a:solidFill>
                <a:latin typeface="Arial Narrow" pitchFamily="34" charset="0"/>
              </a:rPr>
              <a:t> </a:t>
            </a:r>
            <a:r>
              <a:rPr lang="pt-BR" sz="240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pt-BR" sz="2400" b="1"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Edifícios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 Rodovias</a:t>
            </a:r>
            <a:r>
              <a:rPr lang="en-US" sz="2400" b="1"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/Ferrovias/Portos</a:t>
            </a:r>
            <a:endParaRPr lang="pt-BR" sz="2400" b="1">
              <a:solidFill>
                <a:srgbClr val="66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eaLnBrk="0" hangingPunct="0">
              <a:buFontTx/>
              <a:buChar char="•"/>
              <a:defRPr/>
            </a:pPr>
            <a:r>
              <a:rPr lang="pt-BR" sz="2400" b="1"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 Barragens</a:t>
            </a:r>
          </a:p>
          <a:p>
            <a:pPr eaLnBrk="0" hangingPunct="0">
              <a:buFontTx/>
              <a:buChar char="•"/>
              <a:defRPr/>
            </a:pPr>
            <a:r>
              <a:rPr lang="en-US" sz="2400" b="1"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 </a:t>
            </a:r>
            <a:r>
              <a:rPr lang="pt-BR" sz="2400" b="1"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Usinas de Geração de Eletricidade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 Saneamento Básico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 Meio Ambiente</a:t>
            </a:r>
            <a:endParaRPr lang="pt-BR" sz="2400" b="1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sp>
        <p:nvSpPr>
          <p:cNvPr id="208902" name="Text Box 6"/>
          <p:cNvSpPr txBox="1">
            <a:spLocks noChangeArrowheads="1"/>
          </p:cNvSpPr>
          <p:nvPr/>
        </p:nvSpPr>
        <p:spPr bwMode="auto">
          <a:xfrm>
            <a:off x="304800" y="3200400"/>
            <a:ext cx="76946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24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Planejamento, p</a:t>
            </a:r>
            <a:r>
              <a:rPr lang="pt-BR" sz="24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rojeto, construção, manutenção e operação de infra-estrutura</a:t>
            </a:r>
            <a:endParaRPr lang="pt-BR" sz="240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ext Box 2"/>
          <p:cNvSpPr txBox="1">
            <a:spLocks noChangeArrowheads="1"/>
          </p:cNvSpPr>
          <p:nvPr/>
        </p:nvSpPr>
        <p:spPr bwMode="auto">
          <a:xfrm>
            <a:off x="822325" y="1855788"/>
            <a:ext cx="50879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pt-BR" sz="28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Curso 31: Engenharia Elétrica (140)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1584325" y="2362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algn="ctr"/>
            <a:endParaRPr lang="pt-BR" sz="2400">
              <a:latin typeface="Arial Narrow" pitchFamily="34" charset="0"/>
            </a:endParaRPr>
          </a:p>
        </p:txBody>
      </p:sp>
      <p:sp>
        <p:nvSpPr>
          <p:cNvPr id="210948" name="Text Box 4"/>
          <p:cNvSpPr txBox="1">
            <a:spLocks noChangeArrowheads="1"/>
          </p:cNvSpPr>
          <p:nvPr/>
        </p:nvSpPr>
        <p:spPr bwMode="auto">
          <a:xfrm>
            <a:off x="700088" y="2814638"/>
            <a:ext cx="159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Habilitação </a:t>
            </a: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1179513" y="4495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algn="ctr"/>
            <a:endParaRPr lang="pt-BR" sz="2400">
              <a:latin typeface="Arial Narrow" pitchFamily="34" charset="0"/>
            </a:endParaRPr>
          </a:p>
        </p:txBody>
      </p:sp>
      <p:sp>
        <p:nvSpPr>
          <p:cNvPr id="210950" name="Text Box 6"/>
          <p:cNvSpPr txBox="1">
            <a:spLocks noChangeArrowheads="1"/>
          </p:cNvSpPr>
          <p:nvPr/>
        </p:nvSpPr>
        <p:spPr bwMode="auto">
          <a:xfrm>
            <a:off x="228600" y="4572000"/>
            <a:ext cx="33131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pt-BR" sz="24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Planejamento e Projetos:  </a:t>
            </a:r>
          </a:p>
          <a:p>
            <a:pPr eaLnBrk="0" hangingPunct="0">
              <a:defRPr/>
            </a:pPr>
            <a:endParaRPr lang="pt-BR" sz="2400" b="1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sp>
        <p:nvSpPr>
          <p:cNvPr id="210951" name="Text Box 7"/>
          <p:cNvSpPr txBox="1">
            <a:spLocks noChangeArrowheads="1"/>
          </p:cNvSpPr>
          <p:nvPr/>
        </p:nvSpPr>
        <p:spPr bwMode="auto">
          <a:xfrm>
            <a:off x="3200400" y="4940300"/>
            <a:ext cx="4722813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pt-BR" sz="2400">
                <a:latin typeface="Arial Narrow" pitchFamily="34" charset="0"/>
              </a:rPr>
              <a:t> </a:t>
            </a:r>
            <a:r>
              <a:rPr lang="pt-BR" sz="2400" b="1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Complexos sistemas elétricos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Sistemas de telecomunicações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Automação e controle de processos 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Engenharia Biomédica </a:t>
            </a:r>
          </a:p>
        </p:txBody>
      </p:sp>
      <p:sp>
        <p:nvSpPr>
          <p:cNvPr id="210952" name="Text Box 8"/>
          <p:cNvSpPr txBox="1">
            <a:spLocks noChangeArrowheads="1"/>
          </p:cNvSpPr>
          <p:nvPr/>
        </p:nvSpPr>
        <p:spPr bwMode="auto">
          <a:xfrm>
            <a:off x="4297363" y="2871788"/>
            <a:ext cx="452913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pt-BR" sz="2400">
                <a:latin typeface="Arial Narrow" pitchFamily="34" charset="0"/>
              </a:rPr>
              <a:t> </a:t>
            </a: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Sistemas eletrônicos (40)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Energia e Automação Elétricas (60)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Automação e Controle (35)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Telecomunicações (35)</a:t>
            </a:r>
          </a:p>
        </p:txBody>
      </p:sp>
      <p:sp>
        <p:nvSpPr>
          <p:cNvPr id="210953" name="Text Box 9"/>
          <p:cNvSpPr txBox="1">
            <a:spLocks noChangeArrowheads="1"/>
          </p:cNvSpPr>
          <p:nvPr/>
        </p:nvSpPr>
        <p:spPr bwMode="auto">
          <a:xfrm>
            <a:off x="2100263" y="2819400"/>
            <a:ext cx="2262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buFontTx/>
              <a:buChar char="•"/>
              <a:defRPr/>
            </a:pPr>
            <a:r>
              <a:rPr lang="pt-BR" sz="2400">
                <a:latin typeface="Arial Narrow" pitchFamily="34" charset="0"/>
              </a:rPr>
              <a:t> </a:t>
            </a: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Elétrica, ênfase:</a:t>
            </a:r>
          </a:p>
        </p:txBody>
      </p:sp>
      <p:sp>
        <p:nvSpPr>
          <p:cNvPr id="21095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Carreira 613:</a:t>
            </a:r>
            <a:br>
              <a:rPr lang="pt-BR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Engenharia na Escola Politécnica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ext Box 2"/>
          <p:cNvSpPr txBox="1">
            <a:spLocks noChangeArrowheads="1"/>
          </p:cNvSpPr>
          <p:nvPr/>
        </p:nvSpPr>
        <p:spPr bwMode="auto">
          <a:xfrm>
            <a:off x="685800" y="1676400"/>
            <a:ext cx="8115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pt-BR" sz="28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Curso 32: Engenharia Mecânica e Engenharia Naval (110)</a:t>
            </a:r>
          </a:p>
        </p:txBody>
      </p:sp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1162050" y="2755900"/>
            <a:ext cx="1812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Habilitações: </a:t>
            </a:r>
          </a:p>
        </p:txBody>
      </p:sp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3124200" y="2803525"/>
            <a:ext cx="20669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Naval (40)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Mecânica: (70)</a:t>
            </a:r>
            <a:endParaRPr lang="pt-BR" sz="240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sp>
        <p:nvSpPr>
          <p:cNvPr id="212997" name="Text Box 5"/>
          <p:cNvSpPr txBox="1">
            <a:spLocks noChangeArrowheads="1"/>
          </p:cNvSpPr>
          <p:nvPr/>
        </p:nvSpPr>
        <p:spPr bwMode="auto">
          <a:xfrm>
            <a:off x="304800" y="3962400"/>
            <a:ext cx="347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pt-BR" sz="24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Projeto e Desenvolvimento:</a:t>
            </a:r>
            <a:endParaRPr lang="pt-BR" sz="240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sp>
        <p:nvSpPr>
          <p:cNvPr id="212998" name="Text Box 6"/>
          <p:cNvSpPr txBox="1">
            <a:spLocks noChangeArrowheads="1"/>
          </p:cNvSpPr>
          <p:nvPr/>
        </p:nvSpPr>
        <p:spPr bwMode="auto">
          <a:xfrm>
            <a:off x="304800" y="4708525"/>
            <a:ext cx="884078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pt-BR" sz="2400" dirty="0">
                <a:latin typeface="Arial Narrow" pitchFamily="34" charset="0"/>
              </a:rPr>
              <a:t> </a:t>
            </a:r>
            <a:r>
              <a:rPr lang="pt-BR" sz="24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Máquinas e seus elementos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Sistemas </a:t>
            </a:r>
            <a:r>
              <a:rPr lang="pt-BR" sz="24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Fluido-mecânicos</a:t>
            </a:r>
            <a:r>
              <a:rPr lang="pt-BR" sz="24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e Energéticos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Planejamento, coordenação e controle no setor industrial e de serviços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Integração de sub-sistemas navais e oceânicos</a:t>
            </a:r>
            <a:endParaRPr lang="pt-BR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Carreira 613:</a:t>
            </a:r>
            <a:br>
              <a:rPr lang="pt-BR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Engenharia na Escola Politécnica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ext Box 2"/>
          <p:cNvSpPr txBox="1">
            <a:spLocks noChangeArrowheads="1"/>
          </p:cNvSpPr>
          <p:nvPr/>
        </p:nvSpPr>
        <p:spPr bwMode="auto">
          <a:xfrm>
            <a:off x="300038" y="1595438"/>
            <a:ext cx="88439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pt-BR" sz="28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Curso 33: Engenharias Química, Metalúrgica, de Materiais,</a:t>
            </a:r>
          </a:p>
          <a:p>
            <a:pPr eaLnBrk="0" hangingPunct="0">
              <a:defRPr/>
            </a:pPr>
            <a:r>
              <a:rPr lang="pt-BR" sz="28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					de Minas e de Petróleo (120)</a:t>
            </a:r>
          </a:p>
        </p:txBody>
      </p:sp>
      <p:sp>
        <p:nvSpPr>
          <p:cNvPr id="215043" name="Text Box 3"/>
          <p:cNvSpPr txBox="1">
            <a:spLocks noChangeArrowheads="1"/>
          </p:cNvSpPr>
          <p:nvPr/>
        </p:nvSpPr>
        <p:spPr bwMode="auto">
          <a:xfrm>
            <a:off x="417513" y="2686050"/>
            <a:ext cx="174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Habilitações:</a:t>
            </a:r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2305050" y="2503488"/>
            <a:ext cx="3611563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pt-BR" sz="2400">
                <a:latin typeface="Arial Narrow" pitchFamily="34" charset="0"/>
              </a:rPr>
              <a:t> </a:t>
            </a: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Química Quadrimestral (60)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Materiais (20)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Metalúrgica (20)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Minas (10)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Petróleo (10)</a:t>
            </a:r>
          </a:p>
        </p:txBody>
      </p:sp>
      <p:sp>
        <p:nvSpPr>
          <p:cNvPr id="215045" name="Text Box 5"/>
          <p:cNvSpPr txBox="1">
            <a:spLocks noChangeArrowheads="1"/>
          </p:cNvSpPr>
          <p:nvPr/>
        </p:nvSpPr>
        <p:spPr bwMode="auto">
          <a:xfrm>
            <a:off x="476250" y="4248150"/>
            <a:ext cx="4719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pt-BR" sz="24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Pesquisa, Desenvolvimento e Projeto:</a:t>
            </a:r>
          </a:p>
        </p:txBody>
      </p:sp>
      <p:sp>
        <p:nvSpPr>
          <p:cNvPr id="215046" name="Text Box 6"/>
          <p:cNvSpPr txBox="1">
            <a:spLocks noChangeArrowheads="1"/>
          </p:cNvSpPr>
          <p:nvPr/>
        </p:nvSpPr>
        <p:spPr bwMode="auto">
          <a:xfrm>
            <a:off x="990600" y="4575175"/>
            <a:ext cx="6018213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pt-BR" sz="2400">
                <a:latin typeface="Arial Narrow" pitchFamily="34" charset="0"/>
              </a:rPr>
              <a:t> </a:t>
            </a:r>
            <a:r>
              <a:rPr lang="pt-BR" sz="2400" b="1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Química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Petroquímica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Alimentos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Matérias-Primas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Metalurgia Física, Extrativa e de Transformação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Extração e Beneficiamento Mineral</a:t>
            </a: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</a:p>
        </p:txBody>
      </p:sp>
      <p:sp>
        <p:nvSpPr>
          <p:cNvPr id="215047" name="Rectangle 7"/>
          <p:cNvSpPr>
            <a:spLocks noGrp="1" noChangeArrowheads="1"/>
          </p:cNvSpPr>
          <p:nvPr>
            <p:ph type="title"/>
          </p:nvPr>
        </p:nvSpPr>
        <p:spPr>
          <a:xfrm>
            <a:off x="628650" y="2667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Carreira 613:</a:t>
            </a:r>
            <a:b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Engenharia na Escola Politécnica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Text Box 2"/>
          <p:cNvSpPr txBox="1">
            <a:spLocks noChangeArrowheads="1"/>
          </p:cNvSpPr>
          <p:nvPr/>
        </p:nvSpPr>
        <p:spPr bwMode="auto">
          <a:xfrm>
            <a:off x="822325" y="1643063"/>
            <a:ext cx="83169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pt-BR" sz="28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Curso 34: Engenharia de Computação e </a:t>
            </a:r>
          </a:p>
          <a:p>
            <a:pPr eaLnBrk="0" hangingPunct="0">
              <a:defRPr/>
            </a:pPr>
            <a:r>
              <a:rPr lang="pt-BR" sz="28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			</a:t>
            </a:r>
            <a:r>
              <a:rPr lang="pt-BR" sz="28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Eng</a:t>
            </a:r>
            <a:r>
              <a:rPr lang="pt-BR" sz="28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Elétrica - ênfase Computação  (70)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584325" y="2362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algn="ctr"/>
            <a:endParaRPr lang="pt-BR" sz="2400">
              <a:latin typeface="Arial Narrow" pitchFamily="34" charset="0"/>
            </a:endParaRPr>
          </a:p>
        </p:txBody>
      </p:sp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647700" y="3219450"/>
            <a:ext cx="1812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Habilitações: 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179513" y="4495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algn="ctr"/>
            <a:endParaRPr lang="pt-BR" sz="2400">
              <a:latin typeface="Arial Narrow" pitchFamily="34" charset="0"/>
            </a:endParaRPr>
          </a:p>
        </p:txBody>
      </p:sp>
      <p:sp>
        <p:nvSpPr>
          <p:cNvPr id="217094" name="Text Box 6"/>
          <p:cNvSpPr txBox="1">
            <a:spLocks noChangeArrowheads="1"/>
          </p:cNvSpPr>
          <p:nvPr/>
        </p:nvSpPr>
        <p:spPr bwMode="auto">
          <a:xfrm>
            <a:off x="0" y="4457700"/>
            <a:ext cx="33131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pt-BR" sz="24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Planejamento e Projetos:  </a:t>
            </a:r>
          </a:p>
          <a:p>
            <a:pPr eaLnBrk="0" hangingPunct="0">
              <a:defRPr/>
            </a:pPr>
            <a:endParaRPr lang="pt-BR" sz="2400" b="1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sp>
        <p:nvSpPr>
          <p:cNvPr id="217095" name="Text Box 7"/>
          <p:cNvSpPr txBox="1">
            <a:spLocks noChangeArrowheads="1"/>
          </p:cNvSpPr>
          <p:nvPr/>
        </p:nvSpPr>
        <p:spPr bwMode="auto">
          <a:xfrm>
            <a:off x="3200400" y="5122863"/>
            <a:ext cx="47228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pt-BR" sz="2400" b="1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Sistemas de computação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Sistemas integrados “Chips”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Automação e controle de processos </a:t>
            </a:r>
          </a:p>
        </p:txBody>
      </p:sp>
      <p:sp>
        <p:nvSpPr>
          <p:cNvPr id="217096" name="Text Box 8"/>
          <p:cNvSpPr txBox="1">
            <a:spLocks noChangeArrowheads="1"/>
          </p:cNvSpPr>
          <p:nvPr/>
        </p:nvSpPr>
        <p:spPr bwMode="auto">
          <a:xfrm>
            <a:off x="2478088" y="3246438"/>
            <a:ext cx="46386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de Computação</a:t>
            </a:r>
            <a:r>
              <a:rPr lang="pt-BR" sz="2400" b="1">
                <a:latin typeface="Arial Narrow" pitchFamily="34" charset="0"/>
              </a:rPr>
              <a:t>, </a:t>
            </a: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Quadrimestral (30)</a:t>
            </a:r>
            <a:r>
              <a:rPr lang="pt-BR" sz="2400" b="1">
                <a:latin typeface="Arial Narrow" pitchFamily="34" charset="0"/>
              </a:rPr>
              <a:t> 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Elétrica,  Semestral (40)</a:t>
            </a:r>
          </a:p>
        </p:txBody>
      </p:sp>
      <p:sp>
        <p:nvSpPr>
          <p:cNvPr id="21709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Carreira 613:</a:t>
            </a:r>
            <a:br>
              <a:rPr lang="pt-BR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Engenharia na Escola Politécnica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561975"/>
            <a:ext cx="7429500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ext Box 2"/>
          <p:cNvSpPr txBox="1">
            <a:spLocks noChangeArrowheads="1"/>
          </p:cNvSpPr>
          <p:nvPr/>
        </p:nvSpPr>
        <p:spPr bwMode="auto">
          <a:xfrm>
            <a:off x="285750" y="1828800"/>
            <a:ext cx="8566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pt-BR" sz="28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Curso 35: Engenharia Mecânica – Automação e controle (60)</a:t>
            </a:r>
          </a:p>
        </p:txBody>
      </p:sp>
      <p:sp>
        <p:nvSpPr>
          <p:cNvPr id="221187" name="Text Box 3"/>
          <p:cNvSpPr txBox="1">
            <a:spLocks noChangeArrowheads="1"/>
          </p:cNvSpPr>
          <p:nvPr/>
        </p:nvSpPr>
        <p:spPr bwMode="auto">
          <a:xfrm>
            <a:off x="1217613" y="2895600"/>
            <a:ext cx="1673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Habilitação: </a:t>
            </a:r>
          </a:p>
        </p:txBody>
      </p:sp>
      <p:sp>
        <p:nvSpPr>
          <p:cNvPr id="221188" name="Text Box 4"/>
          <p:cNvSpPr txBox="1">
            <a:spLocks noChangeArrowheads="1"/>
          </p:cNvSpPr>
          <p:nvPr/>
        </p:nvSpPr>
        <p:spPr bwMode="auto">
          <a:xfrm>
            <a:off x="2789238" y="2909888"/>
            <a:ext cx="2316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pt-BR" sz="2400">
                <a:latin typeface="Arial Narrow" pitchFamily="34" charset="0"/>
              </a:rPr>
              <a:t> </a:t>
            </a: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Mecatrônica (60)</a:t>
            </a:r>
            <a:endParaRPr lang="pt-BR" sz="240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sp>
        <p:nvSpPr>
          <p:cNvPr id="221189" name="Text Box 5"/>
          <p:cNvSpPr txBox="1">
            <a:spLocks noChangeArrowheads="1"/>
          </p:cNvSpPr>
          <p:nvPr/>
        </p:nvSpPr>
        <p:spPr bwMode="auto">
          <a:xfrm>
            <a:off x="304800" y="3962400"/>
            <a:ext cx="347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pt-BR" sz="24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Projeto e Desenvolvimento:</a:t>
            </a:r>
            <a:endParaRPr lang="pt-BR" sz="240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sp>
        <p:nvSpPr>
          <p:cNvPr id="221190" name="Text Box 6"/>
          <p:cNvSpPr txBox="1">
            <a:spLocks noChangeArrowheads="1"/>
          </p:cNvSpPr>
          <p:nvPr/>
        </p:nvSpPr>
        <p:spPr bwMode="auto">
          <a:xfrm>
            <a:off x="304800" y="4891088"/>
            <a:ext cx="88407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pt-BR" sz="2400">
                <a:latin typeface="Arial Narrow" pitchFamily="34" charset="0"/>
              </a:rPr>
              <a:t> </a:t>
            </a:r>
            <a:r>
              <a:rPr lang="pt-BR" sz="2400" b="1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Máquinas e seus elementos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Controle por computador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Planejamento, coordenação e controle no setor industrial e de serviços</a:t>
            </a:r>
            <a:endParaRPr lang="pt-BR" sz="2400" b="1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sp>
        <p:nvSpPr>
          <p:cNvPr id="221191" name="Text Box 7"/>
          <p:cNvSpPr txBox="1">
            <a:spLocks noChangeArrowheads="1"/>
          </p:cNvSpPr>
          <p:nvPr/>
        </p:nvSpPr>
        <p:spPr bwMode="auto">
          <a:xfrm>
            <a:off x="5507038" y="3103563"/>
            <a:ext cx="28035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pt-BR" sz="2400">
                <a:latin typeface="Arial Narrow" pitchFamily="34" charset="0"/>
              </a:rPr>
              <a:t> </a:t>
            </a: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Projeto e Fabricação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Energia e Fluidos</a:t>
            </a:r>
            <a:r>
              <a:rPr lang="pt-BR" sz="2400" b="1">
                <a:latin typeface="Arial Narrow" pitchFamily="34" charset="0"/>
              </a:rPr>
              <a:t> </a:t>
            </a:r>
          </a:p>
        </p:txBody>
      </p:sp>
      <p:sp>
        <p:nvSpPr>
          <p:cNvPr id="221192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Carreira 613:</a:t>
            </a:r>
            <a:br>
              <a:rPr lang="pt-BR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Engenharia na Escola Politécnica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ext Box 2"/>
          <p:cNvSpPr txBox="1">
            <a:spLocks noChangeArrowheads="1"/>
          </p:cNvSpPr>
          <p:nvPr/>
        </p:nvSpPr>
        <p:spPr bwMode="auto">
          <a:xfrm>
            <a:off x="685800" y="1676400"/>
            <a:ext cx="5691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pt-BR" sz="28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Curso 36: Engenharia de Produção (70)</a:t>
            </a:r>
          </a:p>
        </p:txBody>
      </p:sp>
      <p:sp>
        <p:nvSpPr>
          <p:cNvPr id="223235" name="Text Box 3"/>
          <p:cNvSpPr txBox="1">
            <a:spLocks noChangeArrowheads="1"/>
          </p:cNvSpPr>
          <p:nvPr/>
        </p:nvSpPr>
        <p:spPr bwMode="auto">
          <a:xfrm>
            <a:off x="1408113" y="2609850"/>
            <a:ext cx="1673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Habilitação: </a:t>
            </a:r>
          </a:p>
        </p:txBody>
      </p:sp>
      <p:sp>
        <p:nvSpPr>
          <p:cNvPr id="223236" name="Text Box 4"/>
          <p:cNvSpPr txBox="1">
            <a:spLocks noChangeArrowheads="1"/>
          </p:cNvSpPr>
          <p:nvPr/>
        </p:nvSpPr>
        <p:spPr bwMode="auto">
          <a:xfrm>
            <a:off x="3105150" y="2643188"/>
            <a:ext cx="2008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pt-B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Produção (70)</a:t>
            </a:r>
            <a:endParaRPr lang="pt-BR" sz="240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sp>
        <p:nvSpPr>
          <p:cNvPr id="223237" name="Text Box 5"/>
          <p:cNvSpPr txBox="1">
            <a:spLocks noChangeArrowheads="1"/>
          </p:cNvSpPr>
          <p:nvPr/>
        </p:nvSpPr>
        <p:spPr bwMode="auto">
          <a:xfrm>
            <a:off x="419100" y="4476750"/>
            <a:ext cx="347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pt-BR" sz="2400" b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Projeto e Desenvolvimento:</a:t>
            </a:r>
            <a:endParaRPr lang="pt-BR" sz="240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sp>
        <p:nvSpPr>
          <p:cNvPr id="223238" name="Text Box 6"/>
          <p:cNvSpPr txBox="1">
            <a:spLocks noChangeArrowheads="1"/>
          </p:cNvSpPr>
          <p:nvPr/>
        </p:nvSpPr>
        <p:spPr bwMode="auto">
          <a:xfrm>
            <a:off x="304800" y="5073650"/>
            <a:ext cx="88407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pt-BR" sz="2400">
                <a:latin typeface="Arial Narrow" pitchFamily="34" charset="0"/>
              </a:rPr>
              <a:t> </a:t>
            </a:r>
            <a:r>
              <a:rPr lang="pt-BR" sz="2400" b="1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Máquinas e seus elementos</a:t>
            </a:r>
          </a:p>
          <a:p>
            <a:pPr eaLnBrk="0" hangingPunct="0">
              <a:buFontTx/>
              <a:buChar char="•"/>
              <a:defRPr/>
            </a:pPr>
            <a:r>
              <a:rPr lang="pt-BR" sz="2400" b="1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Planejamento, coordenação e controle no setor industrial e de serviços</a:t>
            </a:r>
            <a:endParaRPr lang="pt-BR" sz="2400" b="1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sp>
        <p:nvSpPr>
          <p:cNvPr id="223239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Carreira 613:</a:t>
            </a:r>
            <a:br>
              <a:rPr lang="pt-BR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Engenharia na Escola Politécnica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Sucesso!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smtClean="0"/>
              <a:t>O que é sucesso?</a:t>
            </a:r>
          </a:p>
          <a:p>
            <a:pPr lvl="1" eaLnBrk="1" hangingPunct="1"/>
            <a:r>
              <a:rPr lang="pt-BR" smtClean="0"/>
              <a:t>Sucesso é a capacidade de realizar as vocações</a:t>
            </a:r>
          </a:p>
          <a:p>
            <a:pPr eaLnBrk="1" hangingPunct="1"/>
            <a:r>
              <a:rPr lang="pt-BR" smtClean="0"/>
              <a:t>Como ter sucesso?</a:t>
            </a:r>
          </a:p>
          <a:p>
            <a:pPr lvl="1" eaLnBrk="1" hangingPunct="1"/>
            <a:r>
              <a:rPr lang="pt-BR" smtClean="0"/>
              <a:t>Valorizando-se.</a:t>
            </a:r>
          </a:p>
          <a:p>
            <a:pPr lvl="1" eaLnBrk="1" hangingPunct="1"/>
            <a:r>
              <a:rPr lang="pt-BR" smtClean="0"/>
              <a:t>Não se comparando.</a:t>
            </a:r>
          </a:p>
          <a:p>
            <a:pPr lvl="1" eaLnBrk="1" hangingPunct="1"/>
            <a:r>
              <a:rPr lang="pt-BR" smtClean="0"/>
              <a:t>Tendo um método.</a:t>
            </a:r>
          </a:p>
          <a:p>
            <a:pPr lvl="1" eaLnBrk="1" hangingPunct="1"/>
            <a:r>
              <a:rPr lang="pt-BR" smtClean="0"/>
              <a:t>Sendo disciplinado, persistente.</a:t>
            </a:r>
          </a:p>
          <a:p>
            <a:pPr lvl="1" eaLnBrk="1" hangingPunct="1"/>
            <a:endParaRPr lang="pt-B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/>
          <p:cNvSpPr txBox="1">
            <a:spLocks noChangeArrowheads="1"/>
          </p:cNvSpPr>
          <p:nvPr/>
        </p:nvSpPr>
        <p:spPr bwMode="auto">
          <a:xfrm>
            <a:off x="1447800" y="1371600"/>
            <a:ext cx="65595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000" b="1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Raymond Landis (</a:t>
            </a:r>
            <a:r>
              <a:rPr lang="pt-BR" sz="2000" b="1" dirty="0" err="1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Caltech</a:t>
            </a:r>
            <a:r>
              <a:rPr lang="pt-BR" sz="2000" b="1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</a:p>
          <a:p>
            <a:pPr algn="ctr" eaLnBrk="0" hangingPunct="0">
              <a:defRPr/>
            </a:pPr>
            <a:r>
              <a:rPr lang="pt-BR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Studying</a:t>
            </a:r>
            <a:r>
              <a:rPr lang="pt-BR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Enginnering</a:t>
            </a:r>
            <a:endParaRPr lang="pt-BR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0" hangingPunct="0">
              <a:defRPr/>
            </a:pPr>
            <a:r>
              <a:rPr lang="pt-BR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(Discovery </a:t>
            </a:r>
            <a:r>
              <a:rPr lang="pt-BR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Press</a:t>
            </a:r>
            <a:r>
              <a:rPr lang="pt-BR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1995)</a:t>
            </a:r>
            <a:endParaRPr lang="pt-BR" sz="1600" b="1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262147" name="Text Box 3"/>
          <p:cNvSpPr txBox="1">
            <a:spLocks noChangeArrowheads="1"/>
          </p:cNvSpPr>
          <p:nvPr/>
        </p:nvSpPr>
        <p:spPr bwMode="auto">
          <a:xfrm>
            <a:off x="533400" y="2819400"/>
            <a:ext cx="86106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4" eaLnBrk="0" hangingPunct="0">
              <a:defRPr/>
            </a:pPr>
            <a:r>
              <a:rPr lang="pt-BR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 Job Satisfaction </a:t>
            </a:r>
          </a:p>
          <a:p>
            <a:pPr lvl="4" eaLnBrk="0" hangingPunct="0">
              <a:defRPr/>
            </a:pPr>
            <a:r>
              <a:rPr lang="pt-BR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2. Variety of Career Opportunities</a:t>
            </a:r>
          </a:p>
          <a:p>
            <a:pPr lvl="4" eaLnBrk="0" hangingPunct="0">
              <a:defRPr/>
            </a:pPr>
            <a:r>
              <a:rPr lang="pt-BR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3. Challenging Work</a:t>
            </a:r>
          </a:p>
          <a:p>
            <a:pPr lvl="4" eaLnBrk="0" hangingPunct="0">
              <a:defRPr/>
            </a:pPr>
            <a:r>
              <a:rPr lang="pt-BR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4. Intellectual Development</a:t>
            </a:r>
          </a:p>
          <a:p>
            <a:pPr lvl="4" eaLnBrk="0" hangingPunct="0">
              <a:defRPr/>
            </a:pPr>
            <a:r>
              <a:rPr lang="pt-BR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5. Potencial to Benefit Society</a:t>
            </a:r>
          </a:p>
          <a:p>
            <a:pPr lvl="4" eaLnBrk="0" hangingPunct="0">
              <a:defRPr/>
            </a:pPr>
            <a:r>
              <a:rPr lang="pt-BR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6. Financial Security</a:t>
            </a:r>
          </a:p>
          <a:p>
            <a:pPr lvl="4" eaLnBrk="0" hangingPunct="0">
              <a:defRPr/>
            </a:pPr>
            <a:r>
              <a:rPr lang="pt-BR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7. Prestige</a:t>
            </a:r>
          </a:p>
          <a:p>
            <a:pPr lvl="4" eaLnBrk="0" hangingPunct="0">
              <a:defRPr/>
            </a:pPr>
            <a:r>
              <a:rPr lang="pt-BR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8. Professional Environment</a:t>
            </a:r>
          </a:p>
          <a:p>
            <a:pPr lvl="4" eaLnBrk="0" hangingPunct="0">
              <a:defRPr/>
            </a:pPr>
            <a:r>
              <a:rPr lang="pt-BR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9. Technological and Scientific Discovery</a:t>
            </a:r>
          </a:p>
          <a:p>
            <a:pPr lvl="4" eaLnBrk="0" hangingPunct="0">
              <a:defRPr/>
            </a:pPr>
            <a:r>
              <a:rPr lang="pt-BR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10. Creative Thinking</a:t>
            </a:r>
            <a:endParaRPr lang="pt-BR" sz="24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304800" y="533400"/>
            <a:ext cx="839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POR QUE ESTUDAR ENGENHARIA: 10 RAZÕES</a:t>
            </a:r>
            <a:endParaRPr lang="pt-BR" sz="20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Text Box 2"/>
          <p:cNvSpPr txBox="1">
            <a:spLocks noChangeArrowheads="1"/>
          </p:cNvSpPr>
          <p:nvPr/>
        </p:nvSpPr>
        <p:spPr bwMode="auto">
          <a:xfrm>
            <a:off x="1371600" y="1600200"/>
            <a:ext cx="65595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000" b="1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Neil Armstrong</a:t>
            </a:r>
          </a:p>
          <a:p>
            <a:pPr algn="ctr" eaLnBrk="0" hangingPunct="0">
              <a:defRPr/>
            </a:pPr>
            <a:r>
              <a:rPr lang="pt-BR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National Academy Of Enginnering</a:t>
            </a:r>
          </a:p>
          <a:p>
            <a:pPr algn="ctr" eaLnBrk="0" hangingPunct="0">
              <a:defRPr/>
            </a:pPr>
            <a:r>
              <a:rPr lang="pt-BR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Feb 22, 2000</a:t>
            </a:r>
            <a:endParaRPr lang="pt-BR" sz="2400" b="1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263171" name="Text Box 3"/>
          <p:cNvSpPr txBox="1">
            <a:spLocks noChangeArrowheads="1"/>
          </p:cNvSpPr>
          <p:nvPr/>
        </p:nvSpPr>
        <p:spPr bwMode="auto">
          <a:xfrm>
            <a:off x="0" y="2971800"/>
            <a:ext cx="9144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High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Perfomance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Materials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2. Nuclear Technologies </a:t>
            </a:r>
          </a:p>
          <a:p>
            <a:pPr eaLnBrk="0" hangingPunct="0">
              <a:defRPr/>
            </a:pP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3. Laser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and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Fiber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Optics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		4.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Petroleum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and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Gas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Technologies </a:t>
            </a:r>
          </a:p>
          <a:p>
            <a:pPr eaLnBrk="0" hangingPunct="0">
              <a:defRPr/>
            </a:pP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5.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Health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Technologies 		6.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Household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Appliances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 eaLnBrk="0" hangingPunct="0">
              <a:defRPr/>
            </a:pP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7. 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Imaging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Technologies		8. Internet	 </a:t>
            </a:r>
          </a:p>
          <a:p>
            <a:pPr eaLnBrk="0" hangingPunct="0">
              <a:defRPr/>
            </a:pP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9.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Space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Exploration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			10.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Interstate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Highways</a:t>
            </a:r>
            <a:endParaRPr lang="pt-BR" sz="2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0" hangingPunct="0">
              <a:defRPr/>
            </a:pP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11.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Telephone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	12.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Computers</a:t>
            </a:r>
            <a:endParaRPr lang="pt-BR" sz="2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0" hangingPunct="0">
              <a:defRPr/>
            </a:pP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13.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Agricultural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Mechanization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14. Radio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and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Television</a:t>
            </a:r>
            <a:endParaRPr lang="pt-BR" sz="2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0" hangingPunct="0">
              <a:defRPr/>
            </a:pP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15.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Electronics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	16. Safe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and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Abundant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Water</a:t>
            </a:r>
            <a:endParaRPr lang="pt-BR" sz="2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0" hangingPunct="0">
              <a:defRPr/>
            </a:pP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17.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Airplane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	18.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Automobile</a:t>
            </a:r>
            <a:endParaRPr lang="pt-BR" sz="2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0" hangingPunct="0">
              <a:defRPr/>
            </a:pP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19.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Air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Cond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and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Refrigeration</a:t>
            </a: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20. </a:t>
            </a:r>
            <a:r>
              <a:rPr lang="pt-B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Electrification</a:t>
            </a:r>
            <a:endParaRPr lang="pt-BR" sz="2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304800" y="533400"/>
            <a:ext cx="83978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AS 20 MAIORES CONQUISTAS DA ENGENHARIA NO SÉCULO XX</a:t>
            </a:r>
            <a:endParaRPr lang="pt-BR" sz="20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11150" y="285750"/>
            <a:ext cx="88328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800" b="1" dirty="0">
                <a:latin typeface="+mj-lt"/>
              </a:rPr>
              <a:t>Competência =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57188" y="1214438"/>
            <a:ext cx="52609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800" b="1" dirty="0">
                <a:latin typeface="+mj-lt"/>
              </a:rPr>
              <a:t>(Conhecimento + Habilidade)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11150" y="4429125"/>
            <a:ext cx="8832850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800" b="1" dirty="0">
                <a:latin typeface="+mj-lt"/>
              </a:rPr>
              <a:t>Competência = </a:t>
            </a:r>
          </a:p>
          <a:p>
            <a:pPr>
              <a:defRPr/>
            </a:pPr>
            <a:endParaRPr lang="pt-BR" sz="2800" b="1" dirty="0">
              <a:latin typeface="+mj-lt"/>
            </a:endParaRPr>
          </a:p>
          <a:p>
            <a:pPr>
              <a:defRPr/>
            </a:pPr>
            <a:r>
              <a:rPr lang="pt-BR" sz="2800" b="1" dirty="0">
                <a:latin typeface="+mj-lt"/>
              </a:rPr>
              <a:t>(Conhecimento + Habilidade)</a:t>
            </a:r>
            <a:r>
              <a:rPr lang="pt-BR" sz="2800" b="1" baseline="30000" dirty="0">
                <a:latin typeface="+mj-lt"/>
              </a:rPr>
              <a:t>Atitude </a:t>
            </a:r>
            <a:r>
              <a:rPr lang="pt-BR" sz="2800" b="1" dirty="0">
                <a:latin typeface="+mj-lt"/>
              </a:rPr>
              <a:t>+ valor+ emoção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286375" y="1143000"/>
            <a:ext cx="10001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800" b="1" baseline="30000" dirty="0">
                <a:latin typeface="+mj-lt"/>
              </a:rPr>
              <a:t>Atitude </a:t>
            </a:r>
            <a:endParaRPr lang="pt-BR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457200" y="14525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>
              <a:buClr>
                <a:schemeClr val="tx2"/>
              </a:buClr>
            </a:pPr>
            <a:endParaRPr lang="pt-BR" sz="2400">
              <a:latin typeface="Times New Roman" pitchFamily="18" charset="0"/>
            </a:endParaRPr>
          </a:p>
        </p:txBody>
      </p:sp>
      <p:pic>
        <p:nvPicPr>
          <p:cNvPr id="71683" name="Picture 3" descr="santiago_calatra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9401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 descr="turningtorso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609600" y="5334000"/>
            <a:ext cx="7467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algn="ctr"/>
            <a:r>
              <a:rPr lang="pt-BR" sz="2000" b="1">
                <a:solidFill>
                  <a:srgbClr val="EAEAEA"/>
                </a:solidFill>
                <a:latin typeface="Century Gothic" pitchFamily="34" charset="0"/>
              </a:rPr>
              <a:t>Turning Torso, de 57 andares, em Malmo, na Suécia; foi inaugurado no dia 27 de agosto de 2005</a:t>
            </a:r>
          </a:p>
          <a:p>
            <a:pPr algn="ctr"/>
            <a:endParaRPr lang="pt-BR" sz="2000" b="1">
              <a:solidFill>
                <a:srgbClr val="EAEAEA"/>
              </a:solidFill>
              <a:latin typeface="Century Gothic" pitchFamily="34" charset="0"/>
            </a:endParaRPr>
          </a:p>
          <a:p>
            <a:pPr algn="ctr"/>
            <a:r>
              <a:rPr lang="pt-BR" sz="2000" b="1">
                <a:solidFill>
                  <a:srgbClr val="EAEAEA"/>
                </a:solidFill>
                <a:latin typeface="Century Gothic" pitchFamily="34" charset="0"/>
              </a:rPr>
              <a:t>Projeto de Santiago Calatrava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22501" r="16797" b="21249"/>
          <a:stretch>
            <a:fillRect/>
          </a:stretch>
        </p:blipFill>
        <p:spPr bwMode="auto">
          <a:xfrm>
            <a:off x="500063" y="857250"/>
            <a:ext cx="84296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CaixaDeTexto 2"/>
          <p:cNvSpPr txBox="1">
            <a:spLocks noChangeArrowheads="1"/>
          </p:cNvSpPr>
          <p:nvPr/>
        </p:nvSpPr>
        <p:spPr bwMode="auto">
          <a:xfrm>
            <a:off x="500063" y="5715000"/>
            <a:ext cx="3103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>
                <a:latin typeface="Calibri" pitchFamily="34" charset="0"/>
              </a:rPr>
              <a:t>University of Zurich Law School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22501" r="16797" b="21249"/>
          <a:stretch>
            <a:fillRect/>
          </a:stretch>
        </p:blipFill>
        <p:spPr bwMode="auto">
          <a:xfrm>
            <a:off x="500063" y="857250"/>
            <a:ext cx="84296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CaixaDeTexto 2"/>
          <p:cNvSpPr txBox="1">
            <a:spLocks noChangeArrowheads="1"/>
          </p:cNvSpPr>
          <p:nvPr/>
        </p:nvSpPr>
        <p:spPr bwMode="auto">
          <a:xfrm>
            <a:off x="500063" y="5715000"/>
            <a:ext cx="3103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>
                <a:latin typeface="Calibri" pitchFamily="34" charset="0"/>
              </a:rPr>
              <a:t>University of Zurich Law School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22501" r="17383" b="21249"/>
          <a:stretch>
            <a:fillRect/>
          </a:stretch>
        </p:blipFill>
        <p:spPr bwMode="auto">
          <a:xfrm>
            <a:off x="428625" y="785813"/>
            <a:ext cx="8358188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CaixaDeTexto 3"/>
          <p:cNvSpPr txBox="1">
            <a:spLocks noChangeArrowheads="1"/>
          </p:cNvSpPr>
          <p:nvPr/>
        </p:nvSpPr>
        <p:spPr bwMode="auto">
          <a:xfrm>
            <a:off x="357188" y="5715000"/>
            <a:ext cx="2052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>
                <a:latin typeface="Calibri" pitchFamily="34" charset="0"/>
              </a:rPr>
              <a:t>Lyon Airport Station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620713"/>
            <a:ext cx="7929563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 t="22501" r="16211" b="21249"/>
          <a:stretch>
            <a:fillRect/>
          </a:stretch>
        </p:blipFill>
        <p:spPr bwMode="auto">
          <a:xfrm>
            <a:off x="500063" y="571500"/>
            <a:ext cx="8358187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CaixaDeTexto 2"/>
          <p:cNvSpPr txBox="1">
            <a:spLocks noChangeArrowheads="1"/>
          </p:cNvSpPr>
          <p:nvPr/>
        </p:nvSpPr>
        <p:spPr bwMode="auto">
          <a:xfrm>
            <a:off x="500063" y="5500688"/>
            <a:ext cx="2382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>
                <a:latin typeface="Calibri" pitchFamily="34" charset="0"/>
              </a:rPr>
              <a:t>Orient Station in Lisbon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23438" r="19141" b="22186"/>
          <a:stretch>
            <a:fillRect/>
          </a:stretch>
        </p:blipFill>
        <p:spPr bwMode="auto">
          <a:xfrm>
            <a:off x="428625" y="500063"/>
            <a:ext cx="814387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CaixaDeTexto 2"/>
          <p:cNvSpPr txBox="1">
            <a:spLocks noChangeArrowheads="1"/>
          </p:cNvSpPr>
          <p:nvPr/>
        </p:nvSpPr>
        <p:spPr bwMode="auto">
          <a:xfrm>
            <a:off x="642938" y="5286375"/>
            <a:ext cx="2216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>
                <a:latin typeface="Calibri" pitchFamily="34" charset="0"/>
              </a:rPr>
              <a:t>Tenerife Opera House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20625" r="17383" b="21249"/>
          <a:stretch>
            <a:fillRect/>
          </a:stretch>
        </p:blipFill>
        <p:spPr bwMode="auto">
          <a:xfrm>
            <a:off x="357188" y="1000125"/>
            <a:ext cx="8358187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CaixaDeTexto 2"/>
          <p:cNvSpPr txBox="1">
            <a:spLocks noChangeArrowheads="1"/>
          </p:cNvSpPr>
          <p:nvPr/>
        </p:nvSpPr>
        <p:spPr bwMode="auto">
          <a:xfrm>
            <a:off x="428625" y="5929313"/>
            <a:ext cx="4162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>
                <a:latin typeface="Calibri" pitchFamily="34" charset="0"/>
              </a:rPr>
              <a:t>City of Arts and Sciences in Valencia, Spain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8" t="22501" r="36131" b="21249"/>
          <a:stretch>
            <a:fillRect/>
          </a:stretch>
        </p:blipFill>
        <p:spPr bwMode="auto">
          <a:xfrm>
            <a:off x="4429125" y="1214438"/>
            <a:ext cx="37147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7" t="20937" r="29492" b="21875"/>
          <a:stretch>
            <a:fillRect/>
          </a:stretch>
        </p:blipFill>
        <p:spPr bwMode="auto">
          <a:xfrm>
            <a:off x="500063" y="1143000"/>
            <a:ext cx="3857625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CaixaDeTexto 3"/>
          <p:cNvSpPr txBox="1">
            <a:spLocks noChangeArrowheads="1"/>
          </p:cNvSpPr>
          <p:nvPr/>
        </p:nvSpPr>
        <p:spPr bwMode="auto">
          <a:xfrm>
            <a:off x="857250" y="6143625"/>
            <a:ext cx="284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>
                <a:latin typeface="Calibri" pitchFamily="34" charset="0"/>
              </a:rPr>
              <a:t>High Rise in Malmö, Sweden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t="22501" r="16211" b="21249"/>
          <a:stretch>
            <a:fillRect/>
          </a:stretch>
        </p:blipFill>
        <p:spPr bwMode="auto">
          <a:xfrm>
            <a:off x="285750" y="428625"/>
            <a:ext cx="84296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CaixaDeTexto 2"/>
          <p:cNvSpPr txBox="1">
            <a:spLocks noChangeArrowheads="1"/>
          </p:cNvSpPr>
          <p:nvPr/>
        </p:nvSpPr>
        <p:spPr bwMode="auto">
          <a:xfrm>
            <a:off x="428625" y="5286375"/>
            <a:ext cx="4090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>
                <a:latin typeface="Calibri" pitchFamily="34" charset="0"/>
              </a:rPr>
              <a:t>Milwaukee Art Museum in Visconsin, USA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0" t="23438" r="16797" b="21249"/>
          <a:stretch>
            <a:fillRect/>
          </a:stretch>
        </p:blipFill>
        <p:spPr bwMode="auto">
          <a:xfrm>
            <a:off x="428625" y="714375"/>
            <a:ext cx="8215313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CaixaDeTexto 2"/>
          <p:cNvSpPr txBox="1">
            <a:spLocks noChangeArrowheads="1"/>
          </p:cNvSpPr>
          <p:nvPr/>
        </p:nvSpPr>
        <p:spPr bwMode="auto">
          <a:xfrm>
            <a:off x="500063" y="5786438"/>
            <a:ext cx="3402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>
                <a:latin typeface="Calibri" pitchFamily="34" charset="0"/>
              </a:rPr>
              <a:t>Olympic Sports Complex in Athens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aixaDeTexto 2"/>
          <p:cNvSpPr txBox="1">
            <a:spLocks noChangeArrowheads="1"/>
          </p:cNvSpPr>
          <p:nvPr/>
        </p:nvSpPr>
        <p:spPr bwMode="auto">
          <a:xfrm>
            <a:off x="500063" y="5786438"/>
            <a:ext cx="3402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>
                <a:latin typeface="Calibri" pitchFamily="34" charset="0"/>
              </a:rPr>
              <a:t>Olympic Sports Complex in Athens</a:t>
            </a:r>
          </a:p>
        </p:txBody>
      </p:sp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t="25311" r="16211" b="22186"/>
          <a:stretch>
            <a:fillRect/>
          </a:stretch>
        </p:blipFill>
        <p:spPr bwMode="auto">
          <a:xfrm>
            <a:off x="357188" y="785813"/>
            <a:ext cx="84296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23438" r="18555" b="21249"/>
          <a:stretch>
            <a:fillRect/>
          </a:stretch>
        </p:blipFill>
        <p:spPr bwMode="auto">
          <a:xfrm>
            <a:off x="500063" y="1428750"/>
            <a:ext cx="82153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CaixaDeTexto 2"/>
          <p:cNvSpPr txBox="1">
            <a:spLocks noChangeArrowheads="1"/>
          </p:cNvSpPr>
          <p:nvPr/>
        </p:nvSpPr>
        <p:spPr bwMode="auto">
          <a:xfrm>
            <a:off x="500063" y="6072188"/>
            <a:ext cx="4784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>
                <a:latin typeface="Calibri" pitchFamily="34" charset="0"/>
              </a:rPr>
              <a:t>Three Bridges over the Hoofdvaart in Amsterdam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20625" r="16795" b="21249"/>
          <a:stretch>
            <a:fillRect/>
          </a:stretch>
        </p:blipFill>
        <p:spPr bwMode="auto">
          <a:xfrm>
            <a:off x="357188" y="1214438"/>
            <a:ext cx="842962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CaixaDeTexto 2"/>
          <p:cNvSpPr txBox="1">
            <a:spLocks noChangeArrowheads="1"/>
          </p:cNvSpPr>
          <p:nvPr/>
        </p:nvSpPr>
        <p:spPr bwMode="auto">
          <a:xfrm>
            <a:off x="428625" y="6072188"/>
            <a:ext cx="4011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pt-BR">
                <a:latin typeface="Calibri" pitchFamily="34" charset="0"/>
              </a:rPr>
              <a:t>Footbridge Puerto Mujer in Buenos Aires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457200" y="14525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>
              <a:buClr>
                <a:schemeClr val="tx2"/>
              </a:buClr>
            </a:pPr>
            <a:endParaRPr lang="pt-BR" sz="2400">
              <a:latin typeface="Times New Roman" pitchFamily="18" charset="0"/>
            </a:endParaRPr>
          </a:p>
        </p:txBody>
      </p:sp>
      <p:pic>
        <p:nvPicPr>
          <p:cNvPr id="84995" name="Picture 3" descr="suite vollar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4038600"/>
            <a:ext cx="24574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685800" y="4191000"/>
            <a:ext cx="548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r>
              <a:rPr lang="en-GB" sz="2000" b="1">
                <a:solidFill>
                  <a:srgbClr val="EAEAEA"/>
                </a:solidFill>
                <a:latin typeface="Century Gothic" pitchFamily="34" charset="0"/>
              </a:rPr>
              <a:t>Suite Vollard, edifício giratório com 13 andares, localizado em Curitiba;</a:t>
            </a:r>
            <a:r>
              <a:rPr lang="en-GB" sz="2400">
                <a:solidFill>
                  <a:srgbClr val="EAEAEA"/>
                </a:solidFill>
                <a:latin typeface="Times New Roman" pitchFamily="18" charset="0"/>
              </a:rPr>
              <a:t> </a:t>
            </a:r>
            <a:r>
              <a:rPr lang="en-GB" sz="2000" b="1">
                <a:solidFill>
                  <a:srgbClr val="EAEAEA"/>
                </a:solidFill>
                <a:latin typeface="Century Gothic" pitchFamily="34" charset="0"/>
              </a:rPr>
              <a:t>inaugurado em dezembro de 2004.</a:t>
            </a:r>
          </a:p>
          <a:p>
            <a:endParaRPr lang="en-GB" sz="2000" b="1">
              <a:solidFill>
                <a:srgbClr val="EAEAEA"/>
              </a:solidFill>
              <a:latin typeface="Century Gothic" pitchFamily="34" charset="0"/>
            </a:endParaRPr>
          </a:p>
          <a:p>
            <a:r>
              <a:rPr lang="en-GB" sz="2000" b="1">
                <a:solidFill>
                  <a:srgbClr val="EAEAEA"/>
                </a:solidFill>
                <a:latin typeface="Century Gothic" pitchFamily="34" charset="0"/>
              </a:rPr>
              <a:t>Arquitetura: Bruno de Franco e Sérgio Silka</a:t>
            </a:r>
            <a:endParaRPr lang="en-GB" sz="2400">
              <a:solidFill>
                <a:srgbClr val="EAEAEA"/>
              </a:solidFill>
              <a:latin typeface="Times New Roman" pitchFamily="18" charset="0"/>
            </a:endParaRPr>
          </a:p>
        </p:txBody>
      </p:sp>
      <p:pic>
        <p:nvPicPr>
          <p:cNvPr id="84997" name="Picture 5" descr="suite vollard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21526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6" descr="suite vollard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3" y="0"/>
            <a:ext cx="2465387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7" descr="suite vollard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892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561975"/>
            <a:ext cx="7429500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457200" y="14525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>
              <a:buClr>
                <a:schemeClr val="tx2"/>
              </a:buClr>
            </a:pPr>
            <a:endParaRPr lang="pt-BR" sz="2400">
              <a:latin typeface="Times New Roman" pitchFamily="18" charset="0"/>
            </a:endParaRPr>
          </a:p>
        </p:txBody>
      </p:sp>
      <p:pic>
        <p:nvPicPr>
          <p:cNvPr id="86019" name="Picture 3" descr="estadio olimpico muniqu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6172200" y="1524000"/>
            <a:ext cx="2378075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algn="ctr"/>
            <a:r>
              <a:rPr lang="pt-BR" sz="2000" b="1">
                <a:solidFill>
                  <a:srgbClr val="EAEAEA"/>
                </a:solidFill>
                <a:latin typeface="Century Gothic" pitchFamily="34" charset="0"/>
              </a:rPr>
              <a:t>Estádio olímpico de Munique, Alemanha, 1972</a:t>
            </a:r>
          </a:p>
          <a:p>
            <a:pPr algn="ctr"/>
            <a:endParaRPr lang="pt-BR" sz="2000" b="1">
              <a:solidFill>
                <a:srgbClr val="EAEAEA"/>
              </a:solidFill>
              <a:latin typeface="Century Gothic" pitchFamily="34" charset="0"/>
            </a:endParaRPr>
          </a:p>
          <a:p>
            <a:pPr algn="ctr"/>
            <a:r>
              <a:rPr lang="pt-BR" sz="2000" b="1">
                <a:solidFill>
                  <a:srgbClr val="EAEAEA"/>
                </a:solidFill>
                <a:latin typeface="Century Gothic" pitchFamily="34" charset="0"/>
              </a:rPr>
              <a:t>Arquitetura: Behnisch und Partner e Frei Otto</a:t>
            </a:r>
          </a:p>
          <a:p>
            <a:pPr algn="ctr"/>
            <a:endParaRPr lang="pt-BR" sz="2000" b="1">
              <a:solidFill>
                <a:srgbClr val="EAEAEA"/>
              </a:solidFill>
              <a:latin typeface="Century Gothic" pitchFamily="34" charset="0"/>
            </a:endParaRPr>
          </a:p>
          <a:p>
            <a:pPr algn="ctr"/>
            <a:r>
              <a:rPr lang="pt-BR" sz="2000" b="1">
                <a:solidFill>
                  <a:srgbClr val="EAEAEA"/>
                </a:solidFill>
                <a:latin typeface="Century Gothic" pitchFamily="34" charset="0"/>
              </a:rPr>
              <a:t>Engenharia de estruturas: Jörg Schlaich e Leonhardt und Andrä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457200" y="14525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>
              <a:buClr>
                <a:schemeClr val="tx2"/>
              </a:buClr>
            </a:pPr>
            <a:endParaRPr lang="pt-BR" sz="2400">
              <a:latin typeface="Times New Roman" pitchFamily="18" charset="0"/>
            </a:endParaRPr>
          </a:p>
        </p:txBody>
      </p:sp>
      <p:pic>
        <p:nvPicPr>
          <p:cNvPr id="87043" name="Picture 3" descr="millau localizacao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76600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304800" y="304800"/>
            <a:ext cx="85344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r>
              <a:rPr lang="pt-BR" sz="2000" b="1">
                <a:solidFill>
                  <a:srgbClr val="EAEAEA"/>
                </a:solidFill>
                <a:latin typeface="Comic Sans MS" pitchFamily="66" charset="0"/>
              </a:rPr>
              <a:t>Viaduto Millau sobre o rio Tarn, próximo a Millau, na França, na auto-estrada A75, que liga Paris a Barcelona</a:t>
            </a:r>
          </a:p>
          <a:p>
            <a:endParaRPr lang="pt-BR" sz="2000" b="1">
              <a:solidFill>
                <a:srgbClr val="EAEAEA"/>
              </a:solidFill>
              <a:latin typeface="Comic Sans MS" pitchFamily="66" charset="0"/>
            </a:endParaRPr>
          </a:p>
          <a:p>
            <a:r>
              <a:rPr lang="pt-BR" sz="2000" b="1">
                <a:solidFill>
                  <a:srgbClr val="EAEAEA"/>
                </a:solidFill>
                <a:latin typeface="Comic Sans MS" pitchFamily="66" charset="0"/>
              </a:rPr>
              <a:t>Inaugurado em dezembro de 2004</a:t>
            </a:r>
          </a:p>
          <a:p>
            <a:endParaRPr lang="pt-BR" sz="2000" b="1">
              <a:solidFill>
                <a:srgbClr val="EAEAEA"/>
              </a:solidFill>
              <a:latin typeface="Comic Sans MS" pitchFamily="66" charset="0"/>
            </a:endParaRPr>
          </a:p>
          <a:p>
            <a:r>
              <a:rPr lang="pt-BR" sz="2000" b="1">
                <a:solidFill>
                  <a:srgbClr val="EAEAEA"/>
                </a:solidFill>
                <a:latin typeface="Comic Sans MS" pitchFamily="66" charset="0"/>
              </a:rPr>
              <a:t>Engenharia de estruturas: Michel Virlogeux</a:t>
            </a:r>
          </a:p>
          <a:p>
            <a:endParaRPr lang="pt-BR" sz="2000" b="1">
              <a:solidFill>
                <a:srgbClr val="EAEAEA"/>
              </a:solidFill>
              <a:latin typeface="Comic Sans MS" pitchFamily="66" charset="0"/>
            </a:endParaRPr>
          </a:p>
          <a:p>
            <a:r>
              <a:rPr lang="pt-BR" sz="2000" b="1">
                <a:solidFill>
                  <a:srgbClr val="EAEAEA"/>
                </a:solidFill>
                <a:latin typeface="Comic Sans MS" pitchFamily="66" charset="0"/>
              </a:rPr>
              <a:t>Arquitetura: Foster and Partners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457200" y="14525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>
              <a:buClr>
                <a:schemeClr val="tx2"/>
              </a:buClr>
            </a:pPr>
            <a:endParaRPr lang="pt-BR" sz="2400">
              <a:latin typeface="Times New Roman" pitchFamily="18" charset="0"/>
            </a:endParaRPr>
          </a:p>
        </p:txBody>
      </p:sp>
      <p:pic>
        <p:nvPicPr>
          <p:cNvPr id="88067" name="Picture 3" descr="millau viaduto pronto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304800" y="3429000"/>
            <a:ext cx="85344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r>
              <a:rPr lang="pt-BR" sz="2000" b="1">
                <a:solidFill>
                  <a:srgbClr val="EAEAEA"/>
                </a:solidFill>
                <a:latin typeface="Comic Sans MS" pitchFamily="66" charset="0"/>
              </a:rPr>
              <a:t>Possui:</a:t>
            </a:r>
          </a:p>
          <a:p>
            <a:endParaRPr lang="pt-BR" sz="1200" b="1">
              <a:solidFill>
                <a:srgbClr val="EAEAEA"/>
              </a:solidFill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pt-BR" sz="2000" b="1">
                <a:solidFill>
                  <a:srgbClr val="EAEAEA"/>
                </a:solidFill>
                <a:latin typeface="Comic Sans MS" pitchFamily="66" charset="0"/>
              </a:rPr>
              <a:t> 2460 m de comprimento</a:t>
            </a:r>
          </a:p>
          <a:p>
            <a:pPr>
              <a:buFontTx/>
              <a:buChar char="•"/>
            </a:pPr>
            <a:endParaRPr lang="pt-BR" sz="800" b="1">
              <a:solidFill>
                <a:srgbClr val="EAEAEA"/>
              </a:solidFill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pt-BR" sz="2000" b="1">
                <a:solidFill>
                  <a:srgbClr val="EAEAEA"/>
                </a:solidFill>
                <a:latin typeface="Comic Sans MS" pitchFamily="66" charset="0"/>
              </a:rPr>
              <a:t> 6 vãos de 342 m e dois de 204 m</a:t>
            </a:r>
          </a:p>
          <a:p>
            <a:pPr>
              <a:buFontTx/>
              <a:buChar char="•"/>
            </a:pPr>
            <a:endParaRPr lang="pt-BR" sz="800" b="1">
              <a:solidFill>
                <a:srgbClr val="EAEAEA"/>
              </a:solidFill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pt-BR" sz="2000" b="1">
                <a:solidFill>
                  <a:srgbClr val="EAEAEA"/>
                </a:solidFill>
                <a:latin typeface="Comic Sans MS" pitchFamily="66" charset="0"/>
              </a:rPr>
              <a:t> tabuleiro a 270 m de altura sobre o rio Tarn, sendo a mais alta</a:t>
            </a:r>
          </a:p>
          <a:p>
            <a:r>
              <a:rPr lang="pt-BR" sz="2000" b="1">
                <a:solidFill>
                  <a:srgbClr val="EAEAEA"/>
                </a:solidFill>
                <a:latin typeface="Comic Sans MS" pitchFamily="66" charset="0"/>
              </a:rPr>
              <a:t>   ponte do mundo</a:t>
            </a:r>
          </a:p>
          <a:p>
            <a:pPr>
              <a:buFontTx/>
              <a:buChar char="•"/>
            </a:pPr>
            <a:endParaRPr lang="pt-BR" sz="800" b="1">
              <a:solidFill>
                <a:srgbClr val="EAEAEA"/>
              </a:solidFill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pt-BR" sz="2000" b="1">
                <a:solidFill>
                  <a:srgbClr val="EAEAEA"/>
                </a:solidFill>
                <a:latin typeface="Comic Sans MS" pitchFamily="66" charset="0"/>
              </a:rPr>
              <a:t> o pilar mais alto possui 255 m de altura até o tabuleiro, mais 87 m</a:t>
            </a:r>
          </a:p>
          <a:p>
            <a:r>
              <a:rPr lang="pt-BR" sz="2000" b="1">
                <a:solidFill>
                  <a:srgbClr val="EAEAEA"/>
                </a:solidFill>
                <a:latin typeface="Comic Sans MS" pitchFamily="66" charset="0"/>
              </a:rPr>
              <a:t>   sobre o tabuleiro, num total de 343 m; é o pilar mais</a:t>
            </a:r>
          </a:p>
          <a:p>
            <a:r>
              <a:rPr lang="pt-BR" sz="2000" b="1">
                <a:solidFill>
                  <a:srgbClr val="EAEAEA"/>
                </a:solidFill>
                <a:latin typeface="Comic Sans MS" pitchFamily="66" charset="0"/>
              </a:rPr>
              <a:t>   alto do mundo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457200" y="14525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>
              <a:buClr>
                <a:schemeClr val="tx2"/>
              </a:buClr>
            </a:pPr>
            <a:endParaRPr lang="pt-BR" sz="2400">
              <a:latin typeface="Times New Roman" pitchFamily="18" charset="0"/>
            </a:endParaRPr>
          </a:p>
        </p:txBody>
      </p:sp>
      <p:pic>
        <p:nvPicPr>
          <p:cNvPr id="89091" name="Picture 3" descr="millau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9144000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457200" y="14525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>
              <a:buClr>
                <a:schemeClr val="tx2"/>
              </a:buClr>
            </a:pPr>
            <a:endParaRPr lang="pt-BR" sz="2400">
              <a:latin typeface="Times New Roman" pitchFamily="18" charset="0"/>
            </a:endParaRPr>
          </a:p>
        </p:txBody>
      </p:sp>
      <p:pic>
        <p:nvPicPr>
          <p:cNvPr id="90115" name="Picture 3" descr="millau esquema construcao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191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457200" y="14525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>
              <a:buClr>
                <a:schemeClr val="tx2"/>
              </a:buClr>
            </a:pPr>
            <a:endParaRPr lang="pt-BR" sz="2400">
              <a:latin typeface="Times New Roman" pitchFamily="18" charset="0"/>
            </a:endParaRPr>
          </a:p>
        </p:txBody>
      </p:sp>
      <p:pic>
        <p:nvPicPr>
          <p:cNvPr id="91139" name="Picture 3" descr="millau pilares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450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4" descr="millau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457200" y="14525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>
              <a:buClr>
                <a:schemeClr val="tx2"/>
              </a:buClr>
            </a:pPr>
            <a:endParaRPr lang="pt-BR" sz="2400">
              <a:latin typeface="Times New Roman" pitchFamily="18" charset="0"/>
            </a:endParaRPr>
          </a:p>
        </p:txBody>
      </p:sp>
      <p:pic>
        <p:nvPicPr>
          <p:cNvPr id="92163" name="Picture 3" descr="millau tabuleiro empurrado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0588"/>
            <a:ext cx="5715000" cy="342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4" descr="millau tabuleiro empurrado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5" descr="millau tabuleiro empurrado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3048000"/>
            <a:ext cx="34861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Picture 6" descr="millau tabuleiro empurrado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457200" y="14525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>
              <a:buClr>
                <a:schemeClr val="tx2"/>
              </a:buClr>
            </a:pPr>
            <a:endParaRPr lang="pt-BR" sz="2400">
              <a:latin typeface="Times New Roman" pitchFamily="18" charset="0"/>
            </a:endParaRPr>
          </a:p>
        </p:txBody>
      </p:sp>
      <p:pic>
        <p:nvPicPr>
          <p:cNvPr id="93187" name="Picture 3" descr="millau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4" descr="millau tabuleiro sendo fechado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45974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5" descr="millau tabuleiro empurrado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457200" y="14525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>
              <a:buClr>
                <a:schemeClr val="tx2"/>
              </a:buClr>
            </a:pPr>
            <a:endParaRPr lang="pt-BR" sz="2400">
              <a:latin typeface="Times New Roman" pitchFamily="18" charset="0"/>
            </a:endParaRPr>
          </a:p>
        </p:txBody>
      </p:sp>
      <p:pic>
        <p:nvPicPr>
          <p:cNvPr id="94211" name="Picture 3" descr="millau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457200" y="14525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>
              <a:buClr>
                <a:schemeClr val="tx2"/>
              </a:buClr>
            </a:pPr>
            <a:endParaRPr lang="pt-BR" sz="2400">
              <a:latin typeface="Times New Roman" pitchFamily="18" charset="0"/>
            </a:endParaRPr>
          </a:p>
        </p:txBody>
      </p:sp>
      <p:pic>
        <p:nvPicPr>
          <p:cNvPr id="95235" name="Picture 3" descr="millau pilão sendo levantado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7900"/>
            <a:ext cx="45720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4" descr="millau pilão sendo levantado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5" descr="Pylone_s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6" descr="millau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561975"/>
            <a:ext cx="8158163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llau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Millau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071563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illau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28625" y="0"/>
            <a:ext cx="8501063" cy="71104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PASUSP faz parte do Programa de Inclusão Social da USP (</a:t>
            </a:r>
            <a:r>
              <a:rPr lang="pt-B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Inclusp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que desde 2006 garante um bônus de 3% sobre a nota do vestibular para estudantes que realizaram integralmente o ensino médio em escolas públicas brasileiras. Com o PASUSP, o bônus pode ser estendido em até mais 3% dependendo do desempenho do aluno em prova a ser aplicada em outubro. A nota de estudantes de rede pública brasileira no Exame Nacional do Ensino Médio (Enem) de 2009 também rende pontos extras, que podem chegar a mais 6%. </a:t>
            </a:r>
            <a:b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t-B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E.M.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Público = 3% na nota</a:t>
            </a:r>
            <a:b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E.M.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Público + ENEM = até 9% na nota*</a:t>
            </a:r>
            <a:b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E.M.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Público + ENEM + PASUSP = até 12% na nota*</a:t>
            </a:r>
            <a:b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Legenda:</a:t>
            </a:r>
            <a:b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E.M.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Público: Ensino Médio Público</a:t>
            </a:r>
            <a:b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ENEM: Exame Nacional do Ensino Médio</a:t>
            </a:r>
            <a:b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dependendo da pontuação do candidato na prova do ENEM e do PASUSP </a:t>
            </a:r>
            <a:r>
              <a:rPr lang="pt-BR" sz="2400" dirty="0"/>
              <a:t/>
            </a:r>
            <a:br>
              <a:rPr lang="pt-BR" sz="2400" dirty="0"/>
            </a:b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tângulo 1"/>
          <p:cNvSpPr>
            <a:spLocks noChangeArrowheads="1"/>
          </p:cNvSpPr>
          <p:nvPr/>
        </p:nvSpPr>
        <p:spPr bwMode="auto">
          <a:xfrm>
            <a:off x="214313" y="500063"/>
            <a:ext cx="8929687" cy="406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2400"/>
              <a:t>Bônus (%) = 3(NP – 12)/38, onde NP é o número de pontos na prova do PASUSP, 12 corresponde à probabilidade de acertos aleatórios e 38 resulta da subtração de 12 do total de 50 questões.</a:t>
            </a:r>
            <a:br>
              <a:rPr lang="pt-BR" sz="2400"/>
            </a:br>
            <a:r>
              <a:rPr lang="pt-BR" sz="2400"/>
              <a:t/>
            </a:r>
            <a:br>
              <a:rPr lang="pt-BR" sz="2400"/>
            </a:br>
            <a:r>
              <a:rPr lang="pt-BR" sz="2400"/>
              <a:t>Assim, por exemplo, um aluno que acertar as 50 questões da prova terá NP = 50; 50 – 12 = 38 e, por sua vez, 38/38 = 1 que, multiplicado por três, representa o bônus máximo de 3%. Para acertos abaixo de 50 será adotada a mesma lógica e o bônus será proporcional ao resultado obtido. Um número de acertos igual ou abaixo de 12 não resultará em bonificação.</a:t>
            </a:r>
            <a:r>
              <a:rPr lang="pt-BR"/>
              <a:t/>
            </a:r>
            <a:br>
              <a:rPr lang="pt-BR"/>
            </a:b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smtClean="0"/>
          </a:p>
        </p:txBody>
      </p:sp>
      <p:pic>
        <p:nvPicPr>
          <p:cNvPr id="993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2" t="22008" r="12474" b="11147"/>
          <a:stretch>
            <a:fillRect/>
          </a:stretch>
        </p:blipFill>
        <p:spPr bwMode="auto">
          <a:xfrm>
            <a:off x="323850" y="561975"/>
            <a:ext cx="8820150" cy="578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6" t="18083" r="15070" b="6271"/>
          <a:stretch>
            <a:fillRect/>
          </a:stretch>
        </p:blipFill>
        <p:spPr bwMode="auto">
          <a:xfrm>
            <a:off x="307975" y="61913"/>
            <a:ext cx="8489950" cy="679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19473" r="12430" b="14081"/>
          <a:stretch>
            <a:fillRect/>
          </a:stretch>
        </p:blipFill>
        <p:spPr bwMode="auto">
          <a:xfrm>
            <a:off x="17463" y="442913"/>
            <a:ext cx="9091612" cy="593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3" t="28983" r="12872" b="8200"/>
          <a:stretch>
            <a:fillRect/>
          </a:stretch>
        </p:blipFill>
        <p:spPr bwMode="auto">
          <a:xfrm>
            <a:off x="46038" y="295275"/>
            <a:ext cx="9097962" cy="641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solidFill>
                  <a:srgbClr val="C0C0C0"/>
                </a:solidFill>
              </a:rPr>
              <a:t>21</a:t>
            </a:r>
            <a:r>
              <a:rPr lang="en-GB" baseline="30000" smtClean="0">
                <a:solidFill>
                  <a:srgbClr val="C0C0C0"/>
                </a:solidFill>
              </a:rPr>
              <a:t>st</a:t>
            </a:r>
            <a:r>
              <a:rPr lang="en-GB" smtClean="0">
                <a:solidFill>
                  <a:srgbClr val="C0C0C0"/>
                </a:solidFill>
              </a:rPr>
              <a:t> Century </a:t>
            </a:r>
            <a:r>
              <a:rPr lang="en-GB" sz="4000" smtClean="0">
                <a:solidFill>
                  <a:srgbClr val="C0C0C0"/>
                </a:solidFill>
              </a:rPr>
              <a:t>challenges</a:t>
            </a:r>
            <a:endParaRPr lang="en-US" sz="4000" smtClean="0">
              <a:solidFill>
                <a:srgbClr val="C0C0C0"/>
              </a:solidFill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z="2400" smtClean="0"/>
              <a:t>Population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Water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Food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Energy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Health 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Environment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Terrorism/Conflict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Climate change 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Biodiversity 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Wellbeing 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Sustainability</a:t>
            </a:r>
          </a:p>
          <a:p>
            <a:pPr>
              <a:lnSpc>
                <a:spcPct val="90000"/>
              </a:lnSpc>
            </a:pPr>
            <a:endParaRPr lang="en-US" sz="2400" smtClean="0"/>
          </a:p>
        </p:txBody>
      </p:sp>
      <p:sp>
        <p:nvSpPr>
          <p:cNvPr id="103428" name="Text Box 11"/>
          <p:cNvSpPr txBox="1">
            <a:spLocks noChangeArrowheads="1"/>
          </p:cNvSpPr>
          <p:nvPr/>
        </p:nvSpPr>
        <p:spPr bwMode="auto">
          <a:xfrm>
            <a:off x="762000" y="6226175"/>
            <a:ext cx="3292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echnical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echnical" pitchFamily="66" charset="0"/>
              </a:defRPr>
            </a:lvl9pPr>
          </a:lstStyle>
          <a:p>
            <a:pPr eaLnBrk="1" hangingPunct="1"/>
            <a:r>
              <a:rPr lang="en-GB" sz="1000">
                <a:latin typeface="Futura Lt"/>
              </a:rPr>
              <a:t>Source: Sir David King, Chief Scientific Adviser to UK Government, World Bank, 11 July 2007</a:t>
            </a:r>
            <a:endParaRPr lang="en-US" sz="1000">
              <a:latin typeface="Futura Lt"/>
            </a:endParaRPr>
          </a:p>
        </p:txBody>
      </p:sp>
      <p:grpSp>
        <p:nvGrpSpPr>
          <p:cNvPr id="103429" name="Group 4"/>
          <p:cNvGrpSpPr>
            <a:grpSpLocks/>
          </p:cNvGrpSpPr>
          <p:nvPr/>
        </p:nvGrpSpPr>
        <p:grpSpPr bwMode="auto">
          <a:xfrm>
            <a:off x="4724400" y="1219200"/>
            <a:ext cx="3886200" cy="5486400"/>
            <a:chOff x="3240" y="992"/>
            <a:chExt cx="2103" cy="3169"/>
          </a:xfrm>
        </p:grpSpPr>
        <p:pic>
          <p:nvPicPr>
            <p:cNvPr id="103430" name="Picture 5" descr="PH03738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5" y="3081"/>
              <a:ext cx="1056" cy="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1" name="Picture 6" descr="j017759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5" y="2061"/>
              <a:ext cx="1056" cy="1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2" name="Picture 7" descr="corn_windpower_NREL_s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3092"/>
              <a:ext cx="1056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3" name="Picture 8" descr="Solar panels from Beacon Energy"/>
            <p:cNvPicPr preferRelativeResize="0"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2069"/>
              <a:ext cx="1056" cy="1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4" name="Picture 9" descr="j020220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7" y="992"/>
              <a:ext cx="1056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5" name="Picture 10" descr="africa_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" y="996"/>
              <a:ext cx="1059" cy="1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3" y="142875"/>
            <a:ext cx="6858000" cy="1143000"/>
          </a:xfrm>
        </p:spPr>
        <p:txBody>
          <a:bodyPr/>
          <a:lstStyle/>
          <a:p>
            <a:r>
              <a:rPr lang="en-US" sz="2800" smtClean="0"/>
              <a:t>The US NAE Grand Challenges identify 14 areas awaiting engineering solutions in the 21st century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800" smtClean="0"/>
              <a:t>Make solar energy economical 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Provide energy from fusion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Develop carbon sequestration methods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Manage the nitrogen cycle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Provide access to clean water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Restore and improve urban infrastructure 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Advance health informatics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Engineer better medicines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Reverse-engineer the brain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Prevent nuclear terror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Secure cyberspace 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Enhance virtual reality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Advance personalized learning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Engineer the tools of scientific discovery</a:t>
            </a:r>
            <a:endParaRPr lang="en-US" sz="2400" smtClean="0"/>
          </a:p>
        </p:txBody>
      </p:sp>
      <p:pic>
        <p:nvPicPr>
          <p:cNvPr id="10445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19200"/>
            <a:ext cx="2057400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3" name="Rectangle 6"/>
          <p:cNvSpPr>
            <a:spLocks noChangeArrowheads="1"/>
          </p:cNvSpPr>
          <p:nvPr/>
        </p:nvSpPr>
        <p:spPr bwMode="auto">
          <a:xfrm>
            <a:off x="6172200" y="4343400"/>
            <a:ext cx="248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Source: </a:t>
            </a:r>
            <a:r>
              <a:rPr lang="en-US">
                <a:hlinkClick r:id="rId4"/>
              </a:rPr>
              <a:t>www.nae.edu</a:t>
            </a:r>
            <a:r>
              <a:rPr lang="en-US"/>
              <a:t> </a:t>
            </a:r>
          </a:p>
        </p:txBody>
      </p:sp>
      <p:sp>
        <p:nvSpPr>
          <p:cNvPr id="104454" name="Rectangle 8"/>
          <p:cNvSpPr>
            <a:spLocks noChangeArrowheads="1"/>
          </p:cNvSpPr>
          <p:nvPr/>
        </p:nvSpPr>
        <p:spPr bwMode="auto">
          <a:xfrm>
            <a:off x="4267200" y="4724400"/>
            <a:ext cx="45720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r"/>
            <a:r>
              <a:rPr lang="en-US" sz="2000">
                <a:solidFill>
                  <a:srgbClr val="FFFF00"/>
                </a:solidFill>
              </a:rPr>
              <a:t>“Solving today’s problems requires deep collaboration </a:t>
            </a:r>
          </a:p>
          <a:p>
            <a:pPr lvl="1" algn="r"/>
            <a:r>
              <a:rPr lang="en-US" sz="2000">
                <a:solidFill>
                  <a:srgbClr val="FFFF00"/>
                </a:solidFill>
              </a:rPr>
              <a:t>and intensive investment” </a:t>
            </a:r>
          </a:p>
          <a:p>
            <a:pPr lvl="1" algn="r"/>
            <a:r>
              <a:rPr lang="en-US" sz="1600">
                <a:solidFill>
                  <a:srgbClr val="FFFF00"/>
                </a:solidFill>
              </a:rPr>
              <a:t>John Hennessy, President </a:t>
            </a:r>
          </a:p>
          <a:p>
            <a:pPr lvl="1" algn="r"/>
            <a:r>
              <a:rPr lang="en-US" sz="1600">
                <a:solidFill>
                  <a:srgbClr val="FFFF00"/>
                </a:solidFill>
              </a:rPr>
              <a:t> Stanford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229600" cy="1139825"/>
          </a:xfrm>
        </p:spPr>
        <p:txBody>
          <a:bodyPr/>
          <a:lstStyle/>
          <a:p>
            <a:r>
              <a:rPr lang="en-US" smtClean="0"/>
              <a:t>NY Times April 30</a:t>
            </a:r>
            <a:r>
              <a:rPr lang="en-US" baseline="30000" smtClean="0"/>
              <a:t>th</a:t>
            </a:r>
            <a:r>
              <a:rPr lang="en-US" smtClean="0"/>
              <a:t> 2009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pic>
        <p:nvPicPr>
          <p:cNvPr id="1054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2296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INEDINNAVIGATOR" val="True"/>
  <p:tag name="HOTSPOTTYPE" val="DefinedInNavigator"/>
  <p:tag name="BRANCHTO" val="279"/>
</p:tagLst>
</file>

<file path=ppt/theme/theme1.xml><?xml version="1.0" encoding="utf-8"?>
<a:theme xmlns:a="http://schemas.openxmlformats.org/drawingml/2006/main" name="Faixas">
  <a:themeElements>
    <a:clrScheme name="Faixas 6">
      <a:dk1>
        <a:srgbClr val="000022"/>
      </a:dk1>
      <a:lt1>
        <a:srgbClr val="FFFFFF"/>
      </a:lt1>
      <a:dk2>
        <a:srgbClr val="000066"/>
      </a:dk2>
      <a:lt2>
        <a:srgbClr val="FFCC00"/>
      </a:lt2>
      <a:accent1>
        <a:srgbClr val="666699"/>
      </a:accent1>
      <a:accent2>
        <a:srgbClr val="000048"/>
      </a:accent2>
      <a:accent3>
        <a:srgbClr val="AAAAB8"/>
      </a:accent3>
      <a:accent4>
        <a:srgbClr val="DADADA"/>
      </a:accent4>
      <a:accent5>
        <a:srgbClr val="B8B8CA"/>
      </a:accent5>
      <a:accent6>
        <a:srgbClr val="000040"/>
      </a:accent6>
      <a:hlink>
        <a:srgbClr val="9999FF"/>
      </a:hlink>
      <a:folHlink>
        <a:srgbClr val="000099"/>
      </a:folHlink>
    </a:clrScheme>
    <a:fontScheme name="Faixa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echnical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echnical" pitchFamily="66" charset="0"/>
          </a:defRPr>
        </a:defPPr>
      </a:lstStyle>
    </a:lnDef>
  </a:objectDefaults>
  <a:extraClrSchemeLst>
    <a:extraClrScheme>
      <a:clrScheme name="Faixas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ixas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ixas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ixas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ixas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ixas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Office\Templates\Estruturas de apresentação\Faixas.pot</Template>
  <TotalTime>4685</TotalTime>
  <Words>2399</Words>
  <Application>Microsoft Office PowerPoint</Application>
  <PresentationFormat>Apresentação na tela (4:3)</PresentationFormat>
  <Paragraphs>568</Paragraphs>
  <Slides>105</Slides>
  <Notes>105</Notes>
  <HiddenSlides>4</HiddenSlides>
  <MMClips>4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3</vt:i4>
      </vt:variant>
      <vt:variant>
        <vt:lpstr>Títulos de slides</vt:lpstr>
      </vt:variant>
      <vt:variant>
        <vt:i4>105</vt:i4>
      </vt:variant>
    </vt:vector>
  </HeadingPairs>
  <TitlesOfParts>
    <vt:vector size="109" baseType="lpstr">
      <vt:lpstr>Faixas</vt:lpstr>
      <vt:lpstr>PI3</vt:lpstr>
      <vt:lpstr>Slide</vt:lpstr>
      <vt:lpstr>CorelDRAW</vt:lpstr>
      <vt:lpstr>Apresentação do PowerPoint</vt:lpstr>
      <vt:lpstr>Escola Politécnica  Universidade de São Paulo</vt:lpstr>
      <vt:lpstr>Engenharia constrói o progresso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Brasil precisa de mais engenheiros</vt:lpstr>
      <vt:lpstr>Apresentação do PowerPoint</vt:lpstr>
      <vt:lpstr>Apresentação do PowerPoint</vt:lpstr>
      <vt:lpstr>O mundo importa engenheiros</vt:lpstr>
      <vt:lpstr>O Estado de São Paulo  - 27 jul 2008</vt:lpstr>
      <vt:lpstr>Engenharia nos Vestibulares números BRASIL</vt:lpstr>
      <vt:lpstr>Brasil em 2007</vt:lpstr>
      <vt:lpstr>ENGENHARIA</vt:lpstr>
      <vt:lpstr>Diversidade de Carreiras dificuldade de escolha</vt:lpstr>
      <vt:lpstr>Diversidade de Carreiras</vt:lpstr>
      <vt:lpstr>AS ESCOLAS DE ENGENHARIA NO BRASIL</vt:lpstr>
      <vt:lpstr>117 anos 24 de agosto de 1893</vt:lpstr>
      <vt:lpstr>Apresentação do PowerPoint</vt:lpstr>
      <vt:lpstr>Apresentação do PowerPoint</vt:lpstr>
      <vt:lpstr>Apresentação do PowerPoint</vt:lpstr>
      <vt:lpstr>Escola Politécnica da Universidade de São Paulo</vt:lpstr>
      <vt:lpstr>Apresentação do PowerPoint</vt:lpstr>
      <vt:lpstr>Escola Politécnica da Universidade de São Paulo</vt:lpstr>
      <vt:lpstr>Escola Politécnica da Universidade de São Paulo</vt:lpstr>
      <vt:lpstr>ESCOLA POLITÉCNICA DA USP</vt:lpstr>
      <vt:lpstr>Apresentação do PowerPoint</vt:lpstr>
      <vt:lpstr>Novos paradigmas Global Engineering</vt:lpstr>
      <vt:lpstr>A procura da Excelência</vt:lpstr>
      <vt:lpstr>Time Top Industry Managers for Europe</vt:lpstr>
      <vt:lpstr>Intercâmbio Internacional em 2008</vt:lpstr>
      <vt:lpstr>Duplo Diploma em 2006</vt:lpstr>
      <vt:lpstr>École Polytechnique</vt:lpstr>
      <vt:lpstr>Vestibular Fuvest Carreira 613 Engenharia na Escola Politécnica da USP </vt:lpstr>
      <vt:lpstr>Apresentação do PowerPoint</vt:lpstr>
      <vt:lpstr>Apresentação do PowerPoint</vt:lpstr>
      <vt:lpstr>613 Engenharia na Escola Politécnica e Computação 800 10476 13.10</vt:lpstr>
      <vt:lpstr>Ficha de Inscrição</vt:lpstr>
      <vt:lpstr>Cursos Semestrais</vt:lpstr>
      <vt:lpstr>Cursos Quadrimestrais</vt:lpstr>
      <vt:lpstr>Carreira 613: Engenharia na Escola Politécnica</vt:lpstr>
      <vt:lpstr>Carreira 613: Engenharia na Escola Politécnica</vt:lpstr>
      <vt:lpstr>Carreira 613: Engenharia na Escola Politécnica</vt:lpstr>
      <vt:lpstr>Carreira 613: Engenharia na Escola Politécnica</vt:lpstr>
      <vt:lpstr>Carreira 613: Engenharia na Escola Politécnica</vt:lpstr>
      <vt:lpstr>Carreira 613: Engenharia na Escola Politécnica</vt:lpstr>
      <vt:lpstr>Carreira 613: Engenharia na Escola Politécnica</vt:lpstr>
      <vt:lpstr>Sucesso!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21st Century challenges</vt:lpstr>
      <vt:lpstr>The US NAE Grand Challenges identify 14 areas awaiting engineering solutions in the 21st century</vt:lpstr>
      <vt:lpstr>NY Times April 30th 2009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Escola Politécnica da Universidade de São Paulo</dc:title>
  <dc:creator>Osvaldo Nakao</dc:creator>
  <cp:lastModifiedBy>TOSHIBA</cp:lastModifiedBy>
  <cp:revision>225</cp:revision>
  <cp:lastPrinted>1996-09-10T13:20:06Z</cp:lastPrinted>
  <dcterms:created xsi:type="dcterms:W3CDTF">1999-04-10T14:45:22Z</dcterms:created>
  <dcterms:modified xsi:type="dcterms:W3CDTF">2011-05-16T12:58:39Z</dcterms:modified>
</cp:coreProperties>
</file>