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r:id="rId1"/>
  </p:sldMasterIdLst>
  <p:notesMasterIdLst>
    <p:notesMasterId r:id="rId13"/>
  </p:notesMasterIdLst>
  <p:sldIdLst>
    <p:sldId id="319" r:id="rId2"/>
    <p:sldId id="264" r:id="rId3"/>
    <p:sldId id="299" r:id="rId4"/>
    <p:sldId id="300" r:id="rId5"/>
    <p:sldId id="318" r:id="rId6"/>
    <p:sldId id="301" r:id="rId7"/>
    <p:sldId id="294" r:id="rId8"/>
    <p:sldId id="321" r:id="rId9"/>
    <p:sldId id="320" r:id="rId10"/>
    <p:sldId id="322" r:id="rId11"/>
    <p:sldId id="313" r:id="rId12"/>
  </p:sldIdLst>
  <p:sldSz cx="10080625" cy="7559675"/>
  <p:notesSz cx="7556500" cy="10691813"/>
  <p:defaultTextStyle>
    <a:defPPr>
      <a:defRPr lang="en-GB"/>
    </a:defPPr>
    <a:lvl1pPr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1pPr>
    <a:lvl2pPr marL="427038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2pPr>
    <a:lvl3pPr marL="6429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3pPr>
    <a:lvl4pPr marL="8588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4pPr>
    <a:lvl5pPr marL="1074738" indent="-214313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-1" charset="2"/>
      <a:defRPr kern="1200">
        <a:solidFill>
          <a:schemeClr val="bg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0643" autoAdjust="0"/>
  </p:normalViewPr>
  <p:slideViewPr>
    <p:cSldViewPr>
      <p:cViewPr varScale="1">
        <p:scale>
          <a:sx n="77" d="100"/>
          <a:sy n="77" d="100"/>
        </p:scale>
        <p:origin x="-120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38763" cy="400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7263" cy="4805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1838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1838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1838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7756CD54-CA10-754D-BF3C-030190B4E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ＭＳ Ｐゴシック" pitchFamily="-1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" charset="0"/>
      <a:defRPr sz="1200" kern="1200">
        <a:solidFill>
          <a:srgbClr val="000000"/>
        </a:solidFill>
        <a:latin typeface="Times New Roman" pitchFamily="16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08ECFB5-0306-9142-A6D8-F6062748F40B}" type="slidenum">
              <a:rPr lang="en-GB"/>
              <a:pPr/>
              <a:t>2</a:t>
            </a:fld>
            <a:endParaRPr lang="en-GB"/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104900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pt-BR">
              <a:ea typeface="msmincho" charset="0"/>
              <a:cs typeface="msmincho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8850" cy="4806950"/>
          </a:xfrm>
          <a:noFill/>
          <a:ln/>
        </p:spPr>
        <p:txBody>
          <a:bodyPr wrap="none" anchor="ctr"/>
          <a:lstStyle/>
          <a:p>
            <a:endParaRPr lang="pt-BR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5B01D-27F5-CC41-91E2-DAB21EA05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85B9-BF1B-4848-A9DD-9F93E5154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2500" y="261938"/>
            <a:ext cx="2265363" cy="64897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61938"/>
            <a:ext cx="6646862" cy="64897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DBCB-E2DF-8643-9D19-A7F29DF8F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261938"/>
            <a:ext cx="9064625" cy="13398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F8DE-2019-4B42-BD38-F2167924F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75F6-4970-A540-880C-C9F5EA68F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E835-BCDE-6D46-B906-033D5C715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0DD86-0202-1C40-A769-B634794BF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3C86-0C28-344C-B57F-507AD5527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4214-0195-3247-9649-17FE3EC36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28AF-8EC3-F44E-88ED-3E0C6D1CBF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A144-8A2A-F24E-A9E7-E65D205FF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6BC-E2AD-6542-820B-8444011C5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0"/>
            <a:ext cx="10080625" cy="3779838"/>
          </a:xfrm>
          <a:prstGeom prst="roundRect">
            <a:avLst>
              <a:gd name="adj" fmla="val 42"/>
            </a:avLst>
          </a:prstGeom>
          <a:gradFill rotWithShape="0">
            <a:gsLst>
              <a:gs pos="0">
                <a:srgbClr val="CC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61938"/>
            <a:ext cx="9064625" cy="133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r>
              <a:rPr lang="en-GB"/>
              <a:t>Quinto Nível da Estrutura de Tópicos</a:t>
            </a:r>
          </a:p>
          <a:p>
            <a:pPr lvl="4"/>
            <a:r>
              <a:rPr lang="en-GB"/>
              <a:t>Sexto Nível da Estrutura de Tópicos</a:t>
            </a:r>
          </a:p>
          <a:p>
            <a:pPr lvl="4"/>
            <a:r>
              <a:rPr lang="en-GB"/>
              <a:t>Sétimo Nível da Estrutura de Tópicos</a:t>
            </a:r>
          </a:p>
          <a:p>
            <a:pPr lvl="4"/>
            <a:r>
              <a:rPr lang="en-GB"/>
              <a:t>Oitavo Nível da Estrutura de Tópicos</a:t>
            </a:r>
          </a:p>
          <a:p>
            <a:pPr lvl="4"/>
            <a:r>
              <a:rPr lang="en-GB"/>
              <a:t>Nono Nível da Estrutura de Tópicos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16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defRPr sz="1400">
                <a:solidFill>
                  <a:srgbClr val="000000"/>
                </a:solidFill>
                <a:latin typeface="Times New Roman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32D4FA4E-B083-474A-8C6C-4DF72B624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4572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9144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1371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18288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427038" indent="-322263" algn="l" defTabSz="449263" rtl="0" eaLnBrk="0" fontAlgn="base" hangingPunct="0">
        <a:spcBef>
          <a:spcPct val="0"/>
        </a:spcBef>
        <a:spcAft>
          <a:spcPts val="1425"/>
        </a:spcAft>
        <a:buClr>
          <a:srgbClr val="F57900"/>
        </a:buClr>
        <a:buSzPct val="45000"/>
        <a:buFont typeface="Wingdings" pitchFamily="-1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8838" indent="-285750" algn="l" defTabSz="449263" rtl="0" eaLnBrk="0" fontAlgn="base" hangingPunct="0">
        <a:spcBef>
          <a:spcPct val="0"/>
        </a:spcBef>
        <a:spcAft>
          <a:spcPts val="1138"/>
        </a:spcAft>
        <a:buClr>
          <a:srgbClr val="F57900"/>
        </a:buClr>
        <a:buSzPct val="45000"/>
        <a:buFont typeface="Wingdings" pitchFamily="-1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0638" indent="-212725" algn="l" defTabSz="449263" rtl="0" eaLnBrk="0" fontAlgn="base" hangingPunct="0">
        <a:spcBef>
          <a:spcPct val="0"/>
        </a:spcBef>
        <a:spcAft>
          <a:spcPts val="850"/>
        </a:spcAft>
        <a:buClr>
          <a:srgbClr val="F57900"/>
        </a:buClr>
        <a:buSzPct val="45000"/>
        <a:buFont typeface="Wingdings" pitchFamily="-1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2438" indent="-211138" algn="l" defTabSz="449263" rtl="0" eaLnBrk="0" fontAlgn="base" hangingPunct="0">
        <a:spcBef>
          <a:spcPct val="0"/>
        </a:spcBef>
        <a:spcAft>
          <a:spcPts val="575"/>
        </a:spcAft>
        <a:buClr>
          <a:srgbClr val="F57900"/>
        </a:buClr>
        <a:buSzPct val="45000"/>
        <a:buFont typeface="Wingdings" pitchFamily="-1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4238" indent="-212725" algn="l" defTabSz="449263" rtl="0" eaLnBrk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pitchFamily="-1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14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86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58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3038" indent="-212725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ek1.fao.org/skosmos/agrovoc/en/" TargetMode="External"/><Relationship Id="rId3" Type="http://schemas.openxmlformats.org/officeDocument/2006/relationships/hyperlink" Target="http://aims.fao.org/vest-registry/vocabularies/agrovoc-multilingual-agricultural-thesaur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mínima da significação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Disciplina </a:t>
            </a:r>
            <a:r>
              <a:rPr lang="pt-BR" dirty="0" err="1" smtClean="0"/>
              <a:t>Linguística</a:t>
            </a:r>
            <a:r>
              <a:rPr lang="pt-BR" dirty="0" smtClean="0"/>
              <a:t> Documentária</a:t>
            </a:r>
          </a:p>
          <a:p>
            <a:pPr lvl="1"/>
            <a:r>
              <a:rPr lang="pt-BR" dirty="0" smtClean="0"/>
              <a:t>Marilda Lopes Ginez de Lara</a:t>
            </a:r>
          </a:p>
          <a:p>
            <a:pPr lvl="2"/>
            <a:r>
              <a:rPr lang="pt-BR" dirty="0" smtClean="0"/>
              <a:t>2016</a:t>
            </a:r>
            <a:endParaRPr lang="pt-BR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1DA4F-9016-F741-BB96-22196169702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dos tesauros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3" y="1112837"/>
            <a:ext cx="8458199" cy="777136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800" dirty="0" smtClean="0"/>
              <a:t>RECURSO MINERAL</a:t>
            </a:r>
          </a:p>
          <a:p>
            <a:pPr>
              <a:buNone/>
            </a:pPr>
            <a:r>
              <a:rPr lang="pt-BR" sz="1800" dirty="0" smtClean="0"/>
              <a:t>	TE	CARVÃO</a:t>
            </a:r>
          </a:p>
          <a:p>
            <a:pPr>
              <a:buNone/>
            </a:pPr>
            <a:r>
              <a:rPr lang="pt-BR" sz="1800" dirty="0" smtClean="0"/>
              <a:t>	TE	LIGNITE</a:t>
            </a:r>
          </a:p>
          <a:p>
            <a:pPr>
              <a:buNone/>
            </a:pPr>
            <a:r>
              <a:rPr lang="pt-BR" sz="1800" dirty="0" smtClean="0"/>
              <a:t>	TE	PETRÓLEO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PETRÓLEO</a:t>
            </a:r>
          </a:p>
          <a:p>
            <a:pPr>
              <a:buNone/>
            </a:pPr>
            <a:r>
              <a:rPr lang="pt-BR" sz="1800" dirty="0" smtClean="0"/>
              <a:t>	TG	RECURSO MINERAL</a:t>
            </a:r>
          </a:p>
          <a:p>
            <a:pPr>
              <a:buNone/>
            </a:pPr>
            <a:r>
              <a:rPr lang="pt-BR" sz="1800" dirty="0" smtClean="0"/>
              <a:t>	TE	GASOLINA</a:t>
            </a:r>
          </a:p>
          <a:p>
            <a:pPr>
              <a:buNone/>
            </a:pPr>
            <a:r>
              <a:rPr lang="pt-BR" sz="1800" dirty="0" smtClean="0"/>
              <a:t>	TE	ÓLEO DIESEL</a:t>
            </a:r>
          </a:p>
          <a:p>
            <a:pPr>
              <a:buNone/>
            </a:pPr>
            <a:r>
              <a:rPr lang="pt-BR" sz="1800" dirty="0" smtClean="0"/>
              <a:t>	TE	ÓLEO MINERAL</a:t>
            </a:r>
          </a:p>
          <a:p>
            <a:pPr>
              <a:buNone/>
            </a:pPr>
            <a:r>
              <a:rPr lang="pt-BR" sz="1800" dirty="0" smtClean="0"/>
              <a:t>	TR	BETUME</a:t>
            </a:r>
          </a:p>
          <a:p>
            <a:pPr>
              <a:buNone/>
            </a:pPr>
            <a:r>
              <a:rPr lang="pt-BR" sz="1800" dirty="0" smtClean="0"/>
              <a:t>	TR	DERRAMAMENTO DE PETRÓLEO</a:t>
            </a:r>
          </a:p>
          <a:p>
            <a:pPr>
              <a:buNone/>
            </a:pPr>
            <a:r>
              <a:rPr lang="pt-BR" sz="1800" dirty="0" smtClean="0"/>
              <a:t>	TR	 PARAFINA</a:t>
            </a:r>
          </a:p>
          <a:p>
            <a:pPr>
              <a:buNone/>
            </a:pPr>
            <a:r>
              <a:rPr lang="pt-BR" dirty="0" smtClean="0"/>
              <a:t>		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/>
              <a:t>Referências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AGROVOC. Disponível </a:t>
            </a:r>
            <a:r>
              <a:rPr lang="pt-BR" sz="2000" dirty="0" smtClean="0"/>
              <a:t>em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pt-BR" sz="2000" dirty="0" smtClean="0">
                <a:solidFill>
                  <a:srgbClr val="000090"/>
                </a:solidFill>
                <a:hlinkClick r:id="rId2"/>
              </a:rPr>
              <a:t>http://oek1.fao.org/skosmos/agrovoc/en</a:t>
            </a:r>
            <a:r>
              <a:rPr lang="pt-BR" sz="2000" dirty="0" smtClean="0">
                <a:solidFill>
                  <a:srgbClr val="000090"/>
                </a:solidFill>
                <a:hlinkClick r:id="rId2"/>
              </a:rPr>
              <a:t>/</a:t>
            </a:r>
            <a:endParaRPr lang="pt-BR" sz="2000" dirty="0" smtClean="0">
              <a:solidFill>
                <a:srgbClr val="000090"/>
              </a:solidFill>
            </a:endParaRPr>
          </a:p>
          <a:p>
            <a:r>
              <a:rPr lang="pt-BR" sz="2000" dirty="0" smtClean="0">
                <a:solidFill>
                  <a:srgbClr val="000090"/>
                </a:solidFill>
                <a:hlinkClick r:id="rId3"/>
              </a:rPr>
              <a:t>http://aims.fao.org/vest-registry/vocabularies/agrovoc-multilingual-agricultural-</a:t>
            </a:r>
            <a:r>
              <a:rPr lang="pt-BR" sz="2000" dirty="0" smtClean="0">
                <a:solidFill>
                  <a:srgbClr val="000090"/>
                </a:solidFill>
                <a:hlinkClick r:id="rId3"/>
              </a:rPr>
              <a:t>thesaurus</a:t>
            </a:r>
            <a:endParaRPr lang="pt-BR" sz="2000" dirty="0" smtClean="0">
              <a:solidFill>
                <a:srgbClr val="000090"/>
              </a:solidFill>
            </a:endParaRPr>
          </a:p>
          <a:p>
            <a:endParaRPr lang="pt-BR" sz="2000" dirty="0" smtClean="0">
              <a:solidFill>
                <a:srgbClr val="0000FF"/>
              </a:solidFill>
            </a:endParaRPr>
          </a:p>
          <a:p>
            <a:r>
              <a:rPr lang="pt-BR" sz="2000" dirty="0" smtClean="0"/>
              <a:t>GREIMAS</a:t>
            </a:r>
            <a:r>
              <a:rPr lang="pt-BR" sz="2000" dirty="0"/>
              <a:t>, </a:t>
            </a:r>
            <a:r>
              <a:rPr lang="pt-BR" sz="2000" dirty="0" err="1"/>
              <a:t>A.J.</a:t>
            </a:r>
            <a:r>
              <a:rPr lang="pt-BR" sz="2000" dirty="0"/>
              <a:t>  Estrutura elementar da significação._________. </a:t>
            </a:r>
            <a:r>
              <a:rPr lang="pt-BR" sz="2000" b="1" i="1" dirty="0"/>
              <a:t>Semântica estrutural</a:t>
            </a:r>
            <a:r>
              <a:rPr lang="pt-BR" sz="2000" dirty="0"/>
              <a:t>. São Paulo; </a:t>
            </a:r>
            <a:r>
              <a:rPr lang="pt-BR" sz="2000" dirty="0" err="1"/>
              <a:t>Cultrix</a:t>
            </a:r>
            <a:r>
              <a:rPr lang="pt-BR" sz="2000" dirty="0"/>
              <a:t>, 1973. p.27-41.</a:t>
            </a:r>
          </a:p>
          <a:p>
            <a:r>
              <a:rPr lang="pt-BR" sz="2000" dirty="0"/>
              <a:t>LOPES, E. A estrutura </a:t>
            </a:r>
            <a:r>
              <a:rPr lang="pt-BR" sz="2000" dirty="0" err="1"/>
              <a:t>linguística</a:t>
            </a:r>
            <a:r>
              <a:rPr lang="pt-BR" sz="2000" dirty="0"/>
              <a:t>. In: _____ </a:t>
            </a:r>
            <a:r>
              <a:rPr lang="pt-BR" sz="2000" b="1" dirty="0"/>
              <a:t>Fundamentos da </a:t>
            </a:r>
            <a:r>
              <a:rPr lang="pt-BR" sz="2000" b="1" dirty="0" err="1"/>
              <a:t>linguística</a:t>
            </a:r>
            <a:r>
              <a:rPr lang="pt-BR" sz="2000" b="1" dirty="0"/>
              <a:t> contemporânea</a:t>
            </a:r>
            <a:r>
              <a:rPr lang="pt-BR" sz="2000" dirty="0"/>
              <a:t>. São Paulo : </a:t>
            </a:r>
            <a:r>
              <a:rPr lang="pt-BR" sz="2000" dirty="0" err="1"/>
              <a:t>Cultrix</a:t>
            </a:r>
            <a:r>
              <a:rPr lang="pt-BR" sz="2000" dirty="0"/>
              <a:t>, 1987. p.38-41.</a:t>
            </a:r>
          </a:p>
          <a:p>
            <a:r>
              <a:rPr lang="pt-BR" sz="2000" dirty="0"/>
              <a:t>LOPES, E. A estrutura elementar da significação. In: _____ </a:t>
            </a:r>
            <a:r>
              <a:rPr lang="pt-BR" sz="2000" b="1" dirty="0"/>
              <a:t>Fundamentos da </a:t>
            </a:r>
            <a:r>
              <a:rPr lang="pt-BR" sz="2000" b="1" dirty="0" err="1"/>
              <a:t>linguística</a:t>
            </a:r>
            <a:r>
              <a:rPr lang="pt-BR" sz="2000" b="1" dirty="0"/>
              <a:t> contemporânea</a:t>
            </a:r>
            <a:r>
              <a:rPr lang="pt-BR" sz="2000" dirty="0"/>
              <a:t>. São Paulo : </a:t>
            </a:r>
            <a:r>
              <a:rPr lang="pt-BR" sz="2000" dirty="0" err="1"/>
              <a:t>Cultrix</a:t>
            </a:r>
            <a:r>
              <a:rPr lang="pt-BR" sz="2000" dirty="0"/>
              <a:t>, 1987. p. 312-313.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73DB6AF-8E73-F24B-90EC-B5E9BAD149BA}" type="slidenum">
              <a:rPr lang="en-GB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6388"/>
            <a:ext cx="9069387" cy="773112"/>
          </a:xfrm>
        </p:spPr>
        <p:txBody>
          <a:bodyPr/>
          <a:lstStyle/>
          <a:p>
            <a:pPr algn="l" eaLnBrk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/>
              <a:t>Greimas – Estrutura mínima da significação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69387" cy="5761037"/>
          </a:xfrm>
        </p:spPr>
        <p:txBody>
          <a:bodyPr/>
          <a:lstStyle/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 </a:t>
            </a:r>
            <a:r>
              <a:rPr lang="en-GB" sz="2400" dirty="0" err="1" smtClean="0"/>
              <a:t>língua</a:t>
            </a:r>
            <a:r>
              <a:rPr lang="en-GB" sz="2400" dirty="0" smtClean="0"/>
              <a:t>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feita</a:t>
            </a:r>
            <a:r>
              <a:rPr lang="en-GB" sz="2400" dirty="0" smtClean="0"/>
              <a:t> de </a:t>
            </a:r>
            <a:r>
              <a:rPr lang="en-GB" sz="2400" dirty="0" err="1" smtClean="0"/>
              <a:t>oposições</a:t>
            </a:r>
            <a:r>
              <a:rPr lang="en-GB" sz="2400" dirty="0" smtClean="0"/>
              <a:t>. </a:t>
            </a:r>
            <a:r>
              <a:rPr lang="en-GB" sz="2400" dirty="0" err="1" smtClean="0"/>
              <a:t>Sincronicamente</a:t>
            </a:r>
            <a:r>
              <a:rPr lang="en-GB" sz="2400" dirty="0" smtClean="0"/>
              <a:t>, no </a:t>
            </a:r>
            <a:r>
              <a:rPr lang="en-GB" sz="2400" dirty="0" err="1" smtClean="0"/>
              <a:t>ato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percepção</a:t>
            </a:r>
            <a:r>
              <a:rPr lang="en-GB" sz="2400" dirty="0" smtClean="0"/>
              <a:t>, a </a:t>
            </a:r>
            <a:r>
              <a:rPr lang="en-GB" sz="2400" dirty="0" err="1" smtClean="0"/>
              <a:t>apreensão</a:t>
            </a:r>
            <a:r>
              <a:rPr lang="en-GB" sz="2400" dirty="0" smtClean="0"/>
              <a:t> das </a:t>
            </a:r>
            <a:r>
              <a:rPr lang="en-GB" sz="2400" dirty="0" err="1" smtClean="0"/>
              <a:t>significações</a:t>
            </a:r>
            <a:r>
              <a:rPr lang="en-GB" sz="2400" dirty="0" smtClean="0"/>
              <a:t> do real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feita</a:t>
            </a:r>
            <a:r>
              <a:rPr lang="en-GB" sz="2400" dirty="0" smtClean="0"/>
              <a:t> </a:t>
            </a:r>
            <a:r>
              <a:rPr lang="en-GB" sz="2400" dirty="0" err="1" smtClean="0"/>
              <a:t>através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afirmação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descontinuidades</a:t>
            </a:r>
            <a:r>
              <a:rPr lang="en-GB" sz="2400" dirty="0" smtClean="0"/>
              <a:t>.</a:t>
            </a:r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Perceber</a:t>
            </a:r>
            <a:r>
              <a:rPr lang="en-GB" sz="2400" dirty="0" smtClean="0"/>
              <a:t>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apreender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: </a:t>
            </a:r>
            <a:r>
              <a:rPr lang="en-GB" sz="2400" dirty="0" err="1" smtClean="0"/>
              <a:t>é</a:t>
            </a:r>
            <a:r>
              <a:rPr lang="en-GB" sz="2400" dirty="0" smtClean="0"/>
              <a:t> </a:t>
            </a:r>
            <a:r>
              <a:rPr lang="en-GB" sz="2400" dirty="0" err="1" smtClean="0"/>
              <a:t>através</a:t>
            </a:r>
            <a:r>
              <a:rPr lang="en-GB" sz="2400" dirty="0" smtClean="0"/>
              <a:t> de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mundo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organiza</a:t>
            </a:r>
            <a:r>
              <a:rPr lang="en-GB" sz="2400" dirty="0" smtClean="0"/>
              <a:t>-se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formas</a:t>
            </a:r>
            <a:r>
              <a:rPr lang="en-GB" sz="2400" dirty="0" smtClean="0"/>
              <a:t>,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nossa</a:t>
            </a:r>
            <a:r>
              <a:rPr lang="en-GB" sz="2400" dirty="0" smtClean="0"/>
              <a:t> </a:t>
            </a:r>
            <a:r>
              <a:rPr lang="en-GB" sz="2400" dirty="0" err="1" smtClean="0"/>
              <a:t>frente</a:t>
            </a:r>
            <a:r>
              <a:rPr lang="en-GB" sz="2400" dirty="0" smtClean="0"/>
              <a:t>. As </a:t>
            </a:r>
            <a:r>
              <a:rPr lang="en-GB" sz="2400" dirty="0" err="1" smtClean="0"/>
              <a:t>formas</a:t>
            </a:r>
            <a:r>
              <a:rPr lang="en-GB" sz="2400" dirty="0" smtClean="0"/>
              <a:t> </a:t>
            </a:r>
            <a:r>
              <a:rPr lang="en-GB" sz="2400" dirty="0" err="1" smtClean="0"/>
              <a:t>são</a:t>
            </a:r>
            <a:r>
              <a:rPr lang="en-GB" sz="2400" dirty="0" smtClean="0"/>
              <a:t>, </a:t>
            </a:r>
            <a:r>
              <a:rPr lang="en-GB" sz="2400" dirty="0" err="1" smtClean="0"/>
              <a:t>precisamente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serem</a:t>
            </a:r>
            <a:r>
              <a:rPr lang="en-GB" sz="2400" dirty="0" smtClean="0"/>
              <a:t> </a:t>
            </a:r>
            <a:r>
              <a:rPr lang="en-GB" sz="2400" dirty="0" err="1" smtClean="0"/>
              <a:t>formas</a:t>
            </a:r>
            <a:r>
              <a:rPr lang="en-GB" sz="2400" dirty="0" smtClean="0"/>
              <a:t>, </a:t>
            </a:r>
            <a:r>
              <a:rPr lang="en-GB" sz="2400" dirty="0" err="1" smtClean="0"/>
              <a:t>redundantes</a:t>
            </a:r>
            <a:r>
              <a:rPr lang="en-GB" sz="2400" dirty="0" smtClean="0"/>
              <a:t> </a:t>
            </a:r>
            <a:r>
              <a:rPr lang="en-GB" sz="2400" dirty="0" err="1" smtClean="0"/>
              <a:t>e</a:t>
            </a:r>
            <a:r>
              <a:rPr lang="en-GB" sz="2400" dirty="0" smtClean="0"/>
              <a:t>, </a:t>
            </a:r>
            <a:r>
              <a:rPr lang="en-GB" sz="2400" dirty="0" err="1" smtClean="0"/>
              <a:t>ao</a:t>
            </a:r>
            <a:r>
              <a:rPr lang="en-GB" sz="2400" dirty="0" smtClean="0"/>
              <a:t> </a:t>
            </a:r>
            <a:r>
              <a:rPr lang="en-GB" sz="2400" dirty="0" err="1" smtClean="0"/>
              <a:t>mesmo</a:t>
            </a:r>
            <a:r>
              <a:rPr lang="en-GB" sz="2400" dirty="0" smtClean="0"/>
              <a:t> tempo, </a:t>
            </a:r>
            <a:r>
              <a:rPr lang="en-GB" sz="2400" dirty="0" err="1" smtClean="0"/>
              <a:t>diferenciais</a:t>
            </a:r>
            <a:r>
              <a:rPr lang="en-GB" sz="2400" dirty="0" smtClean="0"/>
              <a:t>. </a:t>
            </a:r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Assim</a:t>
            </a:r>
            <a:r>
              <a:rPr lang="en-GB" sz="2400" dirty="0" smtClean="0"/>
              <a:t>, </a:t>
            </a:r>
            <a:r>
              <a:rPr lang="en-GB" sz="2400" dirty="0" err="1" smtClean="0"/>
              <a:t>perceber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diferenças</a:t>
            </a:r>
            <a:r>
              <a:rPr lang="en-GB" sz="2400" dirty="0" smtClean="0"/>
              <a:t> </a:t>
            </a:r>
            <a:r>
              <a:rPr lang="en-GB" sz="2400" dirty="0" err="1" smtClean="0"/>
              <a:t>quer</a:t>
            </a:r>
            <a:r>
              <a:rPr lang="en-GB" sz="2400" dirty="0" smtClean="0"/>
              <a:t> </a:t>
            </a:r>
            <a:r>
              <a:rPr lang="en-GB" sz="2400" dirty="0" err="1" smtClean="0"/>
              <a:t>dizer</a:t>
            </a:r>
            <a:r>
              <a:rPr lang="en-GB" sz="2400" dirty="0" smtClean="0"/>
              <a:t>:</a:t>
            </a:r>
          </a:p>
          <a:p>
            <a:pPr lvl="1"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Apreender</a:t>
            </a:r>
            <a:r>
              <a:rPr lang="en-GB" sz="2400" dirty="0" smtClean="0"/>
              <a:t> </a:t>
            </a:r>
            <a:r>
              <a:rPr lang="en-GB" sz="2400" dirty="0" err="1" smtClean="0"/>
              <a:t>pelo</a:t>
            </a:r>
            <a:r>
              <a:rPr lang="en-GB" sz="2400" dirty="0" smtClean="0"/>
              <a:t> </a:t>
            </a:r>
            <a:r>
              <a:rPr lang="en-GB" sz="2400" dirty="0" err="1" smtClean="0"/>
              <a:t>menos</a:t>
            </a:r>
            <a:r>
              <a:rPr lang="en-GB" sz="2400" dirty="0" smtClean="0"/>
              <a:t> </a:t>
            </a:r>
            <a:r>
              <a:rPr lang="en-GB" sz="2400" dirty="0" err="1" smtClean="0"/>
              <a:t>dois</a:t>
            </a:r>
            <a:r>
              <a:rPr lang="en-GB" sz="2400" dirty="0" smtClean="0"/>
              <a:t> </a:t>
            </a:r>
            <a:r>
              <a:rPr lang="en-GB" sz="2400" dirty="0" err="1" smtClean="0"/>
              <a:t>termos-objetos</a:t>
            </a:r>
            <a:r>
              <a:rPr lang="en-GB" sz="2400" dirty="0" smtClean="0"/>
              <a:t>,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sendo</a:t>
            </a:r>
            <a:r>
              <a:rPr lang="en-GB" sz="2400" dirty="0" smtClean="0"/>
              <a:t> </a:t>
            </a:r>
            <a:r>
              <a:rPr lang="en-GB" sz="2400" dirty="0" err="1" smtClean="0"/>
              <a:t>simultaneamente</a:t>
            </a:r>
            <a:r>
              <a:rPr lang="en-GB" sz="2400" dirty="0" smtClean="0"/>
              <a:t> dados sob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aspecto</a:t>
            </a:r>
            <a:r>
              <a:rPr lang="en-GB" sz="2400" dirty="0" smtClean="0"/>
              <a:t> de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parciais</a:t>
            </a:r>
            <a:r>
              <a:rPr lang="en-GB" sz="2400" dirty="0" smtClean="0"/>
              <a:t> </a:t>
            </a:r>
            <a:r>
              <a:rPr lang="en-GB" sz="2400" dirty="0" err="1" smtClean="0"/>
              <a:t>iguais</a:t>
            </a:r>
            <a:r>
              <a:rPr lang="en-GB" sz="2400" dirty="0" smtClean="0"/>
              <a:t> (</a:t>
            </a:r>
            <a:r>
              <a:rPr lang="en-GB" sz="2400" dirty="0" err="1" smtClean="0"/>
              <a:t>operação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conjunção</a:t>
            </a:r>
            <a:r>
              <a:rPr lang="en-GB" sz="2400" dirty="0" smtClean="0"/>
              <a:t>), </a:t>
            </a:r>
            <a:r>
              <a:rPr lang="en-GB" sz="2400" dirty="0" err="1" smtClean="0"/>
              <a:t>e</a:t>
            </a:r>
            <a:endParaRPr lang="en-GB" sz="2400" dirty="0" smtClean="0"/>
          </a:p>
          <a:p>
            <a:pPr lvl="1"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Apreendê</a:t>
            </a:r>
            <a:r>
              <a:rPr lang="en-GB" sz="2400" dirty="0" smtClean="0"/>
              <a:t>-los, </a:t>
            </a:r>
            <a:r>
              <a:rPr lang="en-GB" sz="2400" dirty="0" err="1" smtClean="0"/>
              <a:t>ao</a:t>
            </a:r>
            <a:r>
              <a:rPr lang="en-GB" sz="2400" dirty="0" smtClean="0"/>
              <a:t> </a:t>
            </a:r>
            <a:r>
              <a:rPr lang="en-GB" sz="2400" dirty="0" err="1" smtClean="0"/>
              <a:t>mesmo</a:t>
            </a:r>
            <a:r>
              <a:rPr lang="en-GB" sz="2400" dirty="0" smtClean="0"/>
              <a:t> tempo, sob </a:t>
            </a:r>
            <a:r>
              <a:rPr lang="en-GB" sz="2400" dirty="0" err="1" smtClean="0"/>
              <a:t>o</a:t>
            </a:r>
            <a:r>
              <a:rPr lang="en-GB" sz="2400" dirty="0" smtClean="0"/>
              <a:t> </a:t>
            </a:r>
            <a:r>
              <a:rPr lang="en-GB" sz="2400" dirty="0" err="1" smtClean="0"/>
              <a:t>aspecto</a:t>
            </a:r>
            <a:r>
              <a:rPr lang="en-GB" sz="2400" dirty="0" smtClean="0"/>
              <a:t> de </a:t>
            </a:r>
            <a:r>
              <a:rPr lang="en-GB" sz="2400" dirty="0" err="1" smtClean="0"/>
              <a:t>seus</a:t>
            </a:r>
            <a:r>
              <a:rPr lang="en-GB" sz="2400" dirty="0" smtClean="0"/>
              <a:t> </a:t>
            </a:r>
            <a:r>
              <a:rPr lang="en-GB" sz="2400" dirty="0" err="1" smtClean="0"/>
              <a:t>parciais</a:t>
            </a:r>
            <a:r>
              <a:rPr lang="en-GB" sz="2400" dirty="0" smtClean="0"/>
              <a:t> </a:t>
            </a:r>
            <a:r>
              <a:rPr lang="en-GB" sz="2400" dirty="0" err="1" smtClean="0"/>
              <a:t>diferentes</a:t>
            </a:r>
            <a:r>
              <a:rPr lang="en-GB" sz="2400" dirty="0" smtClean="0"/>
              <a:t> (</a:t>
            </a:r>
            <a:r>
              <a:rPr lang="en-GB" sz="2400" dirty="0" err="1" smtClean="0"/>
              <a:t>operação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disjunção</a:t>
            </a:r>
            <a:r>
              <a:rPr lang="en-GB" sz="2400" dirty="0" smtClean="0"/>
              <a:t>)</a:t>
            </a:r>
            <a:endParaRPr lang="en-GB" dirty="0" smtClean="0"/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algn="just" eaLnBrk="1">
              <a:lnSpc>
                <a:spcPct val="11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E787FFD-7DF7-EB4F-BF66-31690872173F}" type="slidenum">
              <a:rPr lang="en-GB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A33D30-F44D-8442-86D0-24FCF0DAF8F1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71513"/>
            <a:ext cx="8569325" cy="6048375"/>
          </a:xfrm>
        </p:spPr>
        <p:txBody>
          <a:bodyPr/>
          <a:lstStyle/>
          <a:p>
            <a:pPr eaLnBrk="1" hangingPunct="1"/>
            <a:r>
              <a:rPr lang="pt-BR" smtClean="0"/>
              <a:t>O vínculo entre esses dois termos-objetos que se requerem mutuamente constitui uma relação. </a:t>
            </a:r>
          </a:p>
          <a:p>
            <a:pPr eaLnBrk="1" hangingPunct="1"/>
            <a:r>
              <a:rPr lang="pt-BR" smtClean="0"/>
              <a:t>1ª. definição </a:t>
            </a:r>
            <a:r>
              <a:rPr lang="pt-BR"/>
              <a:t>de estrutura de Greimas:</a:t>
            </a:r>
          </a:p>
          <a:p>
            <a:pPr eaLnBrk="1" hangingPunct="1">
              <a:buFontTx/>
              <a:buNone/>
            </a:pPr>
            <a:r>
              <a:rPr lang="pt-BR"/>
              <a:t>	</a:t>
            </a:r>
            <a:r>
              <a:rPr lang="pt-BR" i="1"/>
              <a:t>“ presença de dois termos vinculados por uma relação</a:t>
            </a:r>
            <a:r>
              <a:rPr lang="pt-BR"/>
              <a:t>”</a:t>
            </a:r>
            <a:r>
              <a:rPr lang="pt-BR" smtClean="0"/>
              <a:t> </a:t>
            </a:r>
          </a:p>
          <a:p>
            <a:pPr lvl="1" eaLnBrk="1" hangingPunct="1">
              <a:buFont typeface="Wingdings" pitchFamily="-1" charset="2"/>
              <a:buNone/>
            </a:pPr>
            <a:r>
              <a:rPr lang="pt-BR" sz="3200" smtClean="0">
                <a:solidFill>
                  <a:srgbClr val="FF0000"/>
                </a:solidFill>
              </a:rPr>
              <a:t>a)</a:t>
            </a:r>
            <a:r>
              <a:rPr lang="pt-BR" sz="3200" smtClean="0"/>
              <a:t> Um </a:t>
            </a:r>
            <a:r>
              <a:rPr lang="pt-BR" sz="3200"/>
              <a:t>único termo-objeto não comporta nenhum tipo de </a:t>
            </a:r>
            <a:r>
              <a:rPr lang="pt-BR" sz="3200" smtClean="0"/>
              <a:t>significação. </a:t>
            </a:r>
          </a:p>
          <a:p>
            <a:pPr lvl="1" eaLnBrk="1" hangingPunct="1">
              <a:buFont typeface="Wingdings" pitchFamily="-1" charset="2"/>
              <a:buNone/>
            </a:pPr>
            <a:r>
              <a:rPr lang="pt-BR" sz="3200" smtClean="0">
                <a:solidFill>
                  <a:srgbClr val="FF0000"/>
                </a:solidFill>
              </a:rPr>
              <a:t>b)</a:t>
            </a:r>
            <a:r>
              <a:rPr lang="pt-BR" sz="3200" smtClean="0"/>
              <a:t> A </a:t>
            </a:r>
            <a:r>
              <a:rPr lang="pt-BR" sz="3200"/>
              <a:t>significação pressupõe a existência da </a:t>
            </a:r>
            <a:r>
              <a:rPr lang="pt-BR" sz="3200" smtClean="0"/>
              <a:t>relação: </a:t>
            </a:r>
            <a:r>
              <a:rPr lang="pt-BR" sz="3200" b="1" smtClean="0">
                <a:solidFill>
                  <a:srgbClr val="FF0000"/>
                </a:solidFill>
              </a:rPr>
              <a:t>sem </a:t>
            </a:r>
            <a:r>
              <a:rPr lang="pt-BR" sz="3200" b="1">
                <a:solidFill>
                  <a:srgbClr val="FF0000"/>
                </a:solidFill>
              </a:rPr>
              <a:t>relação não há significação.</a:t>
            </a:r>
            <a:r>
              <a:rPr lang="pt-BR" sz="3200" b="1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A0AD34-0F1C-144D-A2A9-DA605619FD54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55650"/>
            <a:ext cx="8569325" cy="5964238"/>
          </a:xfrm>
        </p:spPr>
        <p:txBody>
          <a:bodyPr/>
          <a:lstStyle/>
          <a:p>
            <a:pPr eaLnBrk="1" hangingPunct="1"/>
            <a:r>
              <a:rPr lang="pt-BR" sz="3100"/>
              <a:t>A relação é um mecanismo perceptual conjuntivo e disjuntivo</a:t>
            </a:r>
          </a:p>
          <a:p>
            <a:pPr lvl="2" algn="just" eaLnBrk="1" hangingPunct="1">
              <a:buFont typeface="Wingdings" pitchFamily="-1" charset="2"/>
              <a:buNone/>
            </a:pPr>
            <a:r>
              <a:rPr lang="pt-BR" sz="3100">
                <a:solidFill>
                  <a:srgbClr val="FF0000"/>
                </a:solidFill>
              </a:rPr>
              <a:t>1</a:t>
            </a:r>
            <a:r>
              <a:rPr lang="pt-BR" sz="3100"/>
              <a:t> Para que possamos apreender conjuntamente dois termos-objeto, é necessário que eles tenham alguma coisa em comum (problema da redundância. da semelhança e da  identidade).</a:t>
            </a:r>
          </a:p>
          <a:p>
            <a:pPr lvl="2" algn="just" eaLnBrk="1" hangingPunct="1">
              <a:buFont typeface="Wingdings" pitchFamily="-1" charset="2"/>
              <a:buNone/>
            </a:pPr>
            <a:r>
              <a:rPr lang="pt-BR" sz="3100">
                <a:solidFill>
                  <a:srgbClr val="FF0000"/>
                </a:solidFill>
              </a:rPr>
              <a:t>2</a:t>
            </a:r>
            <a:r>
              <a:rPr lang="pt-BR" sz="3100"/>
              <a:t> Para que dois termos-objetos possam ser distinguidos, é necessário que eles sejam de algum modo diferentes (problema as variantes, da diferença e da não-identidade)</a:t>
            </a:r>
          </a:p>
          <a:p>
            <a:pPr eaLnBrk="1" hangingPunct="1"/>
            <a:endParaRPr lang="pt-BR"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FE2DE53-F9E1-4A4F-8F7C-C8EFF0DEB72D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55650"/>
            <a:ext cx="8569325" cy="5964238"/>
          </a:xfrm>
        </p:spPr>
        <p:txBody>
          <a:bodyPr/>
          <a:lstStyle/>
          <a:p>
            <a:pPr eaLnBrk="1" hangingPunct="1"/>
            <a:endParaRPr lang="pt-BR" sz="3100" smtClean="0"/>
          </a:p>
          <a:p>
            <a:pPr eaLnBrk="1" hangingPunct="1"/>
            <a:endParaRPr lang="pt-BR" sz="3100" smtClean="0"/>
          </a:p>
          <a:p>
            <a:pPr eaLnBrk="1" hangingPunct="1"/>
            <a:endParaRPr lang="pt-BR" sz="3100" smtClean="0"/>
          </a:p>
          <a:p>
            <a:pPr eaLnBrk="1" hangingPunct="1"/>
            <a:r>
              <a:rPr lang="pt-BR" sz="3100" smtClean="0"/>
              <a:t>A relação tem, pois, uma dupla natureza: ela é simultaneamente conjunção (de invariantes) e disjunção (de variáveis).</a:t>
            </a:r>
          </a:p>
          <a:p>
            <a:pPr eaLnBrk="1" hangingPunct="1"/>
            <a:endParaRPr lang="pt-BR" sz="31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947324B-8985-4440-9798-00E3057084E6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9788"/>
            <a:ext cx="8569325" cy="63690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t-BR"/>
              <a:t>					disjunção</a:t>
            </a:r>
          </a:p>
          <a:p>
            <a:pPr eaLnBrk="1" hangingPunct="1"/>
            <a:endParaRPr lang="pt-BR"/>
          </a:p>
          <a:p>
            <a:pPr eaLnBrk="1" hangingPunct="1"/>
            <a:r>
              <a:rPr lang="pt-BR"/>
              <a:t>governo federal  vs  governo estadual</a:t>
            </a:r>
          </a:p>
          <a:p>
            <a:pPr eaLnBrk="1" hangingPunct="1"/>
            <a:endParaRPr lang="pt-BR"/>
          </a:p>
          <a:p>
            <a:pPr eaLnBrk="1" hangingPunct="1">
              <a:buFontTx/>
              <a:buNone/>
            </a:pPr>
            <a:r>
              <a:rPr lang="pt-BR"/>
              <a:t>	</a:t>
            </a:r>
            <a:r>
              <a:rPr lang="pt-BR" sz="3100"/>
              <a:t>	conjunção</a:t>
            </a:r>
          </a:p>
          <a:p>
            <a:pPr eaLnBrk="1" hangingPunct="1">
              <a:buFontTx/>
              <a:buNone/>
            </a:pPr>
            <a:r>
              <a:rPr lang="pt-BR" sz="3100"/>
              <a:t>	Cada termo da relação possui dois</a:t>
            </a:r>
            <a:r>
              <a:rPr lang="pt-BR" sz="3100" smtClean="0"/>
              <a:t> elementos, </a:t>
            </a:r>
            <a:r>
              <a:rPr lang="pt-BR" sz="3100"/>
              <a:t>sendo um deles conjuntivo e o outro </a:t>
            </a:r>
            <a:r>
              <a:rPr lang="pt-BR" sz="3100" smtClean="0"/>
              <a:t>disjuntivo </a:t>
            </a:r>
            <a:r>
              <a:rPr lang="en-US" sz="3100" smtClean="0">
                <a:sym typeface="Wingdings" pitchFamily="-1" charset="2"/>
              </a:rPr>
              <a:t> estrutura elementar da significação</a:t>
            </a:r>
            <a:r>
              <a:rPr lang="pt-BR" sz="3100" smtClean="0"/>
              <a:t>.</a:t>
            </a:r>
            <a:endParaRPr lang="pt-BR" sz="3100"/>
          </a:p>
          <a:p>
            <a:pPr eaLnBrk="1" hangingPunct="1">
              <a:buFontTx/>
              <a:buNone/>
            </a:pPr>
            <a:r>
              <a:rPr lang="pt-BR" sz="3100"/>
              <a:t>	É ao nível </a:t>
            </a:r>
            <a:r>
              <a:rPr lang="pt-BR" sz="3100" smtClean="0"/>
              <a:t>dessas estruturas e </a:t>
            </a:r>
            <a:r>
              <a:rPr lang="pt-BR" sz="3100"/>
              <a:t>não ao nível dos termos-objeto que devem ser procuradas as unidades significativas elementares.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3192463" y="1679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92463" y="1679575"/>
            <a:ext cx="3948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7140575" y="1679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763713" y="2603500"/>
            <a:ext cx="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763713" y="3276600"/>
            <a:ext cx="386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5627688" y="2603500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B0542AF-8B23-114F-97D9-16747C3141A7}" type="slidenum">
              <a:rPr lang="pt-BR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420688"/>
            <a:ext cx="9239250" cy="629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100" i="1"/>
              <a:t>Embarcação				veleiro			proa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canoa			casco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iate				vela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										jangada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31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Veleiro = /embarcação/ + /vela/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100" i="1"/>
              <a:t>Jangada = /embarcação/ + /de paus roliços/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sz="2600"/>
              <a:t>	</a:t>
            </a:r>
            <a:r>
              <a:rPr lang="pt-BR" sz="2400"/>
              <a:t>Os elementos da primeira coluna pertencem à mesma classe paradigmática, porque qualquer um deles pode designar, por si mesmo, uma </a:t>
            </a:r>
            <a:r>
              <a:rPr lang="pt-BR" sz="2400" smtClean="0"/>
              <a:t>embarcação. No </a:t>
            </a:r>
            <a:r>
              <a:rPr lang="pt-BR" sz="2400"/>
              <a:t>tocante a essa designação, a presença de um deles, numa frase, exclui automaticamente a presença de qualquer outro membro da mesma classe na frase</a:t>
            </a:r>
            <a:r>
              <a:rPr lang="pt-BR" sz="2900"/>
              <a:t>.</a:t>
            </a:r>
          </a:p>
        </p:txBody>
      </p:sp>
      <p:sp>
        <p:nvSpPr>
          <p:cNvPr id="22532" name="Line 15"/>
          <p:cNvSpPr>
            <a:spLocks noChangeShapeType="1"/>
          </p:cNvSpPr>
          <p:nvPr/>
        </p:nvSpPr>
        <p:spPr bwMode="auto">
          <a:xfrm>
            <a:off x="2855913" y="671513"/>
            <a:ext cx="1597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3" name="Line 16"/>
          <p:cNvSpPr>
            <a:spLocks noChangeShapeType="1"/>
          </p:cNvSpPr>
          <p:nvPr/>
        </p:nvSpPr>
        <p:spPr bwMode="auto">
          <a:xfrm>
            <a:off x="2940050" y="671513"/>
            <a:ext cx="1512888" cy="58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>
            <a:off x="2940050" y="671513"/>
            <a:ext cx="1512888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>
            <a:off x="2940050" y="755650"/>
            <a:ext cx="151288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5711825" y="671513"/>
            <a:ext cx="67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5711825" y="671513"/>
            <a:ext cx="757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8" name="Line 21"/>
          <p:cNvSpPr>
            <a:spLocks noChangeShapeType="1"/>
          </p:cNvSpPr>
          <p:nvPr/>
        </p:nvSpPr>
        <p:spPr bwMode="auto">
          <a:xfrm>
            <a:off x="5711825" y="671513"/>
            <a:ext cx="7572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Valência semântica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 um termo, é possível estabelecer novos tipos de associação.</a:t>
            </a:r>
          </a:p>
          <a:p>
            <a:pPr lvl="1"/>
            <a:r>
              <a:rPr lang="pt-BR" dirty="0" smtClean="0"/>
              <a:t>Ensino – Aprendizagem, Pesquisa, Escolas, Alunos, Professores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dos tesauros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estrutura dos tesauros e de grande parte dos vocabulários controlados segue a mesma lógica: conjunções, disjunções e associações não hierárquicas.</a:t>
            </a:r>
          </a:p>
          <a:p>
            <a:pPr>
              <a:buNone/>
            </a:pPr>
            <a:r>
              <a:rPr lang="pt-BR" dirty="0" smtClean="0"/>
              <a:t>TERMO GENÉRICO (gênero, todo)</a:t>
            </a:r>
          </a:p>
          <a:p>
            <a:pPr>
              <a:buNone/>
            </a:pPr>
            <a:r>
              <a:rPr lang="pt-BR" dirty="0" smtClean="0"/>
              <a:t>			Termos específicos (espécies, partes)</a:t>
            </a:r>
          </a:p>
          <a:p>
            <a:pPr>
              <a:buNone/>
            </a:pPr>
            <a:r>
              <a:rPr lang="pt-BR" dirty="0" smtClean="0"/>
              <a:t>TERMOS RELACIONADOS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5C575F6-4970-A540-880C-C9F5EA68F46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Bitstream Vera Sans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755</Words>
  <Application>Microsoft Macintosh PowerPoint</Application>
  <PresentationFormat>Custom</PresentationFormat>
  <Paragraphs>85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Estrutura mínima da significação</vt:lpstr>
      <vt:lpstr>Greimas – Estrutura mínima da significação</vt:lpstr>
      <vt:lpstr>Slide 3</vt:lpstr>
      <vt:lpstr>Slide 4</vt:lpstr>
      <vt:lpstr>Slide 5</vt:lpstr>
      <vt:lpstr>Slide 6</vt:lpstr>
      <vt:lpstr>Slide 7</vt:lpstr>
      <vt:lpstr>Valência semântica</vt:lpstr>
      <vt:lpstr>Estrutura dos tesauros </vt:lpstr>
      <vt:lpstr>Estrutura dos tesauros 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Semântica estrutural</dc:title>
  <dc:creator>Renan</dc:creator>
  <cp:lastModifiedBy>Marilda Ginez de Lara</cp:lastModifiedBy>
  <cp:revision>57</cp:revision>
  <dcterms:created xsi:type="dcterms:W3CDTF">2016-04-04T14:30:53Z</dcterms:created>
  <dcterms:modified xsi:type="dcterms:W3CDTF">2016-04-04T14:47:18Z</dcterms:modified>
</cp:coreProperties>
</file>