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56" r:id="rId2"/>
    <p:sldId id="308" r:id="rId3"/>
    <p:sldId id="310" r:id="rId4"/>
    <p:sldId id="311" r:id="rId5"/>
    <p:sldId id="312" r:id="rId6"/>
    <p:sldId id="327" r:id="rId7"/>
    <p:sldId id="328" r:id="rId8"/>
    <p:sldId id="306" r:id="rId9"/>
    <p:sldId id="257" r:id="rId10"/>
    <p:sldId id="258" r:id="rId11"/>
    <p:sldId id="259" r:id="rId12"/>
    <p:sldId id="260" r:id="rId13"/>
    <p:sldId id="316" r:id="rId14"/>
    <p:sldId id="317" r:id="rId15"/>
    <p:sldId id="329" r:id="rId16"/>
    <p:sldId id="331" r:id="rId17"/>
    <p:sldId id="340" r:id="rId18"/>
    <p:sldId id="332" r:id="rId19"/>
    <p:sldId id="261" r:id="rId20"/>
    <p:sldId id="262" r:id="rId21"/>
    <p:sldId id="264" r:id="rId22"/>
    <p:sldId id="265" r:id="rId23"/>
    <p:sldId id="266" r:id="rId24"/>
    <p:sldId id="267" r:id="rId25"/>
    <p:sldId id="268" r:id="rId26"/>
    <p:sldId id="314" r:id="rId27"/>
    <p:sldId id="274" r:id="rId28"/>
    <p:sldId id="320" r:id="rId29"/>
    <p:sldId id="335" r:id="rId30"/>
    <p:sldId id="336" r:id="rId31"/>
    <p:sldId id="337" r:id="rId32"/>
    <p:sldId id="278" r:id="rId33"/>
    <p:sldId id="338" r:id="rId34"/>
    <p:sldId id="339" r:id="rId35"/>
    <p:sldId id="319" r:id="rId36"/>
  </p:sldIdLst>
  <p:sldSz cx="9144000" cy="6858000" type="screen4x3"/>
  <p:notesSz cx="6858000" cy="95440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95803"/>
    <a:srgbClr val="C48108"/>
    <a:srgbClr val="A46628"/>
    <a:srgbClr val="CC3300"/>
    <a:srgbClr val="FFCC66"/>
    <a:srgbClr val="800000"/>
    <a:srgbClr val="A50021"/>
    <a:srgbClr val="FF3300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4" autoAdjust="0"/>
    <p:restoredTop sz="97869" autoAdjust="0"/>
  </p:normalViewPr>
  <p:slideViewPr>
    <p:cSldViewPr>
      <p:cViewPr>
        <p:scale>
          <a:sx n="70" d="100"/>
          <a:sy n="70" d="100"/>
        </p:scale>
        <p:origin x="-135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98"/>
    </p:cViewPr>
  </p:sorterViewPr>
  <p:notesViewPr>
    <p:cSldViewPr>
      <p:cViewPr varScale="1">
        <p:scale>
          <a:sx n="48" d="100"/>
          <a:sy n="48" d="100"/>
        </p:scale>
        <p:origin x="-2934" y="-102"/>
      </p:cViewPr>
      <p:guideLst>
        <p:guide orient="horz" pos="3006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B5A67E-32CD-4E74-8020-B47B3552FEB8}" type="doc">
      <dgm:prSet loTypeId="urn:microsoft.com/office/officeart/2005/8/layout/process1" loCatId="process" qsTypeId="urn:microsoft.com/office/officeart/2005/8/quickstyle/simple2" qsCatId="simple" csTypeId="urn:microsoft.com/office/officeart/2005/8/colors/accent0_3" csCatId="mainScheme" phldr="1"/>
      <dgm:spPr/>
    </dgm:pt>
    <dgm:pt modelId="{C5C36592-7C61-4E49-A831-093EF24B5551}">
      <dgm:prSet phldrT="[Texto]"/>
      <dgm:spPr/>
      <dgm:t>
        <a:bodyPr/>
        <a:lstStyle/>
        <a:p>
          <a:r>
            <a:rPr lang="pt-BR" dirty="0" smtClean="0">
              <a:latin typeface="Calibri" pitchFamily="34" charset="0"/>
              <a:cs typeface="Calibri" pitchFamily="34" charset="0"/>
            </a:rPr>
            <a:t>Agricultura</a:t>
          </a:r>
          <a:endParaRPr lang="pt-BR" dirty="0">
            <a:latin typeface="Calibri" pitchFamily="34" charset="0"/>
            <a:cs typeface="Calibri" pitchFamily="34" charset="0"/>
          </a:endParaRPr>
        </a:p>
      </dgm:t>
    </dgm:pt>
    <dgm:pt modelId="{DDCD3078-AE69-44E1-82E6-86C801000F85}" type="parTrans" cxnId="{9496F4D1-27CE-4753-ACEB-D24BDCF76CB1}">
      <dgm:prSet/>
      <dgm:spPr/>
      <dgm:t>
        <a:bodyPr/>
        <a:lstStyle/>
        <a:p>
          <a:endParaRPr lang="pt-BR"/>
        </a:p>
      </dgm:t>
    </dgm:pt>
    <dgm:pt modelId="{99C9622E-8E93-4622-8F62-764263129422}" type="sibTrans" cxnId="{9496F4D1-27CE-4753-ACEB-D24BDCF76CB1}">
      <dgm:prSet/>
      <dgm:spPr>
        <a:solidFill>
          <a:srgbClr val="FFC000"/>
        </a:solidFill>
      </dgm:spPr>
      <dgm:t>
        <a:bodyPr/>
        <a:lstStyle/>
        <a:p>
          <a:endParaRPr lang="pt-BR"/>
        </a:p>
      </dgm:t>
    </dgm:pt>
    <dgm:pt modelId="{81DA92AE-6298-4E6A-AFBB-1DCE7AC10DB4}">
      <dgm:prSet phldrT="[Texto]"/>
      <dgm:spPr/>
      <dgm:t>
        <a:bodyPr/>
        <a:lstStyle/>
        <a:p>
          <a:r>
            <a:rPr lang="pt-BR" dirty="0" smtClean="0">
              <a:latin typeface="Calibri" pitchFamily="34" charset="0"/>
              <a:cs typeface="Calibri" pitchFamily="34" charset="0"/>
            </a:rPr>
            <a:t>Poluição</a:t>
          </a:r>
          <a:endParaRPr lang="pt-BR" dirty="0">
            <a:latin typeface="Calibri" pitchFamily="34" charset="0"/>
            <a:cs typeface="Calibri" pitchFamily="34" charset="0"/>
          </a:endParaRPr>
        </a:p>
      </dgm:t>
    </dgm:pt>
    <dgm:pt modelId="{513AF1AC-AFBE-48F5-9949-9D2FD69DA37A}" type="parTrans" cxnId="{D1B7F80E-89B5-4AEB-9879-44693426BA7C}">
      <dgm:prSet/>
      <dgm:spPr/>
      <dgm:t>
        <a:bodyPr/>
        <a:lstStyle/>
        <a:p>
          <a:endParaRPr lang="pt-BR"/>
        </a:p>
      </dgm:t>
    </dgm:pt>
    <dgm:pt modelId="{B0C69782-34F0-4646-B1E0-84EDBC30012D}" type="sibTrans" cxnId="{D1B7F80E-89B5-4AEB-9879-44693426BA7C}">
      <dgm:prSet/>
      <dgm:spPr>
        <a:solidFill>
          <a:srgbClr val="FFC000"/>
        </a:solidFill>
      </dgm:spPr>
      <dgm:t>
        <a:bodyPr/>
        <a:lstStyle/>
        <a:p>
          <a:endParaRPr lang="pt-BR"/>
        </a:p>
      </dgm:t>
    </dgm:pt>
    <dgm:pt modelId="{83E202E0-ACE2-4327-980F-56C52F7AC1DD}">
      <dgm:prSet phldrT="[Texto]"/>
      <dgm:spPr/>
      <dgm:t>
        <a:bodyPr/>
        <a:lstStyle/>
        <a:p>
          <a:r>
            <a:rPr lang="pt-BR" dirty="0" smtClean="0">
              <a:latin typeface="Calibri" pitchFamily="34" charset="0"/>
              <a:cs typeface="Calibri" pitchFamily="34" charset="0"/>
            </a:rPr>
            <a:t>Qualidade ambiental</a:t>
          </a:r>
          <a:r>
            <a:rPr lang="en-US" dirty="0" smtClean="0">
              <a:latin typeface="Calibri" pitchFamily="34" charset="0"/>
              <a:cs typeface="Calibri" pitchFamily="34" charset="0"/>
            </a:rPr>
            <a:t>?</a:t>
          </a:r>
          <a:endParaRPr lang="pt-BR" dirty="0">
            <a:latin typeface="Calibri" pitchFamily="34" charset="0"/>
            <a:cs typeface="Calibri" pitchFamily="34" charset="0"/>
          </a:endParaRPr>
        </a:p>
      </dgm:t>
    </dgm:pt>
    <dgm:pt modelId="{EE11797C-6122-4968-99D3-5B44C44558CA}" type="parTrans" cxnId="{8C39D424-7CDE-412D-ACFE-67E5F5300652}">
      <dgm:prSet/>
      <dgm:spPr/>
      <dgm:t>
        <a:bodyPr/>
        <a:lstStyle/>
        <a:p>
          <a:endParaRPr lang="pt-BR"/>
        </a:p>
      </dgm:t>
    </dgm:pt>
    <dgm:pt modelId="{B115FF97-D0E7-4F29-9665-76B2123D41B4}" type="sibTrans" cxnId="{8C39D424-7CDE-412D-ACFE-67E5F5300652}">
      <dgm:prSet/>
      <dgm:spPr/>
      <dgm:t>
        <a:bodyPr/>
        <a:lstStyle/>
        <a:p>
          <a:endParaRPr lang="pt-BR"/>
        </a:p>
      </dgm:t>
    </dgm:pt>
    <dgm:pt modelId="{6D9319A5-C798-42E1-86BE-AF877E2D7675}" type="pres">
      <dgm:prSet presAssocID="{65B5A67E-32CD-4E74-8020-B47B3552FEB8}" presName="Name0" presStyleCnt="0">
        <dgm:presLayoutVars>
          <dgm:dir/>
          <dgm:resizeHandles val="exact"/>
        </dgm:presLayoutVars>
      </dgm:prSet>
      <dgm:spPr/>
    </dgm:pt>
    <dgm:pt modelId="{2A7CC9E1-5665-476A-806F-0B9018B1114D}" type="pres">
      <dgm:prSet presAssocID="{C5C36592-7C61-4E49-A831-093EF24B555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11EF2F4-9632-49B8-8F63-7773D1747A97}" type="pres">
      <dgm:prSet presAssocID="{99C9622E-8E93-4622-8F62-764263129422}" presName="sibTrans" presStyleLbl="sibTrans2D1" presStyleIdx="0" presStyleCnt="2"/>
      <dgm:spPr/>
      <dgm:t>
        <a:bodyPr/>
        <a:lstStyle/>
        <a:p>
          <a:endParaRPr lang="pt-BR"/>
        </a:p>
      </dgm:t>
    </dgm:pt>
    <dgm:pt modelId="{5CA671D4-1CE3-4C28-A6EA-2840306AD4CC}" type="pres">
      <dgm:prSet presAssocID="{99C9622E-8E93-4622-8F62-764263129422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0AD995D7-B283-421E-BCEA-87CD248C31C7}" type="pres">
      <dgm:prSet presAssocID="{81DA92AE-6298-4E6A-AFBB-1DCE7AC10DB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5A5D14-4E80-42F3-B5D7-01F9A30CC268}" type="pres">
      <dgm:prSet presAssocID="{B0C69782-34F0-4646-B1E0-84EDBC30012D}" presName="sibTrans" presStyleLbl="sibTrans2D1" presStyleIdx="1" presStyleCnt="2"/>
      <dgm:spPr/>
      <dgm:t>
        <a:bodyPr/>
        <a:lstStyle/>
        <a:p>
          <a:endParaRPr lang="pt-BR"/>
        </a:p>
      </dgm:t>
    </dgm:pt>
    <dgm:pt modelId="{A09D330B-7FF6-4BB4-912B-C5C5D4F94A42}" type="pres">
      <dgm:prSet presAssocID="{B0C69782-34F0-4646-B1E0-84EDBC30012D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0D42C9BD-8292-497A-AE86-B3E30476AF30}" type="pres">
      <dgm:prSet presAssocID="{83E202E0-ACE2-4327-980F-56C52F7AC1D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81F0EBA-79BD-4119-9577-CB4917234BE3}" type="presOf" srcId="{81DA92AE-6298-4E6A-AFBB-1DCE7AC10DB4}" destId="{0AD995D7-B283-421E-BCEA-87CD248C31C7}" srcOrd="0" destOrd="0" presId="urn:microsoft.com/office/officeart/2005/8/layout/process1"/>
    <dgm:cxn modelId="{9496F4D1-27CE-4753-ACEB-D24BDCF76CB1}" srcId="{65B5A67E-32CD-4E74-8020-B47B3552FEB8}" destId="{C5C36592-7C61-4E49-A831-093EF24B5551}" srcOrd="0" destOrd="0" parTransId="{DDCD3078-AE69-44E1-82E6-86C801000F85}" sibTransId="{99C9622E-8E93-4622-8F62-764263129422}"/>
    <dgm:cxn modelId="{2A954C9F-F280-4CFD-811D-47F23074823F}" type="presOf" srcId="{83E202E0-ACE2-4327-980F-56C52F7AC1DD}" destId="{0D42C9BD-8292-497A-AE86-B3E30476AF30}" srcOrd="0" destOrd="0" presId="urn:microsoft.com/office/officeart/2005/8/layout/process1"/>
    <dgm:cxn modelId="{EB049F4D-2191-49EF-BD07-95A4C32427FE}" type="presOf" srcId="{B0C69782-34F0-4646-B1E0-84EDBC30012D}" destId="{325A5D14-4E80-42F3-B5D7-01F9A30CC268}" srcOrd="0" destOrd="0" presId="urn:microsoft.com/office/officeart/2005/8/layout/process1"/>
    <dgm:cxn modelId="{4AF38F89-076B-4260-85E5-333C422A318D}" type="presOf" srcId="{99C9622E-8E93-4622-8F62-764263129422}" destId="{B11EF2F4-9632-49B8-8F63-7773D1747A97}" srcOrd="0" destOrd="0" presId="urn:microsoft.com/office/officeart/2005/8/layout/process1"/>
    <dgm:cxn modelId="{677D94B0-44E5-4DFD-A2B6-FA45D42D31CE}" type="presOf" srcId="{65B5A67E-32CD-4E74-8020-B47B3552FEB8}" destId="{6D9319A5-C798-42E1-86BE-AF877E2D7675}" srcOrd="0" destOrd="0" presId="urn:microsoft.com/office/officeart/2005/8/layout/process1"/>
    <dgm:cxn modelId="{6D888ED1-A1AF-4C7C-9B97-85A42E887513}" type="presOf" srcId="{99C9622E-8E93-4622-8F62-764263129422}" destId="{5CA671D4-1CE3-4C28-A6EA-2840306AD4CC}" srcOrd="1" destOrd="0" presId="urn:microsoft.com/office/officeart/2005/8/layout/process1"/>
    <dgm:cxn modelId="{8C39D424-7CDE-412D-ACFE-67E5F5300652}" srcId="{65B5A67E-32CD-4E74-8020-B47B3552FEB8}" destId="{83E202E0-ACE2-4327-980F-56C52F7AC1DD}" srcOrd="2" destOrd="0" parTransId="{EE11797C-6122-4968-99D3-5B44C44558CA}" sibTransId="{B115FF97-D0E7-4F29-9665-76B2123D41B4}"/>
    <dgm:cxn modelId="{D1B7F80E-89B5-4AEB-9879-44693426BA7C}" srcId="{65B5A67E-32CD-4E74-8020-B47B3552FEB8}" destId="{81DA92AE-6298-4E6A-AFBB-1DCE7AC10DB4}" srcOrd="1" destOrd="0" parTransId="{513AF1AC-AFBE-48F5-9949-9D2FD69DA37A}" sibTransId="{B0C69782-34F0-4646-B1E0-84EDBC30012D}"/>
    <dgm:cxn modelId="{F100804C-22F3-4CA4-8890-97FF68717EAB}" type="presOf" srcId="{C5C36592-7C61-4E49-A831-093EF24B5551}" destId="{2A7CC9E1-5665-476A-806F-0B9018B1114D}" srcOrd="0" destOrd="0" presId="urn:microsoft.com/office/officeart/2005/8/layout/process1"/>
    <dgm:cxn modelId="{57D3D6C0-D1B0-4C68-81B2-068875A7A158}" type="presOf" srcId="{B0C69782-34F0-4646-B1E0-84EDBC30012D}" destId="{A09D330B-7FF6-4BB4-912B-C5C5D4F94A42}" srcOrd="1" destOrd="0" presId="urn:microsoft.com/office/officeart/2005/8/layout/process1"/>
    <dgm:cxn modelId="{3DBD86B9-AA34-43CA-9DE3-7C232135DE83}" type="presParOf" srcId="{6D9319A5-C798-42E1-86BE-AF877E2D7675}" destId="{2A7CC9E1-5665-476A-806F-0B9018B1114D}" srcOrd="0" destOrd="0" presId="urn:microsoft.com/office/officeart/2005/8/layout/process1"/>
    <dgm:cxn modelId="{AA89FE15-4BD2-4A9F-A701-81B4641B6D50}" type="presParOf" srcId="{6D9319A5-C798-42E1-86BE-AF877E2D7675}" destId="{B11EF2F4-9632-49B8-8F63-7773D1747A97}" srcOrd="1" destOrd="0" presId="urn:microsoft.com/office/officeart/2005/8/layout/process1"/>
    <dgm:cxn modelId="{4DA612CA-DC49-4ABF-904F-0ACF7B097C6A}" type="presParOf" srcId="{B11EF2F4-9632-49B8-8F63-7773D1747A97}" destId="{5CA671D4-1CE3-4C28-A6EA-2840306AD4CC}" srcOrd="0" destOrd="0" presId="urn:microsoft.com/office/officeart/2005/8/layout/process1"/>
    <dgm:cxn modelId="{EDF5CD6B-04DC-408C-BDA6-77110B341FE3}" type="presParOf" srcId="{6D9319A5-C798-42E1-86BE-AF877E2D7675}" destId="{0AD995D7-B283-421E-BCEA-87CD248C31C7}" srcOrd="2" destOrd="0" presId="urn:microsoft.com/office/officeart/2005/8/layout/process1"/>
    <dgm:cxn modelId="{3A70283F-F374-43F2-88B0-5CED22E7A4E8}" type="presParOf" srcId="{6D9319A5-C798-42E1-86BE-AF877E2D7675}" destId="{325A5D14-4E80-42F3-B5D7-01F9A30CC268}" srcOrd="3" destOrd="0" presId="urn:microsoft.com/office/officeart/2005/8/layout/process1"/>
    <dgm:cxn modelId="{DE23F00F-A764-4D00-8A49-F34F783E6150}" type="presParOf" srcId="{325A5D14-4E80-42F3-B5D7-01F9A30CC268}" destId="{A09D330B-7FF6-4BB4-912B-C5C5D4F94A42}" srcOrd="0" destOrd="0" presId="urn:microsoft.com/office/officeart/2005/8/layout/process1"/>
    <dgm:cxn modelId="{CDB442DE-2181-4CE6-BC86-6F1DCB6CAACC}" type="presParOf" srcId="{6D9319A5-C798-42E1-86BE-AF877E2D7675}" destId="{0D42C9BD-8292-497A-AE86-B3E30476AF3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63AE1C-E355-458C-9CB3-F46C7D9972D3}" type="doc">
      <dgm:prSet loTypeId="urn:microsoft.com/office/officeart/2005/8/layout/chevron2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2C573D4E-F120-4DB7-805C-D33A11D9FDDC}">
      <dgm:prSet phldrT="[Texto]" custT="1"/>
      <dgm:spPr/>
      <dgm:t>
        <a:bodyPr/>
        <a:lstStyle/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Início da agricultura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2289246E-6667-4C6F-B030-8580EF8D989B}" type="parTrans" cxnId="{731CBB87-6E88-4E1C-9090-DA0891BC4472}">
      <dgm:prSet/>
      <dgm:spPr/>
      <dgm:t>
        <a:bodyPr/>
        <a:lstStyle/>
        <a:p>
          <a:endParaRPr lang="pt-BR" sz="1800"/>
        </a:p>
      </dgm:t>
    </dgm:pt>
    <dgm:pt modelId="{409DDDAB-9F5C-4C06-8C1E-A848F8DF180A}" type="sibTrans" cxnId="{731CBB87-6E88-4E1C-9090-DA0891BC4472}">
      <dgm:prSet/>
      <dgm:spPr/>
      <dgm:t>
        <a:bodyPr/>
        <a:lstStyle/>
        <a:p>
          <a:endParaRPr lang="pt-BR" sz="1800"/>
        </a:p>
      </dgm:t>
    </dgm:pt>
    <dgm:pt modelId="{D282AA32-BEA3-4053-82B6-E51B73125A4B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Destinava-se basicamente ao suprimento de alimentos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B7B9099E-5C0F-41C5-A85D-21CDC30CA5C6}" type="parTrans" cxnId="{4130C845-0648-4457-A07D-3022797E4E78}">
      <dgm:prSet/>
      <dgm:spPr/>
      <dgm:t>
        <a:bodyPr/>
        <a:lstStyle/>
        <a:p>
          <a:endParaRPr lang="pt-BR" sz="1800"/>
        </a:p>
      </dgm:t>
    </dgm:pt>
    <dgm:pt modelId="{E8B07443-53B2-4D7A-8681-CF1E975EFA1D}" type="sibTrans" cxnId="{4130C845-0648-4457-A07D-3022797E4E78}">
      <dgm:prSet/>
      <dgm:spPr/>
      <dgm:t>
        <a:bodyPr/>
        <a:lstStyle/>
        <a:p>
          <a:endParaRPr lang="pt-BR" sz="1800"/>
        </a:p>
      </dgm:t>
    </dgm:pt>
    <dgm:pt modelId="{B335B6AC-A9FD-41B5-BB99-25B0F3BE11D7}">
      <dgm:prSet phldrT="[Texto]" custT="1"/>
      <dgm:spPr/>
      <dgm:t>
        <a:bodyPr/>
        <a:lstStyle/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Revolução industrial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42053D30-A84F-472D-8F5F-547E020AACE6}" type="parTrans" cxnId="{7AFC94C1-ED99-4A1B-A19F-6ECE530E282F}">
      <dgm:prSet/>
      <dgm:spPr/>
      <dgm:t>
        <a:bodyPr/>
        <a:lstStyle/>
        <a:p>
          <a:endParaRPr lang="pt-BR" sz="1800"/>
        </a:p>
      </dgm:t>
    </dgm:pt>
    <dgm:pt modelId="{8CE8E9A1-818F-4052-B5CC-4A8865363E46}" type="sibTrans" cxnId="{7AFC94C1-ED99-4A1B-A19F-6ECE530E282F}">
      <dgm:prSet/>
      <dgm:spPr/>
      <dgm:t>
        <a:bodyPr/>
        <a:lstStyle/>
        <a:p>
          <a:endParaRPr lang="pt-BR" sz="1800"/>
        </a:p>
      </dgm:t>
    </dgm:pt>
    <dgm:pt modelId="{50C2730E-0471-4367-B677-984B1C397D4B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Teve início a intensificação da agricultura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EA827218-F859-46CB-BAC8-A9E8C46773AE}" type="parTrans" cxnId="{535CD4D6-CE27-4273-9731-5A168481456A}">
      <dgm:prSet/>
      <dgm:spPr/>
      <dgm:t>
        <a:bodyPr/>
        <a:lstStyle/>
        <a:p>
          <a:endParaRPr lang="pt-BR" sz="1800"/>
        </a:p>
      </dgm:t>
    </dgm:pt>
    <dgm:pt modelId="{7B74D66A-86CE-4A95-BDD2-6CC5EB2A92CA}" type="sibTrans" cxnId="{535CD4D6-CE27-4273-9731-5A168481456A}">
      <dgm:prSet/>
      <dgm:spPr/>
      <dgm:t>
        <a:bodyPr/>
        <a:lstStyle/>
        <a:p>
          <a:endParaRPr lang="pt-BR" sz="1800"/>
        </a:p>
      </dgm:t>
    </dgm:pt>
    <dgm:pt modelId="{4FBE6D6A-7E91-4402-9641-F61840113AD1}">
      <dgm:prSet phldrT="[Texto]" custT="1"/>
      <dgm:spPr/>
      <dgm:t>
        <a:bodyPr/>
        <a:lstStyle/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Revolução verde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B826AB48-5CC3-45CF-977A-F4510305502B}" type="parTrans" cxnId="{492BE017-C39F-433F-B7B9-60EAE30D4ABC}">
      <dgm:prSet/>
      <dgm:spPr/>
      <dgm:t>
        <a:bodyPr/>
        <a:lstStyle/>
        <a:p>
          <a:endParaRPr lang="pt-BR" sz="1800"/>
        </a:p>
      </dgm:t>
    </dgm:pt>
    <dgm:pt modelId="{C57D4E5E-538E-4755-9B1C-AC54FA698A9E}" type="sibTrans" cxnId="{492BE017-C39F-433F-B7B9-60EAE30D4ABC}">
      <dgm:prSet/>
      <dgm:spPr/>
      <dgm:t>
        <a:bodyPr/>
        <a:lstStyle/>
        <a:p>
          <a:endParaRPr lang="pt-BR" sz="1800"/>
        </a:p>
      </dgm:t>
    </dgm:pt>
    <dgm:pt modelId="{A5A8FB78-3E60-4A94-9D2B-FD871111F6C2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A modernização da agricultura crescente e intensificada nos anos 1960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3ED016B0-0AD0-4CAF-B1CE-F9ABC7B223EC}" type="parTrans" cxnId="{03361422-FCE3-47E9-8609-24FB555A9D5C}">
      <dgm:prSet/>
      <dgm:spPr/>
      <dgm:t>
        <a:bodyPr/>
        <a:lstStyle/>
        <a:p>
          <a:endParaRPr lang="pt-BR" sz="1800"/>
        </a:p>
      </dgm:t>
    </dgm:pt>
    <dgm:pt modelId="{E0BEDB93-F286-43A8-900B-EB0BC736DA0B}" type="sibTrans" cxnId="{03361422-FCE3-47E9-8609-24FB555A9D5C}">
      <dgm:prSet/>
      <dgm:spPr/>
      <dgm:t>
        <a:bodyPr/>
        <a:lstStyle/>
        <a:p>
          <a:endParaRPr lang="pt-BR" sz="1800"/>
        </a:p>
      </dgm:t>
    </dgm:pt>
    <dgm:pt modelId="{1BA59C4C-A609-449C-B590-A2C201F33EFE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Entre 11000 e 9000 anos atrás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48AECA71-8407-4AF8-9864-1A66E643D9EA}" type="parTrans" cxnId="{188DE1F7-763C-446B-A376-B014559AD781}">
      <dgm:prSet/>
      <dgm:spPr/>
      <dgm:t>
        <a:bodyPr/>
        <a:lstStyle/>
        <a:p>
          <a:endParaRPr lang="pt-BR" sz="1800"/>
        </a:p>
      </dgm:t>
    </dgm:pt>
    <dgm:pt modelId="{602AAADD-C33E-4764-BF99-1B15ED7EE67A}" type="sibTrans" cxnId="{188DE1F7-763C-446B-A376-B014559AD781}">
      <dgm:prSet/>
      <dgm:spPr/>
      <dgm:t>
        <a:bodyPr/>
        <a:lstStyle/>
        <a:p>
          <a:endParaRPr lang="pt-BR" sz="1800"/>
        </a:p>
      </dgm:t>
    </dgm:pt>
    <dgm:pt modelId="{844DC86A-81AD-4731-AC2A-32FB78130134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Desrespeito aos ciclos naturais. Tecnologia permite plantar o ano todo 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48D508EC-F5D3-49F3-9D79-87AFEDD9BC4F}" type="parTrans" cxnId="{D0730B26-8F30-4472-8E1E-C0C8B11DF95B}">
      <dgm:prSet/>
      <dgm:spPr/>
      <dgm:t>
        <a:bodyPr/>
        <a:lstStyle/>
        <a:p>
          <a:endParaRPr lang="pt-BR" sz="1800"/>
        </a:p>
      </dgm:t>
    </dgm:pt>
    <dgm:pt modelId="{6984F1E4-41DD-4D23-A261-ADB8074E42C9}" type="sibTrans" cxnId="{D0730B26-8F30-4472-8E1E-C0C8B11DF95B}">
      <dgm:prSet/>
      <dgm:spPr/>
      <dgm:t>
        <a:bodyPr/>
        <a:lstStyle/>
        <a:p>
          <a:endParaRPr lang="pt-BR" sz="1800"/>
        </a:p>
      </dgm:t>
    </dgm:pt>
    <dgm:pt modelId="{602C2CFA-991F-4EEC-B349-E1BFA9F3DA68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Teve início nos Estados Unidos e Europa, caracterizada por modelos técnicos apoiados em sistemas produtivos intensivos e especializados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58173069-7939-4572-9D43-CA6F625A2B3D}" type="parTrans" cxnId="{B0D95295-635F-4B63-9C50-19C66E96CECE}">
      <dgm:prSet/>
      <dgm:spPr/>
      <dgm:t>
        <a:bodyPr/>
        <a:lstStyle/>
        <a:p>
          <a:endParaRPr lang="pt-BR" sz="1800"/>
        </a:p>
      </dgm:t>
    </dgm:pt>
    <dgm:pt modelId="{DC67AFC3-66EB-4D9D-818E-323258D022EA}" type="sibTrans" cxnId="{B0D95295-635F-4B63-9C50-19C66E96CECE}">
      <dgm:prSet/>
      <dgm:spPr/>
      <dgm:t>
        <a:bodyPr/>
        <a:lstStyle/>
        <a:p>
          <a:endParaRPr lang="pt-BR" sz="1800"/>
        </a:p>
      </dgm:t>
    </dgm:pt>
    <dgm:pt modelId="{EB773677-3A64-4CC1-B506-4AE15E205AD6}">
      <dgm:prSet phldrT="[Texto]" custT="1"/>
      <dgm:spPr/>
      <dgm:t>
        <a:bodyPr/>
        <a:lstStyle/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Impactos ambientais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19FC5C2B-BE35-4D45-BDA6-5F10F98B62A5}" type="parTrans" cxnId="{41A7ED76-B8B0-4A5E-BA52-0A65717C06BC}">
      <dgm:prSet/>
      <dgm:spPr/>
      <dgm:t>
        <a:bodyPr/>
        <a:lstStyle/>
        <a:p>
          <a:endParaRPr lang="pt-BR" sz="1800"/>
        </a:p>
      </dgm:t>
    </dgm:pt>
    <dgm:pt modelId="{318F5BCD-087A-4D42-9004-F95658452877}" type="sibTrans" cxnId="{41A7ED76-B8B0-4A5E-BA52-0A65717C06BC}">
      <dgm:prSet/>
      <dgm:spPr/>
      <dgm:t>
        <a:bodyPr/>
        <a:lstStyle/>
        <a:p>
          <a:endParaRPr lang="pt-BR" sz="1800"/>
        </a:p>
      </dgm:t>
    </dgm:pt>
    <dgm:pt modelId="{A7EE8EAA-9FCA-4C18-A53F-592FB6CEAA37}">
      <dgm:prSet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Rompimento com limites naturais pela agricultura capitalista intensiva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E91F7F1D-713B-4CB2-BADE-23776EA387CE}" type="parTrans" cxnId="{A61D1334-A40F-4271-B51F-D47AA693B647}">
      <dgm:prSet/>
      <dgm:spPr/>
      <dgm:t>
        <a:bodyPr/>
        <a:lstStyle/>
        <a:p>
          <a:endParaRPr lang="pt-BR" sz="1800"/>
        </a:p>
      </dgm:t>
    </dgm:pt>
    <dgm:pt modelId="{8598E261-318C-41E6-AFED-8D1A6D15B809}" type="sibTrans" cxnId="{A61D1334-A40F-4271-B51F-D47AA693B647}">
      <dgm:prSet/>
      <dgm:spPr/>
      <dgm:t>
        <a:bodyPr/>
        <a:lstStyle/>
        <a:p>
          <a:endParaRPr lang="pt-BR" sz="1800"/>
        </a:p>
      </dgm:t>
    </dgm:pt>
    <dgm:pt modelId="{32A88D14-E6F0-4343-9CAC-83C30579135D}">
      <dgm:prSet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Os ciclos biológicos são modificados artificialmente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7AF07C8B-22BE-4E63-8E2A-FA9E9F50F425}" type="parTrans" cxnId="{DDC1CAA3-6A3A-467F-9D27-3F13327F1E1A}">
      <dgm:prSet/>
      <dgm:spPr/>
      <dgm:t>
        <a:bodyPr/>
        <a:lstStyle/>
        <a:p>
          <a:endParaRPr lang="pt-BR" sz="1800"/>
        </a:p>
      </dgm:t>
    </dgm:pt>
    <dgm:pt modelId="{47869498-F86C-457F-AF46-4B65374D7D0A}" type="sibTrans" cxnId="{DDC1CAA3-6A3A-467F-9D27-3F13327F1E1A}">
      <dgm:prSet/>
      <dgm:spPr/>
      <dgm:t>
        <a:bodyPr/>
        <a:lstStyle/>
        <a:p>
          <a:endParaRPr lang="pt-BR" sz="1800"/>
        </a:p>
      </dgm:t>
    </dgm:pt>
    <dgm:pt modelId="{60887B18-000A-430C-82F6-392E48F60F1B}">
      <dgm:prSet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Exaustão dos recursos naturais e contaminação do solo e água 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7AB40401-0AED-4D30-B429-6D7A09D08C40}" type="parTrans" cxnId="{24637FA1-F13D-4B5E-91A4-9BF47E91D5E1}">
      <dgm:prSet/>
      <dgm:spPr/>
      <dgm:t>
        <a:bodyPr/>
        <a:lstStyle/>
        <a:p>
          <a:endParaRPr lang="pt-BR" sz="1800"/>
        </a:p>
      </dgm:t>
    </dgm:pt>
    <dgm:pt modelId="{38CC155B-5CB9-461E-AFE9-2591020DFC72}" type="sibTrans" cxnId="{24637FA1-F13D-4B5E-91A4-9BF47E91D5E1}">
      <dgm:prSet/>
      <dgm:spPr/>
      <dgm:t>
        <a:bodyPr/>
        <a:lstStyle/>
        <a:p>
          <a:endParaRPr lang="pt-BR" sz="1800"/>
        </a:p>
      </dgm:t>
    </dgm:pt>
    <dgm:pt modelId="{392B6823-566E-44C5-A005-1AB7B005F583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Estreitamento da relação agricultura – indústria (produção larga escala)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D8505763-4FE3-4E1A-A5D8-81A3377871CE}" type="parTrans" cxnId="{07FB8113-2D7F-4C82-B36D-1EA6F1DF0874}">
      <dgm:prSet/>
      <dgm:spPr/>
      <dgm:t>
        <a:bodyPr/>
        <a:lstStyle/>
        <a:p>
          <a:endParaRPr lang="pt-BR"/>
        </a:p>
      </dgm:t>
    </dgm:pt>
    <dgm:pt modelId="{1BBAC201-B771-4F09-8681-67C9F3D9C510}" type="sibTrans" cxnId="{07FB8113-2D7F-4C82-B36D-1EA6F1DF0874}">
      <dgm:prSet/>
      <dgm:spPr/>
      <dgm:t>
        <a:bodyPr/>
        <a:lstStyle/>
        <a:p>
          <a:endParaRPr lang="pt-BR"/>
        </a:p>
      </dgm:t>
    </dgm:pt>
    <dgm:pt modelId="{392D2EAC-2D7A-43D6-A1F3-A9D1946EED63}" type="pres">
      <dgm:prSet presAssocID="{CB63AE1C-E355-458C-9CB3-F46C7D9972D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E9D16AE-CD71-4A4A-9511-16C7C2D809EE}" type="pres">
      <dgm:prSet presAssocID="{2C573D4E-F120-4DB7-805C-D33A11D9FDDC}" presName="composite" presStyleCnt="0"/>
      <dgm:spPr/>
    </dgm:pt>
    <dgm:pt modelId="{51EA3A34-3E6A-4101-9957-8B0A0807E6AA}" type="pres">
      <dgm:prSet presAssocID="{2C573D4E-F120-4DB7-805C-D33A11D9FDD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978DC58-319E-4724-AF0E-5A9C7E1C0D30}" type="pres">
      <dgm:prSet presAssocID="{2C573D4E-F120-4DB7-805C-D33A11D9FDDC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4AC277-9DBB-4ACF-B232-AB85B1378B3F}" type="pres">
      <dgm:prSet presAssocID="{409DDDAB-9F5C-4C06-8C1E-A848F8DF180A}" presName="sp" presStyleCnt="0"/>
      <dgm:spPr/>
    </dgm:pt>
    <dgm:pt modelId="{3D82EB18-95C4-4434-826E-82FD1A2E297F}" type="pres">
      <dgm:prSet presAssocID="{B335B6AC-A9FD-41B5-BB99-25B0F3BE11D7}" presName="composite" presStyleCnt="0"/>
      <dgm:spPr/>
    </dgm:pt>
    <dgm:pt modelId="{279EB38B-0631-4663-B971-5E2137A6D4AB}" type="pres">
      <dgm:prSet presAssocID="{B335B6AC-A9FD-41B5-BB99-25B0F3BE11D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7CEACA9-9BCA-40DA-9506-B6E571056090}" type="pres">
      <dgm:prSet presAssocID="{B335B6AC-A9FD-41B5-BB99-25B0F3BE11D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FE8E2A4-3515-4376-A728-DA9172B6E0BE}" type="pres">
      <dgm:prSet presAssocID="{8CE8E9A1-818F-4052-B5CC-4A8865363E46}" presName="sp" presStyleCnt="0"/>
      <dgm:spPr/>
    </dgm:pt>
    <dgm:pt modelId="{581FB685-0E76-43D0-A9A1-D0C877E5E18B}" type="pres">
      <dgm:prSet presAssocID="{4FBE6D6A-7E91-4402-9641-F61840113AD1}" presName="composite" presStyleCnt="0"/>
      <dgm:spPr/>
    </dgm:pt>
    <dgm:pt modelId="{7A09A12B-BD4F-479B-B605-F6CFDB69610A}" type="pres">
      <dgm:prSet presAssocID="{4FBE6D6A-7E91-4402-9641-F61840113AD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5CC0B4B-C8A4-4378-A9FA-FFB51F9465B5}" type="pres">
      <dgm:prSet presAssocID="{4FBE6D6A-7E91-4402-9641-F61840113AD1}" presName="descendantText" presStyleLbl="alignAcc1" presStyleIdx="2" presStyleCnt="4" custLinFactNeighborX="99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BCD720-594D-4CD7-AD6C-13A47A94BB37}" type="pres">
      <dgm:prSet presAssocID="{C57D4E5E-538E-4755-9B1C-AC54FA698A9E}" presName="sp" presStyleCnt="0"/>
      <dgm:spPr/>
    </dgm:pt>
    <dgm:pt modelId="{299F6395-3500-47A0-99BD-2F12DB5DEC17}" type="pres">
      <dgm:prSet presAssocID="{EB773677-3A64-4CC1-B506-4AE15E205AD6}" presName="composite" presStyleCnt="0"/>
      <dgm:spPr/>
    </dgm:pt>
    <dgm:pt modelId="{C0800EC9-099F-41A2-B045-869E86DBD9B9}" type="pres">
      <dgm:prSet presAssocID="{EB773677-3A64-4CC1-B506-4AE15E205AD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3F467F-4EA6-47F3-8DA4-D27EE8E2BAD2}" type="pres">
      <dgm:prSet presAssocID="{EB773677-3A64-4CC1-B506-4AE15E205AD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3A1C36A-818B-4D73-B4DF-42326B5567D5}" type="presOf" srcId="{D282AA32-BEA3-4053-82B6-E51B73125A4B}" destId="{9978DC58-319E-4724-AF0E-5A9C7E1C0D30}" srcOrd="0" destOrd="1" presId="urn:microsoft.com/office/officeart/2005/8/layout/chevron2"/>
    <dgm:cxn modelId="{352F16DA-61F9-45BD-B288-04EE175B7BA3}" type="presOf" srcId="{844DC86A-81AD-4731-AC2A-32FB78130134}" destId="{47CEACA9-9BCA-40DA-9506-B6E571056090}" srcOrd="0" destOrd="2" presId="urn:microsoft.com/office/officeart/2005/8/layout/chevron2"/>
    <dgm:cxn modelId="{7AFC94C1-ED99-4A1B-A19F-6ECE530E282F}" srcId="{CB63AE1C-E355-458C-9CB3-F46C7D9972D3}" destId="{B335B6AC-A9FD-41B5-BB99-25B0F3BE11D7}" srcOrd="1" destOrd="0" parTransId="{42053D30-A84F-472D-8F5F-547E020AACE6}" sibTransId="{8CE8E9A1-818F-4052-B5CC-4A8865363E46}"/>
    <dgm:cxn modelId="{731CBB87-6E88-4E1C-9090-DA0891BC4472}" srcId="{CB63AE1C-E355-458C-9CB3-F46C7D9972D3}" destId="{2C573D4E-F120-4DB7-805C-D33A11D9FDDC}" srcOrd="0" destOrd="0" parTransId="{2289246E-6667-4C6F-B030-8580EF8D989B}" sibTransId="{409DDDAB-9F5C-4C06-8C1E-A848F8DF180A}"/>
    <dgm:cxn modelId="{2D5B7E24-5990-482F-9A8A-27280253D118}" type="presOf" srcId="{A5A8FB78-3E60-4A94-9D2B-FD871111F6C2}" destId="{B5CC0B4B-C8A4-4378-A9FA-FFB51F9465B5}" srcOrd="0" destOrd="0" presId="urn:microsoft.com/office/officeart/2005/8/layout/chevron2"/>
    <dgm:cxn modelId="{D853B67C-7851-4C8E-BA83-709DD9A2A9D7}" type="presOf" srcId="{50C2730E-0471-4367-B677-984B1C397D4B}" destId="{47CEACA9-9BCA-40DA-9506-B6E571056090}" srcOrd="0" destOrd="0" presId="urn:microsoft.com/office/officeart/2005/8/layout/chevron2"/>
    <dgm:cxn modelId="{188DE1F7-763C-446B-A376-B014559AD781}" srcId="{2C573D4E-F120-4DB7-805C-D33A11D9FDDC}" destId="{1BA59C4C-A609-449C-B590-A2C201F33EFE}" srcOrd="0" destOrd="0" parTransId="{48AECA71-8407-4AF8-9864-1A66E643D9EA}" sibTransId="{602AAADD-C33E-4764-BF99-1B15ED7EE67A}"/>
    <dgm:cxn modelId="{B05A09C4-CD3A-421F-A9FF-AECFF4B53812}" type="presOf" srcId="{A7EE8EAA-9FCA-4C18-A53F-592FB6CEAA37}" destId="{823F467F-4EA6-47F3-8DA4-D27EE8E2BAD2}" srcOrd="0" destOrd="0" presId="urn:microsoft.com/office/officeart/2005/8/layout/chevron2"/>
    <dgm:cxn modelId="{DDC1CAA3-6A3A-467F-9D27-3F13327F1E1A}" srcId="{EB773677-3A64-4CC1-B506-4AE15E205AD6}" destId="{32A88D14-E6F0-4343-9CAC-83C30579135D}" srcOrd="1" destOrd="0" parTransId="{7AF07C8B-22BE-4E63-8E2A-FA9E9F50F425}" sibTransId="{47869498-F86C-457F-AF46-4B65374D7D0A}"/>
    <dgm:cxn modelId="{0C139926-625D-4799-B158-18F780C44B07}" type="presOf" srcId="{B335B6AC-A9FD-41B5-BB99-25B0F3BE11D7}" destId="{279EB38B-0631-4663-B971-5E2137A6D4AB}" srcOrd="0" destOrd="0" presId="urn:microsoft.com/office/officeart/2005/8/layout/chevron2"/>
    <dgm:cxn modelId="{1EB7FFF7-CC9A-4320-AECD-508D67A5104C}" type="presOf" srcId="{32A88D14-E6F0-4343-9CAC-83C30579135D}" destId="{823F467F-4EA6-47F3-8DA4-D27EE8E2BAD2}" srcOrd="0" destOrd="1" presId="urn:microsoft.com/office/officeart/2005/8/layout/chevron2"/>
    <dgm:cxn modelId="{81CF9F0B-EA85-4CA7-B714-CD1584B9C32B}" type="presOf" srcId="{EB773677-3A64-4CC1-B506-4AE15E205AD6}" destId="{C0800EC9-099F-41A2-B045-869E86DBD9B9}" srcOrd="0" destOrd="0" presId="urn:microsoft.com/office/officeart/2005/8/layout/chevron2"/>
    <dgm:cxn modelId="{D0730B26-8F30-4472-8E1E-C0C8B11DF95B}" srcId="{B335B6AC-A9FD-41B5-BB99-25B0F3BE11D7}" destId="{844DC86A-81AD-4731-AC2A-32FB78130134}" srcOrd="2" destOrd="0" parTransId="{48D508EC-F5D3-49F3-9D79-87AFEDD9BC4F}" sibTransId="{6984F1E4-41DD-4D23-A261-ADB8074E42C9}"/>
    <dgm:cxn modelId="{568BD6BB-8CB5-40AA-9CEB-4A602296F20A}" type="presOf" srcId="{392B6823-566E-44C5-A005-1AB7B005F583}" destId="{47CEACA9-9BCA-40DA-9506-B6E571056090}" srcOrd="0" destOrd="1" presId="urn:microsoft.com/office/officeart/2005/8/layout/chevron2"/>
    <dgm:cxn modelId="{41A7ED76-B8B0-4A5E-BA52-0A65717C06BC}" srcId="{CB63AE1C-E355-458C-9CB3-F46C7D9972D3}" destId="{EB773677-3A64-4CC1-B506-4AE15E205AD6}" srcOrd="3" destOrd="0" parTransId="{19FC5C2B-BE35-4D45-BDA6-5F10F98B62A5}" sibTransId="{318F5BCD-087A-4D42-9004-F95658452877}"/>
    <dgm:cxn modelId="{24637FA1-F13D-4B5E-91A4-9BF47E91D5E1}" srcId="{EB773677-3A64-4CC1-B506-4AE15E205AD6}" destId="{60887B18-000A-430C-82F6-392E48F60F1B}" srcOrd="2" destOrd="0" parTransId="{7AB40401-0AED-4D30-B429-6D7A09D08C40}" sibTransId="{38CC155B-5CB9-461E-AFE9-2591020DFC72}"/>
    <dgm:cxn modelId="{A61D1334-A40F-4271-B51F-D47AA693B647}" srcId="{EB773677-3A64-4CC1-B506-4AE15E205AD6}" destId="{A7EE8EAA-9FCA-4C18-A53F-592FB6CEAA37}" srcOrd="0" destOrd="0" parTransId="{E91F7F1D-713B-4CB2-BADE-23776EA387CE}" sibTransId="{8598E261-318C-41E6-AFED-8D1A6D15B809}"/>
    <dgm:cxn modelId="{07074B8D-5596-4303-BD36-C6DB404E11B8}" type="presOf" srcId="{602C2CFA-991F-4EEC-B349-E1BFA9F3DA68}" destId="{B5CC0B4B-C8A4-4378-A9FA-FFB51F9465B5}" srcOrd="0" destOrd="1" presId="urn:microsoft.com/office/officeart/2005/8/layout/chevron2"/>
    <dgm:cxn modelId="{492BE017-C39F-433F-B7B9-60EAE30D4ABC}" srcId="{CB63AE1C-E355-458C-9CB3-F46C7D9972D3}" destId="{4FBE6D6A-7E91-4402-9641-F61840113AD1}" srcOrd="2" destOrd="0" parTransId="{B826AB48-5CC3-45CF-977A-F4510305502B}" sibTransId="{C57D4E5E-538E-4755-9B1C-AC54FA698A9E}"/>
    <dgm:cxn modelId="{D2EC27B8-7BE0-4D1E-8CAA-248C95FD7954}" type="presOf" srcId="{CB63AE1C-E355-458C-9CB3-F46C7D9972D3}" destId="{392D2EAC-2D7A-43D6-A1F3-A9D1946EED63}" srcOrd="0" destOrd="0" presId="urn:microsoft.com/office/officeart/2005/8/layout/chevron2"/>
    <dgm:cxn modelId="{B0D95295-635F-4B63-9C50-19C66E96CECE}" srcId="{4FBE6D6A-7E91-4402-9641-F61840113AD1}" destId="{602C2CFA-991F-4EEC-B349-E1BFA9F3DA68}" srcOrd="1" destOrd="0" parTransId="{58173069-7939-4572-9D43-CA6F625A2B3D}" sibTransId="{DC67AFC3-66EB-4D9D-818E-323258D022EA}"/>
    <dgm:cxn modelId="{03361422-FCE3-47E9-8609-24FB555A9D5C}" srcId="{4FBE6D6A-7E91-4402-9641-F61840113AD1}" destId="{A5A8FB78-3E60-4A94-9D2B-FD871111F6C2}" srcOrd="0" destOrd="0" parTransId="{3ED016B0-0AD0-4CAF-B1CE-F9ABC7B223EC}" sibTransId="{E0BEDB93-F286-43A8-900B-EB0BC736DA0B}"/>
    <dgm:cxn modelId="{BB89EAB6-003A-46EA-8F06-317D4C27D0A4}" type="presOf" srcId="{60887B18-000A-430C-82F6-392E48F60F1B}" destId="{823F467F-4EA6-47F3-8DA4-D27EE8E2BAD2}" srcOrd="0" destOrd="2" presId="urn:microsoft.com/office/officeart/2005/8/layout/chevron2"/>
    <dgm:cxn modelId="{BE24053D-A958-48D4-8A23-A90AB629FFDE}" type="presOf" srcId="{4FBE6D6A-7E91-4402-9641-F61840113AD1}" destId="{7A09A12B-BD4F-479B-B605-F6CFDB69610A}" srcOrd="0" destOrd="0" presId="urn:microsoft.com/office/officeart/2005/8/layout/chevron2"/>
    <dgm:cxn modelId="{19994DA3-F8D5-4B5E-9D2D-A09761EF3EF9}" type="presOf" srcId="{2C573D4E-F120-4DB7-805C-D33A11D9FDDC}" destId="{51EA3A34-3E6A-4101-9957-8B0A0807E6AA}" srcOrd="0" destOrd="0" presId="urn:microsoft.com/office/officeart/2005/8/layout/chevron2"/>
    <dgm:cxn modelId="{535CD4D6-CE27-4273-9731-5A168481456A}" srcId="{B335B6AC-A9FD-41B5-BB99-25B0F3BE11D7}" destId="{50C2730E-0471-4367-B677-984B1C397D4B}" srcOrd="0" destOrd="0" parTransId="{EA827218-F859-46CB-BAC8-A9E8C46773AE}" sibTransId="{7B74D66A-86CE-4A95-BDD2-6CC5EB2A92CA}"/>
    <dgm:cxn modelId="{13DFBE58-98DB-45B6-86A8-89E22D67E9C6}" type="presOf" srcId="{1BA59C4C-A609-449C-B590-A2C201F33EFE}" destId="{9978DC58-319E-4724-AF0E-5A9C7E1C0D30}" srcOrd="0" destOrd="0" presId="urn:microsoft.com/office/officeart/2005/8/layout/chevron2"/>
    <dgm:cxn modelId="{07FB8113-2D7F-4C82-B36D-1EA6F1DF0874}" srcId="{B335B6AC-A9FD-41B5-BB99-25B0F3BE11D7}" destId="{392B6823-566E-44C5-A005-1AB7B005F583}" srcOrd="1" destOrd="0" parTransId="{D8505763-4FE3-4E1A-A5D8-81A3377871CE}" sibTransId="{1BBAC201-B771-4F09-8681-67C9F3D9C510}"/>
    <dgm:cxn modelId="{4130C845-0648-4457-A07D-3022797E4E78}" srcId="{2C573D4E-F120-4DB7-805C-D33A11D9FDDC}" destId="{D282AA32-BEA3-4053-82B6-E51B73125A4B}" srcOrd="1" destOrd="0" parTransId="{B7B9099E-5C0F-41C5-A85D-21CDC30CA5C6}" sibTransId="{E8B07443-53B2-4D7A-8681-CF1E975EFA1D}"/>
    <dgm:cxn modelId="{080E94E6-5B7B-4038-B732-AE211ACACEF7}" type="presParOf" srcId="{392D2EAC-2D7A-43D6-A1F3-A9D1946EED63}" destId="{2E9D16AE-CD71-4A4A-9511-16C7C2D809EE}" srcOrd="0" destOrd="0" presId="urn:microsoft.com/office/officeart/2005/8/layout/chevron2"/>
    <dgm:cxn modelId="{75B58B9F-B3E2-4F8B-95BD-F3547012DE75}" type="presParOf" srcId="{2E9D16AE-CD71-4A4A-9511-16C7C2D809EE}" destId="{51EA3A34-3E6A-4101-9957-8B0A0807E6AA}" srcOrd="0" destOrd="0" presId="urn:microsoft.com/office/officeart/2005/8/layout/chevron2"/>
    <dgm:cxn modelId="{36C2AA2D-E25B-4BB5-8955-C020B38C194D}" type="presParOf" srcId="{2E9D16AE-CD71-4A4A-9511-16C7C2D809EE}" destId="{9978DC58-319E-4724-AF0E-5A9C7E1C0D30}" srcOrd="1" destOrd="0" presId="urn:microsoft.com/office/officeart/2005/8/layout/chevron2"/>
    <dgm:cxn modelId="{40CD2CCF-B274-40FC-B155-C6C55BC4121B}" type="presParOf" srcId="{392D2EAC-2D7A-43D6-A1F3-A9D1946EED63}" destId="{364AC277-9DBB-4ACF-B232-AB85B1378B3F}" srcOrd="1" destOrd="0" presId="urn:microsoft.com/office/officeart/2005/8/layout/chevron2"/>
    <dgm:cxn modelId="{76AFB623-EB05-4A5E-AA28-A994F989BEB9}" type="presParOf" srcId="{392D2EAC-2D7A-43D6-A1F3-A9D1946EED63}" destId="{3D82EB18-95C4-4434-826E-82FD1A2E297F}" srcOrd="2" destOrd="0" presId="urn:microsoft.com/office/officeart/2005/8/layout/chevron2"/>
    <dgm:cxn modelId="{83308EFE-FB1F-4A29-B7A4-08F66F174F91}" type="presParOf" srcId="{3D82EB18-95C4-4434-826E-82FD1A2E297F}" destId="{279EB38B-0631-4663-B971-5E2137A6D4AB}" srcOrd="0" destOrd="0" presId="urn:microsoft.com/office/officeart/2005/8/layout/chevron2"/>
    <dgm:cxn modelId="{6A475AD4-E7DA-4260-99F6-31CCF01CD0A8}" type="presParOf" srcId="{3D82EB18-95C4-4434-826E-82FD1A2E297F}" destId="{47CEACA9-9BCA-40DA-9506-B6E571056090}" srcOrd="1" destOrd="0" presId="urn:microsoft.com/office/officeart/2005/8/layout/chevron2"/>
    <dgm:cxn modelId="{7E05EF2E-7698-4BED-A1E4-5BB550530751}" type="presParOf" srcId="{392D2EAC-2D7A-43D6-A1F3-A9D1946EED63}" destId="{AFE8E2A4-3515-4376-A728-DA9172B6E0BE}" srcOrd="3" destOrd="0" presId="urn:microsoft.com/office/officeart/2005/8/layout/chevron2"/>
    <dgm:cxn modelId="{08E9C029-B89D-4D81-8356-447166F28148}" type="presParOf" srcId="{392D2EAC-2D7A-43D6-A1F3-A9D1946EED63}" destId="{581FB685-0E76-43D0-A9A1-D0C877E5E18B}" srcOrd="4" destOrd="0" presId="urn:microsoft.com/office/officeart/2005/8/layout/chevron2"/>
    <dgm:cxn modelId="{D9F52762-E046-4F90-98C8-77164AF47396}" type="presParOf" srcId="{581FB685-0E76-43D0-A9A1-D0C877E5E18B}" destId="{7A09A12B-BD4F-479B-B605-F6CFDB69610A}" srcOrd="0" destOrd="0" presId="urn:microsoft.com/office/officeart/2005/8/layout/chevron2"/>
    <dgm:cxn modelId="{7AD855C4-594C-4057-880D-11AD89B88EFC}" type="presParOf" srcId="{581FB685-0E76-43D0-A9A1-D0C877E5E18B}" destId="{B5CC0B4B-C8A4-4378-A9FA-FFB51F9465B5}" srcOrd="1" destOrd="0" presId="urn:microsoft.com/office/officeart/2005/8/layout/chevron2"/>
    <dgm:cxn modelId="{E8C343B0-CA50-4AE0-84BD-DEB9076625EC}" type="presParOf" srcId="{392D2EAC-2D7A-43D6-A1F3-A9D1946EED63}" destId="{C0BCD720-594D-4CD7-AD6C-13A47A94BB37}" srcOrd="5" destOrd="0" presId="urn:microsoft.com/office/officeart/2005/8/layout/chevron2"/>
    <dgm:cxn modelId="{AA4AA02D-CF41-4531-A14F-E20B209773EB}" type="presParOf" srcId="{392D2EAC-2D7A-43D6-A1F3-A9D1946EED63}" destId="{299F6395-3500-47A0-99BD-2F12DB5DEC17}" srcOrd="6" destOrd="0" presId="urn:microsoft.com/office/officeart/2005/8/layout/chevron2"/>
    <dgm:cxn modelId="{317BFF6C-1757-4404-8699-B4046DF3311F}" type="presParOf" srcId="{299F6395-3500-47A0-99BD-2F12DB5DEC17}" destId="{C0800EC9-099F-41A2-B045-869E86DBD9B9}" srcOrd="0" destOrd="0" presId="urn:microsoft.com/office/officeart/2005/8/layout/chevron2"/>
    <dgm:cxn modelId="{ED38C4A3-9E0D-4583-B746-70F3CD31202E}" type="presParOf" srcId="{299F6395-3500-47A0-99BD-2F12DB5DEC17}" destId="{823F467F-4EA6-47F3-8DA4-D27EE8E2BAD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26F81E5-278D-4F38-AB65-0CC615C5EF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1012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F6655-E252-4EC2-B6D9-323665EA8411}" type="datetimeFigureOut">
              <a:rPr lang="pt-BR" smtClean="0"/>
              <a:pPr/>
              <a:t>05/08/2013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715963"/>
            <a:ext cx="4768850" cy="3578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533900"/>
            <a:ext cx="5486400" cy="4294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064625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064625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238E5-9543-4F40-852E-111486928FF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3352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6B08AA-608D-43B4-8907-4C387B1FD2A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500B3-4142-44D6-92C6-F26D6E18D82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7DB153-FCAF-4A99-A098-6D98FF487B7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0A81C-E114-4945-9D1B-8F34611329E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63CBC-77E9-48D5-9801-883BB0F07E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D14F8-750D-4266-A349-B59BB708DCF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C0EE0-B53E-4914-AECF-A039BF927FF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1014A-A376-4D85-A043-AFDB165C310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A21038-9CA5-49E7-8778-4B5B23DE85F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CEB55-90F0-41F3-80D8-39A4ECB45E6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45A739F-F12D-4746-91A2-1ADFA2BB61A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AB118C1-E628-4E12-9B28-AA940D3B44B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hu.unisinos.br/noticias/508812-agrotoxicos-um-mercado-bilionario-e-cada-vez-mais-concentrado" TargetMode="External"/><Relationship Id="rId2" Type="http://schemas.openxmlformats.org/officeDocument/2006/relationships/hyperlink" Target="http://www.andef.com.br/noticias/noticia.asp?cod=351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agenciabrasil.ebc.com.br/noticia/2012-04-11/expansao-agricola-impulsiona-comercio-de-agrotoxicos-no-brasi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ge.gov.br/home/estatistica/economia/perfilmunic/meio_ambiente_2002/default.shtm" TargetMode="External"/><Relationship Id="rId2" Type="http://schemas.openxmlformats.org/officeDocument/2006/relationships/hyperlink" Target="http://www.ssrevista.uel.br/pdf/2008/31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256" y="1096144"/>
            <a:ext cx="8391200" cy="1828800"/>
          </a:xfrm>
        </p:spPr>
        <p:txBody>
          <a:bodyPr>
            <a:noAutofit/>
          </a:bodyPr>
          <a:lstStyle/>
          <a:p>
            <a:r>
              <a:rPr lang="pt-BR" sz="4000" i="1" dirty="0" smtClean="0">
                <a:solidFill>
                  <a:srgbClr val="FFC000"/>
                </a:solidFill>
              </a:rPr>
              <a:t/>
            </a:r>
            <a:br>
              <a:rPr lang="pt-BR" sz="4000" i="1" dirty="0" smtClean="0">
                <a:solidFill>
                  <a:srgbClr val="FFC000"/>
                </a:solidFill>
              </a:rPr>
            </a:br>
            <a:r>
              <a:rPr lang="pt-BR" sz="4000" i="1" dirty="0" smtClean="0">
                <a:solidFill>
                  <a:srgbClr val="FFC000"/>
                </a:solidFill>
              </a:rPr>
              <a:t/>
            </a:r>
            <a:br>
              <a:rPr lang="pt-BR" sz="4000" i="1" dirty="0" smtClean="0">
                <a:solidFill>
                  <a:srgbClr val="FFC000"/>
                </a:solidFill>
              </a:rPr>
            </a:br>
            <a:r>
              <a:rPr lang="pt-BR" sz="4000" i="1" dirty="0" smtClean="0">
                <a:solidFill>
                  <a:srgbClr val="FFC000"/>
                </a:solidFill>
              </a:rPr>
              <a:t/>
            </a:r>
            <a:br>
              <a:rPr lang="pt-BR" sz="4000" i="1" dirty="0" smtClean="0">
                <a:solidFill>
                  <a:srgbClr val="FFC000"/>
                </a:solidFill>
              </a:rPr>
            </a:br>
            <a:r>
              <a:rPr lang="pt-BR" sz="2800" i="1" dirty="0" smtClean="0">
                <a:solidFill>
                  <a:srgbClr val="FFFF00"/>
                </a:solidFill>
                <a:effectLst/>
                <a:latin typeface="Calibri" pitchFamily="34" charset="0"/>
              </a:rPr>
              <a:t>LGN - 478 e 479 Genética e Questões Socioambientais</a:t>
            </a:r>
            <a:r>
              <a:rPr lang="pt-BR" sz="2400" i="1" dirty="0" smtClean="0">
                <a:solidFill>
                  <a:srgbClr val="FFFF00"/>
                </a:solidFill>
                <a:effectLst/>
                <a:latin typeface="Calibri" pitchFamily="34" charset="0"/>
              </a:rPr>
              <a:t/>
            </a:r>
            <a:br>
              <a:rPr lang="pt-BR" sz="2400" i="1" dirty="0" smtClean="0">
                <a:solidFill>
                  <a:srgbClr val="FFFF00"/>
                </a:solidFill>
                <a:effectLst/>
                <a:latin typeface="Calibri" pitchFamily="34" charset="0"/>
              </a:rPr>
            </a:br>
            <a:r>
              <a:rPr lang="pt-BR" sz="1800" i="1" dirty="0" smtClean="0">
                <a:solidFill>
                  <a:srgbClr val="FFC000"/>
                </a:solidFill>
                <a:effectLst/>
                <a:latin typeface="Calibri" pitchFamily="34" charset="0"/>
              </a:rPr>
              <a:t>Universidade de São Paulo</a:t>
            </a:r>
            <a:br>
              <a:rPr lang="pt-BR" sz="1800" i="1" dirty="0" smtClean="0">
                <a:solidFill>
                  <a:srgbClr val="FFC000"/>
                </a:solidFill>
                <a:effectLst/>
                <a:latin typeface="Calibri" pitchFamily="34" charset="0"/>
              </a:rPr>
            </a:br>
            <a:r>
              <a:rPr lang="pt-BR" sz="1800" i="1" dirty="0" smtClean="0">
                <a:solidFill>
                  <a:srgbClr val="FFC000"/>
                </a:solidFill>
                <a:effectLst/>
                <a:latin typeface="Calibri" pitchFamily="34" charset="0"/>
              </a:rPr>
              <a:t>Escola Superior de Agricultura "Luiz de Queiroz”</a:t>
            </a:r>
            <a:br>
              <a:rPr lang="pt-BR" sz="1800" i="1" dirty="0" smtClean="0">
                <a:solidFill>
                  <a:srgbClr val="FFC000"/>
                </a:solidFill>
                <a:effectLst/>
                <a:latin typeface="Calibri" pitchFamily="34" charset="0"/>
              </a:rPr>
            </a:br>
            <a:r>
              <a:rPr lang="pt-BR" sz="1800" i="1" dirty="0" smtClean="0">
                <a:solidFill>
                  <a:srgbClr val="FFC000"/>
                </a:solidFill>
                <a:effectLst/>
                <a:latin typeface="Calibri" pitchFamily="34" charset="0"/>
              </a:rPr>
              <a:t>Departamento de Genética </a:t>
            </a:r>
            <a:br>
              <a:rPr lang="pt-BR" sz="1800" i="1" dirty="0" smtClean="0">
                <a:solidFill>
                  <a:srgbClr val="FFC000"/>
                </a:solidFill>
                <a:effectLst/>
                <a:latin typeface="Calibri" pitchFamily="34" charset="0"/>
              </a:rPr>
            </a:br>
            <a:endParaRPr lang="pt-BR" sz="1800" i="1" dirty="0" smtClean="0">
              <a:solidFill>
                <a:srgbClr val="FFC000"/>
              </a:solidFill>
              <a:effectLst/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9752" y="3228536"/>
            <a:ext cx="7854696" cy="1752600"/>
          </a:xfrm>
        </p:spPr>
        <p:txBody>
          <a:bodyPr>
            <a:noAutofit/>
          </a:bodyPr>
          <a:lstStyle/>
          <a:p>
            <a:endParaRPr lang="pt-BR" sz="2000" b="1" dirty="0" smtClean="0"/>
          </a:p>
          <a:p>
            <a:r>
              <a:rPr lang="pt-B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Profa</a:t>
            </a: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Dra. Silvia Maria Guerra Molina</a:t>
            </a:r>
          </a:p>
          <a:p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Estagiário PAE: Patrícia </a:t>
            </a:r>
            <a:r>
              <a:rPr lang="pt-B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Canholi</a:t>
            </a:r>
            <a:endParaRPr lang="pt-B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Monitora PEEG: Ian </a:t>
            </a:r>
            <a:r>
              <a:rPr lang="pt-B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Mikael</a:t>
            </a: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Paiva</a:t>
            </a:r>
          </a:p>
          <a:p>
            <a:r>
              <a:rPr lang="pt-BR" sz="1800" dirty="0" smtClean="0">
                <a:latin typeface="Calibri" pitchFamily="34" charset="0"/>
                <a:cs typeface="Calibri" pitchFamily="34" charset="0"/>
              </a:rPr>
              <a:t>Monitorias anteriores: Paulo </a:t>
            </a:r>
            <a:r>
              <a:rPr lang="pt-BR" sz="1800" dirty="0" err="1" smtClean="0">
                <a:latin typeface="Calibri" pitchFamily="34" charset="0"/>
                <a:cs typeface="Calibri" pitchFamily="34" charset="0"/>
              </a:rPr>
              <a:t>R.A.Berni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, Carolina </a:t>
            </a:r>
            <a:r>
              <a:rPr lang="pt-BR" sz="1800" dirty="0" err="1" smtClean="0">
                <a:latin typeface="Calibri" pitchFamily="34" charset="0"/>
                <a:cs typeface="Calibri" pitchFamily="34" charset="0"/>
              </a:rPr>
              <a:t>F.Carcaioli,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Felipe C.B.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Cavalcanti </a:t>
            </a:r>
            <a:endParaRPr lang="pt-BR" sz="1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2" name="Picture 34" descr="logo_ESALQ_2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445224"/>
            <a:ext cx="814838" cy="119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23928" y="6206462"/>
            <a:ext cx="1440160" cy="648072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Piracicaba</a:t>
            </a:r>
            <a:b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734" y="1052736"/>
            <a:ext cx="8640762" cy="4608512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defRPr/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Exemplos </a:t>
            </a:r>
            <a:r>
              <a:rPr lang="pt-BR" sz="2400" b="1" i="1" dirty="0">
                <a:latin typeface="Calibri" pitchFamily="34" charset="0"/>
                <a:cs typeface="Calibri" pitchFamily="34" charset="0"/>
              </a:rPr>
              <a:t>de problemas 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associados </a:t>
            </a:r>
            <a:r>
              <a:rPr lang="pt-BR" sz="2400" b="1" i="1" dirty="0">
                <a:latin typeface="Calibri" pitchFamily="34" charset="0"/>
                <a:cs typeface="Calibri" pitchFamily="34" charset="0"/>
              </a:rPr>
              <a:t>à 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agricultura:</a:t>
            </a:r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Excesso de nutrientes nas terras usadas para produção agrícola </a:t>
            </a:r>
          </a:p>
          <a:p>
            <a:pPr indent="-342900" algn="just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Deposição de resíduos: </a:t>
            </a:r>
            <a:endParaRPr lang="pt-BR" sz="2200" dirty="0">
              <a:latin typeface="Calibri" pitchFamily="34" charset="0"/>
              <a:cs typeface="Calibri" pitchFamily="34" charset="0"/>
            </a:endParaRPr>
          </a:p>
          <a:p>
            <a:pPr lvl="2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desequilibram os sistemas ecológicos naturais </a:t>
            </a:r>
            <a:endParaRPr lang="pt-BR" sz="2200" dirty="0">
              <a:latin typeface="Calibri" pitchFamily="34" charset="0"/>
              <a:cs typeface="Calibri" pitchFamily="34" charset="0"/>
            </a:endParaRPr>
          </a:p>
          <a:p>
            <a:pPr lvl="2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elevam a eutrofização</a:t>
            </a:r>
          </a:p>
          <a:p>
            <a:pPr lvl="2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liberação de odores</a:t>
            </a:r>
          </a:p>
          <a:p>
            <a:pPr lvl="2" indent="-342900" algn="just">
              <a:spcBef>
                <a:spcPts val="600"/>
              </a:spcBef>
              <a:defRPr/>
            </a:pPr>
            <a:endParaRPr lang="pt-BR" sz="6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600"/>
              </a:spcBef>
              <a:defRPr/>
            </a:pPr>
            <a:r>
              <a:rPr lang="pt-BR" sz="2200" b="1" i="1" dirty="0" smtClean="0">
                <a:latin typeface="Calibri" pitchFamily="34" charset="0"/>
                <a:cs typeface="Calibri" pitchFamily="34" charset="0"/>
              </a:rPr>
              <a:t>Agregações de pessoas em cidades e o desenvolvimento de operações industriais em larga escala:</a:t>
            </a:r>
          </a:p>
          <a:p>
            <a:pPr lvl="2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deposição de resíduos </a:t>
            </a:r>
            <a:endParaRPr lang="pt-BR" sz="2200" dirty="0">
              <a:latin typeface="Calibri" pitchFamily="34" charset="0"/>
              <a:cs typeface="Calibri" pitchFamily="34" charset="0"/>
            </a:endParaRPr>
          </a:p>
          <a:p>
            <a:pPr lvl="2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poluição do ar e da água  </a:t>
            </a:r>
            <a:endParaRPr lang="pt-BR" sz="2200" dirty="0">
              <a:latin typeface="Calibri" pitchFamily="34" charset="0"/>
              <a:cs typeface="Calibri" pitchFamily="34" charset="0"/>
            </a:endParaRPr>
          </a:p>
          <a:p>
            <a:pPr lvl="2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problemas de saúde</a:t>
            </a:r>
          </a:p>
        </p:txBody>
      </p:sp>
      <p:sp>
        <p:nvSpPr>
          <p:cNvPr id="4" name="Retângulo 3"/>
          <p:cNvSpPr/>
          <p:nvPr/>
        </p:nvSpPr>
        <p:spPr>
          <a:xfrm>
            <a:off x="144016" y="5827911"/>
            <a:ext cx="8892480" cy="769441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 marL="61913" lvl="2" algn="just" fontAlgn="auto">
              <a:spcBef>
                <a:spcPts val="600"/>
              </a:spcBef>
              <a:spcAft>
                <a:spcPts val="0"/>
              </a:spcAft>
              <a:buClr>
                <a:srgbClr val="FFFF00"/>
              </a:buClr>
              <a:buSzPct val="70000"/>
              <a:defRPr/>
            </a:pPr>
            <a:r>
              <a:rPr lang="pt-BR" sz="22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Enquanto o problema de resíduos municipais e industriais tem aumentado por séculos, o problema de resíduos agrícolas tem sido mais recente.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268760"/>
            <a:ext cx="7920880" cy="2376264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25000"/>
              </a:lnSpc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O foco primário do gerenciamento de resíduos: </a:t>
            </a:r>
          </a:p>
          <a:p>
            <a:pPr marL="688975" indent="-288925" algn="just" eaLnBrk="1" hangingPunct="1">
              <a:lnSpc>
                <a:spcPct val="125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Controle de odores </a:t>
            </a:r>
          </a:p>
          <a:p>
            <a:pPr marL="688975" indent="-288925" algn="just" eaLnBrk="1" hangingPunct="1">
              <a:lnSpc>
                <a:spcPct val="125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Erosão</a:t>
            </a:r>
          </a:p>
          <a:p>
            <a:pPr marL="688975" indent="-288925" algn="just" eaLnBrk="1" hangingPunct="1">
              <a:lnSpc>
                <a:spcPct val="125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Resíduos do processamento de alimentos </a:t>
            </a:r>
          </a:p>
          <a:p>
            <a:pPr algn="just" eaLnBrk="1" hangingPunct="1">
              <a:lnSpc>
                <a:spcPct val="125000"/>
              </a:lnSpc>
            </a:pPr>
            <a:endParaRPr lang="pt-BR" sz="2400" dirty="0" smtClean="0"/>
          </a:p>
        </p:txBody>
      </p:sp>
      <p:sp>
        <p:nvSpPr>
          <p:cNvPr id="5" name="Retângulo 4"/>
          <p:cNvSpPr/>
          <p:nvPr/>
        </p:nvSpPr>
        <p:spPr>
          <a:xfrm>
            <a:off x="539552" y="4044463"/>
            <a:ext cx="8064896" cy="1938992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 marR="45720" lvl="0" algn="just" fontAlgn="auto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</a:pPr>
            <a:r>
              <a:rPr lang="pt-BR" sz="24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Há, entretanto, consciência do potencial de longo alcance dos problemas associados à contaminação por lixiviação para o subsolo, formação de sais onde a terra é usada para deposição de resíduos ou onde a reutilização da água é </a:t>
            </a:r>
            <a:r>
              <a:rPr lang="pt-BR" sz="2400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praticada.</a:t>
            </a:r>
            <a:endParaRPr lang="pt-BR" sz="2400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734" y="1052735"/>
            <a:ext cx="8640762" cy="3384377"/>
          </a:xfrm>
        </p:spPr>
        <p:txBody>
          <a:bodyPr>
            <a:normAutofit lnSpcReduction="10000"/>
          </a:bodyPr>
          <a:lstStyle/>
          <a:p>
            <a:pPr algn="l" eaLnBrk="1" hangingPunct="1">
              <a:lnSpc>
                <a:spcPct val="110000"/>
              </a:lnSpc>
              <a:defRPr/>
            </a:pP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Não há dúvida de que o controle ambiental é importante para a sociedade moderna.</a:t>
            </a:r>
          </a:p>
          <a:p>
            <a:pPr algn="l" eaLnBrk="1" hangingPunct="1">
              <a:lnSpc>
                <a:spcPct val="110000"/>
              </a:lnSpc>
              <a:defRPr/>
            </a:pPr>
            <a:endParaRPr lang="pt-B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l" eaLnBrk="1" hangingPunct="1">
              <a:lnSpc>
                <a:spcPct val="110000"/>
              </a:lnSpc>
              <a:defRPr/>
            </a:pP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É importante adotar e empregar tecnologias com critérios que se adequem tanto à sociedade como ao ambiente.</a:t>
            </a:r>
          </a:p>
          <a:p>
            <a:pPr algn="l" eaLnBrk="1" hangingPunct="1">
              <a:lnSpc>
                <a:spcPct val="110000"/>
              </a:lnSpc>
              <a:defRPr/>
            </a:pPr>
            <a:endParaRPr lang="pt-B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l" eaLnBrk="1" hangingPunct="1">
              <a:lnSpc>
                <a:spcPct val="110000"/>
              </a:lnSpc>
              <a:defRPr/>
            </a:pP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 problema mais crítico:</a:t>
            </a:r>
          </a:p>
        </p:txBody>
      </p:sp>
      <p:sp>
        <p:nvSpPr>
          <p:cNvPr id="2" name="Retângulo 1"/>
          <p:cNvSpPr/>
          <p:nvPr/>
        </p:nvSpPr>
        <p:spPr>
          <a:xfrm>
            <a:off x="323528" y="4509120"/>
            <a:ext cx="8640960" cy="1717393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 marR="45720" lvl="0" algn="just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defRPr/>
            </a:pPr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Desenvolvimento </a:t>
            </a:r>
            <a:r>
              <a:rPr lang="pt-B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 percepção, da compreensão, da conscientização e da autoconfiança na capacidade humana de influenciar seu futuro, produzindo um ambiente esteticamente agradável, economicamente viável e fisicamente </a:t>
            </a:r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sadio. </a:t>
            </a:r>
            <a:endParaRPr lang="pt-B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268760"/>
            <a:ext cx="7416824" cy="72008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pt-BR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Contexto</a:t>
            </a:r>
            <a:r>
              <a:rPr lang="pt-BR" sz="2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Socioambiental</a:t>
            </a:r>
            <a:r>
              <a:rPr lang="pt-BR" sz="28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(Borelli; Lanza, 2008)</a:t>
            </a:r>
            <a:r>
              <a:rPr lang="pt-BR" sz="2800" b="1" i="1" dirty="0" smtClean="0">
                <a:latin typeface="Calibri" pitchFamily="34" charset="0"/>
                <a:cs typeface="Calibri" pitchFamily="34" charset="0"/>
              </a:rPr>
              <a:t>:</a:t>
            </a:r>
            <a:endParaRPr lang="pt-BR" sz="2800" i="1" dirty="0" smtClean="0">
              <a:latin typeface="Calibri" pitchFamily="34" charset="0"/>
              <a:cs typeface="Calibri" pitchFamily="34" charset="0"/>
            </a:endParaRPr>
          </a:p>
          <a:p>
            <a:pPr algn="l" eaLnBrk="1" hangingPunct="1">
              <a:defRPr/>
            </a:pPr>
            <a:endParaRPr lang="pt-BR" sz="2800" dirty="0" smtClean="0"/>
          </a:p>
        </p:txBody>
      </p:sp>
      <p:sp>
        <p:nvSpPr>
          <p:cNvPr id="2" name="Retângulo 1"/>
          <p:cNvSpPr/>
          <p:nvPr/>
        </p:nvSpPr>
        <p:spPr>
          <a:xfrm>
            <a:off x="414425" y="2420888"/>
            <a:ext cx="8352928" cy="2862322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 marR="45720" lvl="0" algn="just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tabLst>
                <a:tab pos="463550" algn="l"/>
              </a:tabLst>
              <a:defRPr/>
            </a:pP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É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a partir dos suportes físico, químico e biótico naturais que as sociedades travam uma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relação de troca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com a natureza, mediada pela cultura. A cultura ao mesmo tempo,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atribui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um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valor e uso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para esta base natural</a:t>
            </a: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marR="45720" lvl="0" algn="just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tabLst>
                <a:tab pos="463550" algn="l"/>
              </a:tabLst>
              <a:defRPr/>
            </a:pPr>
            <a:endParaRPr lang="pt-BR" sz="6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R="45720" lvl="0" algn="just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tabLst>
                <a:tab pos="463550" algn="l"/>
              </a:tabLst>
              <a:defRPr/>
            </a:pP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desigualdade ambiental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- o acesso aos recursos e serviços naturais - está entrelaçada com a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desigualdade social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, política e econômica.</a:t>
            </a:r>
            <a:endParaRPr lang="pt-BR" sz="2400" i="1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9693" y="2060849"/>
            <a:ext cx="8280400" cy="2088231"/>
          </a:xfrm>
          <a:solidFill>
            <a:srgbClr val="C95803"/>
          </a:solidFill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14000"/>
              </a:lnSpc>
              <a:defRPr/>
            </a:pP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Este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caráter mediador da cultura permite vê-la como um instrumento analítico para perceber de que forma certos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processos históricos impactam os processos ecológicos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, constituindo formas predominantes de representação política e de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direitos sobre a apropriação e uso dos recursos naturais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  <a:endParaRPr lang="pt-BR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536" y="1124744"/>
            <a:ext cx="7776864" cy="72008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pt-BR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Contexto</a:t>
            </a:r>
            <a:r>
              <a:rPr lang="pt-BR" sz="2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Socioambiental</a:t>
            </a:r>
            <a:r>
              <a:rPr lang="pt-BR" sz="28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(Borelli; Lanza, 2008)</a:t>
            </a:r>
            <a:r>
              <a:rPr lang="pt-BR" sz="2800" b="1" i="1" dirty="0" smtClean="0">
                <a:latin typeface="Calibri" pitchFamily="34" charset="0"/>
                <a:cs typeface="Calibri" pitchFamily="34" charset="0"/>
              </a:rPr>
              <a:t>:</a:t>
            </a:r>
            <a:endParaRPr lang="pt-BR" sz="2800" i="1" dirty="0" smtClean="0"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endParaRPr lang="pt-BR" sz="2800" dirty="0" smtClean="0"/>
          </a:p>
        </p:txBody>
      </p:sp>
      <p:sp>
        <p:nvSpPr>
          <p:cNvPr id="2" name="Retângulo 1"/>
          <p:cNvSpPr/>
          <p:nvPr/>
        </p:nvSpPr>
        <p:spPr>
          <a:xfrm>
            <a:off x="367204" y="472514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Ex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: países do Terceiro Mundo considerados como fonte de recursos naturais e, nas últimas décadas, também como receptáculo de atividades e resíduos de alto impacto ambiental – e, em menor grau, como mercado consumidor.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573485"/>
            <a:ext cx="91869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i="1" dirty="0" smtClean="0">
                <a:latin typeface="Calibri" pitchFamily="34" charset="0"/>
                <a:cs typeface="Calibri" pitchFamily="34" charset="0"/>
              </a:rPr>
              <a:t>Intensificação da agricultura e geração de resíduos</a:t>
            </a:r>
            <a:r>
              <a:rPr lang="pt-BR" sz="20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1400" b="1" i="1" dirty="0" smtClean="0">
                <a:latin typeface="Calibri" pitchFamily="34" charset="0"/>
                <a:cs typeface="Calibri" pitchFamily="34" charset="0"/>
              </a:rPr>
              <a:t>(Romeiro</a:t>
            </a:r>
            <a:r>
              <a:rPr lang="pt-BR" sz="1400" b="1" i="1" dirty="0">
                <a:latin typeface="Calibri" pitchFamily="34" charset="0"/>
                <a:cs typeface="Calibri" pitchFamily="34" charset="0"/>
              </a:rPr>
              <a:t>; Abrantes, </a:t>
            </a:r>
            <a:r>
              <a:rPr lang="pt-BR" sz="1400" b="1" i="1" dirty="0" smtClean="0">
                <a:latin typeface="Calibri" pitchFamily="34" charset="0"/>
                <a:cs typeface="Calibri" pitchFamily="34" charset="0"/>
              </a:rPr>
              <a:t>1980</a:t>
            </a:r>
            <a:r>
              <a:rPr lang="pt-BR" sz="1400" b="1" i="1" dirty="0">
                <a:latin typeface="Calibri" pitchFamily="34" charset="0"/>
                <a:cs typeface="Calibri" pitchFamily="34" charset="0"/>
              </a:rPr>
              <a:t>; </a:t>
            </a:r>
            <a:r>
              <a:rPr lang="pt-BR" sz="1400" b="1" i="1" dirty="0" err="1">
                <a:latin typeface="Calibri" pitchFamily="34" charset="0"/>
                <a:cs typeface="Calibri" pitchFamily="34" charset="0"/>
              </a:rPr>
              <a:t>Zanoni</a:t>
            </a:r>
            <a:r>
              <a:rPr lang="pt-BR" sz="1400" b="1" i="1" dirty="0">
                <a:latin typeface="Calibri" pitchFamily="34" charset="0"/>
                <a:cs typeface="Calibri" pitchFamily="34" charset="0"/>
              </a:rPr>
              <a:t>, 2004)</a:t>
            </a:r>
          </a:p>
          <a:p>
            <a:endParaRPr lang="pt-BR" sz="2000" b="1" i="1" dirty="0">
              <a:latin typeface="+mn-lt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xmlns="" val="971109346"/>
              </p:ext>
            </p:extLst>
          </p:nvPr>
        </p:nvGraphicFramePr>
        <p:xfrm>
          <a:off x="179512" y="999436"/>
          <a:ext cx="8784976" cy="5813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8585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512" y="980729"/>
            <a:ext cx="8784976" cy="72008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Intensificação </a:t>
            </a:r>
            <a:r>
              <a:rPr lang="pt-B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da agricultura e agrotóxicos no Brasil </a:t>
            </a:r>
            <a:r>
              <a:rPr lang="pt-BR" sz="15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(Romeiro; Abrantes, 1980)</a:t>
            </a:r>
          </a:p>
        </p:txBody>
      </p:sp>
      <p:sp>
        <p:nvSpPr>
          <p:cNvPr id="2" name="Retângulo 1"/>
          <p:cNvSpPr/>
          <p:nvPr/>
        </p:nvSpPr>
        <p:spPr>
          <a:xfrm>
            <a:off x="348648" y="1628800"/>
            <a:ext cx="8424936" cy="3157916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O Estado brasileiro a partir de uma </a:t>
            </a:r>
            <a:r>
              <a:rPr lang="pt-BR" sz="2200" b="1" u="sng" dirty="0">
                <a:latin typeface="Calibri" pitchFamily="34" charset="0"/>
                <a:cs typeface="Calibri" pitchFamily="34" charset="0"/>
              </a:rPr>
              <a:t>política creditícia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, iniciada por um projeto nacional na década de 1970, difundiu entre os agricultores o </a:t>
            </a:r>
            <a:r>
              <a:rPr lang="pt-BR" sz="2200" b="1" u="sng" dirty="0" smtClean="0">
                <a:latin typeface="Calibri" pitchFamily="34" charset="0"/>
                <a:cs typeface="Calibri" pitchFamily="34" charset="0"/>
              </a:rPr>
              <a:t>padrão avançado de modernização de uso do solo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. Por meio de contratos com agricultores estabeleceu a compra e utilização de um </a:t>
            </a:r>
            <a:r>
              <a:rPr lang="pt-BR" sz="2200" b="1" u="sng" dirty="0" smtClean="0">
                <a:latin typeface="Calibri" pitchFamily="34" charset="0"/>
                <a:cs typeface="Calibri" pitchFamily="34" charset="0"/>
              </a:rPr>
              <a:t>pacote tecnológico padronizado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, que não se adequava às reais condições e </a:t>
            </a:r>
            <a:r>
              <a:rPr lang="pt-BR" sz="2200" b="1" u="sng" dirty="0" smtClean="0">
                <a:latin typeface="Calibri" pitchFamily="34" charset="0"/>
                <a:cs typeface="Calibri" pitchFamily="34" charset="0"/>
              </a:rPr>
              <a:t>particularidades ambientais</a:t>
            </a:r>
            <a:r>
              <a:rPr lang="pt-BR" sz="2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de cada 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região. Como consequência os </a:t>
            </a:r>
            <a:r>
              <a:rPr lang="pt-BR" sz="2200" b="1" u="sng" dirty="0">
                <a:latin typeface="Calibri" pitchFamily="34" charset="0"/>
                <a:cs typeface="Calibri" pitchFamily="34" charset="0"/>
              </a:rPr>
              <a:t>agrotóxicos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estão entre os principais elementos do modelo agrícola brasileiro  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3529" y="4941168"/>
            <a:ext cx="8856984" cy="158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No  Brasil, foram comercializados US$ 1,6 bilhão em  agrotóxicos em 1995. Cinco anos depois, a cifra quase dobrou: US$ 2,5 bilhões (</a:t>
            </a:r>
            <a:r>
              <a:rPr lang="pt-BR" sz="2200" dirty="0" err="1" smtClean="0">
                <a:latin typeface="Calibri" pitchFamily="34" charset="0"/>
                <a:cs typeface="Calibri" pitchFamily="34" charset="0"/>
              </a:rPr>
              <a:t>Menegheti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, 2001 apud IBGE, 2002). Em 2011-2012 a estimativa foi de </a:t>
            </a:r>
            <a:r>
              <a:rPr lang="pt-BR" sz="2200" dirty="0" smtClean="0">
                <a:latin typeface="Calibri" pitchFamily="34" charset="0"/>
              </a:rPr>
              <a:t>R$ 1.943.397.344,96 ou US$ 844,955,367.37 ou 10 a 20% do custeio da safra (Silva, Costa, 2012).</a:t>
            </a:r>
            <a:endParaRPr lang="pt-BR" sz="2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599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512" y="980729"/>
            <a:ext cx="8784976" cy="72008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pt-BR" sz="2400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           Intensificação </a:t>
            </a:r>
            <a:r>
              <a:rPr lang="pt-B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da agricultura e agrotóxicos no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Brasil</a:t>
            </a:r>
            <a:endParaRPr lang="pt-BR" sz="1500" b="1" i="1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48648" y="1628800"/>
            <a:ext cx="8424936" cy="4801314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r>
              <a:rPr lang="pt-BR" sz="2200" dirty="0" smtClean="0">
                <a:latin typeface="Calibri" pitchFamily="34" charset="0"/>
              </a:rPr>
              <a:t>Em 2010 as vendas atingiram U$7,3bi (ANDEF), em comparação com os EUA (U$7,8bi) que tem uma área de cultivo 50% maior e com uma produção de grãos 3,5 vezes maior que a do Brasil (ANDEF). </a:t>
            </a:r>
            <a:endParaRPr lang="pt-BR" sz="2200" dirty="0" smtClean="0">
              <a:latin typeface="Calibri" pitchFamily="34" charset="0"/>
            </a:endParaRPr>
          </a:p>
          <a:p>
            <a:r>
              <a:rPr lang="pt-BR" sz="2200" dirty="0" smtClean="0">
                <a:latin typeface="Calibri" pitchFamily="34" charset="0"/>
              </a:rPr>
              <a:t>O </a:t>
            </a:r>
            <a:r>
              <a:rPr lang="pt-BR" sz="2200" dirty="0" smtClean="0">
                <a:latin typeface="Calibri" pitchFamily="34" charset="0"/>
              </a:rPr>
              <a:t>mercado mundial movimentou U$51,2bi neste mesmo ano, sendo 66% deste controlado pelas empresas Bayer, Basf, </a:t>
            </a:r>
            <a:r>
              <a:rPr lang="pt-BR" sz="2200" dirty="0" err="1" smtClean="0">
                <a:latin typeface="Calibri" pitchFamily="34" charset="0"/>
              </a:rPr>
              <a:t>Dow</a:t>
            </a:r>
            <a:r>
              <a:rPr lang="pt-BR" sz="2200" dirty="0" smtClean="0">
                <a:latin typeface="Calibri" pitchFamily="34" charset="0"/>
              </a:rPr>
              <a:t>, Dupont, Monsanto e Syngenta.</a:t>
            </a:r>
          </a:p>
          <a:p>
            <a:r>
              <a:rPr lang="pt-BR" sz="2200" dirty="0" smtClean="0">
                <a:latin typeface="Calibri" pitchFamily="34" charset="0"/>
              </a:rPr>
              <a:t>O mercado de agrotóxicos cresceu entre 2000 e 2010 190% no Brasil e 93% no mundo. Neste ano, o Brasil representou 19% do mercado mundial, e a América Latina, 22% (UNISINOS).</a:t>
            </a:r>
          </a:p>
          <a:p>
            <a:r>
              <a:rPr lang="pt-BR" sz="2200" dirty="0" smtClean="0">
                <a:latin typeface="Calibri" pitchFamily="34" charset="0"/>
              </a:rPr>
              <a:t>Os herbicidas representam 45% do mercado brasileiro (</a:t>
            </a:r>
            <a:r>
              <a:rPr lang="pt-BR" sz="2200" dirty="0" err="1" smtClean="0">
                <a:latin typeface="Calibri" pitchFamily="34" charset="0"/>
              </a:rPr>
              <a:t>glifosato</a:t>
            </a:r>
            <a:r>
              <a:rPr lang="pt-BR" sz="2200" dirty="0" smtClean="0">
                <a:latin typeface="Calibri" pitchFamily="34" charset="0"/>
              </a:rPr>
              <a:t>=29%), seguido de fungicidas (14%) e inseticidas (12%) (Agencia Brasil).</a:t>
            </a:r>
          </a:p>
          <a:p>
            <a:r>
              <a:rPr lang="pt-BR" sz="2200" dirty="0" smtClean="0">
                <a:latin typeface="Calibri" pitchFamily="34" charset="0"/>
              </a:rPr>
              <a:t/>
            </a:r>
            <a:br>
              <a:rPr lang="pt-BR" sz="2200" dirty="0" smtClean="0">
                <a:latin typeface="Calibri" pitchFamily="34" charset="0"/>
              </a:rPr>
            </a:br>
            <a:r>
              <a:rPr lang="pt-BR" sz="1400" dirty="0" smtClean="0">
                <a:latin typeface="Calibri" pitchFamily="34" charset="0"/>
              </a:rPr>
              <a:t>FONTES</a:t>
            </a:r>
            <a:r>
              <a:rPr lang="pt-BR" sz="1400" dirty="0" smtClean="0">
                <a:latin typeface="Calibri" pitchFamily="34" charset="0"/>
              </a:rPr>
              <a:t>: </a:t>
            </a:r>
            <a:r>
              <a:rPr lang="pt-BR" sz="1400" dirty="0" smtClean="0">
                <a:latin typeface="Calibri" pitchFamily="34" charset="0"/>
                <a:hlinkClick r:id="rId2"/>
              </a:rPr>
              <a:t>http://www.andef.com.br/noticias/noticia.asp?</a:t>
            </a:r>
            <a:r>
              <a:rPr lang="pt-BR" sz="1400" dirty="0" err="1" smtClean="0">
                <a:latin typeface="Calibri" pitchFamily="34" charset="0"/>
                <a:hlinkClick r:id="rId2"/>
              </a:rPr>
              <a:t>cod</a:t>
            </a:r>
            <a:r>
              <a:rPr lang="pt-BR" sz="1400" dirty="0" smtClean="0">
                <a:latin typeface="Calibri" pitchFamily="34" charset="0"/>
                <a:hlinkClick r:id="rId2"/>
              </a:rPr>
              <a:t>=351</a:t>
            </a:r>
            <a:r>
              <a:rPr lang="pt-BR" sz="1400" dirty="0" smtClean="0">
                <a:latin typeface="Calibri" pitchFamily="34" charset="0"/>
              </a:rPr>
              <a:t>; </a:t>
            </a:r>
            <a:r>
              <a:rPr lang="pt-BR" sz="1400" dirty="0" smtClean="0">
                <a:latin typeface="Calibri" pitchFamily="34" charset="0"/>
                <a:hlinkClick r:id="rId3"/>
              </a:rPr>
              <a:t>http://www.ihu.unisinos.br/noticias/508812-agrotoxicos-um-mercado-bilionario-e-cada-vez-mais-concentrado</a:t>
            </a:r>
            <a:r>
              <a:rPr lang="pt-BR" sz="1400" dirty="0" smtClean="0">
                <a:latin typeface="Calibri" pitchFamily="34" charset="0"/>
              </a:rPr>
              <a:t>; </a:t>
            </a:r>
            <a:r>
              <a:rPr lang="pt-BR" sz="1400" dirty="0" smtClean="0">
                <a:latin typeface="Calibri" pitchFamily="34" charset="0"/>
                <a:hlinkClick r:id="rId4"/>
              </a:rPr>
              <a:t>http://agenciabrasil.ebc.com.br/noticia/2012-04-11/expansao-agricola-impulsiona-comercio-de-agrotoxicos-no-brasil</a:t>
            </a:r>
            <a:endParaRPr lang="pt-BR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599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7544" y="980729"/>
            <a:ext cx="8064896" cy="72008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pt-BR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Alguns efeitos do uso de agrotóxicos</a:t>
            </a:r>
            <a:endParaRPr lang="pt-BR" b="1" i="1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2709" y="1844824"/>
            <a:ext cx="8713787" cy="413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lnSpc>
                <a:spcPct val="110000"/>
              </a:lnSpc>
              <a:buClr>
                <a:srgbClr val="FFC000"/>
              </a:buClr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Embora os agrotóxicos tenham efeitos reconhecidos no combate às pragas, esses podem ser persistentes, móveis e tóxicos no solo, na água e no ar.</a:t>
            </a:r>
          </a:p>
          <a:p>
            <a:pPr marL="342900" indent="-342900" eaLnBrk="1" hangingPunct="1">
              <a:lnSpc>
                <a:spcPct val="110000"/>
              </a:lnSpc>
              <a:buClr>
                <a:srgbClr val="FFC000"/>
              </a:buClr>
              <a:buFont typeface="Arial" pitchFamily="34" charset="0"/>
              <a:buChar char="•"/>
            </a:pPr>
            <a:endParaRPr lang="pt-BR" sz="20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eaLnBrk="1" hangingPunct="1">
              <a:lnSpc>
                <a:spcPct val="110000"/>
              </a:lnSpc>
              <a:buClr>
                <a:srgbClr val="FFC000"/>
              </a:buClr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Tendem a acumular-se no solo e na biota, e seus resíduos podem chegar às águas de superfície por escoamento, e às subterrâneas por lixiviação. </a:t>
            </a:r>
          </a:p>
          <a:p>
            <a:pPr marL="342900" indent="-342900" eaLnBrk="1" hangingPunct="1">
              <a:lnSpc>
                <a:spcPct val="110000"/>
              </a:lnSpc>
              <a:buClr>
                <a:srgbClr val="FFC000"/>
              </a:buClr>
              <a:buFont typeface="Arial" pitchFamily="34" charset="0"/>
              <a:buChar char="•"/>
            </a:pPr>
            <a:endParaRPr lang="pt-BR" sz="20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eaLnBrk="1" hangingPunct="1">
              <a:lnSpc>
                <a:spcPct val="110000"/>
              </a:lnSpc>
              <a:buClr>
                <a:srgbClr val="FFC000"/>
              </a:buClr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O aumento do volume de vendas gera um grande volume de embalagens constituindo-se em séria ameaça ao meio ambiente </a:t>
            </a:r>
            <a:r>
              <a:rPr lang="pt-BR" sz="2000" smtClean="0">
                <a:latin typeface="Calibri" pitchFamily="34" charset="0"/>
                <a:cs typeface="Calibri" pitchFamily="34" charset="0"/>
              </a:rPr>
              <a:t>devido ao 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descarte inadequado</a:t>
            </a:r>
          </a:p>
          <a:p>
            <a:pPr marL="342900" indent="-342900" eaLnBrk="1" hangingPunct="1">
              <a:lnSpc>
                <a:spcPct val="110000"/>
              </a:lnSpc>
              <a:buClr>
                <a:srgbClr val="FFC000"/>
              </a:buClr>
              <a:buFont typeface="Arial" pitchFamily="34" charset="0"/>
              <a:buChar char="•"/>
            </a:pPr>
            <a:endParaRPr lang="pt-BR" sz="20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eaLnBrk="1" hangingPunct="1">
              <a:lnSpc>
                <a:spcPct val="110000"/>
              </a:lnSpc>
              <a:buClr>
                <a:srgbClr val="FFC000"/>
              </a:buClr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Agravos à saúde da população, contaminação de alimentos e degradação do meio ambiente.</a:t>
            </a:r>
          </a:p>
        </p:txBody>
      </p:sp>
    </p:spTree>
    <p:extLst>
      <p:ext uri="{BB962C8B-B14F-4D97-AF65-F5344CB8AC3E}">
        <p14:creationId xmlns:p14="http://schemas.microsoft.com/office/powerpoint/2010/main" xmlns="" val="226237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734" y="909216"/>
            <a:ext cx="8640762" cy="5472112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Definições necessárias:</a:t>
            </a: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Meio ambiente, ambiente</a:t>
            </a: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ou simplesmente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meio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O conjunto de todas as influências e forças externas que agem sobre um objeto que, por suposição geral, é um ser vivo. 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Para a humanidade em geral, a palavra incluiria ar, água, solo, vegetação, diversos animais e qualquer outra substância, força ou influência, dentro ou fora do planeta, que pudesse afetar a vida de uma pessoa. 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Como meio, para a maioria dos propósitos analíticos, considera-se a biosfera, a zona de superfície terrestre, suas águas e atmosfera que são habitadas por organismos vivos.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880120"/>
            <a:ext cx="7851648" cy="748680"/>
          </a:xfrm>
        </p:spPr>
        <p:txBody>
          <a:bodyPr anchor="t">
            <a:normAutofit/>
          </a:bodyPr>
          <a:lstStyle/>
          <a:p>
            <a:pPr algn="ctr"/>
            <a:r>
              <a:rPr lang="pt-BR" sz="3600" i="1" dirty="0" smtClean="0">
                <a:solidFill>
                  <a:srgbClr val="FFC000"/>
                </a:solidFill>
                <a:latin typeface="Calibri" pitchFamily="34" charset="0"/>
              </a:rPr>
              <a:t>Organização da disciplina</a:t>
            </a:r>
            <a:endParaRPr lang="pt-BR" sz="3600" i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628800"/>
            <a:ext cx="8136904" cy="108012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Problemas socioambientais mais relevantes para a espécie humana. </a:t>
            </a:r>
          </a:p>
        </p:txBody>
      </p:sp>
      <p:sp>
        <p:nvSpPr>
          <p:cNvPr id="3" name="Retângulo 2"/>
          <p:cNvSpPr/>
          <p:nvPr/>
        </p:nvSpPr>
        <p:spPr>
          <a:xfrm>
            <a:off x="323528" y="2780928"/>
            <a:ext cx="8640960" cy="3971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3"/>
              </a:buClr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Estudos de Caso.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3"/>
              </a:buClr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Atividades e atitudes humanas que geram ou agravam esses problemas.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3"/>
              </a:buClr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Resíduos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e rejeitos gerados: </a:t>
            </a:r>
          </a:p>
          <a:p>
            <a:pPr marL="800100" lvl="1" indent="-342900">
              <a:lnSpc>
                <a:spcPct val="90000"/>
              </a:lnSpc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Natureza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e composição,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consequências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e impactos genéticos, ecológicos e sociais.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3"/>
              </a:buClr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Abordagens:</a:t>
            </a:r>
          </a:p>
          <a:p>
            <a:pPr marL="800100" lvl="1" indent="-342900">
              <a:lnSpc>
                <a:spcPct val="90000"/>
              </a:lnSpc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pesquisas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lnSpc>
                <a:spcPct val="90000"/>
              </a:lnSpc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medidas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mitigadoras e tratamentos</a:t>
            </a:r>
          </a:p>
          <a:p>
            <a:pPr marL="800100" lvl="1" indent="-342900">
              <a:lnSpc>
                <a:spcPct val="90000"/>
              </a:lnSpc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contribuições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da genética (ciência &amp; tecnologia).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529" y="980729"/>
            <a:ext cx="8784975" cy="460851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b="1" i="1" dirty="0">
                <a:latin typeface="Calibri" pitchFamily="34" charset="0"/>
                <a:cs typeface="Calibri" pitchFamily="34" charset="0"/>
              </a:rPr>
              <a:t>Definições necessárias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Poluição</a:t>
            </a:r>
            <a:r>
              <a:rPr lang="pt-BR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consiste numa alteração indesejável nas características físicas, químicas ou biológicas do ar, solo, água, que podem ou não afetar adversamente a vida humana, outras espécies,  processos industriais,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condições de vida e recursos culturais; ou que podem ou não estragar ou deteriorar os recursos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naturais </a:t>
            </a: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pt-BR" sz="1600" dirty="0" err="1">
                <a:latin typeface="Calibri" pitchFamily="34" charset="0"/>
                <a:cs typeface="Calibri" pitchFamily="34" charset="0"/>
              </a:rPr>
              <a:t>Waste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 Management </a:t>
            </a:r>
            <a:r>
              <a:rPr lang="pt-BR" sz="1600" dirty="0" err="1">
                <a:latin typeface="Calibri" pitchFamily="34" charset="0"/>
                <a:cs typeface="Calibri" pitchFamily="34" charset="0"/>
              </a:rPr>
              <a:t>and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1600" dirty="0" err="1">
                <a:latin typeface="Calibri" pitchFamily="34" charset="0"/>
                <a:cs typeface="Calibri" pitchFamily="34" charset="0"/>
              </a:rPr>
              <a:t>Control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, 1966, p.3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)</a:t>
            </a:r>
            <a:endParaRPr lang="pt-BR" sz="160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defRPr/>
            </a:pPr>
            <a:endParaRPr lang="pt-B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pt-BR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Poluicão</a:t>
            </a:r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</a:t>
            </a:r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todo efeito não desejado da atividade humana </a:t>
            </a: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pt-BR" sz="1600" dirty="0" err="1">
                <a:latin typeface="Calibri" pitchFamily="34" charset="0"/>
                <a:cs typeface="Calibri" pitchFamily="34" charset="0"/>
              </a:rPr>
              <a:t>Merrington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 et al., 2002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)</a:t>
            </a:r>
            <a:endParaRPr lang="pt-BR" sz="1600" b="1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defRPr/>
            </a:pPr>
            <a:endParaRPr lang="pt-B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Poluição </a:t>
            </a:r>
            <a:r>
              <a:rPr lang="pt-BR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é algo fora do lugar. </a:t>
            </a:r>
            <a:endParaRPr lang="pt-BR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3528" y="5810722"/>
            <a:ext cx="8208912" cy="498598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Margem estreita entre algo valioso e algo poluente.</a:t>
            </a:r>
            <a:r>
              <a:rPr lang="pt-B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552" y="764704"/>
            <a:ext cx="8568952" cy="5184576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110000"/>
              </a:lnSpc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Muitas cidades definem como seus maiores problemas ambientais: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os resíduos sólidos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uso do solo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águas servidas 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problemas de crescimento</a:t>
            </a:r>
          </a:p>
          <a:p>
            <a:pPr algn="l" eaLnBrk="1" hangingPunct="1">
              <a:lnSpc>
                <a:spcPct val="110000"/>
              </a:lnSpc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Problemas ambientais facilmente detectáveis: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nuvens visíveis de fumaça nas cidades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influência de poluentes do ar e da água sobre a saúde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lixo visual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ruas barulhentas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grandes vazamentos de petróleo e seus efeitos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engarrafamentos em </a:t>
            </a:r>
            <a:r>
              <a:rPr lang="pt-BR" sz="1900" dirty="0" err="1" smtClean="0">
                <a:latin typeface="Calibri" pitchFamily="34" charset="0"/>
                <a:cs typeface="Calibri" pitchFamily="34" charset="0"/>
              </a:rPr>
              <a:t>auto-estradas</a:t>
            </a:r>
            <a:r>
              <a:rPr lang="pt-BR" sz="1900" dirty="0" smtClean="0">
                <a:latin typeface="Calibri" pitchFamily="34" charset="0"/>
                <a:cs typeface="Calibri" pitchFamily="34" charset="0"/>
              </a:rPr>
              <a:t> e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desaparecimento de paisagens rurais </a:t>
            </a:r>
          </a:p>
        </p:txBody>
      </p:sp>
      <p:sp>
        <p:nvSpPr>
          <p:cNvPr id="2" name="Retângulo 1"/>
          <p:cNvSpPr/>
          <p:nvPr/>
        </p:nvSpPr>
        <p:spPr>
          <a:xfrm>
            <a:off x="539552" y="5908513"/>
            <a:ext cx="8208912" cy="904863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Outras condições são eventualmente mais difíceis de se identificar como os efeitos de mudanças climáticas.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412776"/>
            <a:ext cx="8352928" cy="4608512"/>
          </a:xfrm>
          <a:solidFill>
            <a:srgbClr val="C95803"/>
          </a:solidFill>
        </p:spPr>
        <p:txBody>
          <a:bodyPr anchor="ctr">
            <a:noAutofit/>
          </a:bodyPr>
          <a:lstStyle/>
          <a:p>
            <a:pPr marL="174625"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Há que se considerar que subjacentes a esses fatores estão os valores e atitudes públicas que produziram e mantiveram condições ambientais indesejáveis. </a:t>
            </a:r>
          </a:p>
          <a:p>
            <a:pPr marL="174625"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pt-BR" sz="1200" i="1" dirty="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174625"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A proteção do ambiente requer o esforço consciente dos indivíduos que nele vivem e trabalham.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552" y="764704"/>
            <a:ext cx="8640762" cy="5731792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10000"/>
              </a:lnSpc>
              <a:defRPr/>
            </a:pPr>
            <a:endParaRPr lang="pt-BR" sz="2400" b="1" i="1" dirty="0" smtClean="0">
              <a:latin typeface="Calibri" pitchFamily="34" charset="0"/>
              <a:cs typeface="Calibri" pitchFamily="34" charset="0"/>
            </a:endParaRPr>
          </a:p>
          <a:p>
            <a:pPr algn="l">
              <a:lnSpc>
                <a:spcPct val="110000"/>
              </a:lnSpc>
              <a:defRPr/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Definições </a:t>
            </a:r>
            <a:r>
              <a:rPr lang="pt-BR" sz="2400" b="1" i="1" dirty="0">
                <a:latin typeface="Calibri" pitchFamily="34" charset="0"/>
                <a:cs typeface="Calibri" pitchFamily="34" charset="0"/>
              </a:rPr>
              <a:t>necessárias:</a:t>
            </a:r>
          </a:p>
          <a:p>
            <a:pPr algn="l" eaLnBrk="1" hangingPunct="1">
              <a:lnSpc>
                <a:spcPct val="110000"/>
              </a:lnSpc>
              <a:spcBef>
                <a:spcPts val="0"/>
              </a:spcBef>
              <a:defRPr/>
            </a:pP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algn="l" eaLnBrk="1" hangingPunct="1">
              <a:lnSpc>
                <a:spcPct val="110000"/>
              </a:lnSpc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O termo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resíduo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em relação à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poluição agrícola</a:t>
            </a: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refere-se a qualquer produto, resíduo ou rejeito das operações agrícolas que possam afetar adversamente a qualidade do ambiente ou a saúde dos seres humanos e(ou) dos animais, seja direta ou indiretamente.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Resíduos agrícolas:</a:t>
            </a:r>
          </a:p>
          <a:p>
            <a:pPr marL="1257300" lvl="2" indent="-342900" algn="l"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do processamento de alimentos </a:t>
            </a:r>
          </a:p>
          <a:p>
            <a:pPr marL="1257300" lvl="2" indent="-342900" algn="l"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líquidos e sólidos produzidos pelos animais </a:t>
            </a:r>
          </a:p>
          <a:p>
            <a:pPr marL="1257300" lvl="2" indent="-342900" algn="l"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materiais de embalagem </a:t>
            </a:r>
          </a:p>
          <a:p>
            <a:pPr marL="1257300" lvl="2" indent="-342900" algn="l"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perdas de produtos químicos agrícolas </a:t>
            </a:r>
          </a:p>
          <a:p>
            <a:pPr marL="1257300" lvl="2" indent="-342900" algn="l"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restos: de plantas e dos campos, de casas de vegetação e de sementeiras, de veículos, equipamentos e construções obsoletas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718" y="798793"/>
            <a:ext cx="8640762" cy="4214383"/>
          </a:xfrm>
        </p:spPr>
        <p:txBody>
          <a:bodyPr anchor="b">
            <a:normAutofit/>
          </a:bodyPr>
          <a:lstStyle/>
          <a:p>
            <a:pPr algn="just" eaLnBrk="1" hangingPunct="1">
              <a:lnSpc>
                <a:spcPct val="110000"/>
              </a:lnSpc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Dificuldades em obter relações precisas entre práticas agrícolas e problemas ambientais ocorrem em função das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amplas fontes de resíduos agrícolas</a:t>
            </a:r>
            <a:r>
              <a:rPr lang="pt-BR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e da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multiplicidade de fatores</a:t>
            </a:r>
            <a:r>
              <a:rPr lang="pt-BR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que estão envolvidos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,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como: </a:t>
            </a:r>
          </a:p>
          <a:p>
            <a:pPr marL="1257300" lvl="2" indent="-342900" algn="just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topografia </a:t>
            </a:r>
          </a:p>
          <a:p>
            <a:pPr marL="1257300" lvl="2" indent="-342900" algn="just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precipitação </a:t>
            </a:r>
          </a:p>
          <a:p>
            <a:pPr marL="1257300" lvl="2" indent="-342900" algn="just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cobertura de solo </a:t>
            </a:r>
          </a:p>
          <a:p>
            <a:pPr marL="1257300" lvl="2" indent="-342900" algn="just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período, intensidade e local da aplicação de substâncias químicas ou fertilizantes</a:t>
            </a:r>
          </a:p>
          <a:p>
            <a:pPr marL="1257300" lvl="2" indent="-342900" algn="just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práticas de cultivo. </a:t>
            </a:r>
            <a:endParaRPr lang="pt-BR" sz="2000" b="1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95536" y="5586813"/>
            <a:ext cx="8496944" cy="904863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10000"/>
              </a:lnSpc>
              <a:defRPr/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pt-BR" sz="2400" b="1" i="1" dirty="0">
                <a:latin typeface="Calibri" pitchFamily="34" charset="0"/>
                <a:cs typeface="Calibri" pitchFamily="34" charset="0"/>
              </a:rPr>
              <a:t>variabilidade das descargas de resíduos torna </a:t>
            </a:r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complexa a avaliação do impacto ambiental</a:t>
            </a:r>
            <a:r>
              <a:rPr lang="pt-BR" sz="2400" b="1" i="1" dirty="0">
                <a:latin typeface="Calibri" pitchFamily="34" charset="0"/>
                <a:cs typeface="Calibri" pitchFamily="34" charset="0"/>
              </a:rPr>
              <a:t> da produção agrícola.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7544" y="908720"/>
            <a:ext cx="8352928" cy="568863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20000"/>
              </a:lnSpc>
              <a:tabLst>
                <a:tab pos="463550" algn="l"/>
              </a:tabLst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A agricultura tem sido frequentemente acusada de ser o principal agente poluidor de vários segmentos do ambiente.</a:t>
            </a:r>
          </a:p>
          <a:p>
            <a:pPr algn="just" eaLnBrk="1" hangingPunct="1">
              <a:lnSpc>
                <a:spcPct val="120000"/>
              </a:lnSpc>
              <a:tabLst>
                <a:tab pos="463550" algn="l"/>
              </a:tabLst>
              <a:defRPr/>
            </a:pP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lvl="0" algn="just">
              <a:lnSpc>
                <a:spcPct val="120000"/>
              </a:lnSpc>
              <a:tabLst>
                <a:tab pos="463550" algn="l"/>
              </a:tabLst>
              <a:defRPr/>
            </a:pP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As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informações disponíveis sugerem que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a qualidade potencial do ambiente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e os problemas de saúde devidos às atividades agrícolas são mais dependentes das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práticas de produção e técnicas de gerenciamento de resíduos</a:t>
            </a:r>
            <a:r>
              <a:rPr lang="pt-BR" sz="24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do que do tamanho do empreendimento, do número de animais alimentados, ou do total de resíduos envolvidos</a:t>
            </a: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lnSpc>
                <a:spcPct val="120000"/>
              </a:lnSpc>
              <a:tabLst>
                <a:tab pos="463550" algn="l"/>
              </a:tabLst>
              <a:defRPr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20000"/>
              </a:lnSpc>
              <a:tabLst>
                <a:tab pos="463550" algn="l"/>
              </a:tabLst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Os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resíduos agrícolas constituem-se no principal componente dos problemas relacionados aos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resíduos sólidos</a:t>
            </a:r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  <a:r>
              <a:rPr lang="pt-BR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0" algn="just">
              <a:lnSpc>
                <a:spcPct val="120000"/>
              </a:lnSpc>
              <a:defRPr/>
            </a:pPr>
            <a:endParaRPr lang="pt-BR" sz="24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lnSpc>
                <a:spcPct val="120000"/>
              </a:lnSpc>
              <a:defRPr/>
            </a:pPr>
            <a:r>
              <a:rPr lang="pt-BR" sz="2400" dirty="0" smtClean="0"/>
              <a:t> </a:t>
            </a:r>
          </a:p>
          <a:p>
            <a:pPr algn="just" eaLnBrk="1" hangingPunct="1">
              <a:lnSpc>
                <a:spcPct val="120000"/>
              </a:lnSpc>
              <a:defRPr/>
            </a:pP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17488"/>
            <a:ext cx="8640762" cy="645160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endParaRPr lang="pt-BR" sz="2400" i="1" dirty="0" smtClean="0">
              <a:solidFill>
                <a:srgbClr val="800000"/>
              </a:solidFill>
              <a:latin typeface="Tahoma" charset="0"/>
            </a:endParaRPr>
          </a:p>
          <a:p>
            <a:pPr algn="just" eaLnBrk="1" hangingPunct="1">
              <a:lnSpc>
                <a:spcPct val="110000"/>
              </a:lnSpc>
            </a:pPr>
            <a:endParaRPr lang="pt-BR" sz="3000" i="1" dirty="0" smtClean="0">
              <a:solidFill>
                <a:srgbClr val="800000"/>
              </a:solidFill>
              <a:latin typeface="Tahoma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0825" y="290513"/>
            <a:ext cx="8640763" cy="645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pt-BR" sz="2800" i="1"/>
          </a:p>
          <a:p>
            <a:pPr>
              <a:spcBef>
                <a:spcPct val="20000"/>
              </a:spcBef>
            </a:pPr>
            <a:r>
              <a:rPr lang="pt-BR" sz="2800"/>
              <a:t>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50825" y="260350"/>
            <a:ext cx="8640763" cy="645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pt-BR" sz="2800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251718" y="404366"/>
            <a:ext cx="8640762" cy="630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spcBef>
                <a:spcPct val="20000"/>
              </a:spcBef>
              <a:defRPr/>
            </a:pPr>
            <a:endParaRPr lang="en-US" sz="2400" dirty="0">
              <a:latin typeface="+mn-lt"/>
            </a:endParaRPr>
          </a:p>
          <a:p>
            <a:pPr marL="609600" indent="-609600" algn="just">
              <a:spcBef>
                <a:spcPct val="20000"/>
              </a:spcBef>
              <a:defRPr/>
            </a:pPr>
            <a:r>
              <a:rPr lang="pt-BR" sz="2400" b="1" i="1" dirty="0">
                <a:latin typeface="Calibri" pitchFamily="34" charset="0"/>
                <a:cs typeface="Calibri" pitchFamily="34" charset="0"/>
              </a:rPr>
              <a:t>Definições necessárias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:</a:t>
            </a: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Resíduos </a:t>
            </a:r>
            <a:r>
              <a:rPr lang="pt-BR" sz="2400" b="1" dirty="0">
                <a:latin typeface="Calibri" pitchFamily="34" charset="0"/>
                <a:cs typeface="Calibri" pitchFamily="34" charset="0"/>
              </a:rPr>
              <a:t>nos estados sólidos e </a:t>
            </a: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semissólidos</a:t>
            </a: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que resultam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de atividades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da comunidade, de origem industrial, doméstica, hospitalar,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comercial e agrícola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[…]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lodos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provenientes de sistemas de tratamento de água,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ou gerados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em equipamentos e instalações de controle de poluição, bem como determinados líquidos cujas particularidades tornem inviável o seu lançamento na rede pública de esgotos ou corpos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d´água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[…]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(ABNT,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1987)</a:t>
            </a:r>
          </a:p>
          <a:p>
            <a:pPr algn="just">
              <a:spcBef>
                <a:spcPct val="20000"/>
              </a:spcBef>
              <a:defRPr/>
            </a:pP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[…] </a:t>
            </a: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periculosidade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de um resíduo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é a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característica apresentada por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um resíduo que possa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pode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apresentar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(ABNT, 1987a:1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):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marL="457200" indent="231775" algn="just">
              <a:spcBef>
                <a:spcPct val="20000"/>
              </a:spcBef>
              <a:buClr>
                <a:srgbClr val="FFC000"/>
              </a:buClr>
              <a:buFont typeface="+mj-lt"/>
              <a:buAutoNum type="arabicPeriod"/>
              <a:defRPr/>
            </a:pPr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riscos à saúde pública</a:t>
            </a:r>
          </a:p>
          <a:p>
            <a:pPr marL="457200" indent="6350" algn="just">
              <a:spcBef>
                <a:spcPct val="20000"/>
              </a:spcBef>
              <a:buClr>
                <a:srgbClr val="FFC000"/>
              </a:buClr>
              <a:buFont typeface="+mj-lt"/>
              <a:buAutoNum type="arabicPeriod"/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riscos </a:t>
            </a:r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ao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ambiente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536" y="980728"/>
            <a:ext cx="8208912" cy="5688632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Gerenciamento de resíduos: 					        (i)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O objetivo do gerenciamento de resíduos é  </a:t>
            </a:r>
            <a:r>
              <a:rPr lang="pt-BR" sz="2400" b="1" i="1" dirty="0">
                <a:latin typeface="Calibri" pitchFamily="34" charset="0"/>
                <a:cs typeface="Calibri" pitchFamily="34" charset="0"/>
              </a:rPr>
              <a:t>reduzir a quantidade de resíduos que são 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gerados, utilizar os produtos que resultam do processamento e  conduzir tais processos de modo economicamente viável, estabilizando, tratando ou liberando os resíduos finais que venham a ser gerados.</a:t>
            </a:r>
          </a:p>
          <a:p>
            <a:pPr indent="-4572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O conhecimento das características dos resíduos é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fundamental</a:t>
            </a:r>
          </a:p>
          <a:p>
            <a:pPr lvl="2" indent="-4572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Métodos 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efetivos com resíduos industriais podem não ser efetivos com resíduos 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agrícolas</a:t>
            </a:r>
          </a:p>
          <a:p>
            <a:pPr lvl="2" indent="-4572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Necessário 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adequar os métodos às características de cada 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resíduo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6056" y="980728"/>
            <a:ext cx="8280400" cy="4651375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pt-BR" sz="2400" b="1" i="1" dirty="0">
                <a:latin typeface="Calibri" pitchFamily="34" charset="0"/>
                <a:cs typeface="Calibri" pitchFamily="34" charset="0"/>
              </a:rPr>
              <a:t>Gerenciamento de 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resíduos: 					        (ii)</a:t>
            </a:r>
            <a:endParaRPr lang="pt-BR" sz="2400" b="1" i="1" dirty="0"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Os resíduos produzidos pelas atividades agroindustriais variam em quantidade e qualidade: 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O processamento de alimentos gera resíduos tanto líquidos (em grande volume), como sólidos, 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enquanto que os da avicultura, por exemplo, tendem a ter maior valor energético e a ter menor volume. </a:t>
            </a:r>
          </a:p>
          <a:p>
            <a:pPr marL="342900" indent="-342900" algn="just" eaLnBrk="1" hangingPunct="1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Informações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sobre a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frequência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e a qualidade das descargas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 de resíduos permitem planejar as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instalações: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Descargas constantes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Descargas intermitentes  </a:t>
            </a:r>
            <a:endParaRPr lang="pt-BR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980728"/>
            <a:ext cx="8712968" cy="5760640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pt-BR" sz="2400" b="1" i="1" dirty="0">
                <a:latin typeface="Calibri" pitchFamily="34" charset="0"/>
                <a:cs typeface="Calibri" pitchFamily="34" charset="0"/>
              </a:rPr>
              <a:t>Gerenciamento de resíduos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: 						(iii)</a:t>
            </a:r>
            <a:endParaRPr lang="pt-BR" sz="2400" b="1" i="1" dirty="0">
              <a:latin typeface="Calibri" pitchFamily="34" charset="0"/>
              <a:cs typeface="Calibri" pitchFamily="34" charset="0"/>
            </a:endParaRPr>
          </a:p>
          <a:p>
            <a:pPr marL="342900" lvl="0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A identificação das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fontes de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resíduos</a:t>
            </a: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 nos processos agroindustriais é essencial para: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fornecer </a:t>
            </a:r>
            <a:r>
              <a:rPr lang="pt-BR" sz="20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informação para a segregação dos efluentes </a:t>
            </a: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residuais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permitir reutilização </a:t>
            </a:r>
            <a:r>
              <a:rPr lang="pt-BR" sz="20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das águas menos </a:t>
            </a: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contaminadas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possibilitar </a:t>
            </a:r>
            <a:r>
              <a:rPr lang="pt-BR" sz="20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mudanças nos processos que produzem grandes quantidades de resíduos e(ou) resíduos concentrados. 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lvl="2" algn="just">
              <a:lnSpc>
                <a:spcPct val="130000"/>
              </a:lnSpc>
            </a:pPr>
            <a:endParaRPr lang="pt-BR" sz="19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quantidade e a qualidade</a:t>
            </a:r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dos resíduos afeta a complexidade e o tamanho dos sistemas de tratamento de resíduos bem como as oportunidades de recuperação dos mesmos. </a:t>
            </a:r>
          </a:p>
        </p:txBody>
      </p:sp>
    </p:spTree>
    <p:extLst>
      <p:ext uri="{BB962C8B-B14F-4D97-AF65-F5344CB8AC3E}">
        <p14:creationId xmlns:p14="http://schemas.microsoft.com/office/powerpoint/2010/main" xmlns="" val="43461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8280920" cy="936104"/>
          </a:xfrm>
        </p:spPr>
        <p:txBody>
          <a:bodyPr>
            <a:noAutofit/>
          </a:bodyPr>
          <a:lstStyle/>
          <a:p>
            <a:pPr algn="l"/>
            <a:r>
              <a:rPr lang="pt-BR" sz="26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Problemas socioambientais mais relevantes para a </a:t>
            </a:r>
            <a:r>
              <a:rPr lang="pt-BR" sz="26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humanidade </a:t>
            </a:r>
            <a:r>
              <a:rPr lang="pt-BR" sz="26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pt-BR" sz="22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(Diamond, </a:t>
            </a:r>
            <a:r>
              <a:rPr lang="pt-BR" sz="22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2005/2011)</a:t>
            </a:r>
            <a:r>
              <a:rPr lang="pt-BR" sz="26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 </a:t>
            </a:r>
            <a:endParaRPr lang="pt-BR" sz="26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79437" y="1556792"/>
            <a:ext cx="8517099" cy="4725144"/>
          </a:xfrm>
        </p:spPr>
        <p:txBody>
          <a:bodyPr>
            <a:noAutofit/>
          </a:bodyPr>
          <a:lstStyle/>
          <a:p>
            <a:pPr algn="l" eaLnBrk="1" hangingPunct="1">
              <a:spcBef>
                <a:spcPts val="0"/>
              </a:spcBef>
              <a:defRPr/>
            </a:pPr>
            <a:r>
              <a:rPr lang="pt-BR" sz="2000" b="1" dirty="0" smtClean="0">
                <a:latin typeface="Calibri" pitchFamily="34" charset="0"/>
                <a:cs typeface="Calibri" pitchFamily="34" charset="0"/>
              </a:rPr>
              <a:t>I. Destruição ou Perda de Recursos Naturais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1. Hábitats naturais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2. Fontes de Alimentos Selvagens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3. Diversidade Biológica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4. Solos. 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b="1" dirty="0" smtClean="0">
                <a:latin typeface="Calibri" pitchFamily="34" charset="0"/>
                <a:cs typeface="Calibri" pitchFamily="34" charset="0"/>
              </a:rPr>
              <a:t>II. Limites dos Recursos Naturais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5. Energia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6. Água Potável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7. Capacidade Fotossintética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b="1" dirty="0" smtClean="0">
                <a:latin typeface="Calibri" pitchFamily="34" charset="0"/>
                <a:cs typeface="Calibri" pitchFamily="34" charset="0"/>
              </a:rPr>
              <a:t>III. Substâncias Nocivas produzidas ou deslocadas pela humanidade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8. Produtos Químicos Tóxicos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9. Espécies Exóticas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10. Gases Atmosféricos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b="1" dirty="0" smtClean="0">
                <a:latin typeface="Calibri" pitchFamily="34" charset="0"/>
                <a:cs typeface="Calibri" pitchFamily="34" charset="0"/>
              </a:rPr>
              <a:t>IV. Questões Populacionais: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11. Crescimento da população humana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12. Aumento do Impacto humano </a:t>
            </a:r>
            <a:r>
              <a:rPr lang="pt-BR" sz="2000" i="1" dirty="0" smtClean="0">
                <a:latin typeface="Calibri" pitchFamily="34" charset="0"/>
                <a:cs typeface="Calibri" pitchFamily="34" charset="0"/>
              </a:rPr>
              <a:t>per capita</a:t>
            </a:r>
            <a:endParaRPr lang="pt-BR" sz="2000" dirty="0" smtClean="0">
              <a:latin typeface="Calibri" pitchFamily="34" charset="0"/>
              <a:cs typeface="Calibri" pitchFamily="34" charset="0"/>
            </a:endParaRP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b="1" dirty="0" smtClean="0">
                <a:latin typeface="Calibri" pitchFamily="34" charset="0"/>
                <a:cs typeface="Calibri" pitchFamily="34" charset="0"/>
              </a:rPr>
              <a:t>Relações entre as Empresas, o Ambiente e a Sociedade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980728"/>
            <a:ext cx="8712968" cy="5760640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Processamento de alimentos e resíduos: 				  (i)</a:t>
            </a:r>
            <a:endParaRPr lang="pt-BR" sz="2400" dirty="0" smtClean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A produção, transformação e preparação de alimentos utilizam grande quantidade de recursos naturais e geram resíduos de diversos tipos. </a:t>
            </a:r>
          </a:p>
          <a:p>
            <a:pPr lvl="0" algn="just">
              <a:lnSpc>
                <a:spcPct val="130000"/>
              </a:lnSpc>
            </a:pPr>
            <a:endParaRPr lang="pt-BR" sz="2400" dirty="0" smtClean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Mudanças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no mercado de alimentos têm resultado em alterações </a:t>
            </a: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nos métodos de processamento: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Nem </a:t>
            </a:r>
            <a:r>
              <a:rPr lang="pt-BR" sz="20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sempre a demanda do mercado leva em consideração os resíduos gerados nos processos e seus impactos </a:t>
            </a: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ambientais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Novas </a:t>
            </a:r>
            <a:r>
              <a:rPr lang="pt-BR" sz="20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práticas e produtos podem gerar ou transferir os resíduos para a fonte produtora. </a:t>
            </a:r>
            <a:endParaRPr lang="pt-BR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819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512" y="980728"/>
            <a:ext cx="8712968" cy="576064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Processamento de alimentos e resíduos:                                               (ii)</a:t>
            </a:r>
            <a:endParaRPr lang="pt-BR" sz="24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lnSpc>
                <a:spcPct val="130000"/>
              </a:lnSpc>
              <a:buFont typeface="Arial" pitchFamily="34" charset="0"/>
              <a:buChar char="•"/>
            </a:pP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154393" y="1556792"/>
            <a:ext cx="8496944" cy="5035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45720" indent="-342900" algn="just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Arial" pitchFamily="34" charset="0"/>
              <a:buChar char="•"/>
            </a:pP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Cada instalação de processamento de alimentos tem resíduos em diferentes quantidades e qualidades</a:t>
            </a: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pt-BR" sz="24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342900" marR="45720" lvl="0" indent="-342900" algn="just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Arial" pitchFamily="34" charset="0"/>
              <a:buChar char="•"/>
            </a:pP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Poucas instalações de processamento de alimentos têm conhecimento adequado dos volumes, características e flutuações de seus resíduos</a:t>
            </a:r>
          </a:p>
          <a:p>
            <a:pPr marL="1257300" lvl="2" indent="-342900" algn="just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70000"/>
              <a:buFont typeface="Arial" pitchFamily="34" charset="0"/>
              <a:buChar char="•"/>
            </a:pPr>
            <a:r>
              <a:rPr lang="pt-BR" sz="20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balanços sistemáticos podem fornecer estimativas sobre o total de fluxo de resíduos e liberação de contaminantes. </a:t>
            </a:r>
          </a:p>
          <a:p>
            <a:pPr marL="1257300" lvl="2" indent="-342900" algn="just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70000"/>
              <a:buFont typeface="Arial" pitchFamily="34" charset="0"/>
              <a:buChar char="•"/>
            </a:pPr>
            <a:r>
              <a:rPr lang="pt-BR" sz="20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Esses balanços, juntamente com levantamentos internos de fluxos individuais de resíduos podem indicar oportunidades para introduzir mudanças e reduzi-los, como também, contribuir para se identificar descargas desconhecidas. </a:t>
            </a:r>
          </a:p>
        </p:txBody>
      </p:sp>
    </p:spTree>
    <p:extLst>
      <p:ext uri="{BB962C8B-B14F-4D97-AF65-F5344CB8AC3E}">
        <p14:creationId xmlns:p14="http://schemas.microsoft.com/office/powerpoint/2010/main" xmlns="" val="382679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17488"/>
            <a:ext cx="8640762" cy="645160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endParaRPr lang="pt-BR" sz="2400" i="1" dirty="0" smtClean="0">
              <a:solidFill>
                <a:srgbClr val="800000"/>
              </a:solidFill>
              <a:latin typeface="Tahoma" charset="0"/>
            </a:endParaRPr>
          </a:p>
          <a:p>
            <a:pPr algn="just" eaLnBrk="1" hangingPunct="1">
              <a:lnSpc>
                <a:spcPct val="110000"/>
              </a:lnSpc>
            </a:pPr>
            <a:endParaRPr lang="pt-BR" sz="3000" i="1" dirty="0" smtClean="0">
              <a:solidFill>
                <a:srgbClr val="800000"/>
              </a:solidFill>
              <a:latin typeface="Tahoma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7413826"/>
              </p:ext>
            </p:extLst>
          </p:nvPr>
        </p:nvGraphicFramePr>
        <p:xfrm>
          <a:off x="1403648" y="1772816"/>
          <a:ext cx="6605642" cy="48361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302821"/>
                <a:gridCol w="330282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Resíduos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95803">
                            <a:shade val="30000"/>
                            <a:satMod val="115000"/>
                          </a:srgbClr>
                        </a:gs>
                        <a:gs pos="50000">
                          <a:srgbClr val="C95803">
                            <a:shade val="67500"/>
                            <a:satMod val="115000"/>
                          </a:srgbClr>
                        </a:gs>
                        <a:gs pos="100000">
                          <a:srgbClr val="C95803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Métodos de tratamento e deposição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95803">
                            <a:shade val="30000"/>
                            <a:satMod val="115000"/>
                          </a:srgbClr>
                        </a:gs>
                        <a:gs pos="50000">
                          <a:srgbClr val="C95803">
                            <a:shade val="67500"/>
                            <a:satMod val="115000"/>
                          </a:srgbClr>
                        </a:gs>
                        <a:gs pos="100000">
                          <a:srgbClr val="C95803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Líquidos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Resíduos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Orgânicos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Tratamento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biológico</a:t>
                      </a:r>
                    </a:p>
                    <a:p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Disposição no solo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</a:rPr>
                        <a:t>Matéria Orgânica Dissolvida</a:t>
                      </a:r>
                      <a:endParaRPr kumimoji="0" lang="pt-BR" sz="140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</a:rPr>
                        <a:t>Disposição no solo</a:t>
                      </a:r>
                    </a:p>
                    <a:p>
                      <a:pPr marL="0" algn="l" rtl="0" eaLnBrk="1" latinLnBrk="0" hangingPunct="1"/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</a:rPr>
                        <a:t>Tratamento químico ou físico</a:t>
                      </a:r>
                      <a:endParaRPr kumimoji="0" lang="pt-BR" sz="140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Matéria Orgânica Suspensa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Sedimentação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Tratamento biológico</a:t>
                      </a:r>
                    </a:p>
                    <a:p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Precipitação química</a:t>
                      </a:r>
                    </a:p>
                    <a:p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Disposição no solo</a:t>
                      </a:r>
                    </a:p>
                    <a:p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Tratamento químico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Sólidos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Resíduos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Orgânicos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Incineração</a:t>
                      </a:r>
                    </a:p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Compostagem</a:t>
                      </a:r>
                    </a:p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Disposição no solo</a:t>
                      </a:r>
                    </a:p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Desidratação</a:t>
                      </a:r>
                    </a:p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Alimentação animal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Resíduos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Inorgânicos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Disposição no solo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5497" y="980728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i="1" dirty="0" smtClean="0">
                <a:latin typeface="Calibri" pitchFamily="34" charset="0"/>
                <a:cs typeface="Calibri" pitchFamily="34" charset="0"/>
              </a:rPr>
              <a:t>Possibilidades de Tratamento e Métodos de Disposição para </a:t>
            </a:r>
          </a:p>
          <a:p>
            <a:pPr algn="ctr"/>
            <a:r>
              <a:rPr lang="pt-BR" sz="2000" b="1" i="1" dirty="0" smtClean="0">
                <a:latin typeface="Calibri" pitchFamily="34" charset="0"/>
                <a:cs typeface="Calibri" pitchFamily="34" charset="0"/>
              </a:rPr>
              <a:t>Resíduos de diferentes categorias </a:t>
            </a:r>
            <a:r>
              <a:rPr lang="pt-BR" sz="1400" b="1" i="1" dirty="0" smtClean="0">
                <a:latin typeface="Calibri" pitchFamily="34" charset="0"/>
                <a:cs typeface="Calibri" pitchFamily="34" charset="0"/>
              </a:rPr>
              <a:t>(adaptada de </a:t>
            </a:r>
            <a:r>
              <a:rPr lang="pt-BR" sz="1400" b="1" i="1" dirty="0" err="1" smtClean="0">
                <a:latin typeface="Calibri" pitchFamily="34" charset="0"/>
                <a:cs typeface="Calibri" pitchFamily="34" charset="0"/>
              </a:rPr>
              <a:t>Loher</a:t>
            </a:r>
            <a:r>
              <a:rPr lang="pt-BR" sz="1400" b="1" i="1" dirty="0" smtClean="0">
                <a:latin typeface="Calibri" pitchFamily="34" charset="0"/>
                <a:cs typeface="Calibri" pitchFamily="34" charset="0"/>
              </a:rPr>
              <a:t>, 1984)</a:t>
            </a:r>
            <a:endParaRPr lang="pt-BR" sz="1400" b="1" i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403648" y="6597352"/>
            <a:ext cx="66247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1403648" y="4725144"/>
            <a:ext cx="66247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988840"/>
            <a:ext cx="8064896" cy="2117813"/>
          </a:xfrm>
          <a:solidFill>
            <a:srgbClr val="C95803"/>
          </a:solidFill>
        </p:spPr>
        <p:txBody>
          <a:bodyPr anchor="ctr">
            <a:noAutofit/>
          </a:bodyPr>
          <a:lstStyle/>
          <a:p>
            <a:pPr marL="112713" algn="just" eaLnBrk="1" hangingPunct="1">
              <a:lnSpc>
                <a:spcPct val="120000"/>
              </a:lnSpc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A natureza tem garantido os meios para decompor pequenas descargas de resíduos. Entretanto, criações intensivas de animais e intenso plantio de vegetais têm ultrapassado essa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capacidade natural de </a:t>
            </a:r>
            <a:r>
              <a:rPr lang="pt-BR" sz="2400" b="1" u="sng" dirty="0" err="1" smtClean="0">
                <a:latin typeface="Calibri" pitchFamily="34" charset="0"/>
                <a:cs typeface="Calibri" pitchFamily="34" charset="0"/>
              </a:rPr>
              <a:t>auto-purificação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51520" y="1196752"/>
            <a:ext cx="8762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Reflexão crítica</a:t>
            </a:r>
            <a:r>
              <a:rPr lang="pt-BR" sz="2400" b="1" i="1" smtClean="0">
                <a:latin typeface="Calibri" pitchFamily="34" charset="0"/>
                <a:cs typeface="Calibri" pitchFamily="34" charset="0"/>
              </a:rPr>
              <a:t>: 							(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i)</a:t>
            </a:r>
            <a:endParaRPr lang="pt-BR" sz="2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800000"/>
                </a:solidFill>
                <a:latin typeface="Tahoma" charset="0"/>
              </a:rPr>
              <a:t> </a:t>
            </a:r>
            <a:endParaRPr lang="pt-BR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9552" y="4335523"/>
            <a:ext cx="8064896" cy="1613757"/>
          </a:xfrm>
          <a:prstGeom prst="rect">
            <a:avLst/>
          </a:prstGeom>
          <a:solidFill>
            <a:srgbClr val="C95803"/>
          </a:solidFill>
        </p:spPr>
        <p:txBody>
          <a:bodyPr vert="horz" lIns="0" rIns="18288" anchor="ctr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2713" algn="just">
              <a:lnSpc>
                <a:spcPct val="120000"/>
              </a:lnSpc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Os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custos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ambientais,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sociais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e econômicos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da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agricultura intensiva e do modelo industrial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podem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forçar a busca por métodos que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convertam resíduos em produtos de valor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nimBg="1"/>
      <p:bldP spid="5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671226"/>
            <a:ext cx="8424936" cy="2621870"/>
          </a:xfrm>
          <a:solidFill>
            <a:srgbClr val="C95803"/>
          </a:solidFill>
        </p:spPr>
        <p:txBody>
          <a:bodyPr anchor="ctr">
            <a:noAutofit/>
          </a:bodyPr>
          <a:lstStyle/>
          <a:p>
            <a:pPr marL="112713" algn="just">
              <a:lnSpc>
                <a:spcPct val="120000"/>
              </a:lnSpc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 melhor solução para o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gerenciamento de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resíduos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está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na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manutenção do ciclo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básico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tanto quanto for possível. Mesmo quando isso não é possível, os resíduos ou produtos deveriam ser considerados como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recursos a serem reutilizados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e não materiais a serem meramente descartados.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51520" y="1040760"/>
            <a:ext cx="883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Reflexão crítica: 							(ii)</a:t>
            </a:r>
            <a:endParaRPr lang="pt-BR" sz="2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4437112"/>
            <a:ext cx="8424936" cy="2117813"/>
          </a:xfrm>
          <a:prstGeom prst="rect">
            <a:avLst/>
          </a:prstGeom>
          <a:solidFill>
            <a:srgbClr val="C95803"/>
          </a:solidFill>
        </p:spPr>
        <p:txBody>
          <a:bodyPr vert="horz" lIns="0" rIns="18288" anchor="ctr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2713" algn="just">
              <a:lnSpc>
                <a:spcPct val="120000"/>
              </a:lnSpc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Quanto mais longe do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ciclo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básico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for a situação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, mais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desequilibrada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 ela se torna e maiores os problemas de gerenciamento de resíduos e os custos para manter as condições desejadas de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qualidade ambiental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53545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nimBg="1"/>
      <p:bldP spid="4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4016" y="692696"/>
            <a:ext cx="8964488" cy="5472113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110000"/>
              </a:lnSpc>
              <a:defRPr/>
            </a:pPr>
            <a:r>
              <a:rPr lang="en-US" sz="1600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                            BIBLIOGRAFIA CONSULTADA</a:t>
            </a:r>
            <a:endParaRPr lang="pt-BR" sz="1600" dirty="0" smtClean="0">
              <a:solidFill>
                <a:srgbClr val="FFCC66"/>
              </a:solidFill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40000"/>
              </a:spcBef>
              <a:spcAft>
                <a:spcPct val="5000"/>
              </a:spcAft>
              <a:defRPr/>
            </a:pPr>
            <a:r>
              <a:rPr lang="pt-BR" sz="1600" dirty="0" err="1" smtClean="0">
                <a:latin typeface="Calibri" pitchFamily="34" charset="0"/>
                <a:cs typeface="Calibri" pitchFamily="34" charset="0"/>
              </a:rPr>
              <a:t>Borinelli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, B.; Lanza, F. Questão  Socioambiental, Cultura Política e Cidadania no Brasil </a:t>
            </a:r>
            <a:r>
              <a:rPr lang="pt-BR" sz="1600" dirty="0" smtClean="0">
                <a:latin typeface="Calibri" pitchFamily="34" charset="0"/>
                <a:cs typeface="Calibri" pitchFamily="34" charset="0"/>
                <a:hlinkClick r:id="rId2"/>
              </a:rPr>
              <a:t>www.ssrevista.uel.br/ </a:t>
            </a:r>
            <a:r>
              <a:rPr lang="pt-BR" sz="1600" dirty="0" err="1" smtClean="0">
                <a:latin typeface="Calibri" pitchFamily="34" charset="0"/>
                <a:cs typeface="Calibri" pitchFamily="34" charset="0"/>
                <a:hlinkClick r:id="rId2"/>
              </a:rPr>
              <a:t>pdf</a:t>
            </a:r>
            <a:r>
              <a:rPr lang="pt-BR" sz="1600" dirty="0" smtClean="0">
                <a:latin typeface="Calibri" pitchFamily="34" charset="0"/>
                <a:cs typeface="Calibri" pitchFamily="34" charset="0"/>
                <a:hlinkClick r:id="rId2"/>
              </a:rPr>
              <a:t>/2008/31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. 18p.</a:t>
            </a:r>
          </a:p>
          <a:p>
            <a:pPr algn="l" eaLnBrk="1" hangingPunct="1">
              <a:spcAft>
                <a:spcPct val="5000"/>
              </a:spcAft>
              <a:defRPr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Instituto Brasileiro de Geografia e Estatística (IBGE) </a:t>
            </a:r>
            <a:r>
              <a:rPr lang="pt-B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Pesquisa de Informações Básicas Municipais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: Perfil dos Municípios Brasileiros, Meio Ambiente, 2002. Disponível em &lt; </a:t>
            </a:r>
            <a:r>
              <a:rPr lang="pt-BR" sz="1600" dirty="0" smtClean="0">
                <a:latin typeface="Calibri" pitchFamily="34" charset="0"/>
                <a:cs typeface="Calibri" pitchFamily="34" charset="0"/>
                <a:hlinkClick r:id="rId3"/>
              </a:rPr>
              <a:t>http://www.ibge.gov.br/home/estatistica/economia/perfilmunic/meio_ambiente_2002/default.shtm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 &gt; Acesso em agosto de 2009. </a:t>
            </a:r>
          </a:p>
          <a:p>
            <a:pPr algn="just" eaLnBrk="1" hangingPunct="1">
              <a:spcBef>
                <a:spcPct val="40000"/>
              </a:spcBef>
              <a:spcAft>
                <a:spcPct val="5000"/>
              </a:spcAft>
              <a:defRPr/>
            </a:pP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Loehr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R.C.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Pollution Control for Agriculture.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2ªEd. New York, Academic Press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Inc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1984. 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467p.</a:t>
            </a:r>
          </a:p>
          <a:p>
            <a:pPr algn="just" eaLnBrk="1" hangingPunct="1">
              <a:spcBef>
                <a:spcPct val="40000"/>
              </a:spcBef>
              <a:spcAft>
                <a:spcPct val="5000"/>
              </a:spcAft>
              <a:defRPr/>
            </a:pPr>
            <a:r>
              <a:rPr lang="pt-BR" sz="1600" dirty="0" err="1" smtClean="0">
                <a:latin typeface="Calibri" pitchFamily="34" charset="0"/>
                <a:cs typeface="Calibri" pitchFamily="34" charset="0"/>
              </a:rPr>
              <a:t>Merrington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, G.; </a:t>
            </a:r>
            <a:r>
              <a:rPr lang="pt-BR" sz="1600" dirty="0" err="1" smtClean="0">
                <a:latin typeface="Calibri" pitchFamily="34" charset="0"/>
                <a:cs typeface="Calibri" pitchFamily="34" charset="0"/>
              </a:rPr>
              <a:t>Winder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, L.; Parkinson, R.; </a:t>
            </a:r>
            <a:r>
              <a:rPr lang="pt-BR" sz="1600" dirty="0" err="1" smtClean="0">
                <a:latin typeface="Calibri" pitchFamily="34" charset="0"/>
                <a:cs typeface="Calibri" pitchFamily="34" charset="0"/>
              </a:rPr>
              <a:t>Redman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, M.  </a:t>
            </a:r>
            <a:r>
              <a:rPr lang="en-US" sz="16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Agricultural Pollution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– environmental problems and practical solutions.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Spon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Press – London/New York. 2002. 243 p.</a:t>
            </a:r>
          </a:p>
          <a:p>
            <a:pPr algn="l" eaLnBrk="1" hangingPunct="1">
              <a:spcAft>
                <a:spcPct val="5000"/>
              </a:spcAft>
              <a:defRPr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Romeiro, A. R., Abrantes, F. J. Uso do solo rural, tecnologia e meio ambiente. In: Seminário de Estrutura Agrária, Estado e Sociedade, 1980, Campinas. </a:t>
            </a:r>
            <a:r>
              <a:rPr lang="pt-BR" sz="1600" b="1" dirty="0" smtClean="0">
                <a:latin typeface="Calibri" pitchFamily="34" charset="0"/>
                <a:cs typeface="Calibri" pitchFamily="34" charset="0"/>
              </a:rPr>
              <a:t>Anais...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 Campinas</a:t>
            </a:r>
          </a:p>
          <a:p>
            <a:pPr algn="just" eaLnBrk="1" hangingPunct="1">
              <a:spcBef>
                <a:spcPct val="40000"/>
              </a:spcBef>
              <a:spcAft>
                <a:spcPct val="5000"/>
              </a:spcAft>
              <a:defRPr/>
            </a:pPr>
            <a:r>
              <a:rPr lang="pt-BR" sz="1600" dirty="0" err="1" smtClean="0">
                <a:latin typeface="Calibri" pitchFamily="34" charset="0"/>
                <a:cs typeface="Calibri" pitchFamily="34" charset="0"/>
              </a:rPr>
              <a:t>Sewell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, G.H. </a:t>
            </a:r>
            <a:r>
              <a:rPr lang="pt-B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Administração e controle da qualidade ambiental.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 trad. </a:t>
            </a:r>
            <a:r>
              <a:rPr lang="pt-BR" sz="1600" dirty="0" err="1" smtClean="0">
                <a:latin typeface="Calibri" pitchFamily="34" charset="0"/>
                <a:cs typeface="Calibri" pitchFamily="34" charset="0"/>
              </a:rPr>
              <a:t>EngºGildo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 Magalhães dos Santos Filho. São Paulo. EPU/EDUSP/CETESB, 1993.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301p.</a:t>
            </a:r>
          </a:p>
          <a:p>
            <a:pPr algn="just">
              <a:spcBef>
                <a:spcPct val="40000"/>
              </a:spcBef>
              <a:spcAft>
                <a:spcPct val="500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Shuler, M.L. An introduction to the role of Agricultural wastes and residues as resources. Shuler, M.L. (ed.)</a:t>
            </a:r>
          </a:p>
          <a:p>
            <a:pPr algn="just">
              <a:spcBef>
                <a:spcPct val="40000"/>
              </a:spcBef>
              <a:spcAft>
                <a:spcPct val="500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1600" dirty="0" smtClean="0">
                <a:latin typeface="Calibri" pitchFamily="34" charset="0"/>
              </a:rPr>
              <a:t>Silva e Costa (2012). “A indústria de defensivos agrícolas”. In: BNDES Setorial 35 p. 233-276</a:t>
            </a:r>
            <a:r>
              <a:rPr lang="en-US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Utilization and Recycle of Agricultural Wastes and Residues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New York, cap. I, p.2-17.</a:t>
            </a:r>
          </a:p>
          <a:p>
            <a:pPr algn="just" eaLnBrk="1" hangingPunct="1">
              <a:spcBef>
                <a:spcPct val="40000"/>
              </a:spcBef>
              <a:spcAft>
                <a:spcPct val="5000"/>
              </a:spcAft>
              <a:defRPr/>
            </a:pP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Strauch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D. 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Helth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aspects of agricultural residue utilization. In; FAO/UNEP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Seminary on residue utilization management of agricultural and AGROINDUSTRIAL wastes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Rome, FAO, 1977. p.185-201.</a:t>
            </a:r>
          </a:p>
          <a:p>
            <a:pPr algn="l" eaLnBrk="1" hangingPunct="1">
              <a:spcAft>
                <a:spcPct val="5000"/>
              </a:spcAft>
              <a:defRPr/>
            </a:pPr>
            <a:r>
              <a:rPr lang="pt-BR" sz="1600" dirty="0" err="1" smtClean="0">
                <a:latin typeface="Calibri" pitchFamily="34" charset="0"/>
                <a:cs typeface="Calibri" pitchFamily="34" charset="0"/>
              </a:rPr>
              <a:t>Zanoni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, M. A questão ambiental e o rural contemporâneo</a:t>
            </a:r>
            <a:r>
              <a:rPr lang="pt-BR" sz="1600" b="1" dirty="0" smtClean="0">
                <a:latin typeface="Calibri" pitchFamily="34" charset="0"/>
                <a:cs typeface="Calibri" pitchFamily="34" charset="0"/>
              </a:rPr>
              <a:t>. Desenvolvimento e Meio Ambiente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. Paraná, n. 10, p. 101-110, 2004.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060848"/>
            <a:ext cx="8712968" cy="1752600"/>
          </a:xfrm>
        </p:spPr>
        <p:txBody>
          <a:bodyPr>
            <a:noAutofit/>
          </a:bodyPr>
          <a:lstStyle/>
          <a:p>
            <a:pPr marL="457200" indent="-457200" algn="l" eaLnBrk="1" hangingPunct="1">
              <a:spcBef>
                <a:spcPts val="1200"/>
              </a:spcBef>
              <a:spcAft>
                <a:spcPts val="1200"/>
              </a:spcAft>
              <a:buAutoNum type="arabicPeriod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Identificar e analisar as interações existentes entre a genética – ciência e tecnologia - em seus diversos aspectos e questões socioambientais.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marL="457200" indent="-457200" algn="l" eaLnBrk="1" hangingPunct="1">
              <a:spcBef>
                <a:spcPts val="1200"/>
              </a:spcBef>
              <a:spcAft>
                <a:spcPts val="1200"/>
              </a:spcAft>
              <a:buAutoNum type="arabicPeriod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Identificar implicações genéticas (evolução e mutagênese ambiental), ecológicas, socioeconômicas e culturais das atividades humanas, com ênfase nos impactos da atividade agroindustrial e outros aspectos das sociedades humanas contemporâneas.</a:t>
            </a:r>
          </a:p>
          <a:p>
            <a:pPr marL="457200" indent="-457200" algn="l" eaLnBrk="1" hangingPunct="1">
              <a:spcBef>
                <a:spcPts val="1200"/>
              </a:spcBef>
              <a:spcAft>
                <a:spcPts val="1200"/>
              </a:spcAft>
              <a:buAutoNum type="arabicPeriod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Conhecer técnicas para identificação de efeitos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genotóxicos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de resíduos agroindustriais.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88032" y="1556792"/>
            <a:ext cx="8748464" cy="8640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0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Ao final da disciplina os estudantes deverão:</a:t>
            </a:r>
          </a:p>
          <a:p>
            <a:pPr algn="l"/>
            <a:r>
              <a:rPr lang="pt-BR" sz="30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---------------------------------------------------------------</a:t>
            </a:r>
            <a:br>
              <a:rPr lang="pt-BR" sz="30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pt-BR" sz="30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288032" y="1556792"/>
            <a:ext cx="8748464" cy="8640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0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Ao final da disciplina os estudantes deverão:</a:t>
            </a:r>
          </a:p>
          <a:p>
            <a:pPr algn="l"/>
            <a:r>
              <a:rPr lang="pt-BR" sz="30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---------------------------------------------------------------</a:t>
            </a:r>
            <a:br>
              <a:rPr lang="pt-BR" sz="30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pt-BR" sz="3000" i="1" dirty="0">
              <a:solidFill>
                <a:srgbClr val="FFC0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0" y="2348880"/>
            <a:ext cx="8748464" cy="3456384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SzPct val="95000"/>
              <a:tabLst>
                <a:tab pos="514350" algn="l"/>
              </a:tabLst>
            </a:pPr>
            <a:r>
              <a:rPr lang="pt-BR" sz="2400" dirty="0" smtClean="0">
                <a:solidFill>
                  <a:srgbClr val="FFC000"/>
                </a:solidFill>
                <a:latin typeface="+mn-lt"/>
              </a:rPr>
              <a:t>4.	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Conhecer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técnicas de genética, especialmente de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micro-	organismos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, relacionadas à pesquisa e otimização de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	procedimentos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de bioprofilaxia e </a:t>
            </a:r>
            <a:r>
              <a:rPr lang="pt-BR" sz="2400" dirty="0" err="1">
                <a:latin typeface="Calibri" pitchFamily="34" charset="0"/>
                <a:cs typeface="Calibri" pitchFamily="34" charset="0"/>
              </a:rPr>
              <a:t>biorremediação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de problemas   	relacionados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aos resíduos agroindustriais.</a:t>
            </a:r>
          </a:p>
          <a:p>
            <a:pPr marR="45720"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SzPct val="95000"/>
              <a:tabLst>
                <a:tab pos="514350" algn="l"/>
              </a:tabLst>
            </a:pPr>
            <a:r>
              <a:rPr lang="pt-BR" sz="24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5.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Conhecer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 avaliar criticamente as implicações das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diferentes 	abordagens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 manejo e gestão de recursos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naturais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resíduos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agroindustriais gerados</a:t>
            </a:r>
          </a:p>
          <a:p>
            <a:pPr marL="457200" marR="45720" indent="-457200"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SzPct val="95000"/>
              <a:buFont typeface="Wingdings 2"/>
              <a:buAutoNum type="arabicPeriod"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60040" y="1556792"/>
            <a:ext cx="8820472" cy="4653136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s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Foco </a:t>
            </a:r>
            <a:r>
              <a:rPr lang="es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 </a:t>
            </a:r>
            <a:r>
              <a:rPr lang="es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análise</a:t>
            </a:r>
            <a:r>
              <a:rPr lang="es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</a:t>
            </a:r>
            <a:br>
              <a:rPr lang="es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s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 </a:t>
            </a:r>
            <a:r>
              <a:rPr lang="es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que as </a:t>
            </a:r>
            <a:r>
              <a:rPr lang="pt-B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tecnologias</a:t>
            </a:r>
            <a:r>
              <a:rPr lang="es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s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têm</a:t>
            </a:r>
            <a:r>
              <a:rPr lang="es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s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feito</a:t>
            </a:r>
            <a:r>
              <a:rPr lang="es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por </a:t>
            </a:r>
            <a:r>
              <a:rPr lang="es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nós</a:t>
            </a:r>
            <a:r>
              <a:rPr lang="es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e para </a:t>
            </a:r>
            <a:r>
              <a:rPr lang="es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nós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?</a:t>
            </a:r>
            <a:endParaRPr lang="pt-BR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Meirowitz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Joshua  Power, Pleasure, Patterns: intersecting narratives of media influence. </a:t>
            </a:r>
            <a:r>
              <a:rPr lang="en-US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Journal of Communication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58:641-63,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2008.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Postman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Neil  </a:t>
            </a:r>
            <a:r>
              <a:rPr lang="pt-BR" sz="2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Tecnopólio</a:t>
            </a: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– a rendição da cultura à tecnologia.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Sao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Paulo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 Nobel, 1994. 223 p.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(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disponíveis vários </a:t>
            </a: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exemplares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em várias bibliotecas da USP)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marR="45720"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SzPct val="95000"/>
              <a:tabLst>
                <a:tab pos="514350" algn="l"/>
              </a:tabLst>
            </a:pP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486" y="2203946"/>
            <a:ext cx="8208962" cy="2089150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Diamond, J. </a:t>
            </a:r>
            <a:r>
              <a:rPr lang="pt-BR" sz="24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cs typeface="Calibri" pitchFamily="34" charset="0"/>
              </a:rPr>
              <a:t>Colapso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– como as sociedades escolhem o fracasso ou o sucesso. Ed. Record – Rio de Janeiro/São Paulo. 2005/2011. 685 p.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Merrington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, G.;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Winder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, L.; Parkinson, R.;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Redman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, M.  </a:t>
            </a:r>
            <a:r>
              <a:rPr lang="en-US" sz="24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cs typeface="Calibri" pitchFamily="34" charset="0"/>
              </a:rPr>
              <a:t>Agricultural Pollution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– environmental problems and practical solutions.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Spon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Press – London/New York. 2002. 243 p.</a:t>
            </a:r>
          </a:p>
        </p:txBody>
      </p:sp>
      <p:sp>
        <p:nvSpPr>
          <p:cNvPr id="2" name="Retângulo 1"/>
          <p:cNvSpPr/>
          <p:nvPr/>
        </p:nvSpPr>
        <p:spPr>
          <a:xfrm>
            <a:off x="323528" y="1124744"/>
            <a:ext cx="37596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US" sz="3600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Bibliografia</a:t>
            </a:r>
            <a:r>
              <a:rPr lang="es-US" sz="36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s-US" sz="36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básica:</a:t>
            </a:r>
            <a:endParaRPr lang="pt-BR" sz="36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8061520" cy="13555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pt-BR" sz="36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A Questão dos </a:t>
            </a:r>
            <a:r>
              <a:rPr lang="pt-BR" sz="36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Resíduos Agroindustriais</a:t>
            </a:r>
            <a:r>
              <a:rPr lang="pt-BR" sz="4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/>
            </a:r>
            <a:br>
              <a:rPr lang="pt-BR" sz="4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pt-BR" sz="36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- </a:t>
            </a:r>
            <a:r>
              <a:rPr lang="pt-BR" sz="36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Introdução -</a:t>
            </a:r>
            <a:endParaRPr lang="pt-BR" sz="36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5736" y="3476600"/>
            <a:ext cx="7854696" cy="1752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Silvia Maria Guerra Molina 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Paulo Roberto de Araujo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Berni</a:t>
            </a: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Célia Dias Correa, Lígia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Aíra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de Medeiros</a:t>
            </a:r>
            <a:endParaRPr lang="pt-BR" sz="2000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t-BR" sz="24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8230" y="836712"/>
            <a:ext cx="8195770" cy="17526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Qualidade Ambiental?</a:t>
            </a:r>
          </a:p>
          <a:p>
            <a:pPr algn="l" eaLnBrk="1" hangingPunct="1">
              <a:defRPr/>
            </a:pPr>
            <a:endParaRPr lang="pt-BR" sz="2400" b="1" i="1" dirty="0" smtClean="0"/>
          </a:p>
          <a:p>
            <a:pPr algn="l" eaLnBrk="1" hangingPunct="1"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Todas as fontes de poluição devem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ser consideradas de modo integrado: municipal, industrial, marinha, agrícola ou de origem mineral </a:t>
            </a:r>
          </a:p>
          <a:p>
            <a:pPr algn="l" eaLnBrk="1" hangingPunct="1">
              <a:defRPr/>
            </a:pPr>
            <a:endParaRPr lang="pt-BR" sz="2400" dirty="0"/>
          </a:p>
          <a:p>
            <a:pPr algn="l" eaLnBrk="1" hangingPunct="1">
              <a:defRPr/>
            </a:pPr>
            <a:endParaRPr lang="pt-BR" sz="2400" dirty="0" smtClean="0"/>
          </a:p>
          <a:p>
            <a:pPr algn="l" eaLnBrk="1" hangingPunct="1">
              <a:defRPr/>
            </a:pPr>
            <a:endParaRPr lang="pt-BR" sz="2400" dirty="0" smtClean="0"/>
          </a:p>
          <a:p>
            <a:pPr algn="l" eaLnBrk="1" hangingPunct="1">
              <a:defRPr/>
            </a:pPr>
            <a:endParaRPr lang="pt-BR" sz="2400" dirty="0" smtClean="0"/>
          </a:p>
          <a:p>
            <a:pPr marL="342900" indent="-342900" algn="l" eaLnBrk="1" hangingPunct="1">
              <a:buFont typeface="Arial" pitchFamily="34" charset="0"/>
              <a:buChar char="•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Intensificação de métodos produtivos</a:t>
            </a:r>
          </a:p>
          <a:p>
            <a:pPr marL="342900" indent="-342900" algn="l" eaLnBrk="1" hangingPunct="1">
              <a:buFont typeface="Arial" pitchFamily="34" charset="0"/>
              <a:buChar char="•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Industrialização</a:t>
            </a:r>
          </a:p>
          <a:p>
            <a:pPr marL="342900" indent="-342900" algn="l" eaLnBrk="1" hangingPunct="1">
              <a:buFont typeface="Arial" pitchFamily="34" charset="0"/>
              <a:buChar char="•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Demanda mundial de alimentos 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Poluição agrícola: nem irrelevante nem incontrolável 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xmlns="" val="2894720034"/>
              </p:ext>
            </p:extLst>
          </p:nvPr>
        </p:nvGraphicFramePr>
        <p:xfrm>
          <a:off x="1547664" y="2621136"/>
          <a:ext cx="6072336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Personalizada 7">
      <a:dk1>
        <a:sysClr val="windowText" lastClr="000000"/>
      </a:dk1>
      <a:lt1>
        <a:sysClr val="window" lastClr="FFFFFF"/>
      </a:lt1>
      <a:dk2>
        <a:srgbClr val="900000"/>
      </a:dk2>
      <a:lt2>
        <a:srgbClr val="FEFAC9"/>
      </a:lt2>
      <a:accent1>
        <a:srgbClr val="A5B592"/>
      </a:accent1>
      <a:accent2>
        <a:srgbClr val="FFFF00"/>
      </a:accent2>
      <a:accent3>
        <a:srgbClr val="FFFF00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1477</TotalTime>
  <Words>2509</Words>
  <Application>Microsoft Office PowerPoint</Application>
  <PresentationFormat>Apresentação na tela (4:3)</PresentationFormat>
  <Paragraphs>273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Fluxo</vt:lpstr>
      <vt:lpstr>   LGN - 478 e 479 Genética e Questões Socioambientais Universidade de São Paulo Escola Superior de Agricultura "Luiz de Queiroz” Departamento de Genética  </vt:lpstr>
      <vt:lpstr>Organização da disciplina</vt:lpstr>
      <vt:lpstr>Problemas socioambientais mais relevantes para a humanidade  (Diamond, 2005/2011): </vt:lpstr>
      <vt:lpstr>Slide 4</vt:lpstr>
      <vt:lpstr>Slide 5</vt:lpstr>
      <vt:lpstr>Slide 6</vt:lpstr>
      <vt:lpstr>Slide 7</vt:lpstr>
      <vt:lpstr>A Questão dos Resíduos Agroindustriais - Introdução -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Escola Superior de Agricultura "Luiz de Queiroz” Departamento de Genética LGN-478 e 479-Ecogenética de Resíduos Agroindustriais</dc:title>
  <dc:creator>User</dc:creator>
  <cp:lastModifiedBy>Silvia M.G. Molina</cp:lastModifiedBy>
  <cp:revision>180</cp:revision>
  <dcterms:created xsi:type="dcterms:W3CDTF">2007-07-31T19:15:02Z</dcterms:created>
  <dcterms:modified xsi:type="dcterms:W3CDTF">2013-08-05T20:48:26Z</dcterms:modified>
</cp:coreProperties>
</file>