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04" y="-96"/>
      </p:cViewPr>
      <p:guideLst>
        <p:guide orient="horz" pos="2160"/>
        <p:guide pos="22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21/02/16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21/02/16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21/02/16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Law of International Relations (DIN 0431)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International Environmental Law I</a:t>
            </a:r>
          </a:p>
          <a:p>
            <a:r>
              <a:rPr lang="pt-BR" dirty="0" err="1"/>
              <a:t>Evaluation Requirements</a:t>
            </a:r>
            <a:endParaRPr lang="pt-BR" dirty="0" smtClean="0"/>
          </a:p>
          <a:p>
            <a:r>
              <a:rPr lang="pt-BR" dirty="0" smtClean="0"/>
              <a:t>Prof. Alberto do Amaral Jr.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889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7539" y="149470"/>
            <a:ext cx="1123657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buFont typeface="+mj-lt"/>
              <a:buAutoNum type="arabicPeriod"/>
            </a:lvl1pPr>
          </a:lstStyle>
          <a:p>
            <a:pPr marL="0" indent="0" algn="ctr">
              <a:buNone/>
            </a:pPr>
            <a:r>
              <a:rPr lang="en-US" sz="2800"/>
              <a:t>EVALUATION REQUIREMENTS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The final grade will be comprised of: </a:t>
            </a:r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r>
              <a:rPr lang="en-US" sz="2800"/>
              <a:t>Grade 1 – final  examination – 50% of the final grade; </a:t>
            </a:r>
          </a:p>
          <a:p>
            <a:pPr marL="0" indent="0">
              <a:buNone/>
            </a:pPr>
            <a:r>
              <a:rPr lang="en-US" sz="2800"/>
              <a:t>Grade 2 – written assignment: procedural document (2.500 words) – 20% of the final grade; </a:t>
            </a:r>
          </a:p>
          <a:p>
            <a:pPr marL="0" indent="0">
              <a:buNone/>
            </a:pPr>
            <a:r>
              <a:rPr lang="en-US" sz="2800"/>
              <a:t>Grade 3 - participation in class – 30% of the final grade.</a:t>
            </a:r>
            <a:endParaRPr lang="pt-BR" sz="280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93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7539" y="0"/>
            <a:ext cx="11236570" cy="5539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buFont typeface="+mj-lt"/>
              <a:buAutoNum type="arabicPeriod"/>
            </a:lvl1pPr>
          </a:lstStyle>
          <a:p>
            <a:pPr marL="0" indent="0" algn="ctr">
              <a:buNone/>
            </a:pPr>
            <a:r>
              <a:rPr lang="en-US" sz="2800" b="1"/>
              <a:t> GRADE 1 - FINAL EXAMINATION</a:t>
            </a:r>
          </a:p>
          <a:p>
            <a:pPr marL="0" indent="0">
              <a:buNone/>
            </a:pPr>
            <a:endParaRPr lang="pt-BR" sz="2800"/>
          </a:p>
          <a:p>
            <a:r>
              <a:rPr lang="en-US" sz="2800"/>
              <a:t>To be held inJune 2016, in a date to be determined by the Department of International and Comparative Law.</a:t>
            </a:r>
          </a:p>
          <a:p>
            <a:pPr marL="0" indent="0">
              <a:buNone/>
            </a:pPr>
            <a:endParaRPr lang="en-US" sz="2800"/>
          </a:p>
          <a:p>
            <a:r>
              <a:rPr lang="en-US" sz="2800"/>
              <a:t> Written exam, containing three questions regarding topics discussed in class and/or in the reading assignments. </a:t>
            </a:r>
          </a:p>
          <a:p>
            <a:endParaRPr lang="en-US" sz="2800"/>
          </a:p>
          <a:p>
            <a:r>
              <a:rPr lang="en-US" sz="2800"/>
              <a:t>To be evaluated and graded comparatively on a 0-10 scale. </a:t>
            </a:r>
          </a:p>
          <a:p>
            <a:endParaRPr lang="en-US" sz="2800"/>
          </a:p>
          <a:p>
            <a:r>
              <a:rPr lang="en-US" sz="2800"/>
              <a:t>No mid-term examination.</a:t>
            </a:r>
            <a:endParaRPr lang="pt-BR" sz="2800"/>
          </a:p>
          <a:p>
            <a:pPr>
              <a:buAutoNum type="arabicPeriod" startAt="4"/>
            </a:pPr>
            <a:endParaRPr lang="pt-BR" sz="2800" dirty="0"/>
          </a:p>
          <a:p>
            <a:pPr>
              <a:buAutoNum type="arabicPeriod" startAt="4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70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3"/>
          <p:cNvSpPr txBox="1"/>
          <p:nvPr/>
        </p:nvSpPr>
        <p:spPr>
          <a:xfrm>
            <a:off x="527539" y="0"/>
            <a:ext cx="112365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buFont typeface="+mj-lt"/>
              <a:buAutoNum type="arabicPeriod"/>
            </a:lvl1pPr>
          </a:lstStyle>
          <a:p>
            <a:pPr marL="0" indent="0" algn="ctr">
              <a:buNone/>
            </a:pPr>
            <a:r>
              <a:rPr lang="en-US" sz="2800" b="1"/>
              <a:t> GRADE 2 – WRITTEN ASSIGNMENT</a:t>
            </a:r>
          </a:p>
          <a:p>
            <a:pPr marL="0" indent="0" algn="ctr">
              <a:buNone/>
            </a:pPr>
            <a:r>
              <a:rPr lang="en-US" sz="2800" b="1"/>
              <a:t>PROCEDURAL DOCUMENT</a:t>
            </a:r>
          </a:p>
          <a:p>
            <a:pPr marL="0" indent="0">
              <a:buNone/>
            </a:pPr>
            <a:endParaRPr lang="pt-BR" sz="2800"/>
          </a:p>
          <a:p>
            <a:r>
              <a:rPr lang="en-US" sz="2800"/>
              <a:t>Individually or in group (maximum 3 students)</a:t>
            </a:r>
          </a:p>
          <a:p>
            <a:endParaRPr lang="en-US" sz="2800"/>
          </a:p>
          <a:p>
            <a:r>
              <a:rPr lang="en-US" sz="2800"/>
              <a:t> Length – 2500 words (maximum)</a:t>
            </a:r>
          </a:p>
          <a:p>
            <a:endParaRPr lang="en-US" sz="2800"/>
          </a:p>
          <a:p>
            <a:r>
              <a:rPr lang="en-US" sz="2800"/>
              <a:t>Persuasive, product of the work of the author(s) only </a:t>
            </a:r>
          </a:p>
          <a:p>
            <a:endParaRPr lang="en-US" sz="2800"/>
          </a:p>
          <a:p>
            <a:r>
              <a:rPr lang="x-none" sz="2800"/>
              <a:t>Plagiarism imply in grade 0</a:t>
            </a:r>
            <a:endParaRPr lang="pt-BR" sz="2800"/>
          </a:p>
          <a:p>
            <a:pPr>
              <a:buAutoNum type="arabicPeriod" startAt="4"/>
            </a:pPr>
            <a:endParaRPr lang="pt-BR" sz="2800" dirty="0"/>
          </a:p>
          <a:p>
            <a:pPr>
              <a:buAutoNum type="arabicPeriod" startAt="4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39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7539" y="360484"/>
            <a:ext cx="1123657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buFont typeface="+mj-lt"/>
              <a:buAutoNum type="arabicPeriod"/>
            </a:lvl1pPr>
          </a:lstStyle>
          <a:p>
            <a:pPr marL="0" indent="0" algn="ctr">
              <a:buNone/>
            </a:pPr>
            <a:r>
              <a:rPr lang="x-none" sz="2800" b="1"/>
              <a:t>CRITERIA FOR THE ASSESSMENT OF THE WRITTEN ASSIGNMENT – PROCEDURAL DOCUMENT</a:t>
            </a:r>
            <a:endParaRPr lang="pt-BR" sz="2800"/>
          </a:p>
          <a:p>
            <a:pPr marL="0" indent="0">
              <a:buNone/>
            </a:pPr>
            <a:endParaRPr lang="pt-BR" sz="2800"/>
          </a:p>
          <a:p>
            <a:pPr marL="0" lvl="0" indent="0">
              <a:buNone/>
            </a:pPr>
            <a:r>
              <a:rPr lang="en-US" sz="2800" b="1"/>
              <a:t>1. Formal criteria:</a:t>
            </a:r>
            <a:r>
              <a:rPr lang="en-US" sz="2800"/>
              <a:t> whether the student(s) has / have respected the maximum length of the procedural document (2.500 words) and whether the formal / content requirements have been fulfilled. The format is that of an application for initiating proceedings or a sentence. The format of the text (type of letters, size,..) may be chosen by the student; - 0,3</a:t>
            </a:r>
          </a:p>
          <a:p>
            <a:pPr marL="0" lvl="0" indent="0">
              <a:buNone/>
            </a:pPr>
            <a:endParaRPr lang="pt-BR" sz="2800"/>
          </a:p>
          <a:p>
            <a:pPr marL="0" lvl="0" indent="0">
              <a:buNone/>
            </a:pPr>
            <a:r>
              <a:rPr lang="en-US" sz="2800" b="1"/>
              <a:t>2. Linguistic criteria:</a:t>
            </a:r>
            <a:r>
              <a:rPr lang="en-US" sz="2800"/>
              <a:t> whether the student(s) has / have presented a written assignment in accordance with the grammatical rules of the English language, and whether the paper was cohesive, concise and objective; - 0,2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77064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7539" y="360484"/>
            <a:ext cx="1123657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buFont typeface="+mj-lt"/>
              <a:buAutoNum type="arabicPeriod"/>
            </a:lvl1pPr>
          </a:lstStyle>
          <a:p>
            <a:pPr marL="0" indent="0" algn="ctr">
              <a:buNone/>
            </a:pPr>
            <a:r>
              <a:rPr lang="x-none" sz="2800" b="1"/>
              <a:t>CRITERIA FOR THE ASSESSMENT OF THE WRITTEN ASSIGNMENT – PROCEDURAL DOCUMENT</a:t>
            </a:r>
            <a:endParaRPr lang="pt-BR" sz="2800"/>
          </a:p>
          <a:p>
            <a:pPr marL="0" lvl="0" indent="0">
              <a:buNone/>
            </a:pPr>
            <a:endParaRPr lang="en-US" sz="2800" b="1"/>
          </a:p>
          <a:p>
            <a:pPr marL="0" lvl="0" indent="0">
              <a:buNone/>
            </a:pPr>
            <a:r>
              <a:rPr lang="en-US" sz="2800" b="1"/>
              <a:t>3. Material criteria:</a:t>
            </a:r>
            <a:r>
              <a:rPr lang="en-US" sz="2800"/>
              <a:t> the depth of the theme, the persuasiveness of the procedural document; - 0,6</a:t>
            </a:r>
          </a:p>
          <a:p>
            <a:pPr marL="0" lvl="0" indent="0">
              <a:buNone/>
            </a:pPr>
            <a:endParaRPr lang="pt-BR" sz="2800"/>
          </a:p>
          <a:p>
            <a:pPr marL="0" lvl="0" indent="0">
              <a:buNone/>
            </a:pPr>
            <a:r>
              <a:rPr lang="en-US" sz="2800" b="1"/>
              <a:t>4. Reasoning criteria:</a:t>
            </a:r>
            <a:r>
              <a:rPr lang="en-US" sz="2800"/>
              <a:t> the level of reasoning and arguments presented by the student(s) (factual basis, technical basis, political basis, theoretical basis - jurisprudence and theory of International Relations, and case law, when applicable); - 0,6</a:t>
            </a:r>
          </a:p>
          <a:p>
            <a:pPr marL="0" lvl="0" indent="0">
              <a:buNone/>
            </a:pPr>
            <a:endParaRPr lang="pt-BR" sz="2800"/>
          </a:p>
          <a:p>
            <a:pPr marL="0" lvl="0" indent="0">
              <a:buNone/>
            </a:pPr>
            <a:r>
              <a:rPr lang="en-US" sz="2800" b="1"/>
              <a:t>5. Classroom criteria:</a:t>
            </a:r>
            <a:r>
              <a:rPr lang="en-US" sz="2800"/>
              <a:t> whether the arguments raised in the discussions during the classes were used by the student(s) - 0,3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3637732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7539" y="360484"/>
            <a:ext cx="1123657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buFont typeface="+mj-lt"/>
              <a:buAutoNum type="arabicPeriod"/>
            </a:lvl1pPr>
          </a:lstStyle>
          <a:p>
            <a:pPr marL="0" indent="0" algn="ctr">
              <a:buNone/>
            </a:pPr>
            <a:r>
              <a:rPr lang="pt-BR" sz="2800" b="1"/>
              <a:t>GRADE 3 – PARTICIPATION IN CLASS</a:t>
            </a:r>
          </a:p>
          <a:p>
            <a:pPr marL="0" indent="0" algn="ctr">
              <a:buNone/>
            </a:pPr>
            <a:endParaRPr lang="pt-BR" sz="2800"/>
          </a:p>
          <a:p>
            <a:pPr marL="0" lvl="0" indent="0">
              <a:buNone/>
            </a:pPr>
            <a:r>
              <a:rPr lang="en-US" sz="2800"/>
              <a:t>The participation in class will be assessed both from a qualitative and a quantitative point of view. Each criterion will be awarded 50% of the grade 3 – participation in class;</a:t>
            </a:r>
          </a:p>
          <a:p>
            <a:pPr marL="0" lvl="0" indent="0">
              <a:buNone/>
            </a:pPr>
            <a:endParaRPr lang="pt-BR" sz="2800"/>
          </a:p>
          <a:p>
            <a:pPr lvl="0"/>
            <a:r>
              <a:rPr lang="en-US" sz="2800" b="1"/>
              <a:t>Qualitative criterion (1,5): </a:t>
            </a:r>
            <a:r>
              <a:rPr lang="en-US" sz="2800"/>
              <a:t>to be calculated proportionally to the participation of the students in class. </a:t>
            </a:r>
          </a:p>
          <a:p>
            <a:pPr marL="457200" lvl="0" indent="-457200">
              <a:buFontTx/>
              <a:buChar char="-"/>
            </a:pPr>
            <a:r>
              <a:rPr lang="en-US" sz="2800"/>
              <a:t>Maximum grade will be reserved for the top10% of the students with more frequent participation during the classes; </a:t>
            </a:r>
          </a:p>
          <a:p>
            <a:pPr marL="457200" lvl="0" indent="-457200">
              <a:buFontTx/>
              <a:buChar char="-"/>
            </a:pPr>
            <a:r>
              <a:rPr lang="en-US" sz="2800"/>
              <a:t>This criterion assesses only the number of times that a given student participates in class;</a:t>
            </a:r>
            <a:endParaRPr lang="pt-BR" sz="2800"/>
          </a:p>
          <a:p>
            <a:pPr marL="0" lvl="0" indent="0">
              <a:buNone/>
            </a:pP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82870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7539" y="-35175"/>
            <a:ext cx="1123657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buFont typeface="+mj-lt"/>
              <a:buAutoNum type="arabicPeriod"/>
            </a:lvl1pPr>
          </a:lstStyle>
          <a:p>
            <a:pPr marL="0" lvl="0" indent="0" algn="ctr">
              <a:buNone/>
            </a:pPr>
            <a:r>
              <a:rPr lang="en-US" sz="2800" b="1"/>
              <a:t>GRADE 3 – PARTICIPATION IN CLASS</a:t>
            </a:r>
          </a:p>
          <a:p>
            <a:pPr marL="0" lvl="0" indent="0">
              <a:buNone/>
            </a:pPr>
            <a:endParaRPr lang="en-US" sz="2800"/>
          </a:p>
          <a:p>
            <a:pPr marL="0" lvl="0" indent="0">
              <a:buNone/>
            </a:pPr>
            <a:r>
              <a:rPr lang="en-US" sz="2800" b="1"/>
              <a:t>2. Qualitative criterion (1,5):  </a:t>
            </a:r>
            <a:r>
              <a:rPr lang="en-US" sz="2800"/>
              <a:t>to be calculated in accordance to three aspects with identical weigh (1/3 of the qualitative grade each): </a:t>
            </a:r>
          </a:p>
          <a:p>
            <a:pPr lvl="0">
              <a:buAutoNum type="alphaLcParenR"/>
            </a:pPr>
            <a:r>
              <a:rPr lang="en-US" sz="2800"/>
              <a:t>whether the comments by the students were grounded on the reading assignments of the course (both theory and case law) – 0,5; </a:t>
            </a:r>
          </a:p>
          <a:p>
            <a:pPr lvl="0">
              <a:buAutoNum type="alphaLcParenR"/>
            </a:pPr>
            <a:r>
              <a:rPr lang="en-US" sz="2800"/>
              <a:t>whether the comments by the student were construed in such a way as to provide a personal contribution to the discussed theme – 0,5; </a:t>
            </a:r>
          </a:p>
          <a:p>
            <a:pPr lvl="0">
              <a:buAutoNum type="alphaLcParenR"/>
            </a:pPr>
            <a:r>
              <a:rPr lang="en-US" sz="2800"/>
              <a:t>whether the comments by the student have instigated debate on the theme, or contributed to the interaction with other colleagues, or to the conclusion or organization of the ideas presented – 0,5.</a:t>
            </a:r>
          </a:p>
          <a:p>
            <a:pPr marL="0" lvl="0" indent="0">
              <a:buNone/>
            </a:pPr>
            <a:endParaRPr lang="pt-BR" sz="2800"/>
          </a:p>
          <a:p>
            <a:pPr marL="0" lvl="0" indent="0">
              <a:buNone/>
            </a:pPr>
            <a:r>
              <a:rPr lang="en-US" sz="2800"/>
              <a:t>- All these criteria will be assessed by the teaching assistants at the end of every class and registered for a final grading at the end of the semester.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176470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7539" y="-35175"/>
            <a:ext cx="1123657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buFont typeface="+mj-lt"/>
              <a:buAutoNum type="arabicPeriod"/>
            </a:lvl1pPr>
          </a:lstStyle>
          <a:p>
            <a:pPr marL="0" lvl="0" indent="0" algn="ctr">
              <a:buNone/>
            </a:pPr>
            <a:r>
              <a:rPr lang="x-none" sz="2800" b="1" dirty="0"/>
              <a:t>SOCRATIC METHOD</a:t>
            </a:r>
          </a:p>
          <a:p>
            <a:pPr marL="0" lvl="0" indent="0">
              <a:buNone/>
            </a:pPr>
            <a:endParaRPr lang="x-none" sz="2800" dirty="0"/>
          </a:p>
          <a:p>
            <a:pPr lvl="0"/>
            <a:r>
              <a:rPr lang="x-none" sz="2800" dirty="0"/>
              <a:t>Both parts of the class will adopt the Socratic Method</a:t>
            </a:r>
          </a:p>
          <a:p>
            <a:pPr lvl="0"/>
            <a:endParaRPr lang="x-none" sz="2800" dirty="0"/>
          </a:p>
          <a:p>
            <a:pPr lvl="0"/>
            <a:r>
              <a:rPr lang="x-none" sz="2800" dirty="0"/>
              <a:t>In the first part of the class (TAs), there will be a call-on list</a:t>
            </a:r>
          </a:p>
          <a:p>
            <a:pPr marL="457200" lvl="0" indent="-457200">
              <a:buFontTx/>
              <a:buChar char="-"/>
            </a:pPr>
            <a:r>
              <a:rPr lang="x-none" sz="2800" dirty="0"/>
              <a:t>Every class, 25% of the students will be on call, and will be expected to answer question on the content of the cases assigned for reading</a:t>
            </a:r>
          </a:p>
          <a:p>
            <a:pPr marL="457200" lvl="0" indent="-457200">
              <a:buFontTx/>
              <a:buChar char="-"/>
            </a:pPr>
            <a:r>
              <a:rPr lang="x-none" sz="2800" dirty="0"/>
              <a:t>Students will be called on by name</a:t>
            </a:r>
          </a:p>
          <a:p>
            <a:pPr marL="457200" lvl="0" indent="-457200">
              <a:buFontTx/>
              <a:buChar char="-"/>
            </a:pPr>
            <a:r>
              <a:rPr lang="x-none" sz="2800" dirty="0"/>
              <a:t>Students that are not included in the call on list for a given class may still answer questions and participate voluntarily in the discussions of the cases</a:t>
            </a:r>
            <a:endParaRPr lang="x-none" sz="2800" dirty="0"/>
          </a:p>
          <a:p>
            <a:pPr lvl="0"/>
            <a:endParaRPr lang="x-none" sz="2800" dirty="0"/>
          </a:p>
          <a:p>
            <a:pPr marL="0" lvl="0" indent="0">
              <a:buNone/>
            </a:pPr>
            <a:r>
              <a:rPr lang="x-none" sz="2800" dirty="0"/>
              <a:t>3. In the second part of the class (Prof. Alberto), no call-on list.</a:t>
            </a:r>
          </a:p>
          <a:p>
            <a:pPr marL="457200" lvl="0" indent="-457200">
              <a:buFontTx/>
              <a:buChar char="-"/>
            </a:pPr>
            <a:r>
              <a:rPr lang="x-none" sz="2800" dirty="0"/>
              <a:t>Questions will be opened for answers by all students</a:t>
            </a:r>
          </a:p>
          <a:p>
            <a:pPr marL="0" lvl="0" indent="0">
              <a:buNone/>
            </a:pPr>
            <a:endParaRPr lang="x-none" sz="2800" dirty="0"/>
          </a:p>
          <a:p>
            <a:pPr marL="457200" lvl="0" indent="-457200">
              <a:buFontTx/>
              <a:buChar char="-"/>
            </a:pPr>
            <a:r>
              <a:rPr lang="x-none" sz="2800" dirty="0"/>
              <a:t>Participation in class will be evaluated in both parts of the class</a:t>
            </a:r>
          </a:p>
          <a:p>
            <a:pPr marL="457200" lvl="0" indent="-457200">
              <a:buFontTx/>
              <a:buChar char="-"/>
            </a:pPr>
            <a:r>
              <a:rPr lang="x-none" sz="2800" dirty="0"/>
              <a:t>Active participation by all students is strongly recommended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95851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694</Words>
  <Application>Microsoft Macintosh PowerPoint</Application>
  <PresentationFormat>Custom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Integral</vt:lpstr>
      <vt:lpstr>Law of International Relations (DIN 0431)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International Relations (DIN 0431)</dc:title>
  <dc:creator>Wagner Artur Cabral</dc:creator>
  <cp:lastModifiedBy>Marcelo Queiroga</cp:lastModifiedBy>
  <cp:revision>6</cp:revision>
  <dcterms:created xsi:type="dcterms:W3CDTF">2016-02-18T23:18:42Z</dcterms:created>
  <dcterms:modified xsi:type="dcterms:W3CDTF">2016-02-21T21:33:55Z</dcterms:modified>
</cp:coreProperties>
</file>