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28E3-4BE6-4ADC-9F6C-3A551F1F5D60}" type="datetimeFigureOut">
              <a:rPr lang="pt-BR" smtClean="0"/>
              <a:pPr/>
              <a:t>16/10/2016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CC90-55D5-4271-A1EB-3CB6EC18C3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28E3-4BE6-4ADC-9F6C-3A551F1F5D60}" type="datetimeFigureOut">
              <a:rPr lang="pt-BR" smtClean="0"/>
              <a:pPr/>
              <a:t>16/10/2016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CC90-55D5-4271-A1EB-3CB6EC18C3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28E3-4BE6-4ADC-9F6C-3A551F1F5D60}" type="datetimeFigureOut">
              <a:rPr lang="pt-BR" smtClean="0"/>
              <a:pPr/>
              <a:t>16/10/2016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CC90-55D5-4271-A1EB-3CB6EC18C3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28E3-4BE6-4ADC-9F6C-3A551F1F5D60}" type="datetimeFigureOut">
              <a:rPr lang="pt-BR" smtClean="0"/>
              <a:pPr/>
              <a:t>16/10/2016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CC90-55D5-4271-A1EB-3CB6EC18C3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28E3-4BE6-4ADC-9F6C-3A551F1F5D60}" type="datetimeFigureOut">
              <a:rPr lang="pt-BR" smtClean="0"/>
              <a:pPr/>
              <a:t>16/10/2016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CC90-55D5-4271-A1EB-3CB6EC18C3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28E3-4BE6-4ADC-9F6C-3A551F1F5D60}" type="datetimeFigureOut">
              <a:rPr lang="pt-BR" smtClean="0"/>
              <a:pPr/>
              <a:t>16/10/2016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CC90-55D5-4271-A1EB-3CB6EC18C3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28E3-4BE6-4ADC-9F6C-3A551F1F5D60}" type="datetimeFigureOut">
              <a:rPr lang="pt-BR" smtClean="0"/>
              <a:pPr/>
              <a:t>16/10/2016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CC90-55D5-4271-A1EB-3CB6EC18C3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28E3-4BE6-4ADC-9F6C-3A551F1F5D60}" type="datetimeFigureOut">
              <a:rPr lang="pt-BR" smtClean="0"/>
              <a:pPr/>
              <a:t>16/10/2016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CC90-55D5-4271-A1EB-3CB6EC18C3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28E3-4BE6-4ADC-9F6C-3A551F1F5D60}" type="datetimeFigureOut">
              <a:rPr lang="pt-BR" smtClean="0"/>
              <a:pPr/>
              <a:t>16/10/2016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CC90-55D5-4271-A1EB-3CB6EC18C3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28E3-4BE6-4ADC-9F6C-3A551F1F5D60}" type="datetimeFigureOut">
              <a:rPr lang="pt-BR" smtClean="0"/>
              <a:pPr/>
              <a:t>16/10/2016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CC90-55D5-4271-A1EB-3CB6EC18C3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28E3-4BE6-4ADC-9F6C-3A551F1F5D60}" type="datetimeFigureOut">
              <a:rPr lang="pt-BR" smtClean="0"/>
              <a:pPr/>
              <a:t>16/10/2016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CC90-55D5-4271-A1EB-3CB6EC18C3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728E3-4BE6-4ADC-9F6C-3A551F1F5D60}" type="datetimeFigureOut">
              <a:rPr lang="pt-BR" smtClean="0"/>
              <a:pPr/>
              <a:t>16/10/2016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2CC90-55D5-4271-A1EB-3CB6EC18C3F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cianavillela@gmail.com" TargetMode="External"/><Relationship Id="rId2" Type="http://schemas.openxmlformats.org/officeDocument/2006/relationships/hyperlink" Target="mailto:tvsavian@usp.b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1604" y="1173157"/>
            <a:ext cx="6715172" cy="1470025"/>
          </a:xfrm>
        </p:spPr>
        <p:txBody>
          <a:bodyPr>
            <a:normAutofit fontScale="90000"/>
          </a:bodyPr>
          <a:lstStyle/>
          <a:p>
            <a:r>
              <a:rPr lang="pt-BR" sz="3100" b="1" i="1" dirty="0"/>
              <a:t>Escola Superior de Agricultura</a:t>
            </a:r>
            <a:br>
              <a:rPr lang="pt-BR" sz="3100" b="1" i="1" dirty="0"/>
            </a:br>
            <a:r>
              <a:rPr lang="pt-BR" sz="3100" b="1" i="1" dirty="0"/>
              <a:t> “Luiz de Queiroz”</a:t>
            </a:r>
            <a:br>
              <a:rPr lang="pt-BR" sz="3100" b="1" i="1" dirty="0"/>
            </a:br>
            <a:r>
              <a:rPr lang="pt-BR" sz="3100" b="1" i="1" dirty="0"/>
              <a:t>Universidade de São Paulo</a:t>
            </a:r>
            <a:br>
              <a:rPr lang="pt-BR" sz="3100" b="1" i="1" dirty="0"/>
            </a:br>
            <a:r>
              <a:rPr lang="pt-BR" sz="3100" b="1" i="1" dirty="0"/>
              <a:t/>
            </a:r>
            <a:br>
              <a:rPr lang="pt-BR" sz="3100" b="1" i="1" dirty="0"/>
            </a:br>
            <a:r>
              <a:rPr lang="pt-BR" b="1" i="1" dirty="0"/>
              <a:t>LCE5801 – Regressão e Covariância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pt-BR" dirty="0"/>
              <a:t>Taciana Villela </a:t>
            </a:r>
            <a:r>
              <a:rPr lang="pt-BR" dirty="0" err="1"/>
              <a:t>Savian</a:t>
            </a:r>
            <a:endParaRPr lang="pt-BR" dirty="0"/>
          </a:p>
          <a:p>
            <a:pPr algn="r"/>
            <a:r>
              <a:rPr lang="pt-BR" dirty="0"/>
              <a:t>Sala 304, </a:t>
            </a:r>
            <a:r>
              <a:rPr lang="pt-BR" dirty="0" err="1"/>
              <a:t>pav</a:t>
            </a:r>
            <a:r>
              <a:rPr lang="pt-BR" dirty="0"/>
              <a:t>. Engenharia, ramal 237 </a:t>
            </a:r>
            <a:r>
              <a:rPr lang="pt-BR" u="sng" dirty="0">
                <a:hlinkClick r:id="rId2"/>
              </a:rPr>
              <a:t>tvsavian@usp.br</a:t>
            </a:r>
            <a:r>
              <a:rPr lang="pt-BR" u="sng" dirty="0"/>
              <a:t> </a:t>
            </a:r>
            <a:r>
              <a:rPr lang="pt-BR" u="sng" dirty="0">
                <a:hlinkClick r:id="rId3"/>
              </a:rPr>
              <a:t>tacianavillela@gmail.com</a:t>
            </a:r>
            <a:endParaRPr lang="pt-BR" dirty="0"/>
          </a:p>
        </p:txBody>
      </p:sp>
      <p:pic>
        <p:nvPicPr>
          <p:cNvPr id="27650" name="Picture 2" descr="http://www4.esalq.usp.br/sites/default/files/logo-esalq-simbol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28604"/>
            <a:ext cx="1295400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01172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Correlações lineares: simples e parciais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Autofit/>
          </a:bodyPr>
          <a:lstStyle/>
          <a:p>
            <a:pPr lvl="0" algn="just"/>
            <a:r>
              <a:rPr lang="pt-BR" sz="2400" dirty="0" smtClean="0"/>
              <a:t>Até </a:t>
            </a:r>
            <a:r>
              <a:rPr lang="pt-BR" sz="2400" dirty="0" smtClean="0"/>
              <a:t>esse ponto o interesse estava em se estudar por meio da </a:t>
            </a:r>
            <a:r>
              <a:rPr lang="pt-BR" sz="2400" dirty="0" smtClean="0"/>
              <a:t>relação </a:t>
            </a:r>
            <a:r>
              <a:rPr lang="pt-BR" sz="2400" dirty="0" smtClean="0"/>
              <a:t>linear, qual a </a:t>
            </a:r>
            <a:r>
              <a:rPr lang="pt-BR" sz="2400" dirty="0" smtClean="0"/>
              <a:t>influência </a:t>
            </a:r>
            <a:r>
              <a:rPr lang="pt-BR" sz="2400" dirty="0" smtClean="0"/>
              <a:t>de uma </a:t>
            </a:r>
            <a:r>
              <a:rPr lang="pt-BR" sz="2400" dirty="0" smtClean="0"/>
              <a:t>variável X (de natureza fixa), </a:t>
            </a:r>
            <a:r>
              <a:rPr lang="pt-BR" sz="2400" dirty="0" smtClean="0"/>
              <a:t>ou um conjunto de </a:t>
            </a:r>
            <a:r>
              <a:rPr lang="pt-BR" sz="2400" dirty="0" smtClean="0"/>
              <a:t>variáveis X1, X2, ..., </a:t>
            </a:r>
            <a:r>
              <a:rPr lang="pt-BR" sz="2400" dirty="0" err="1" smtClean="0"/>
              <a:t>Xk</a:t>
            </a:r>
            <a:r>
              <a:rPr lang="pt-BR" sz="2400" dirty="0" smtClean="0"/>
              <a:t> (no caso da regressão linear múltipla), </a:t>
            </a:r>
            <a:r>
              <a:rPr lang="pt-BR" sz="2400" dirty="0" smtClean="0"/>
              <a:t>sobre uma </a:t>
            </a:r>
            <a:r>
              <a:rPr lang="pt-BR" sz="2400" dirty="0" smtClean="0"/>
              <a:t>variável aleatória Y. </a:t>
            </a:r>
          </a:p>
          <a:p>
            <a:pPr lvl="0" algn="just"/>
            <a:endParaRPr lang="pt-BR" sz="2400" dirty="0" smtClean="0"/>
          </a:p>
          <a:p>
            <a:pPr lvl="0" algn="just"/>
            <a:r>
              <a:rPr lang="pt-BR" sz="2400" dirty="0" smtClean="0"/>
              <a:t>Assim</a:t>
            </a:r>
            <a:r>
              <a:rPr lang="pt-BR" sz="2400" dirty="0" smtClean="0"/>
              <a:t>, enquanto que na </a:t>
            </a:r>
            <a:r>
              <a:rPr lang="pt-BR" sz="2400" dirty="0" smtClean="0"/>
              <a:t>análise </a:t>
            </a:r>
            <a:r>
              <a:rPr lang="pt-BR" sz="2400" dirty="0" smtClean="0"/>
              <a:t>de </a:t>
            </a:r>
            <a:r>
              <a:rPr lang="pt-BR" sz="2400" dirty="0" smtClean="0"/>
              <a:t>regressão é indispensável identificar </a:t>
            </a:r>
            <a:r>
              <a:rPr lang="pt-BR" sz="2400" dirty="0" smtClean="0"/>
              <a:t>a </a:t>
            </a:r>
            <a:r>
              <a:rPr lang="pt-BR" sz="2400" dirty="0" smtClean="0"/>
              <a:t>variável </a:t>
            </a:r>
            <a:r>
              <a:rPr lang="pt-BR" sz="2400" dirty="0" smtClean="0"/>
              <a:t>dependente, nos problemas de </a:t>
            </a:r>
            <a:r>
              <a:rPr lang="pt-BR" sz="2400" dirty="0" smtClean="0"/>
              <a:t>correlação </a:t>
            </a:r>
            <a:r>
              <a:rPr lang="pt-BR" sz="2400" dirty="0" smtClean="0"/>
              <a:t>isto </a:t>
            </a:r>
            <a:r>
              <a:rPr lang="pt-BR" sz="2400" dirty="0" smtClean="0"/>
              <a:t>não </a:t>
            </a:r>
            <a:r>
              <a:rPr lang="pt-BR" sz="2400" dirty="0" smtClean="0"/>
              <a:t>se faz </a:t>
            </a:r>
            <a:r>
              <a:rPr lang="pt-BR" sz="2400" dirty="0" smtClean="0"/>
              <a:t>necessário.</a:t>
            </a:r>
          </a:p>
          <a:p>
            <a:pPr lvl="0" algn="just"/>
            <a:endParaRPr lang="pt-BR" sz="2400" dirty="0" smtClean="0"/>
          </a:p>
          <a:p>
            <a:pPr algn="just"/>
            <a:r>
              <a:rPr lang="pt-BR" sz="2400" dirty="0" smtClean="0"/>
              <a:t>A correlação é considerada como uma medida de influência mútua ou conjunta entre variáveis, ou seja, não se está preocupado em verificar quem influencia ou quem é influenciado</a:t>
            </a:r>
            <a:r>
              <a:rPr lang="pt-BR" sz="2400" dirty="0" smtClean="0"/>
              <a:t>;</a:t>
            </a:r>
            <a:endParaRPr lang="pt-BR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Correlações lineares: simples e parciais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Na análise de correlação todas as variáveis são, geralmente, aleatórias e a amostra é considerada proveniente de uma distribuição conjunta dessas variáveis.</a:t>
            </a:r>
          </a:p>
          <a:p>
            <a:endParaRPr lang="pt-BR" sz="2400" dirty="0" smtClean="0"/>
          </a:p>
          <a:p>
            <a:r>
              <a:rPr lang="pt-BR" sz="2400" dirty="0" smtClean="0"/>
              <a:t>Distribuição </a:t>
            </a:r>
            <a:r>
              <a:rPr lang="pt-BR" sz="2400" dirty="0" smtClean="0"/>
              <a:t>Normal </a:t>
            </a:r>
            <a:r>
              <a:rPr lang="pt-BR" sz="2400" dirty="0" smtClean="0"/>
              <a:t>Bivariada</a:t>
            </a:r>
          </a:p>
          <a:p>
            <a:pPr marL="0" indent="0" algn="just">
              <a:buNone/>
            </a:pPr>
            <a:r>
              <a:rPr lang="pt-BR" sz="2400" dirty="0" smtClean="0"/>
              <a:t>Seja               um vetor aleatório com distribuição normal bivariada com vetor de médias      e matriz de covariâncias     , isto é,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/>
        </p:nvGraphicFramePr>
        <p:xfrm>
          <a:off x="1310169" y="3379788"/>
          <a:ext cx="1475881" cy="406402"/>
        </p:xfrm>
        <a:graphic>
          <a:graphicData uri="http://schemas.openxmlformats.org/presentationml/2006/ole">
            <p:oleObj spid="_x0000_s17411" name="Equação" r:id="rId3" imgW="876240" imgH="241200" progId="Equation.3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4645027" y="3772271"/>
          <a:ext cx="284163" cy="371109"/>
        </p:xfrm>
        <a:graphic>
          <a:graphicData uri="http://schemas.openxmlformats.org/presentationml/2006/ole">
            <p:oleObj spid="_x0000_s17412" name="Equação" r:id="rId4" imgW="126720" imgH="164880" progId="Equation.3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8143900" y="3714752"/>
          <a:ext cx="341313" cy="371475"/>
        </p:xfrm>
        <a:graphic>
          <a:graphicData uri="http://schemas.openxmlformats.org/presentationml/2006/ole">
            <p:oleObj spid="_x0000_s17413" name="Equação" r:id="rId5" imgW="152280" imgH="164880" progId="Equation.3">
              <p:embed/>
            </p:oleObj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3214678" y="4500570"/>
          <a:ext cx="2711295" cy="1000132"/>
        </p:xfrm>
        <a:graphic>
          <a:graphicData uri="http://schemas.openxmlformats.org/presentationml/2006/ole">
            <p:oleObj spid="_x0000_s17416" name="Equação" r:id="rId6" imgW="1307880" imgH="482400" progId="Equation.3">
              <p:embed/>
            </p:oleObj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1500166" y="5500702"/>
          <a:ext cx="1279525" cy="1085850"/>
        </p:xfrm>
        <a:graphic>
          <a:graphicData uri="http://schemas.openxmlformats.org/presentationml/2006/ole">
            <p:oleObj spid="_x0000_s17417" name="Equação" r:id="rId7" imgW="571320" imgH="482400" progId="Equation.3">
              <p:embed/>
            </p:oleObj>
          </a:graphicData>
        </a:graphic>
      </p:graphicFrame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6072198" y="5500702"/>
          <a:ext cx="2189163" cy="1085850"/>
        </p:xfrm>
        <a:graphic>
          <a:graphicData uri="http://schemas.openxmlformats.org/presentationml/2006/ole">
            <p:oleObj spid="_x0000_s17418" name="Equação" r:id="rId8" imgW="9777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Correlações lineares: simples e parciais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A função de densidade de probabilidade conjunta da distribuição normal bivariada é dada por:</a:t>
            </a:r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/>
              <a:t>em que       é o coeficiente de correlação entre as variáveis X1 e X2.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214282" y="2476222"/>
          <a:ext cx="8786874" cy="2912319"/>
        </p:xfrm>
        <a:graphic>
          <a:graphicData uri="http://schemas.openxmlformats.org/presentationml/2006/ole">
            <p:oleObj spid="_x0000_s21511" name="Equação" r:id="rId3" imgW="3619440" imgH="1193760" progId="Equation.3">
              <p:embed/>
            </p:oleObj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1555852" y="5668185"/>
          <a:ext cx="372942" cy="404021"/>
        </p:xfrm>
        <a:graphic>
          <a:graphicData uri="http://schemas.openxmlformats.org/presentationml/2006/ole">
            <p:oleObj spid="_x0000_s21512" name="Equação" r:id="rId4" imgW="15228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Correlações lineares: simples e parciais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A função de densidade de probabilidade conjunta da distribuição normal bivariada é uma superfície em forma de sino cujo formato depende das variâncias e do coeficiente de correlação entre as variáveis.</a:t>
            </a:r>
          </a:p>
          <a:p>
            <a:pPr algn="just"/>
            <a:r>
              <a:rPr lang="pt-BR" sz="2400" dirty="0" smtClean="0"/>
              <a:t>Dada uma amostra aleatória </a:t>
            </a:r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algn="just">
              <a:buNone/>
            </a:pPr>
            <a:r>
              <a:rPr lang="pt-BR" sz="2400" dirty="0" smtClean="0"/>
              <a:t>Os estimadores de máxima verossimilhança dos parâmetros </a:t>
            </a:r>
          </a:p>
          <a:p>
            <a:pPr algn="just"/>
            <a:endParaRPr lang="pt-BR" sz="2400" dirty="0" smtClean="0"/>
          </a:p>
          <a:p>
            <a:pPr algn="just">
              <a:buNone/>
            </a:pPr>
            <a:endParaRPr lang="pt-BR" sz="2400" dirty="0" smtClean="0"/>
          </a:p>
          <a:p>
            <a:pPr algn="just">
              <a:buNone/>
            </a:pPr>
            <a:r>
              <a:rPr lang="pt-BR" sz="2400" dirty="0" smtClean="0"/>
              <a:t>são dados por:</a:t>
            </a:r>
            <a:endParaRPr lang="pt-BR" sz="2400" dirty="0" smtClean="0"/>
          </a:p>
          <a:p>
            <a:pPr algn="just"/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22532" name="Object 10"/>
          <p:cNvGraphicFramePr>
            <a:graphicFrameLocks noChangeAspect="1"/>
          </p:cNvGraphicFramePr>
          <p:nvPr/>
        </p:nvGraphicFramePr>
        <p:xfrm>
          <a:off x="2078038" y="3357562"/>
          <a:ext cx="5060950" cy="557213"/>
        </p:xfrm>
        <a:graphic>
          <a:graphicData uri="http://schemas.openxmlformats.org/presentationml/2006/ole">
            <p:oleObj spid="_x0000_s22532" name="Equação" r:id="rId3" imgW="2082600" imgH="228600" progId="Equation.3">
              <p:embed/>
            </p:oleObj>
          </a:graphicData>
        </a:graphic>
      </p:graphicFrame>
      <p:graphicFrame>
        <p:nvGraphicFramePr>
          <p:cNvPr id="22533" name="Object 10"/>
          <p:cNvGraphicFramePr>
            <a:graphicFrameLocks noChangeAspect="1"/>
          </p:cNvGraphicFramePr>
          <p:nvPr/>
        </p:nvGraphicFramePr>
        <p:xfrm>
          <a:off x="3484563" y="4672013"/>
          <a:ext cx="2376487" cy="527050"/>
        </p:xfrm>
        <a:graphic>
          <a:graphicData uri="http://schemas.openxmlformats.org/presentationml/2006/ole">
            <p:oleObj spid="_x0000_s22533" name="Equação" r:id="rId4" imgW="9777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Correlações lineares: simples e parciais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A função de densidade de probabilidade conjunta da distribuição normal bivariada é uma superfície em forma de sino cujo formato depende das variâncias e do coeficiente de correlação entre as variáveis.</a:t>
            </a:r>
          </a:p>
          <a:p>
            <a:pPr algn="just"/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22533" name="Object 10"/>
          <p:cNvGraphicFramePr>
            <a:graphicFrameLocks noChangeAspect="1"/>
          </p:cNvGraphicFramePr>
          <p:nvPr/>
        </p:nvGraphicFramePr>
        <p:xfrm>
          <a:off x="928662" y="2879732"/>
          <a:ext cx="2747963" cy="1549400"/>
        </p:xfrm>
        <a:graphic>
          <a:graphicData uri="http://schemas.openxmlformats.org/presentationml/2006/ole">
            <p:oleObj spid="_x0000_s23555" name="Equação" r:id="rId3" imgW="1130040" imgH="634680" progId="Equation.3">
              <p:embed/>
            </p:oleObj>
          </a:graphicData>
        </a:graphic>
      </p:graphicFrame>
      <p:graphicFrame>
        <p:nvGraphicFramePr>
          <p:cNvPr id="23556" name="Object 10"/>
          <p:cNvGraphicFramePr>
            <a:graphicFrameLocks noChangeAspect="1"/>
          </p:cNvGraphicFramePr>
          <p:nvPr/>
        </p:nvGraphicFramePr>
        <p:xfrm>
          <a:off x="4189439" y="2673362"/>
          <a:ext cx="4168775" cy="2541588"/>
        </p:xfrm>
        <a:graphic>
          <a:graphicData uri="http://schemas.openxmlformats.org/presentationml/2006/ole">
            <p:oleObj spid="_x0000_s23556" name="Equação" r:id="rId4" imgW="1714320" imgH="1041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Correlações lineares: simples e parciais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A função de densidade de probabilidade conjunta da distribuição normal bivariada é uma superfície em forma de sino cujo formato depende das variâncias e do coeficiente de correlação entre as variáveis.</a:t>
            </a:r>
          </a:p>
          <a:p>
            <a:pPr algn="just"/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24580" name="Object 10"/>
          <p:cNvGraphicFramePr>
            <a:graphicFrameLocks noChangeAspect="1"/>
          </p:cNvGraphicFramePr>
          <p:nvPr/>
        </p:nvGraphicFramePr>
        <p:xfrm>
          <a:off x="1000100" y="3286124"/>
          <a:ext cx="6977063" cy="2232025"/>
        </p:xfrm>
        <a:graphic>
          <a:graphicData uri="http://schemas.openxmlformats.org/presentationml/2006/ole">
            <p:oleObj spid="_x0000_s24580" name="Equação" r:id="rId3" imgW="286992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Correlações lineares: simples e parciais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400" dirty="0" smtClean="0"/>
              <a:t>Pede-se:</a:t>
            </a:r>
          </a:p>
          <a:p>
            <a:pPr>
              <a:buNone/>
            </a:pPr>
            <a:r>
              <a:rPr lang="pt-BR" sz="2400" dirty="0" smtClean="0"/>
              <a:t>Quais as funções de densidades marginais de cada variável?</a:t>
            </a:r>
          </a:p>
          <a:p>
            <a:pPr>
              <a:buNone/>
            </a:pPr>
            <a:r>
              <a:rPr lang="pt-BR" sz="2400" dirty="0" smtClean="0"/>
              <a:t>Quais as funções de densidades condicionais de cada variável?</a:t>
            </a:r>
          </a:p>
          <a:p>
            <a:pPr marL="0" indent="0" algn="just">
              <a:buNone/>
            </a:pPr>
            <a:r>
              <a:rPr lang="pt-BR" sz="2400" dirty="0" smtClean="0"/>
              <a:t>Demonstrar a obtenção dos estimadores de máxima verossimilhança dos parâmetros.</a:t>
            </a:r>
          </a:p>
          <a:p>
            <a:pPr marL="0" indent="0" algn="just">
              <a:buNone/>
            </a:pPr>
            <a:endParaRPr lang="pt-BR" sz="2400" dirty="0" smtClean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389</Words>
  <Application>Microsoft Office PowerPoint</Application>
  <PresentationFormat>Apresentação na tela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Tema do Office</vt:lpstr>
      <vt:lpstr>Microsoft Equation 3.0</vt:lpstr>
      <vt:lpstr>Escola Superior de Agricultura  “Luiz de Queiroz” Universidade de São Paulo  LCE5801 – Regressão e Covariância</vt:lpstr>
      <vt:lpstr>Correlações lineares: simples e parciais</vt:lpstr>
      <vt:lpstr>Correlações lineares: simples e parciais</vt:lpstr>
      <vt:lpstr>Correlações lineares: simples e parciais</vt:lpstr>
      <vt:lpstr>Correlações lineares: simples e parciais</vt:lpstr>
      <vt:lpstr>Correlações lineares: simples e parciais</vt:lpstr>
      <vt:lpstr>Correlações lineares: simples e parciais</vt:lpstr>
      <vt:lpstr>Correlações lineares: simples e parciais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Escola Superior de Agricultura  “Luiz de Queiroz” Universidade de São Paulo  LCE5801 – Regressão e Covariância</dc:title>
  <dc:creator>Taciana</dc:creator>
  <cp:lastModifiedBy>Taciana</cp:lastModifiedBy>
  <cp:revision>12</cp:revision>
  <dcterms:created xsi:type="dcterms:W3CDTF">2016-07-04T22:53:28Z</dcterms:created>
  <dcterms:modified xsi:type="dcterms:W3CDTF">2016-10-16T19:41:28Z</dcterms:modified>
</cp:coreProperties>
</file>