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301" r:id="rId5"/>
    <p:sldId id="259"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64" r:id="rId19"/>
    <p:sldId id="278" r:id="rId20"/>
    <p:sldId id="282" r:id="rId21"/>
    <p:sldId id="279" r:id="rId22"/>
    <p:sldId id="280" r:id="rId23"/>
    <p:sldId id="281" r:id="rId24"/>
    <p:sldId id="277" r:id="rId25"/>
    <p:sldId id="283" r:id="rId26"/>
    <p:sldId id="285" r:id="rId27"/>
    <p:sldId id="286" r:id="rId28"/>
    <p:sldId id="260" r:id="rId29"/>
    <p:sldId id="288" r:id="rId30"/>
    <p:sldId id="289" r:id="rId31"/>
    <p:sldId id="290" r:id="rId32"/>
    <p:sldId id="296" r:id="rId33"/>
    <p:sldId id="284" r:id="rId34"/>
    <p:sldId id="287" r:id="rId35"/>
    <p:sldId id="302" r:id="rId36"/>
    <p:sldId id="305" r:id="rId37"/>
    <p:sldId id="297" r:id="rId38"/>
    <p:sldId id="291" r:id="rId39"/>
    <p:sldId id="292" r:id="rId40"/>
    <p:sldId id="293" r:id="rId41"/>
    <p:sldId id="294" r:id="rId42"/>
    <p:sldId id="295" r:id="rId43"/>
    <p:sldId id="261" r:id="rId44"/>
    <p:sldId id="298" r:id="rId45"/>
    <p:sldId id="303" r:id="rId46"/>
    <p:sldId id="304" r:id="rId47"/>
    <p:sldId id="262" r:id="rId48"/>
    <p:sldId id="263" r:id="rId49"/>
    <p:sldId id="299" r:id="rId50"/>
    <p:sldId id="300" r:id="rId5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916" y="1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_rels/data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image" Target="../media/image3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image" Target="../media/image3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F63604-D7B7-4DFA-BE98-F1DB206FF889}"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pt-BR"/>
        </a:p>
      </dgm:t>
    </dgm:pt>
    <dgm:pt modelId="{E4CE0B0C-5A1D-4636-A24A-4F9F099529EA}">
      <dgm:prSet phldrT="[Texto]"/>
      <dgm:spPr/>
      <dgm:t>
        <a:bodyPr/>
        <a:lstStyle/>
        <a:p>
          <a:r>
            <a:rPr lang="pt-BR" dirty="0"/>
            <a:t>História</a:t>
          </a:r>
        </a:p>
      </dgm:t>
    </dgm:pt>
    <dgm:pt modelId="{A8481085-4AFE-4C60-A17E-AC9FD1118112}" type="parTrans" cxnId="{BECB3A01-F0D0-41EE-B450-18875E41E58D}">
      <dgm:prSet/>
      <dgm:spPr/>
      <dgm:t>
        <a:bodyPr/>
        <a:lstStyle/>
        <a:p>
          <a:endParaRPr lang="pt-BR"/>
        </a:p>
      </dgm:t>
    </dgm:pt>
    <dgm:pt modelId="{AA86B57B-073D-4FF1-AD39-5BD4B36F9E9B}" type="sibTrans" cxnId="{BECB3A01-F0D0-41EE-B450-18875E41E58D}">
      <dgm:prSet/>
      <dgm:spPr/>
      <dgm:t>
        <a:bodyPr/>
        <a:lstStyle/>
        <a:p>
          <a:endParaRPr lang="pt-BR"/>
        </a:p>
      </dgm:t>
    </dgm:pt>
    <dgm:pt modelId="{C3ECC387-A912-472F-9AB5-A47B8EAE8F39}">
      <dgm:prSet phldrT="[Texto]"/>
      <dgm:spPr/>
      <dgm:t>
        <a:bodyPr/>
        <a:lstStyle/>
        <a:p>
          <a:r>
            <a:rPr lang="pt-BR" dirty="0"/>
            <a:t>Legislação</a:t>
          </a:r>
        </a:p>
      </dgm:t>
    </dgm:pt>
    <dgm:pt modelId="{3F700331-08B8-490B-AE45-FB48163C8B39}" type="parTrans" cxnId="{CC46C8A7-6CF2-47EF-96A3-E6EA62FADA6E}">
      <dgm:prSet/>
      <dgm:spPr/>
      <dgm:t>
        <a:bodyPr/>
        <a:lstStyle/>
        <a:p>
          <a:endParaRPr lang="pt-BR"/>
        </a:p>
      </dgm:t>
    </dgm:pt>
    <dgm:pt modelId="{5D71E831-98DC-436B-ADDC-03FA2478E56F}" type="sibTrans" cxnId="{CC46C8A7-6CF2-47EF-96A3-E6EA62FADA6E}">
      <dgm:prSet/>
      <dgm:spPr/>
      <dgm:t>
        <a:bodyPr/>
        <a:lstStyle/>
        <a:p>
          <a:endParaRPr lang="pt-BR"/>
        </a:p>
      </dgm:t>
    </dgm:pt>
    <dgm:pt modelId="{6E07B636-65EF-45C4-8E5F-829B49E55117}">
      <dgm:prSet phldrT="[Texto]"/>
      <dgm:spPr/>
      <dgm:t>
        <a:bodyPr/>
        <a:lstStyle/>
        <a:p>
          <a:r>
            <a:rPr lang="pt-BR" dirty="0"/>
            <a:t>Evolução</a:t>
          </a:r>
        </a:p>
      </dgm:t>
    </dgm:pt>
    <dgm:pt modelId="{535F05B6-BC31-4DDF-A536-53E118E6301F}" type="parTrans" cxnId="{2389569C-EFAC-4323-AD16-B4726DBFCCDA}">
      <dgm:prSet/>
      <dgm:spPr/>
      <dgm:t>
        <a:bodyPr/>
        <a:lstStyle/>
        <a:p>
          <a:endParaRPr lang="pt-BR"/>
        </a:p>
      </dgm:t>
    </dgm:pt>
    <dgm:pt modelId="{E8842949-A6F2-4362-8F3C-53339D1A539A}" type="sibTrans" cxnId="{2389569C-EFAC-4323-AD16-B4726DBFCCDA}">
      <dgm:prSet/>
      <dgm:spPr/>
      <dgm:t>
        <a:bodyPr/>
        <a:lstStyle/>
        <a:p>
          <a:endParaRPr lang="pt-BR"/>
        </a:p>
      </dgm:t>
    </dgm:pt>
    <dgm:pt modelId="{6CD69A21-3A59-4CD5-A950-D0068FDAFF4C}" type="pres">
      <dgm:prSet presAssocID="{CCF63604-D7B7-4DFA-BE98-F1DB206FF889}" presName="diagram" presStyleCnt="0">
        <dgm:presLayoutVars>
          <dgm:dir/>
          <dgm:animLvl val="lvl"/>
          <dgm:resizeHandles val="exact"/>
        </dgm:presLayoutVars>
      </dgm:prSet>
      <dgm:spPr/>
    </dgm:pt>
    <dgm:pt modelId="{858E69ED-40DC-44C0-8540-E4E96281D7E9}" type="pres">
      <dgm:prSet presAssocID="{E4CE0B0C-5A1D-4636-A24A-4F9F099529EA}" presName="compNode" presStyleCnt="0"/>
      <dgm:spPr/>
    </dgm:pt>
    <dgm:pt modelId="{5804FEE6-A605-4E67-A571-D5592D535878}" type="pres">
      <dgm:prSet presAssocID="{E4CE0B0C-5A1D-4636-A24A-4F9F099529EA}" presName="childRect" presStyleLbl="bgAcc1" presStyleIdx="0" presStyleCnt="3">
        <dgm:presLayoutVars>
          <dgm:bulletEnabled val="1"/>
        </dgm:presLayoutVars>
      </dgm:prSet>
      <dgm:spPr/>
    </dgm:pt>
    <dgm:pt modelId="{C83D2954-27AF-4895-9DAA-FF644B9B7498}" type="pres">
      <dgm:prSet presAssocID="{E4CE0B0C-5A1D-4636-A24A-4F9F099529EA}" presName="parentText" presStyleLbl="node1" presStyleIdx="0" presStyleCnt="0">
        <dgm:presLayoutVars>
          <dgm:chMax val="0"/>
          <dgm:bulletEnabled val="1"/>
        </dgm:presLayoutVars>
      </dgm:prSet>
      <dgm:spPr/>
    </dgm:pt>
    <dgm:pt modelId="{A1353263-DD1F-4C0F-8E3B-3FF211412C24}" type="pres">
      <dgm:prSet presAssocID="{E4CE0B0C-5A1D-4636-A24A-4F9F099529EA}" presName="parentRect" presStyleLbl="alignNode1" presStyleIdx="0" presStyleCnt="3"/>
      <dgm:spPr/>
    </dgm:pt>
    <dgm:pt modelId="{A63513A7-6D02-4534-A0F0-B74BA21DE2DB}" type="pres">
      <dgm:prSet presAssocID="{E4CE0B0C-5A1D-4636-A24A-4F9F099529EA}" presName="adorn" presStyleLbl="fgAccFollowNode1" presStyleIdx="0" presStyleCnt="3" custScaleX="137428" custScaleY="123260"/>
      <dgm:spPr>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dgm:spPr>
    </dgm:pt>
    <dgm:pt modelId="{2BB1593B-F208-41A0-8933-B1A38FB92211}" type="pres">
      <dgm:prSet presAssocID="{AA86B57B-073D-4FF1-AD39-5BD4B36F9E9B}" presName="sibTrans" presStyleLbl="sibTrans2D1" presStyleIdx="0" presStyleCnt="0"/>
      <dgm:spPr/>
    </dgm:pt>
    <dgm:pt modelId="{CD8BE480-988C-4E15-9EEC-3228875FF6E4}" type="pres">
      <dgm:prSet presAssocID="{C3ECC387-A912-472F-9AB5-A47B8EAE8F39}" presName="compNode" presStyleCnt="0"/>
      <dgm:spPr/>
    </dgm:pt>
    <dgm:pt modelId="{78D02BF2-1048-4E6A-BC51-B0BE3EDC7B0B}" type="pres">
      <dgm:prSet presAssocID="{C3ECC387-A912-472F-9AB5-A47B8EAE8F39}" presName="childRect" presStyleLbl="bgAcc1" presStyleIdx="1" presStyleCnt="3">
        <dgm:presLayoutVars>
          <dgm:bulletEnabled val="1"/>
        </dgm:presLayoutVars>
      </dgm:prSet>
      <dgm:spPr/>
    </dgm:pt>
    <dgm:pt modelId="{E4FB4A21-EFD2-4E39-A787-751D34977BA1}" type="pres">
      <dgm:prSet presAssocID="{C3ECC387-A912-472F-9AB5-A47B8EAE8F39}" presName="parentText" presStyleLbl="node1" presStyleIdx="0" presStyleCnt="0">
        <dgm:presLayoutVars>
          <dgm:chMax val="0"/>
          <dgm:bulletEnabled val="1"/>
        </dgm:presLayoutVars>
      </dgm:prSet>
      <dgm:spPr/>
    </dgm:pt>
    <dgm:pt modelId="{9B5CEF9B-8C06-4F16-8B70-D2C66CEE98CA}" type="pres">
      <dgm:prSet presAssocID="{C3ECC387-A912-472F-9AB5-A47B8EAE8F39}" presName="parentRect" presStyleLbl="alignNode1" presStyleIdx="1" presStyleCnt="3"/>
      <dgm:spPr/>
    </dgm:pt>
    <dgm:pt modelId="{DA0ACAB8-F0A9-44D0-A98C-5813795BEE67}" type="pres">
      <dgm:prSet presAssocID="{C3ECC387-A912-472F-9AB5-A47B8EAE8F39}" presName="adorn" presStyleLbl="fgAccFollowNode1" presStyleIdx="1" presStyleCnt="3" custScaleX="126127" custScaleY="140240"/>
      <dgm:spPr>
        <a:blipFill>
          <a:blip xmlns:r="http://schemas.openxmlformats.org/officeDocument/2006/relationships" r:embed="rId2" cstate="hqprint">
            <a:extLst>
              <a:ext uri="{28A0092B-C50C-407E-A947-70E740481C1C}">
                <a14:useLocalDpi xmlns:a14="http://schemas.microsoft.com/office/drawing/2010/main" val="0"/>
              </a:ext>
            </a:extLst>
          </a:blip>
          <a:srcRect/>
          <a:stretch>
            <a:fillRect t="-7000" b="-7000"/>
          </a:stretch>
        </a:blipFill>
      </dgm:spPr>
    </dgm:pt>
    <dgm:pt modelId="{19C3CB5A-A19F-44DE-BB6D-8AD09A5DE9F3}" type="pres">
      <dgm:prSet presAssocID="{5D71E831-98DC-436B-ADDC-03FA2478E56F}" presName="sibTrans" presStyleLbl="sibTrans2D1" presStyleIdx="0" presStyleCnt="0"/>
      <dgm:spPr/>
    </dgm:pt>
    <dgm:pt modelId="{76D9520D-C3DA-4AA4-8706-E74CE068C2B6}" type="pres">
      <dgm:prSet presAssocID="{6E07B636-65EF-45C4-8E5F-829B49E55117}" presName="compNode" presStyleCnt="0"/>
      <dgm:spPr/>
    </dgm:pt>
    <dgm:pt modelId="{30B0F7A9-E0C9-42DF-8923-EC6C38EB04E6}" type="pres">
      <dgm:prSet presAssocID="{6E07B636-65EF-45C4-8E5F-829B49E55117}" presName="childRect" presStyleLbl="bgAcc1" presStyleIdx="2" presStyleCnt="3">
        <dgm:presLayoutVars>
          <dgm:bulletEnabled val="1"/>
        </dgm:presLayoutVars>
      </dgm:prSet>
      <dgm:spPr/>
    </dgm:pt>
    <dgm:pt modelId="{D19D4893-DBED-46ED-A858-75F2A90BFFFD}" type="pres">
      <dgm:prSet presAssocID="{6E07B636-65EF-45C4-8E5F-829B49E55117}" presName="parentText" presStyleLbl="node1" presStyleIdx="0" presStyleCnt="0">
        <dgm:presLayoutVars>
          <dgm:chMax val="0"/>
          <dgm:bulletEnabled val="1"/>
        </dgm:presLayoutVars>
      </dgm:prSet>
      <dgm:spPr/>
    </dgm:pt>
    <dgm:pt modelId="{CFB90FD2-89B9-4DD3-B515-7B96A3D0C9CA}" type="pres">
      <dgm:prSet presAssocID="{6E07B636-65EF-45C4-8E5F-829B49E55117}" presName="parentRect" presStyleLbl="alignNode1" presStyleIdx="2" presStyleCnt="3"/>
      <dgm:spPr/>
    </dgm:pt>
    <dgm:pt modelId="{40452FC4-31E6-4769-A3A0-4E1E79A6CC50}" type="pres">
      <dgm:prSet presAssocID="{6E07B636-65EF-45C4-8E5F-829B49E55117}" presName="adorn" presStyleLbl="fgAccFollowNode1" presStyleIdx="2" presStyleCnt="3" custScaleX="125903" custScaleY="117940"/>
      <dgm:spPr>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dgm:spPr>
    </dgm:pt>
  </dgm:ptLst>
  <dgm:cxnLst>
    <dgm:cxn modelId="{BECB3A01-F0D0-41EE-B450-18875E41E58D}" srcId="{CCF63604-D7B7-4DFA-BE98-F1DB206FF889}" destId="{E4CE0B0C-5A1D-4636-A24A-4F9F099529EA}" srcOrd="0" destOrd="0" parTransId="{A8481085-4AFE-4C60-A17E-AC9FD1118112}" sibTransId="{AA86B57B-073D-4FF1-AD39-5BD4B36F9E9B}"/>
    <dgm:cxn modelId="{61032C0C-905F-42FE-8B1F-7AD6E6480CEF}" type="presOf" srcId="{6E07B636-65EF-45C4-8E5F-829B49E55117}" destId="{CFB90FD2-89B9-4DD3-B515-7B96A3D0C9CA}" srcOrd="1" destOrd="0" presId="urn:microsoft.com/office/officeart/2005/8/layout/bList2"/>
    <dgm:cxn modelId="{DE97BC1C-A23D-4541-92FA-B6D540B7A2CB}" type="presOf" srcId="{CCF63604-D7B7-4DFA-BE98-F1DB206FF889}" destId="{6CD69A21-3A59-4CD5-A950-D0068FDAFF4C}" srcOrd="0" destOrd="0" presId="urn:microsoft.com/office/officeart/2005/8/layout/bList2"/>
    <dgm:cxn modelId="{C7CA2660-3E3D-4B9A-90E9-F91FC98627DC}" type="presOf" srcId="{E4CE0B0C-5A1D-4636-A24A-4F9F099529EA}" destId="{C83D2954-27AF-4895-9DAA-FF644B9B7498}" srcOrd="0" destOrd="0" presId="urn:microsoft.com/office/officeart/2005/8/layout/bList2"/>
    <dgm:cxn modelId="{A6996F82-B9A5-47E0-88A8-A61B552D91B6}" type="presOf" srcId="{C3ECC387-A912-472F-9AB5-A47B8EAE8F39}" destId="{E4FB4A21-EFD2-4E39-A787-751D34977BA1}" srcOrd="0" destOrd="0" presId="urn:microsoft.com/office/officeart/2005/8/layout/bList2"/>
    <dgm:cxn modelId="{2389569C-EFAC-4323-AD16-B4726DBFCCDA}" srcId="{CCF63604-D7B7-4DFA-BE98-F1DB206FF889}" destId="{6E07B636-65EF-45C4-8E5F-829B49E55117}" srcOrd="2" destOrd="0" parTransId="{535F05B6-BC31-4DDF-A536-53E118E6301F}" sibTransId="{E8842949-A6F2-4362-8F3C-53339D1A539A}"/>
    <dgm:cxn modelId="{981E3DA5-ADF6-4B3D-8CB5-D976B829D264}" type="presOf" srcId="{6E07B636-65EF-45C4-8E5F-829B49E55117}" destId="{D19D4893-DBED-46ED-A858-75F2A90BFFFD}" srcOrd="0" destOrd="0" presId="urn:microsoft.com/office/officeart/2005/8/layout/bList2"/>
    <dgm:cxn modelId="{CC46C8A7-6CF2-47EF-96A3-E6EA62FADA6E}" srcId="{CCF63604-D7B7-4DFA-BE98-F1DB206FF889}" destId="{C3ECC387-A912-472F-9AB5-A47B8EAE8F39}" srcOrd="1" destOrd="0" parTransId="{3F700331-08B8-490B-AE45-FB48163C8B39}" sibTransId="{5D71E831-98DC-436B-ADDC-03FA2478E56F}"/>
    <dgm:cxn modelId="{0465A6AE-3CF1-4BD1-8D5A-293BECE35BDE}" type="presOf" srcId="{AA86B57B-073D-4FF1-AD39-5BD4B36F9E9B}" destId="{2BB1593B-F208-41A0-8933-B1A38FB92211}" srcOrd="0" destOrd="0" presId="urn:microsoft.com/office/officeart/2005/8/layout/bList2"/>
    <dgm:cxn modelId="{FC82BDC4-4C83-464C-8201-6F6A128A412B}" type="presOf" srcId="{E4CE0B0C-5A1D-4636-A24A-4F9F099529EA}" destId="{A1353263-DD1F-4C0F-8E3B-3FF211412C24}" srcOrd="1" destOrd="0" presId="urn:microsoft.com/office/officeart/2005/8/layout/bList2"/>
    <dgm:cxn modelId="{893BF8CE-3C9D-437F-A8EA-08B35BF9ED2A}" type="presOf" srcId="{C3ECC387-A912-472F-9AB5-A47B8EAE8F39}" destId="{9B5CEF9B-8C06-4F16-8B70-D2C66CEE98CA}" srcOrd="1" destOrd="0" presId="urn:microsoft.com/office/officeart/2005/8/layout/bList2"/>
    <dgm:cxn modelId="{7694E2D7-60FC-4CF3-A61D-87F795B5ECF1}" type="presOf" srcId="{5D71E831-98DC-436B-ADDC-03FA2478E56F}" destId="{19C3CB5A-A19F-44DE-BB6D-8AD09A5DE9F3}" srcOrd="0" destOrd="0" presId="urn:microsoft.com/office/officeart/2005/8/layout/bList2"/>
    <dgm:cxn modelId="{80A58705-57AE-4DF0-978E-D4C352C96115}" type="presParOf" srcId="{6CD69A21-3A59-4CD5-A950-D0068FDAFF4C}" destId="{858E69ED-40DC-44C0-8540-E4E96281D7E9}" srcOrd="0" destOrd="0" presId="urn:microsoft.com/office/officeart/2005/8/layout/bList2"/>
    <dgm:cxn modelId="{6FD704D2-63D6-4F2C-8192-F90EA30FC1B2}" type="presParOf" srcId="{858E69ED-40DC-44C0-8540-E4E96281D7E9}" destId="{5804FEE6-A605-4E67-A571-D5592D535878}" srcOrd="0" destOrd="0" presId="urn:microsoft.com/office/officeart/2005/8/layout/bList2"/>
    <dgm:cxn modelId="{F10D53D0-8374-44D0-88C3-B5EB99D7D884}" type="presParOf" srcId="{858E69ED-40DC-44C0-8540-E4E96281D7E9}" destId="{C83D2954-27AF-4895-9DAA-FF644B9B7498}" srcOrd="1" destOrd="0" presId="urn:microsoft.com/office/officeart/2005/8/layout/bList2"/>
    <dgm:cxn modelId="{A8633E16-176F-4EAF-A902-2B5D78875843}" type="presParOf" srcId="{858E69ED-40DC-44C0-8540-E4E96281D7E9}" destId="{A1353263-DD1F-4C0F-8E3B-3FF211412C24}" srcOrd="2" destOrd="0" presId="urn:microsoft.com/office/officeart/2005/8/layout/bList2"/>
    <dgm:cxn modelId="{18B25E9B-CE33-48A5-87ED-D2FC464ADABB}" type="presParOf" srcId="{858E69ED-40DC-44C0-8540-E4E96281D7E9}" destId="{A63513A7-6D02-4534-A0F0-B74BA21DE2DB}" srcOrd="3" destOrd="0" presId="urn:microsoft.com/office/officeart/2005/8/layout/bList2"/>
    <dgm:cxn modelId="{4FB4A0CE-16B8-4D2A-B7F7-D4231A931B14}" type="presParOf" srcId="{6CD69A21-3A59-4CD5-A950-D0068FDAFF4C}" destId="{2BB1593B-F208-41A0-8933-B1A38FB92211}" srcOrd="1" destOrd="0" presId="urn:microsoft.com/office/officeart/2005/8/layout/bList2"/>
    <dgm:cxn modelId="{175ADBC3-0F6C-4111-B021-515320DECB64}" type="presParOf" srcId="{6CD69A21-3A59-4CD5-A950-D0068FDAFF4C}" destId="{CD8BE480-988C-4E15-9EEC-3228875FF6E4}" srcOrd="2" destOrd="0" presId="urn:microsoft.com/office/officeart/2005/8/layout/bList2"/>
    <dgm:cxn modelId="{4C3ED052-94C1-457A-AE2D-ACBF4EF3FBD4}" type="presParOf" srcId="{CD8BE480-988C-4E15-9EEC-3228875FF6E4}" destId="{78D02BF2-1048-4E6A-BC51-B0BE3EDC7B0B}" srcOrd="0" destOrd="0" presId="urn:microsoft.com/office/officeart/2005/8/layout/bList2"/>
    <dgm:cxn modelId="{8B71ADBB-67F2-4CF2-8242-EF392518FDF0}" type="presParOf" srcId="{CD8BE480-988C-4E15-9EEC-3228875FF6E4}" destId="{E4FB4A21-EFD2-4E39-A787-751D34977BA1}" srcOrd="1" destOrd="0" presId="urn:microsoft.com/office/officeart/2005/8/layout/bList2"/>
    <dgm:cxn modelId="{23253D93-E9DD-4298-8F69-E528820322DE}" type="presParOf" srcId="{CD8BE480-988C-4E15-9EEC-3228875FF6E4}" destId="{9B5CEF9B-8C06-4F16-8B70-D2C66CEE98CA}" srcOrd="2" destOrd="0" presId="urn:microsoft.com/office/officeart/2005/8/layout/bList2"/>
    <dgm:cxn modelId="{EBC59EB3-78D0-4EDF-870E-A1EC1E92490A}" type="presParOf" srcId="{CD8BE480-988C-4E15-9EEC-3228875FF6E4}" destId="{DA0ACAB8-F0A9-44D0-A98C-5813795BEE67}" srcOrd="3" destOrd="0" presId="urn:microsoft.com/office/officeart/2005/8/layout/bList2"/>
    <dgm:cxn modelId="{BD50316C-1788-479B-896E-0369472746A2}" type="presParOf" srcId="{6CD69A21-3A59-4CD5-A950-D0068FDAFF4C}" destId="{19C3CB5A-A19F-44DE-BB6D-8AD09A5DE9F3}" srcOrd="3" destOrd="0" presId="urn:microsoft.com/office/officeart/2005/8/layout/bList2"/>
    <dgm:cxn modelId="{EE9C9B1B-EFB2-45B5-BAC2-1E09859E989C}" type="presParOf" srcId="{6CD69A21-3A59-4CD5-A950-D0068FDAFF4C}" destId="{76D9520D-C3DA-4AA4-8706-E74CE068C2B6}" srcOrd="4" destOrd="0" presId="urn:microsoft.com/office/officeart/2005/8/layout/bList2"/>
    <dgm:cxn modelId="{75AC80F5-F797-496D-9DE2-4E231FFEB17E}" type="presParOf" srcId="{76D9520D-C3DA-4AA4-8706-E74CE068C2B6}" destId="{30B0F7A9-E0C9-42DF-8923-EC6C38EB04E6}" srcOrd="0" destOrd="0" presId="urn:microsoft.com/office/officeart/2005/8/layout/bList2"/>
    <dgm:cxn modelId="{9013C789-F56B-4876-993D-8E2291799A99}" type="presParOf" srcId="{76D9520D-C3DA-4AA4-8706-E74CE068C2B6}" destId="{D19D4893-DBED-46ED-A858-75F2A90BFFFD}" srcOrd="1" destOrd="0" presId="urn:microsoft.com/office/officeart/2005/8/layout/bList2"/>
    <dgm:cxn modelId="{F160D6D9-76DE-44FF-8D47-7DCE99AF72D3}" type="presParOf" srcId="{76D9520D-C3DA-4AA4-8706-E74CE068C2B6}" destId="{CFB90FD2-89B9-4DD3-B515-7B96A3D0C9CA}" srcOrd="2" destOrd="0" presId="urn:microsoft.com/office/officeart/2005/8/layout/bList2"/>
    <dgm:cxn modelId="{09E41E63-604E-45FD-9D5B-8348FE9F1DD7}" type="presParOf" srcId="{76D9520D-C3DA-4AA4-8706-E74CE068C2B6}" destId="{40452FC4-31E6-4769-A3A0-4E1E79A6CC50}"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4FEE6-A605-4E67-A571-D5592D535878}">
      <dsp:nvSpPr>
        <dsp:cNvPr id="0" name=""/>
        <dsp:cNvSpPr/>
      </dsp:nvSpPr>
      <dsp:spPr>
        <a:xfrm>
          <a:off x="3711" y="1552840"/>
          <a:ext cx="2667082" cy="1990921"/>
        </a:xfrm>
        <a:prstGeom prst="round2SameRect">
          <a:avLst>
            <a:gd name="adj1" fmla="val 8000"/>
            <a:gd name="adj2" fmla="val 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353263-DD1F-4C0F-8E3B-3FF211412C24}">
      <dsp:nvSpPr>
        <dsp:cNvPr id="0" name=""/>
        <dsp:cNvSpPr/>
      </dsp:nvSpPr>
      <dsp:spPr>
        <a:xfrm>
          <a:off x="3711" y="3543761"/>
          <a:ext cx="2667082" cy="85609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marL="0" lvl="0" indent="0" algn="l" defTabSz="1200150">
            <a:lnSpc>
              <a:spcPct val="90000"/>
            </a:lnSpc>
            <a:spcBef>
              <a:spcPct val="0"/>
            </a:spcBef>
            <a:spcAft>
              <a:spcPct val="35000"/>
            </a:spcAft>
            <a:buNone/>
          </a:pPr>
          <a:r>
            <a:rPr lang="pt-BR" sz="2700" kern="1200" dirty="0"/>
            <a:t>História</a:t>
          </a:r>
        </a:p>
      </dsp:txBody>
      <dsp:txXfrm>
        <a:off x="3711" y="3543761"/>
        <a:ext cx="1878227" cy="856096"/>
      </dsp:txXfrm>
    </dsp:sp>
    <dsp:sp modelId="{A63513A7-6D02-4534-A0F0-B74BA21DE2DB}">
      <dsp:nvSpPr>
        <dsp:cNvPr id="0" name=""/>
        <dsp:cNvSpPr/>
      </dsp:nvSpPr>
      <dsp:spPr>
        <a:xfrm>
          <a:off x="1782695" y="3571181"/>
          <a:ext cx="1282861" cy="115060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D02BF2-1048-4E6A-BC51-B0BE3EDC7B0B}">
      <dsp:nvSpPr>
        <dsp:cNvPr id="0" name=""/>
        <dsp:cNvSpPr/>
      </dsp:nvSpPr>
      <dsp:spPr>
        <a:xfrm>
          <a:off x="3296820" y="1513214"/>
          <a:ext cx="2667082" cy="1990921"/>
        </a:xfrm>
        <a:prstGeom prst="round2SameRect">
          <a:avLst>
            <a:gd name="adj1" fmla="val 8000"/>
            <a:gd name="adj2" fmla="val 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5CEF9B-8C06-4F16-8B70-D2C66CEE98CA}">
      <dsp:nvSpPr>
        <dsp:cNvPr id="0" name=""/>
        <dsp:cNvSpPr/>
      </dsp:nvSpPr>
      <dsp:spPr>
        <a:xfrm>
          <a:off x="3296820" y="3504135"/>
          <a:ext cx="2667082" cy="85609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marL="0" lvl="0" indent="0" algn="l" defTabSz="1200150">
            <a:lnSpc>
              <a:spcPct val="90000"/>
            </a:lnSpc>
            <a:spcBef>
              <a:spcPct val="0"/>
            </a:spcBef>
            <a:spcAft>
              <a:spcPct val="35000"/>
            </a:spcAft>
            <a:buNone/>
          </a:pPr>
          <a:r>
            <a:rPr lang="pt-BR" sz="2700" kern="1200" dirty="0"/>
            <a:t>Legislação</a:t>
          </a:r>
        </a:p>
      </dsp:txBody>
      <dsp:txXfrm>
        <a:off x="3296820" y="3504135"/>
        <a:ext cx="1878227" cy="856096"/>
      </dsp:txXfrm>
    </dsp:sp>
    <dsp:sp modelId="{DA0ACAB8-F0A9-44D0-A98C-5813795BEE67}">
      <dsp:nvSpPr>
        <dsp:cNvPr id="0" name=""/>
        <dsp:cNvSpPr/>
      </dsp:nvSpPr>
      <dsp:spPr>
        <a:xfrm>
          <a:off x="5128550" y="3452302"/>
          <a:ext cx="1177369" cy="1309110"/>
        </a:xfrm>
        <a:prstGeom prst="ellipse">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t="-7000" b="-7000"/>
          </a:stretch>
        </a:blip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B0F7A9-E0C9-42DF-8923-EC6C38EB04E6}">
      <dsp:nvSpPr>
        <dsp:cNvPr id="0" name=""/>
        <dsp:cNvSpPr/>
      </dsp:nvSpPr>
      <dsp:spPr>
        <a:xfrm>
          <a:off x="6537182" y="1565255"/>
          <a:ext cx="2667082" cy="1990921"/>
        </a:xfrm>
        <a:prstGeom prst="round2SameRect">
          <a:avLst>
            <a:gd name="adj1" fmla="val 8000"/>
            <a:gd name="adj2" fmla="val 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B90FD2-89B9-4DD3-B515-7B96A3D0C9CA}">
      <dsp:nvSpPr>
        <dsp:cNvPr id="0" name=""/>
        <dsp:cNvSpPr/>
      </dsp:nvSpPr>
      <dsp:spPr>
        <a:xfrm>
          <a:off x="6537182" y="3556176"/>
          <a:ext cx="2667082" cy="85609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marL="0" lvl="0" indent="0" algn="l" defTabSz="1200150">
            <a:lnSpc>
              <a:spcPct val="90000"/>
            </a:lnSpc>
            <a:spcBef>
              <a:spcPct val="0"/>
            </a:spcBef>
            <a:spcAft>
              <a:spcPct val="35000"/>
            </a:spcAft>
            <a:buNone/>
          </a:pPr>
          <a:r>
            <a:rPr lang="pt-BR" sz="2700" kern="1200" dirty="0"/>
            <a:t>Evolução</a:t>
          </a:r>
        </a:p>
      </dsp:txBody>
      <dsp:txXfrm>
        <a:off x="6537182" y="3556176"/>
        <a:ext cx="1878227" cy="856096"/>
      </dsp:txXfrm>
    </dsp:sp>
    <dsp:sp modelId="{40452FC4-31E6-4769-A3A0-4E1E79A6CC50}">
      <dsp:nvSpPr>
        <dsp:cNvPr id="0" name=""/>
        <dsp:cNvSpPr/>
      </dsp:nvSpPr>
      <dsp:spPr>
        <a:xfrm>
          <a:off x="8369958" y="3608426"/>
          <a:ext cx="1175278" cy="110094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71B6CE-71CA-E822-801D-78FDF06CA992}"/>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010ED669-5217-3122-8173-BEDFA31359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06FE444-2F7E-6839-45A4-959848EC9D62}"/>
              </a:ext>
            </a:extLst>
          </p:cNvPr>
          <p:cNvSpPr>
            <a:spLocks noGrp="1"/>
          </p:cNvSpPr>
          <p:nvPr>
            <p:ph type="dt" sz="half" idx="10"/>
          </p:nvPr>
        </p:nvSpPr>
        <p:spPr/>
        <p:txBody>
          <a:bodyPr/>
          <a:lstStyle/>
          <a:p>
            <a:fld id="{2CB9BD38-B133-4402-8DEE-CE025035B2F3}" type="datetimeFigureOut">
              <a:rPr lang="pt-BR" smtClean="0"/>
              <a:t>27/03/2023</a:t>
            </a:fld>
            <a:endParaRPr lang="pt-BR"/>
          </a:p>
        </p:txBody>
      </p:sp>
      <p:sp>
        <p:nvSpPr>
          <p:cNvPr id="5" name="Espaço Reservado para Rodapé 4">
            <a:extLst>
              <a:ext uri="{FF2B5EF4-FFF2-40B4-BE49-F238E27FC236}">
                <a16:creationId xmlns:a16="http://schemas.microsoft.com/office/drawing/2014/main" id="{B5DE2AFA-8467-5C9D-35DF-7E11C2D9711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72006A6-5122-4B8E-0A34-10755513447A}"/>
              </a:ext>
            </a:extLst>
          </p:cNvPr>
          <p:cNvSpPr>
            <a:spLocks noGrp="1"/>
          </p:cNvSpPr>
          <p:nvPr>
            <p:ph type="sldNum" sz="quarter" idx="12"/>
          </p:nvPr>
        </p:nvSpPr>
        <p:spPr/>
        <p:txBody>
          <a:bodyPr/>
          <a:lstStyle/>
          <a:p>
            <a:fld id="{DF5BA3D4-0DC0-4452-BB38-7136B7B64463}" type="slidenum">
              <a:rPr lang="pt-BR" smtClean="0"/>
              <a:t>‹nº›</a:t>
            </a:fld>
            <a:endParaRPr lang="pt-BR"/>
          </a:p>
        </p:txBody>
      </p:sp>
    </p:spTree>
    <p:extLst>
      <p:ext uri="{BB962C8B-B14F-4D97-AF65-F5344CB8AC3E}">
        <p14:creationId xmlns:p14="http://schemas.microsoft.com/office/powerpoint/2010/main" val="3266368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5A4610-9C3B-354A-FD29-2963B9B7D5C8}"/>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EC10F5B6-78AA-C465-D3EB-4268AB4DE9FF}"/>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64CF8E2-4CCC-ECE5-486A-12ED6B5912E6}"/>
              </a:ext>
            </a:extLst>
          </p:cNvPr>
          <p:cNvSpPr>
            <a:spLocks noGrp="1"/>
          </p:cNvSpPr>
          <p:nvPr>
            <p:ph type="dt" sz="half" idx="10"/>
          </p:nvPr>
        </p:nvSpPr>
        <p:spPr/>
        <p:txBody>
          <a:bodyPr/>
          <a:lstStyle/>
          <a:p>
            <a:fld id="{2CB9BD38-B133-4402-8DEE-CE025035B2F3}" type="datetimeFigureOut">
              <a:rPr lang="pt-BR" smtClean="0"/>
              <a:t>27/03/2023</a:t>
            </a:fld>
            <a:endParaRPr lang="pt-BR"/>
          </a:p>
        </p:txBody>
      </p:sp>
      <p:sp>
        <p:nvSpPr>
          <p:cNvPr id="5" name="Espaço Reservado para Rodapé 4">
            <a:extLst>
              <a:ext uri="{FF2B5EF4-FFF2-40B4-BE49-F238E27FC236}">
                <a16:creationId xmlns:a16="http://schemas.microsoft.com/office/drawing/2014/main" id="{337FD405-DE41-30AA-2E10-C836F39172C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921A67D-C014-DE6D-3609-0D004C98E975}"/>
              </a:ext>
            </a:extLst>
          </p:cNvPr>
          <p:cNvSpPr>
            <a:spLocks noGrp="1"/>
          </p:cNvSpPr>
          <p:nvPr>
            <p:ph type="sldNum" sz="quarter" idx="12"/>
          </p:nvPr>
        </p:nvSpPr>
        <p:spPr/>
        <p:txBody>
          <a:bodyPr/>
          <a:lstStyle/>
          <a:p>
            <a:fld id="{DF5BA3D4-0DC0-4452-BB38-7136B7B64463}" type="slidenum">
              <a:rPr lang="pt-BR" smtClean="0"/>
              <a:t>‹nº›</a:t>
            </a:fld>
            <a:endParaRPr lang="pt-BR"/>
          </a:p>
        </p:txBody>
      </p:sp>
    </p:spTree>
    <p:extLst>
      <p:ext uri="{BB962C8B-B14F-4D97-AF65-F5344CB8AC3E}">
        <p14:creationId xmlns:p14="http://schemas.microsoft.com/office/powerpoint/2010/main" val="138716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A05730-003B-FAE5-89D6-CBB7C636BE8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D4ACEF46-2A20-88B8-E92A-2BE77815F474}"/>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D2FF053-2AEA-4DB8-4A50-E3FED4C21EF9}"/>
              </a:ext>
            </a:extLst>
          </p:cNvPr>
          <p:cNvSpPr>
            <a:spLocks noGrp="1"/>
          </p:cNvSpPr>
          <p:nvPr>
            <p:ph type="dt" sz="half" idx="10"/>
          </p:nvPr>
        </p:nvSpPr>
        <p:spPr/>
        <p:txBody>
          <a:bodyPr/>
          <a:lstStyle/>
          <a:p>
            <a:fld id="{2CB9BD38-B133-4402-8DEE-CE025035B2F3}" type="datetimeFigureOut">
              <a:rPr lang="pt-BR" smtClean="0"/>
              <a:t>27/03/2023</a:t>
            </a:fld>
            <a:endParaRPr lang="pt-BR"/>
          </a:p>
        </p:txBody>
      </p:sp>
      <p:sp>
        <p:nvSpPr>
          <p:cNvPr id="5" name="Espaço Reservado para Rodapé 4">
            <a:extLst>
              <a:ext uri="{FF2B5EF4-FFF2-40B4-BE49-F238E27FC236}">
                <a16:creationId xmlns:a16="http://schemas.microsoft.com/office/drawing/2014/main" id="{99CCAC54-EF22-AE1E-4650-422BEF32214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D63F724-6D9F-3693-F723-ABE09280E701}"/>
              </a:ext>
            </a:extLst>
          </p:cNvPr>
          <p:cNvSpPr>
            <a:spLocks noGrp="1"/>
          </p:cNvSpPr>
          <p:nvPr>
            <p:ph type="sldNum" sz="quarter" idx="12"/>
          </p:nvPr>
        </p:nvSpPr>
        <p:spPr/>
        <p:txBody>
          <a:bodyPr/>
          <a:lstStyle/>
          <a:p>
            <a:fld id="{DF5BA3D4-0DC0-4452-BB38-7136B7B64463}" type="slidenum">
              <a:rPr lang="pt-BR" smtClean="0"/>
              <a:t>‹nº›</a:t>
            </a:fld>
            <a:endParaRPr lang="pt-BR"/>
          </a:p>
        </p:txBody>
      </p:sp>
    </p:spTree>
    <p:extLst>
      <p:ext uri="{BB962C8B-B14F-4D97-AF65-F5344CB8AC3E}">
        <p14:creationId xmlns:p14="http://schemas.microsoft.com/office/powerpoint/2010/main" val="1683119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pt-BR"/>
              <a:t>Clique para editar o título Mestre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FB0DD278-1AFB-4330-8113-C9111D6F6274}" type="datetimeFigureOut">
              <a:rPr lang="pt-BR" smtClean="0"/>
              <a:t>27/03/2023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920280F-2295-4047-8443-8A40778B5206}" type="slidenum">
              <a:rPr lang="pt-BR" smtClean="0"/>
              <a:t>‹nº›</a:t>
            </a:fld>
            <a:endParaRPr lang="pt-BR"/>
          </a:p>
        </p:txBody>
      </p:sp>
    </p:spTree>
    <p:extLst>
      <p:ext uri="{BB962C8B-B14F-4D97-AF65-F5344CB8AC3E}">
        <p14:creationId xmlns:p14="http://schemas.microsoft.com/office/powerpoint/2010/main" val="3792194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B0DD278-1AFB-4330-8113-C9111D6F6274}" type="datetimeFigureOut">
              <a:rPr lang="pt-BR" smtClean="0"/>
              <a:t>27/03/2023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920280F-2295-4047-8443-8A40778B5206}" type="slidenum">
              <a:rPr lang="pt-BR" smtClean="0"/>
              <a:t>‹nº›</a:t>
            </a:fld>
            <a:endParaRPr lang="pt-BR"/>
          </a:p>
        </p:txBody>
      </p:sp>
    </p:spTree>
    <p:extLst>
      <p:ext uri="{BB962C8B-B14F-4D97-AF65-F5344CB8AC3E}">
        <p14:creationId xmlns:p14="http://schemas.microsoft.com/office/powerpoint/2010/main" val="2496229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pt-BR"/>
              <a:t>Clique para editar o título Mestre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FB0DD278-1AFB-4330-8113-C9111D6F6274}" type="datetimeFigureOut">
              <a:rPr lang="pt-BR" smtClean="0"/>
              <a:t>27/03/2023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920280F-2295-4047-8443-8A40778B5206}" type="slidenum">
              <a:rPr lang="pt-BR" smtClean="0"/>
              <a:t>‹nº›</a:t>
            </a:fld>
            <a:endParaRPr lang="pt-BR"/>
          </a:p>
        </p:txBody>
      </p:sp>
    </p:spTree>
    <p:extLst>
      <p:ext uri="{BB962C8B-B14F-4D97-AF65-F5344CB8AC3E}">
        <p14:creationId xmlns:p14="http://schemas.microsoft.com/office/powerpoint/2010/main" val="3558124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FB0DD278-1AFB-4330-8113-C9111D6F6274}" type="datetimeFigureOut">
              <a:rPr lang="pt-BR" smtClean="0"/>
              <a:t>27/03/2023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920280F-2295-4047-8443-8A40778B5206}" type="slidenum">
              <a:rPr lang="pt-BR" smtClean="0"/>
              <a:t>‹nº›</a:t>
            </a:fld>
            <a:endParaRPr lang="pt-BR"/>
          </a:p>
        </p:txBody>
      </p:sp>
    </p:spTree>
    <p:extLst>
      <p:ext uri="{BB962C8B-B14F-4D97-AF65-F5344CB8AC3E}">
        <p14:creationId xmlns:p14="http://schemas.microsoft.com/office/powerpoint/2010/main" val="1970402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913795" y="2912232"/>
            <a:ext cx="5107208" cy="287896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172200" y="2912232"/>
            <a:ext cx="5095357" cy="287896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FB0DD278-1AFB-4330-8113-C9111D6F6274}" type="datetimeFigureOut">
              <a:rPr lang="pt-BR" smtClean="0"/>
              <a:t>27/03/2023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6920280F-2295-4047-8443-8A40778B5206}" type="slidenum">
              <a:rPr lang="pt-BR" smtClean="0"/>
              <a:t>‹nº›</a:t>
            </a:fld>
            <a:endParaRPr lang="pt-BR"/>
          </a:p>
        </p:txBody>
      </p:sp>
    </p:spTree>
    <p:extLst>
      <p:ext uri="{BB962C8B-B14F-4D97-AF65-F5344CB8AC3E}">
        <p14:creationId xmlns:p14="http://schemas.microsoft.com/office/powerpoint/2010/main" val="1923334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FB0DD278-1AFB-4330-8113-C9111D6F6274}" type="datetimeFigureOut">
              <a:rPr lang="pt-BR" smtClean="0"/>
              <a:t>27/03/2023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6920280F-2295-4047-8443-8A40778B5206}" type="slidenum">
              <a:rPr lang="pt-BR" smtClean="0"/>
              <a:t>‹nº›</a:t>
            </a:fld>
            <a:endParaRPr lang="pt-BR"/>
          </a:p>
        </p:txBody>
      </p:sp>
    </p:spTree>
    <p:extLst>
      <p:ext uri="{BB962C8B-B14F-4D97-AF65-F5344CB8AC3E}">
        <p14:creationId xmlns:p14="http://schemas.microsoft.com/office/powerpoint/2010/main" val="2164782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DD278-1AFB-4330-8113-C9111D6F6274}" type="datetimeFigureOut">
              <a:rPr lang="pt-BR" smtClean="0"/>
              <a:t>27/03/2023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6920280F-2295-4047-8443-8A40778B5206}" type="slidenum">
              <a:rPr lang="pt-BR" smtClean="0"/>
              <a:t>‹nº›</a:t>
            </a:fld>
            <a:endParaRPr lang="pt-BR"/>
          </a:p>
        </p:txBody>
      </p:sp>
    </p:spTree>
    <p:extLst>
      <p:ext uri="{BB962C8B-B14F-4D97-AF65-F5344CB8AC3E}">
        <p14:creationId xmlns:p14="http://schemas.microsoft.com/office/powerpoint/2010/main" val="2496244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pt-BR"/>
              <a:t>Clique para editar o título Mestre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FB0DD278-1AFB-4330-8113-C9111D6F6274}" type="datetimeFigureOut">
              <a:rPr lang="pt-BR" smtClean="0"/>
              <a:t>27/03/2023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920280F-2295-4047-8443-8A40778B5206}" type="slidenum">
              <a:rPr lang="pt-BR" smtClean="0"/>
              <a:t>‹nº›</a:t>
            </a:fld>
            <a:endParaRPr lang="pt-BR"/>
          </a:p>
        </p:txBody>
      </p:sp>
    </p:spTree>
    <p:extLst>
      <p:ext uri="{BB962C8B-B14F-4D97-AF65-F5344CB8AC3E}">
        <p14:creationId xmlns:p14="http://schemas.microsoft.com/office/powerpoint/2010/main" val="983175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52C0B7-1B7E-42B7-D940-1550D94FACC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A9E3E7F-EA4F-E74F-A7BC-4A57D5463F5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D10EE68-C21D-3578-BF34-3988FC239051}"/>
              </a:ext>
            </a:extLst>
          </p:cNvPr>
          <p:cNvSpPr>
            <a:spLocks noGrp="1"/>
          </p:cNvSpPr>
          <p:nvPr>
            <p:ph type="dt" sz="half" idx="10"/>
          </p:nvPr>
        </p:nvSpPr>
        <p:spPr/>
        <p:txBody>
          <a:bodyPr/>
          <a:lstStyle/>
          <a:p>
            <a:fld id="{2CB9BD38-B133-4402-8DEE-CE025035B2F3}" type="datetimeFigureOut">
              <a:rPr lang="pt-BR" smtClean="0"/>
              <a:t>27/03/2023</a:t>
            </a:fld>
            <a:endParaRPr lang="pt-BR"/>
          </a:p>
        </p:txBody>
      </p:sp>
      <p:sp>
        <p:nvSpPr>
          <p:cNvPr id="5" name="Espaço Reservado para Rodapé 4">
            <a:extLst>
              <a:ext uri="{FF2B5EF4-FFF2-40B4-BE49-F238E27FC236}">
                <a16:creationId xmlns:a16="http://schemas.microsoft.com/office/drawing/2014/main" id="{33C9B398-7DA5-53BB-A62A-408299AC65B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B6A2224-67F4-CC5C-77A6-51B2067735D7}"/>
              </a:ext>
            </a:extLst>
          </p:cNvPr>
          <p:cNvSpPr>
            <a:spLocks noGrp="1"/>
          </p:cNvSpPr>
          <p:nvPr>
            <p:ph type="sldNum" sz="quarter" idx="12"/>
          </p:nvPr>
        </p:nvSpPr>
        <p:spPr/>
        <p:txBody>
          <a:bodyPr/>
          <a:lstStyle/>
          <a:p>
            <a:fld id="{DF5BA3D4-0DC0-4452-BB38-7136B7B64463}" type="slidenum">
              <a:rPr lang="pt-BR" smtClean="0"/>
              <a:t>‹nº›</a:t>
            </a:fld>
            <a:endParaRPr lang="pt-BR"/>
          </a:p>
        </p:txBody>
      </p:sp>
    </p:spTree>
    <p:extLst>
      <p:ext uri="{BB962C8B-B14F-4D97-AF65-F5344CB8AC3E}">
        <p14:creationId xmlns:p14="http://schemas.microsoft.com/office/powerpoint/2010/main" val="3306417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FB0DD278-1AFB-4330-8113-C9111D6F6274}" type="datetimeFigureOut">
              <a:rPr lang="pt-BR" smtClean="0"/>
              <a:t>27/03/2023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920280F-2295-4047-8443-8A40778B5206}" type="slidenum">
              <a:rPr lang="pt-BR" smtClean="0"/>
              <a:t>‹nº›</a:t>
            </a:fld>
            <a:endParaRPr lang="pt-BR"/>
          </a:p>
        </p:txBody>
      </p:sp>
    </p:spTree>
    <p:extLst>
      <p:ext uri="{BB962C8B-B14F-4D97-AF65-F5344CB8AC3E}">
        <p14:creationId xmlns:p14="http://schemas.microsoft.com/office/powerpoint/2010/main" val="3874984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FB0DD278-1AFB-4330-8113-C9111D6F6274}" type="datetimeFigureOut">
              <a:rPr lang="pt-BR" smtClean="0"/>
              <a:t>27/03/2023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920280F-2295-4047-8443-8A40778B5206}" type="slidenum">
              <a:rPr lang="pt-BR" smtClean="0"/>
              <a:t>‹nº›</a:t>
            </a:fld>
            <a:endParaRPr lang="pt-BR"/>
          </a:p>
        </p:txBody>
      </p:sp>
    </p:spTree>
    <p:extLst>
      <p:ext uri="{BB962C8B-B14F-4D97-AF65-F5344CB8AC3E}">
        <p14:creationId xmlns:p14="http://schemas.microsoft.com/office/powerpoint/2010/main" val="1579423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FB0DD278-1AFB-4330-8113-C9111D6F6274}" type="datetimeFigureOut">
              <a:rPr lang="pt-BR" smtClean="0"/>
              <a:t>27/03/2023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920280F-2295-4047-8443-8A40778B5206}" type="slidenum">
              <a:rPr lang="pt-BR" smtClean="0"/>
              <a:t>‹nº›</a:t>
            </a:fld>
            <a:endParaRPr lang="pt-BR"/>
          </a:p>
        </p:txBody>
      </p:sp>
    </p:spTree>
    <p:extLst>
      <p:ext uri="{BB962C8B-B14F-4D97-AF65-F5344CB8AC3E}">
        <p14:creationId xmlns:p14="http://schemas.microsoft.com/office/powerpoint/2010/main" val="3679432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FB0DD278-1AFB-4330-8113-C9111D6F6274}" type="datetimeFigureOut">
              <a:rPr lang="pt-BR" smtClean="0"/>
              <a:t>27/03/2023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920280F-2295-4047-8443-8A40778B5206}" type="slidenum">
              <a:rPr lang="pt-BR" smtClean="0"/>
              <a:t>‹nº›</a:t>
            </a:fld>
            <a:endParaRPr lang="pt-B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44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FB0DD278-1AFB-4330-8113-C9111D6F6274}" type="datetimeFigureOut">
              <a:rPr lang="pt-BR" smtClean="0"/>
              <a:t>27/03/2023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920280F-2295-4047-8443-8A40778B5206}" type="slidenum">
              <a:rPr lang="pt-BR" smtClean="0"/>
              <a:t>‹nº›</a:t>
            </a:fld>
            <a:endParaRPr lang="pt-BR"/>
          </a:p>
        </p:txBody>
      </p:sp>
    </p:spTree>
    <p:extLst>
      <p:ext uri="{BB962C8B-B14F-4D97-AF65-F5344CB8AC3E}">
        <p14:creationId xmlns:p14="http://schemas.microsoft.com/office/powerpoint/2010/main" val="2128147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3" name="Date Placeholder 2"/>
          <p:cNvSpPr>
            <a:spLocks noGrp="1"/>
          </p:cNvSpPr>
          <p:nvPr>
            <p:ph type="dt" sz="half" idx="10"/>
          </p:nvPr>
        </p:nvSpPr>
        <p:spPr/>
        <p:txBody>
          <a:bodyPr/>
          <a:lstStyle/>
          <a:p>
            <a:fld id="{FB0DD278-1AFB-4330-8113-C9111D6F6274}" type="datetimeFigureOut">
              <a:rPr lang="pt-BR" smtClean="0"/>
              <a:t>27/03/2023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6920280F-2295-4047-8443-8A40778B5206}" type="slidenum">
              <a:rPr lang="pt-BR" smtClean="0"/>
              <a:t>‹nº›</a:t>
            </a:fld>
            <a:endParaRPr lang="pt-BR"/>
          </a:p>
        </p:txBody>
      </p:sp>
    </p:spTree>
    <p:extLst>
      <p:ext uri="{BB962C8B-B14F-4D97-AF65-F5344CB8AC3E}">
        <p14:creationId xmlns:p14="http://schemas.microsoft.com/office/powerpoint/2010/main" val="3345396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3" name="Date Placeholder 2"/>
          <p:cNvSpPr>
            <a:spLocks noGrp="1"/>
          </p:cNvSpPr>
          <p:nvPr>
            <p:ph type="dt" sz="half" idx="10"/>
          </p:nvPr>
        </p:nvSpPr>
        <p:spPr/>
        <p:txBody>
          <a:bodyPr/>
          <a:lstStyle/>
          <a:p>
            <a:fld id="{FB0DD278-1AFB-4330-8113-C9111D6F6274}" type="datetimeFigureOut">
              <a:rPr lang="pt-BR" smtClean="0"/>
              <a:t>27/03/2023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6920280F-2295-4047-8443-8A40778B5206}" type="slidenum">
              <a:rPr lang="pt-BR" smtClean="0"/>
              <a:t>‹nº›</a:t>
            </a:fld>
            <a:endParaRPr lang="pt-BR"/>
          </a:p>
        </p:txBody>
      </p:sp>
    </p:spTree>
    <p:extLst>
      <p:ext uri="{BB962C8B-B14F-4D97-AF65-F5344CB8AC3E}">
        <p14:creationId xmlns:p14="http://schemas.microsoft.com/office/powerpoint/2010/main" val="1117474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B0DD278-1AFB-4330-8113-C9111D6F6274}" type="datetimeFigureOut">
              <a:rPr lang="pt-BR" smtClean="0"/>
              <a:t>27/03/2023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920280F-2295-4047-8443-8A40778B5206}" type="slidenum">
              <a:rPr lang="pt-BR" smtClean="0"/>
              <a:t>‹nº›</a:t>
            </a:fld>
            <a:endParaRPr lang="pt-BR"/>
          </a:p>
        </p:txBody>
      </p:sp>
    </p:spTree>
    <p:extLst>
      <p:ext uri="{BB962C8B-B14F-4D97-AF65-F5344CB8AC3E}">
        <p14:creationId xmlns:p14="http://schemas.microsoft.com/office/powerpoint/2010/main" val="1937065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B0DD278-1AFB-4330-8113-C9111D6F6274}" type="datetimeFigureOut">
              <a:rPr lang="pt-BR" smtClean="0"/>
              <a:t>27/03/2023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920280F-2295-4047-8443-8A40778B5206}" type="slidenum">
              <a:rPr lang="pt-BR" smtClean="0"/>
              <a:t>‹nº›</a:t>
            </a:fld>
            <a:endParaRPr lang="pt-BR"/>
          </a:p>
        </p:txBody>
      </p:sp>
    </p:spTree>
    <p:extLst>
      <p:ext uri="{BB962C8B-B14F-4D97-AF65-F5344CB8AC3E}">
        <p14:creationId xmlns:p14="http://schemas.microsoft.com/office/powerpoint/2010/main" val="424400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C3483C-2ADA-8B90-75DF-90665735BDBC}"/>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ABE108B-9BF5-9675-07E0-E1D5FBBD83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004BAA4B-491D-76DB-6308-70B41E3868B9}"/>
              </a:ext>
            </a:extLst>
          </p:cNvPr>
          <p:cNvSpPr>
            <a:spLocks noGrp="1"/>
          </p:cNvSpPr>
          <p:nvPr>
            <p:ph type="dt" sz="half" idx="10"/>
          </p:nvPr>
        </p:nvSpPr>
        <p:spPr/>
        <p:txBody>
          <a:bodyPr/>
          <a:lstStyle/>
          <a:p>
            <a:fld id="{2CB9BD38-B133-4402-8DEE-CE025035B2F3}" type="datetimeFigureOut">
              <a:rPr lang="pt-BR" smtClean="0"/>
              <a:t>27/03/2023</a:t>
            </a:fld>
            <a:endParaRPr lang="pt-BR"/>
          </a:p>
        </p:txBody>
      </p:sp>
      <p:sp>
        <p:nvSpPr>
          <p:cNvPr id="5" name="Espaço Reservado para Rodapé 4">
            <a:extLst>
              <a:ext uri="{FF2B5EF4-FFF2-40B4-BE49-F238E27FC236}">
                <a16:creationId xmlns:a16="http://schemas.microsoft.com/office/drawing/2014/main" id="{116AB645-EFF7-D418-4FBB-D67A5506C1B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07F7279-3404-8ACE-4E8D-1F39BA04BC95}"/>
              </a:ext>
            </a:extLst>
          </p:cNvPr>
          <p:cNvSpPr>
            <a:spLocks noGrp="1"/>
          </p:cNvSpPr>
          <p:nvPr>
            <p:ph type="sldNum" sz="quarter" idx="12"/>
          </p:nvPr>
        </p:nvSpPr>
        <p:spPr/>
        <p:txBody>
          <a:bodyPr/>
          <a:lstStyle/>
          <a:p>
            <a:fld id="{DF5BA3D4-0DC0-4452-BB38-7136B7B64463}" type="slidenum">
              <a:rPr lang="pt-BR" smtClean="0"/>
              <a:t>‹nº›</a:t>
            </a:fld>
            <a:endParaRPr lang="pt-BR"/>
          </a:p>
        </p:txBody>
      </p:sp>
    </p:spTree>
    <p:extLst>
      <p:ext uri="{BB962C8B-B14F-4D97-AF65-F5344CB8AC3E}">
        <p14:creationId xmlns:p14="http://schemas.microsoft.com/office/powerpoint/2010/main" val="2532913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D193F4-FE77-223D-C1E7-8DD7137FF47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4D6F215-700B-408A-C520-E0B87C7B5A52}"/>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B6B1836-0663-C9BF-8DFF-1145151EC2D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C931CB55-0971-9E68-23B8-4FED9B4F3C4D}"/>
              </a:ext>
            </a:extLst>
          </p:cNvPr>
          <p:cNvSpPr>
            <a:spLocks noGrp="1"/>
          </p:cNvSpPr>
          <p:nvPr>
            <p:ph type="dt" sz="half" idx="10"/>
          </p:nvPr>
        </p:nvSpPr>
        <p:spPr/>
        <p:txBody>
          <a:bodyPr/>
          <a:lstStyle/>
          <a:p>
            <a:fld id="{2CB9BD38-B133-4402-8DEE-CE025035B2F3}" type="datetimeFigureOut">
              <a:rPr lang="pt-BR" smtClean="0"/>
              <a:t>27/03/2023</a:t>
            </a:fld>
            <a:endParaRPr lang="pt-BR"/>
          </a:p>
        </p:txBody>
      </p:sp>
      <p:sp>
        <p:nvSpPr>
          <p:cNvPr id="6" name="Espaço Reservado para Rodapé 5">
            <a:extLst>
              <a:ext uri="{FF2B5EF4-FFF2-40B4-BE49-F238E27FC236}">
                <a16:creationId xmlns:a16="http://schemas.microsoft.com/office/drawing/2014/main" id="{266F0C3A-1A74-2679-4E5D-B16095F4A52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C94339D-25AD-73B4-C6E1-4E903D410D61}"/>
              </a:ext>
            </a:extLst>
          </p:cNvPr>
          <p:cNvSpPr>
            <a:spLocks noGrp="1"/>
          </p:cNvSpPr>
          <p:nvPr>
            <p:ph type="sldNum" sz="quarter" idx="12"/>
          </p:nvPr>
        </p:nvSpPr>
        <p:spPr/>
        <p:txBody>
          <a:bodyPr/>
          <a:lstStyle/>
          <a:p>
            <a:fld id="{DF5BA3D4-0DC0-4452-BB38-7136B7B64463}" type="slidenum">
              <a:rPr lang="pt-BR" smtClean="0"/>
              <a:t>‹nº›</a:t>
            </a:fld>
            <a:endParaRPr lang="pt-BR"/>
          </a:p>
        </p:txBody>
      </p:sp>
    </p:spTree>
    <p:extLst>
      <p:ext uri="{BB962C8B-B14F-4D97-AF65-F5344CB8AC3E}">
        <p14:creationId xmlns:p14="http://schemas.microsoft.com/office/powerpoint/2010/main" val="2414172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0C8B94-3EDA-F8E5-7922-CF125FC9306F}"/>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19A7B9C9-EFC0-737C-85FD-373928957D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CB0C2336-218A-FD70-491B-BF8A027702B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06DF3F04-1DE9-43CE-450E-682DEED166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3D6B48C2-B17B-8498-7714-6969ACA2AC7B}"/>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1C3FBEA-19D5-6211-CEBC-31C6A78B428A}"/>
              </a:ext>
            </a:extLst>
          </p:cNvPr>
          <p:cNvSpPr>
            <a:spLocks noGrp="1"/>
          </p:cNvSpPr>
          <p:nvPr>
            <p:ph type="dt" sz="half" idx="10"/>
          </p:nvPr>
        </p:nvSpPr>
        <p:spPr/>
        <p:txBody>
          <a:bodyPr/>
          <a:lstStyle/>
          <a:p>
            <a:fld id="{2CB9BD38-B133-4402-8DEE-CE025035B2F3}" type="datetimeFigureOut">
              <a:rPr lang="pt-BR" smtClean="0"/>
              <a:t>27/03/2023</a:t>
            </a:fld>
            <a:endParaRPr lang="pt-BR"/>
          </a:p>
        </p:txBody>
      </p:sp>
      <p:sp>
        <p:nvSpPr>
          <p:cNvPr id="8" name="Espaço Reservado para Rodapé 7">
            <a:extLst>
              <a:ext uri="{FF2B5EF4-FFF2-40B4-BE49-F238E27FC236}">
                <a16:creationId xmlns:a16="http://schemas.microsoft.com/office/drawing/2014/main" id="{EA7DD79C-D16E-9F8F-D96C-D8EE35882754}"/>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AF47F575-C5F8-BC6D-C0FA-5DC024E065EB}"/>
              </a:ext>
            </a:extLst>
          </p:cNvPr>
          <p:cNvSpPr>
            <a:spLocks noGrp="1"/>
          </p:cNvSpPr>
          <p:nvPr>
            <p:ph type="sldNum" sz="quarter" idx="12"/>
          </p:nvPr>
        </p:nvSpPr>
        <p:spPr/>
        <p:txBody>
          <a:bodyPr/>
          <a:lstStyle/>
          <a:p>
            <a:fld id="{DF5BA3D4-0DC0-4452-BB38-7136B7B64463}" type="slidenum">
              <a:rPr lang="pt-BR" smtClean="0"/>
              <a:t>‹nº›</a:t>
            </a:fld>
            <a:endParaRPr lang="pt-BR"/>
          </a:p>
        </p:txBody>
      </p:sp>
    </p:spTree>
    <p:extLst>
      <p:ext uri="{BB962C8B-B14F-4D97-AF65-F5344CB8AC3E}">
        <p14:creationId xmlns:p14="http://schemas.microsoft.com/office/powerpoint/2010/main" val="101223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7FD4ED-5914-E423-ACEB-641582F89E4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C1C7D037-15A7-946A-4DB0-E3DAB0E1281D}"/>
              </a:ext>
            </a:extLst>
          </p:cNvPr>
          <p:cNvSpPr>
            <a:spLocks noGrp="1"/>
          </p:cNvSpPr>
          <p:nvPr>
            <p:ph type="dt" sz="half" idx="10"/>
          </p:nvPr>
        </p:nvSpPr>
        <p:spPr/>
        <p:txBody>
          <a:bodyPr/>
          <a:lstStyle/>
          <a:p>
            <a:fld id="{2CB9BD38-B133-4402-8DEE-CE025035B2F3}" type="datetimeFigureOut">
              <a:rPr lang="pt-BR" smtClean="0"/>
              <a:t>27/03/2023</a:t>
            </a:fld>
            <a:endParaRPr lang="pt-BR"/>
          </a:p>
        </p:txBody>
      </p:sp>
      <p:sp>
        <p:nvSpPr>
          <p:cNvPr id="4" name="Espaço Reservado para Rodapé 3">
            <a:extLst>
              <a:ext uri="{FF2B5EF4-FFF2-40B4-BE49-F238E27FC236}">
                <a16:creationId xmlns:a16="http://schemas.microsoft.com/office/drawing/2014/main" id="{59D38198-A3AA-580E-BE1F-11D0F56C444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6D5003AE-33CE-1511-42C0-7081BDD52B80}"/>
              </a:ext>
            </a:extLst>
          </p:cNvPr>
          <p:cNvSpPr>
            <a:spLocks noGrp="1"/>
          </p:cNvSpPr>
          <p:nvPr>
            <p:ph type="sldNum" sz="quarter" idx="12"/>
          </p:nvPr>
        </p:nvSpPr>
        <p:spPr/>
        <p:txBody>
          <a:bodyPr/>
          <a:lstStyle/>
          <a:p>
            <a:fld id="{DF5BA3D4-0DC0-4452-BB38-7136B7B64463}" type="slidenum">
              <a:rPr lang="pt-BR" smtClean="0"/>
              <a:t>‹nº›</a:t>
            </a:fld>
            <a:endParaRPr lang="pt-BR"/>
          </a:p>
        </p:txBody>
      </p:sp>
    </p:spTree>
    <p:extLst>
      <p:ext uri="{BB962C8B-B14F-4D97-AF65-F5344CB8AC3E}">
        <p14:creationId xmlns:p14="http://schemas.microsoft.com/office/powerpoint/2010/main" val="2779622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5EEDEE8-0B52-1D48-607E-E4DB605C24A1}"/>
              </a:ext>
            </a:extLst>
          </p:cNvPr>
          <p:cNvSpPr>
            <a:spLocks noGrp="1"/>
          </p:cNvSpPr>
          <p:nvPr>
            <p:ph type="dt" sz="half" idx="10"/>
          </p:nvPr>
        </p:nvSpPr>
        <p:spPr/>
        <p:txBody>
          <a:bodyPr/>
          <a:lstStyle/>
          <a:p>
            <a:fld id="{2CB9BD38-B133-4402-8DEE-CE025035B2F3}" type="datetimeFigureOut">
              <a:rPr lang="pt-BR" smtClean="0"/>
              <a:t>27/03/2023</a:t>
            </a:fld>
            <a:endParaRPr lang="pt-BR"/>
          </a:p>
        </p:txBody>
      </p:sp>
      <p:sp>
        <p:nvSpPr>
          <p:cNvPr id="3" name="Espaço Reservado para Rodapé 2">
            <a:extLst>
              <a:ext uri="{FF2B5EF4-FFF2-40B4-BE49-F238E27FC236}">
                <a16:creationId xmlns:a16="http://schemas.microsoft.com/office/drawing/2014/main" id="{96D1F5B6-2637-CD72-5359-34265CDD1B82}"/>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5C2F176E-4A20-0E89-A4B1-9D812FFA01E6}"/>
              </a:ext>
            </a:extLst>
          </p:cNvPr>
          <p:cNvSpPr>
            <a:spLocks noGrp="1"/>
          </p:cNvSpPr>
          <p:nvPr>
            <p:ph type="sldNum" sz="quarter" idx="12"/>
          </p:nvPr>
        </p:nvSpPr>
        <p:spPr/>
        <p:txBody>
          <a:bodyPr/>
          <a:lstStyle/>
          <a:p>
            <a:fld id="{DF5BA3D4-0DC0-4452-BB38-7136B7B64463}" type="slidenum">
              <a:rPr lang="pt-BR" smtClean="0"/>
              <a:t>‹nº›</a:t>
            </a:fld>
            <a:endParaRPr lang="pt-BR"/>
          </a:p>
        </p:txBody>
      </p:sp>
    </p:spTree>
    <p:extLst>
      <p:ext uri="{BB962C8B-B14F-4D97-AF65-F5344CB8AC3E}">
        <p14:creationId xmlns:p14="http://schemas.microsoft.com/office/powerpoint/2010/main" val="402028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7A80C0-C09F-8EBF-748D-8ECBD68B332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CB8B3ECB-99B1-169D-5318-105A1686A1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103E56B2-963E-8403-A0FC-F72765598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E6CF131-0F44-3130-1388-EE14D9326AAB}"/>
              </a:ext>
            </a:extLst>
          </p:cNvPr>
          <p:cNvSpPr>
            <a:spLocks noGrp="1"/>
          </p:cNvSpPr>
          <p:nvPr>
            <p:ph type="dt" sz="half" idx="10"/>
          </p:nvPr>
        </p:nvSpPr>
        <p:spPr/>
        <p:txBody>
          <a:bodyPr/>
          <a:lstStyle/>
          <a:p>
            <a:fld id="{2CB9BD38-B133-4402-8DEE-CE025035B2F3}" type="datetimeFigureOut">
              <a:rPr lang="pt-BR" smtClean="0"/>
              <a:t>27/03/2023</a:t>
            </a:fld>
            <a:endParaRPr lang="pt-BR"/>
          </a:p>
        </p:txBody>
      </p:sp>
      <p:sp>
        <p:nvSpPr>
          <p:cNvPr id="6" name="Espaço Reservado para Rodapé 5">
            <a:extLst>
              <a:ext uri="{FF2B5EF4-FFF2-40B4-BE49-F238E27FC236}">
                <a16:creationId xmlns:a16="http://schemas.microsoft.com/office/drawing/2014/main" id="{53FD2643-63A5-E99D-942A-8C2B7B8D57B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8F91EF6-0401-5496-DC18-8D459C45D5A8}"/>
              </a:ext>
            </a:extLst>
          </p:cNvPr>
          <p:cNvSpPr>
            <a:spLocks noGrp="1"/>
          </p:cNvSpPr>
          <p:nvPr>
            <p:ph type="sldNum" sz="quarter" idx="12"/>
          </p:nvPr>
        </p:nvSpPr>
        <p:spPr/>
        <p:txBody>
          <a:bodyPr/>
          <a:lstStyle/>
          <a:p>
            <a:fld id="{DF5BA3D4-0DC0-4452-BB38-7136B7B64463}" type="slidenum">
              <a:rPr lang="pt-BR" smtClean="0"/>
              <a:t>‹nº›</a:t>
            </a:fld>
            <a:endParaRPr lang="pt-BR"/>
          </a:p>
        </p:txBody>
      </p:sp>
    </p:spTree>
    <p:extLst>
      <p:ext uri="{BB962C8B-B14F-4D97-AF65-F5344CB8AC3E}">
        <p14:creationId xmlns:p14="http://schemas.microsoft.com/office/powerpoint/2010/main" val="8564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FD40AD-D048-8D7A-0ABA-3184E3063A1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AFBAF06-8D32-0272-5924-5EDAB8FFE0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2B691102-37F6-DCFD-9DA9-F97C929C38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0611AB4-8315-B9B1-4490-2D15DDA95B7B}"/>
              </a:ext>
            </a:extLst>
          </p:cNvPr>
          <p:cNvSpPr>
            <a:spLocks noGrp="1"/>
          </p:cNvSpPr>
          <p:nvPr>
            <p:ph type="dt" sz="half" idx="10"/>
          </p:nvPr>
        </p:nvSpPr>
        <p:spPr/>
        <p:txBody>
          <a:bodyPr/>
          <a:lstStyle/>
          <a:p>
            <a:fld id="{2CB9BD38-B133-4402-8DEE-CE025035B2F3}" type="datetimeFigureOut">
              <a:rPr lang="pt-BR" smtClean="0"/>
              <a:t>27/03/2023</a:t>
            </a:fld>
            <a:endParaRPr lang="pt-BR"/>
          </a:p>
        </p:txBody>
      </p:sp>
      <p:sp>
        <p:nvSpPr>
          <p:cNvPr id="6" name="Espaço Reservado para Rodapé 5">
            <a:extLst>
              <a:ext uri="{FF2B5EF4-FFF2-40B4-BE49-F238E27FC236}">
                <a16:creationId xmlns:a16="http://schemas.microsoft.com/office/drawing/2014/main" id="{08FEBE93-EF47-0516-2FC0-4EA627D7F94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733A0B0-2A91-057D-AD01-130004452109}"/>
              </a:ext>
            </a:extLst>
          </p:cNvPr>
          <p:cNvSpPr>
            <a:spLocks noGrp="1"/>
          </p:cNvSpPr>
          <p:nvPr>
            <p:ph type="sldNum" sz="quarter" idx="12"/>
          </p:nvPr>
        </p:nvSpPr>
        <p:spPr/>
        <p:txBody>
          <a:bodyPr/>
          <a:lstStyle/>
          <a:p>
            <a:fld id="{DF5BA3D4-0DC0-4452-BB38-7136B7B64463}" type="slidenum">
              <a:rPr lang="pt-BR" smtClean="0"/>
              <a:t>‹nº›</a:t>
            </a:fld>
            <a:endParaRPr lang="pt-BR"/>
          </a:p>
        </p:txBody>
      </p:sp>
    </p:spTree>
    <p:extLst>
      <p:ext uri="{BB962C8B-B14F-4D97-AF65-F5344CB8AC3E}">
        <p14:creationId xmlns:p14="http://schemas.microsoft.com/office/powerpoint/2010/main" val="3216031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7F818980-5EBE-CA35-9C4C-59CA0D077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24D6C7B3-0DDE-ABA8-7195-F61671E71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0E7A920-D610-D9FC-1DEF-B0DCB44C90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9BD38-B133-4402-8DEE-CE025035B2F3}" type="datetimeFigureOut">
              <a:rPr lang="pt-BR" smtClean="0"/>
              <a:t>27/03/2023</a:t>
            </a:fld>
            <a:endParaRPr lang="pt-BR"/>
          </a:p>
        </p:txBody>
      </p:sp>
      <p:sp>
        <p:nvSpPr>
          <p:cNvPr id="5" name="Espaço Reservado para Rodapé 4">
            <a:extLst>
              <a:ext uri="{FF2B5EF4-FFF2-40B4-BE49-F238E27FC236}">
                <a16:creationId xmlns:a16="http://schemas.microsoft.com/office/drawing/2014/main" id="{C2A3BDB5-3E6B-2FB3-C0D4-62FEC55AE9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94C8B5A7-C67E-99C7-8898-AC72BE6FAA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BA3D4-0DC0-4452-BB38-7136B7B64463}" type="slidenum">
              <a:rPr lang="pt-BR" smtClean="0"/>
              <a:t>‹nº›</a:t>
            </a:fld>
            <a:endParaRPr lang="pt-BR"/>
          </a:p>
        </p:txBody>
      </p:sp>
    </p:spTree>
    <p:extLst>
      <p:ext uri="{BB962C8B-B14F-4D97-AF65-F5344CB8AC3E}">
        <p14:creationId xmlns:p14="http://schemas.microsoft.com/office/powerpoint/2010/main" val="355346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B0DD278-1AFB-4330-8113-C9111D6F6274}" type="datetimeFigureOut">
              <a:rPr lang="pt-BR" smtClean="0"/>
              <a:t>27/03/2023</a:t>
            </a:fld>
            <a:endParaRPr lang="pt-B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920280F-2295-4047-8443-8A40778B5206}" type="slidenum">
              <a:rPr lang="pt-BR" smtClean="0"/>
              <a:t>‹nº›</a:t>
            </a:fld>
            <a:endParaRPr lang="pt-BR"/>
          </a:p>
        </p:txBody>
      </p:sp>
    </p:spTree>
    <p:extLst>
      <p:ext uri="{BB962C8B-B14F-4D97-AF65-F5344CB8AC3E}">
        <p14:creationId xmlns:p14="http://schemas.microsoft.com/office/powerpoint/2010/main" val="12004096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6.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gov.br/saude/pt-br/composicao/svsa/notificacao-compulsoria#:~:text=A%20notifica%C3%A7%C3%A3o%20compuls%C3%B3ria%20%C3%A9%20a,descritos%20no%20anexo%2C%20podendo%20ser"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gov.br/saude/pt-br/assuntos/saude-de-a-a-z/p/politica-nacional-de-vigilancia-em-saude#:~:text=Entende%2Dse%20por%20Vigil%C3%A2ncia%20em,e%20atua%C3%A7%C3%A3o%20em%20condicionantes%20e"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gov.br/saude/pt-br/assuntos/saude-de-a-a-z/p/politica-nacional-de-vigilancia-em-saude#:~:text=Entende%2Dse%20por%20Vigil%C3%A2ncia%20em,e%20atua%C3%A7%C3%A3o%20em%20condicionantes%20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FFAF7-7181-21BD-BAE9-67F023EC84C2}"/>
              </a:ext>
            </a:extLst>
          </p:cNvPr>
          <p:cNvSpPr>
            <a:spLocks noGrp="1"/>
          </p:cNvSpPr>
          <p:nvPr>
            <p:ph type="ctrTitle"/>
          </p:nvPr>
        </p:nvSpPr>
        <p:spPr/>
        <p:txBody>
          <a:bodyPr/>
          <a:lstStyle/>
          <a:p>
            <a:r>
              <a:rPr lang="pt-BR" dirty="0"/>
              <a:t>Vigilância em Saúde e as diferentes vigilâncias: </a:t>
            </a:r>
          </a:p>
        </p:txBody>
      </p:sp>
      <p:sp>
        <p:nvSpPr>
          <p:cNvPr id="3" name="Subtítulo 2">
            <a:extLst>
              <a:ext uri="{FF2B5EF4-FFF2-40B4-BE49-F238E27FC236}">
                <a16:creationId xmlns:a16="http://schemas.microsoft.com/office/drawing/2014/main" id="{8CE1E2A7-F284-5EE9-2085-6455D2E67D42}"/>
              </a:ext>
            </a:extLst>
          </p:cNvPr>
          <p:cNvSpPr>
            <a:spLocks noGrp="1"/>
          </p:cNvSpPr>
          <p:nvPr>
            <p:ph type="subTitle" idx="1"/>
          </p:nvPr>
        </p:nvSpPr>
        <p:spPr/>
        <p:txBody>
          <a:bodyPr/>
          <a:lstStyle/>
          <a:p>
            <a:r>
              <a:rPr lang="pt-BR" dirty="0"/>
              <a:t>sanitária, epidemiológica, ambiental e do trabalhador</a:t>
            </a:r>
          </a:p>
          <a:p>
            <a:r>
              <a:rPr lang="pt-BR" dirty="0">
                <a:solidFill>
                  <a:srgbClr val="002060"/>
                </a:solidFill>
              </a:rPr>
              <a:t>Política Nacional de Vigilância em Saúde.</a:t>
            </a:r>
          </a:p>
        </p:txBody>
      </p:sp>
      <p:sp>
        <p:nvSpPr>
          <p:cNvPr id="4" name="CaixaDeTexto 3">
            <a:extLst>
              <a:ext uri="{FF2B5EF4-FFF2-40B4-BE49-F238E27FC236}">
                <a16:creationId xmlns:a16="http://schemas.microsoft.com/office/drawing/2014/main" id="{2350BBAC-3E8C-F835-8063-34BFE5D72B84}"/>
              </a:ext>
            </a:extLst>
          </p:cNvPr>
          <p:cNvSpPr txBox="1"/>
          <p:nvPr/>
        </p:nvSpPr>
        <p:spPr>
          <a:xfrm>
            <a:off x="5008728" y="6114197"/>
            <a:ext cx="2879678" cy="382137"/>
          </a:xfrm>
          <a:prstGeom prst="rect">
            <a:avLst/>
          </a:prstGeom>
          <a:noFill/>
        </p:spPr>
        <p:txBody>
          <a:bodyPr wrap="square" rtlCol="0">
            <a:spAutoFit/>
          </a:bodyPr>
          <a:lstStyle/>
          <a:p>
            <a:r>
              <a:rPr lang="pt-BR" dirty="0"/>
              <a:t>São Paulo, 2023</a:t>
            </a:r>
          </a:p>
        </p:txBody>
      </p:sp>
      <p:sp>
        <p:nvSpPr>
          <p:cNvPr id="5" name="CaixaDeTexto 4">
            <a:extLst>
              <a:ext uri="{FF2B5EF4-FFF2-40B4-BE49-F238E27FC236}">
                <a16:creationId xmlns:a16="http://schemas.microsoft.com/office/drawing/2014/main" id="{CF1DFE64-3076-4DD4-2BC5-75D0F9BB947B}"/>
              </a:ext>
            </a:extLst>
          </p:cNvPr>
          <p:cNvSpPr txBox="1"/>
          <p:nvPr/>
        </p:nvSpPr>
        <p:spPr>
          <a:xfrm>
            <a:off x="8175009" y="5073134"/>
            <a:ext cx="3357349" cy="369332"/>
          </a:xfrm>
          <a:prstGeom prst="rect">
            <a:avLst/>
          </a:prstGeom>
          <a:noFill/>
        </p:spPr>
        <p:txBody>
          <a:bodyPr wrap="square" rtlCol="0">
            <a:spAutoFit/>
          </a:bodyPr>
          <a:lstStyle/>
          <a:p>
            <a:r>
              <a:rPr lang="pt-BR" dirty="0" err="1"/>
              <a:t>Profa</a:t>
            </a:r>
            <a:r>
              <a:rPr lang="pt-BR" dirty="0"/>
              <a:t> Lúcia Guerra</a:t>
            </a:r>
          </a:p>
        </p:txBody>
      </p:sp>
      <p:pic>
        <p:nvPicPr>
          <p:cNvPr id="1026" name="Imagem 4">
            <a:extLst>
              <a:ext uri="{FF2B5EF4-FFF2-40B4-BE49-F238E27FC236}">
                <a16:creationId xmlns:a16="http://schemas.microsoft.com/office/drawing/2014/main" id="{91563CF1-E63A-7EAB-BEA7-2E6410A5C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820" y="162156"/>
            <a:ext cx="1551082" cy="155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m 1" descr="Logo_USP">
            <a:extLst>
              <a:ext uri="{FF2B5EF4-FFF2-40B4-BE49-F238E27FC236}">
                <a16:creationId xmlns:a16="http://schemas.microsoft.com/office/drawing/2014/main" id="{198A5757-245C-359F-B457-A8FC55A54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4878" y="157135"/>
            <a:ext cx="1348623" cy="1556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6">
            <a:extLst>
              <a:ext uri="{FF2B5EF4-FFF2-40B4-BE49-F238E27FC236}">
                <a16:creationId xmlns:a16="http://schemas.microsoft.com/office/drawing/2014/main" id="{7F14DF56-2E0D-CEE4-0E23-9F073C0FC3DC}"/>
              </a:ext>
            </a:extLst>
          </p:cNvPr>
          <p:cNvSpPr txBox="1"/>
          <p:nvPr/>
        </p:nvSpPr>
        <p:spPr>
          <a:xfrm>
            <a:off x="3225653" y="382138"/>
            <a:ext cx="6093724" cy="1093120"/>
          </a:xfrm>
          <a:prstGeom prst="rect">
            <a:avLst/>
          </a:prstGeom>
          <a:noFill/>
        </p:spPr>
        <p:txBody>
          <a:bodyPr wrap="square">
            <a:spAutoFit/>
          </a:bodyPr>
          <a:lstStyle/>
          <a:p>
            <a:pPr algn="ctr">
              <a:lnSpc>
                <a:spcPct val="115000"/>
              </a:lnSpc>
              <a:spcAft>
                <a:spcPts val="1000"/>
              </a:spcAft>
            </a:pPr>
            <a:r>
              <a:rPr lang="pt-BR" sz="1800" cap="all" dirty="0">
                <a:effectLst/>
                <a:latin typeface="+mj-lt"/>
                <a:ea typeface="Calibri" panose="020F0502020204030204" pitchFamily="34" charset="0"/>
                <a:cs typeface="Times New Roman" panose="02020603050405020304" pitchFamily="18" charset="0"/>
              </a:rPr>
              <a:t>Universidade de São Paulo</a:t>
            </a:r>
            <a:endParaRPr lang="pt-BR" sz="1600" dirty="0">
              <a:effectLst/>
              <a:latin typeface="+mj-lt"/>
              <a:ea typeface="Calibri" panose="020F0502020204030204" pitchFamily="34" charset="0"/>
              <a:cs typeface="Times New Roman" panose="02020603050405020304" pitchFamily="18" charset="0"/>
            </a:endParaRPr>
          </a:p>
          <a:p>
            <a:pPr algn="ctr"/>
            <a:r>
              <a:rPr lang="pt-BR" sz="1800" cap="all" dirty="0">
                <a:effectLst/>
                <a:latin typeface="+mj-lt"/>
                <a:ea typeface="Calibri" panose="020F0502020204030204" pitchFamily="34" charset="0"/>
                <a:cs typeface="Times New Roman" panose="02020603050405020304" pitchFamily="18" charset="0"/>
              </a:rPr>
              <a:t>Faculdade de Saúde Pública</a:t>
            </a:r>
          </a:p>
          <a:p>
            <a:pPr algn="ctr"/>
            <a:r>
              <a:rPr lang="pt-BR" cap="all" dirty="0">
                <a:latin typeface="+mj-lt"/>
                <a:cs typeface="Times New Roman" panose="02020603050405020304" pitchFamily="18" charset="0"/>
              </a:rPr>
              <a:t>Disciplina HSP 0300 – Vigilância em Saúde</a:t>
            </a:r>
            <a:endParaRPr lang="pt-BR" dirty="0">
              <a:latin typeface="+mj-lt"/>
            </a:endParaRPr>
          </a:p>
        </p:txBody>
      </p:sp>
    </p:spTree>
    <p:extLst>
      <p:ext uri="{BB962C8B-B14F-4D97-AF65-F5344CB8AC3E}">
        <p14:creationId xmlns:p14="http://schemas.microsoft.com/office/powerpoint/2010/main" val="1946837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63">
            <a:extLst>
              <a:ext uri="{FF2B5EF4-FFF2-40B4-BE49-F238E27FC236}">
                <a16:creationId xmlns:a16="http://schemas.microsoft.com/office/drawing/2014/main" id="{B53AD518-841E-5471-697D-66DBEE15A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1" y="549275"/>
            <a:ext cx="5654675" cy="42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5">
            <a:extLst>
              <a:ext uri="{FF2B5EF4-FFF2-40B4-BE49-F238E27FC236}">
                <a16:creationId xmlns:a16="http://schemas.microsoft.com/office/drawing/2014/main" id="{33876EFE-86BD-1090-7C13-50CB7C97CE8A}"/>
              </a:ext>
            </a:extLst>
          </p:cNvPr>
          <p:cNvSpPr txBox="1">
            <a:spLocks noChangeArrowheads="1"/>
          </p:cNvSpPr>
          <p:nvPr/>
        </p:nvSpPr>
        <p:spPr bwMode="auto">
          <a:xfrm>
            <a:off x="3071813" y="5373688"/>
            <a:ext cx="6553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pt-BR" dirty="0"/>
              <a:t>Aplicação de inseticida de efeito residual nas habitações rurais na </a:t>
            </a:r>
            <a:r>
              <a:rPr lang="pt-BR" altLang="pt-BR" dirty="0">
                <a:solidFill>
                  <a:srgbClr val="FF0000"/>
                </a:solidFill>
              </a:rPr>
              <a:t>década de 50</a:t>
            </a:r>
            <a:r>
              <a:rPr lang="pt-BR" altLang="pt-BR" dirty="0"/>
              <a:t>.</a:t>
            </a:r>
          </a:p>
          <a:p>
            <a:pPr eaLnBrk="1" hangingPunct="1">
              <a:spcBef>
                <a:spcPct val="50000"/>
              </a:spcBef>
            </a:pPr>
            <a:r>
              <a:rPr lang="pt-BR" altLang="pt-BR" sz="1400" dirty="0">
                <a:latin typeface="Bookman Old Style" panose="02050604050505020204" pitchFamily="18" charset="0"/>
              </a:rPr>
              <a:t>Fonte: Museu Saúde Pública Emílio Ribas</a:t>
            </a:r>
          </a:p>
          <a:p>
            <a:pPr eaLnBrk="1" hangingPunct="1">
              <a:spcBef>
                <a:spcPct val="50000"/>
              </a:spcBef>
            </a:pPr>
            <a:endParaRPr lang="pt-BR" altLang="pt-B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64">
            <a:extLst>
              <a:ext uri="{FF2B5EF4-FFF2-40B4-BE49-F238E27FC236}">
                <a16:creationId xmlns:a16="http://schemas.microsoft.com/office/drawing/2014/main" id="{028AA53F-9263-0D60-6D14-D088BB538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549276"/>
            <a:ext cx="63373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6">
            <a:extLst>
              <a:ext uri="{FF2B5EF4-FFF2-40B4-BE49-F238E27FC236}">
                <a16:creationId xmlns:a16="http://schemas.microsoft.com/office/drawing/2014/main" id="{1422BE77-C4AC-F821-FCE6-54ACCACD3270}"/>
              </a:ext>
            </a:extLst>
          </p:cNvPr>
          <p:cNvSpPr txBox="1">
            <a:spLocks noChangeArrowheads="1"/>
          </p:cNvSpPr>
          <p:nvPr/>
        </p:nvSpPr>
        <p:spPr bwMode="auto">
          <a:xfrm>
            <a:off x="3216275" y="5805488"/>
            <a:ext cx="597535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pt-BR" altLang="pt-BR" dirty="0"/>
              <a:t>Equipe de Desinfecção da zona rural.</a:t>
            </a:r>
          </a:p>
          <a:p>
            <a:pPr algn="ctr" eaLnBrk="1" hangingPunct="1">
              <a:spcBef>
                <a:spcPct val="50000"/>
              </a:spcBef>
            </a:pPr>
            <a:r>
              <a:rPr lang="pt-BR" altLang="pt-BR" sz="1400" dirty="0">
                <a:latin typeface="Bookman Old Style" panose="02050604050505020204" pitchFamily="18" charset="0"/>
              </a:rPr>
              <a:t>Fonte: Museu Saúde Pública Emílio Ribas</a:t>
            </a:r>
          </a:p>
          <a:p>
            <a:pPr algn="ctr" eaLnBrk="1" hangingPunct="1">
              <a:spcBef>
                <a:spcPct val="50000"/>
              </a:spcBef>
            </a:pPr>
            <a:endParaRPr lang="pt-BR" altLang="pt-B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68">
            <a:extLst>
              <a:ext uri="{FF2B5EF4-FFF2-40B4-BE49-F238E27FC236}">
                <a16:creationId xmlns:a16="http://schemas.microsoft.com/office/drawing/2014/main" id="{DBEF1457-2206-D410-5FDD-B3CCC94BE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4" y="836614"/>
            <a:ext cx="3813175"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5">
            <a:extLst>
              <a:ext uri="{FF2B5EF4-FFF2-40B4-BE49-F238E27FC236}">
                <a16:creationId xmlns:a16="http://schemas.microsoft.com/office/drawing/2014/main" id="{951096C3-8DD1-793B-3259-9B2E24578472}"/>
              </a:ext>
            </a:extLst>
          </p:cNvPr>
          <p:cNvSpPr txBox="1">
            <a:spLocks noChangeArrowheads="1"/>
          </p:cNvSpPr>
          <p:nvPr/>
        </p:nvSpPr>
        <p:spPr bwMode="auto">
          <a:xfrm>
            <a:off x="7104064" y="1844675"/>
            <a:ext cx="28082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pt-BR"/>
              <a:t>Visita médica a domicilio na zona rural.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a:extLst>
              <a:ext uri="{FF2B5EF4-FFF2-40B4-BE49-F238E27FC236}">
                <a16:creationId xmlns:a16="http://schemas.microsoft.com/office/drawing/2014/main" id="{942CA080-A6E0-D688-94C9-AB17365BBBD3}"/>
              </a:ext>
            </a:extLst>
          </p:cNvPr>
          <p:cNvSpPr txBox="1">
            <a:spLocks noChangeArrowheads="1"/>
          </p:cNvSpPr>
          <p:nvPr/>
        </p:nvSpPr>
        <p:spPr bwMode="auto">
          <a:xfrm>
            <a:off x="1847851" y="186446"/>
            <a:ext cx="8208963"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pt-BR" altLang="pt-BR" sz="1500" dirty="0"/>
              <a:t>Trecho do artigo “</a:t>
            </a:r>
            <a:r>
              <a:rPr lang="pt-BR" altLang="pt-BR" sz="1500" b="1" dirty="0"/>
              <a:t>DO POLICIAMENTO DOMICILIÁRIO A CARGO DO SERVIÇO DE CENTROS DE SAÚDE DA CAPITAL </a:t>
            </a:r>
            <a:r>
              <a:rPr lang="pt-BR" altLang="pt-BR" sz="1500" dirty="0"/>
              <a:t>(sugestões para nova regulamentação)” </a:t>
            </a:r>
            <a:r>
              <a:rPr lang="pt-BR" altLang="pt-BR" sz="1500" dirty="0">
                <a:solidFill>
                  <a:srgbClr val="FF0000"/>
                </a:solidFill>
              </a:rPr>
              <a:t>1944</a:t>
            </a:r>
            <a:r>
              <a:rPr lang="pt-BR" altLang="pt-BR" sz="1500" dirty="0"/>
              <a:t>.</a:t>
            </a:r>
          </a:p>
          <a:p>
            <a:pPr algn="just" eaLnBrk="1" hangingPunct="1"/>
            <a:endParaRPr lang="pt-BR" altLang="pt-BR" sz="1500" dirty="0"/>
          </a:p>
          <a:p>
            <a:pPr algn="just" eaLnBrk="1" hangingPunct="1"/>
            <a:r>
              <a:rPr lang="pt-BR" altLang="pt-BR" sz="1500" dirty="0"/>
              <a:t>In. </a:t>
            </a:r>
            <a:r>
              <a:rPr lang="pt-BR" altLang="pt-BR" sz="1500" dirty="0" err="1"/>
              <a:t>Archivos</a:t>
            </a:r>
            <a:r>
              <a:rPr lang="pt-BR" altLang="pt-BR" sz="1500" dirty="0"/>
              <a:t> de Higiene e Saúde Pública da Secretária de Saúde Pública e FSP-USP.</a:t>
            </a:r>
          </a:p>
          <a:p>
            <a:pPr algn="just" eaLnBrk="1" hangingPunct="1"/>
            <a:r>
              <a:rPr lang="pt-BR" altLang="pt-BR" sz="1500" dirty="0"/>
              <a:t>Dr. Bráulio Goulart</a:t>
            </a:r>
          </a:p>
          <a:p>
            <a:pPr algn="just" eaLnBrk="1" hangingPunct="1"/>
            <a:r>
              <a:rPr lang="pt-BR" altLang="pt-BR" sz="1500" dirty="0"/>
              <a:t>Inspetor Técnico do Serviço de Centros de Saúde da Capital</a:t>
            </a:r>
          </a:p>
          <a:p>
            <a:pPr algn="just" eaLnBrk="1" hangingPunct="1"/>
            <a:endParaRPr lang="pt-BR" altLang="pt-BR" sz="1500" i="1" dirty="0"/>
          </a:p>
          <a:p>
            <a:pPr algn="just" eaLnBrk="1" hangingPunct="1"/>
            <a:r>
              <a:rPr lang="pt-BR" altLang="pt-BR" sz="1500" i="1" dirty="0"/>
              <a:t>E assim, ao entrar numa habitação, a autoridade sanitária, levará o espírito prevenido e preparado para, num rápido exame, certificar-se das condições de vida de seus moradores porque daí decorrem todas as observações que terá de fazer: os cuidados de asseio individual e do meio; a superlotação das peças da habitação; a possível alteração das condições de salubridade do prédio, e outras, que seria longo enumerar,. Cabe-lhe então, interrogar sobre a saúde dos moradores e observar, porque pode acontecer que não lhe façam referencia a um doente acamado e sob assistência médica. Uma rápida verificação dirá se se trata ou não de qualquer doença de notificação compulsória, clandestinamente cuidada. Não é raro que seja encontrada uma criança, um escolar, com um lenço em volta do pescoço e que, interpelada, diga estar com dor de garganta... Pode ser um caso suspeito de difteria e estar-se em presença de um semeador de germes que deva ser prontamente isolado e tratado. Um caso de tuberculose ou mesmo uma simples bronquite crônica ou um resfriado que está custando a sarar, como é </a:t>
            </a:r>
            <a:r>
              <a:rPr lang="pt-BR" altLang="pt-BR" sz="1500" i="1" dirty="0" err="1"/>
              <a:t>freqüente</a:t>
            </a:r>
            <a:r>
              <a:rPr lang="pt-BR" altLang="pt-BR" sz="1500" i="1" dirty="0"/>
              <a:t> se ouvir falar, não podem se passar despercebidos, sobretudo se deparados em habitações coletiva, atendendo-se para a promiscuidade que nelas há. Alguma vez, ao se anunciar a entrada de um domicilio, pode a autoridade sanitária perceber, vindo lá de dentro, um rumor de passos apressados, trocas rápidas de palavras em voz baixa, fechar de portas... Mas ao penetrar no interior da casa estranha, encontrar-se apenas com uma ou duas pessoas sorridentes e amáveis... É qualquer coisa que se procura esconder, qualquer coisa que se deve </a:t>
            </a:r>
            <a:r>
              <a:rPr lang="pt-BR" altLang="pt-BR" sz="1500" i="1" dirty="0" err="1"/>
              <a:t>interressar</a:t>
            </a:r>
            <a:r>
              <a:rPr lang="pt-BR" altLang="pt-BR" sz="1500" i="1" dirty="0"/>
              <a:t> à saúde pública e que o ao sanitarista já ocorreu qual seja. Mais um pouco de perspicácia e observação será frustrado o plano e confirmadas as suas suspeitas, tendo sob a vista um caso de lepra.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a:extLst>
              <a:ext uri="{FF2B5EF4-FFF2-40B4-BE49-F238E27FC236}">
                <a16:creationId xmlns:a16="http://schemas.microsoft.com/office/drawing/2014/main" id="{A9319D6B-D20C-55A7-DDC0-DAEB8F67C410}"/>
              </a:ext>
            </a:extLst>
          </p:cNvPr>
          <p:cNvSpPr txBox="1">
            <a:spLocks noChangeArrowheads="1"/>
          </p:cNvSpPr>
          <p:nvPr/>
        </p:nvSpPr>
        <p:spPr bwMode="auto">
          <a:xfrm>
            <a:off x="2495551" y="620713"/>
            <a:ext cx="7129463" cy="529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pt-BR" altLang="pt-BR" sz="1600" dirty="0">
                <a:solidFill>
                  <a:srgbClr val="0070C0"/>
                </a:solidFill>
              </a:rPr>
              <a:t>Mas não é tudo ainda o que pode e deve produzir o trabalho do sanitarista domiciliário.</a:t>
            </a:r>
          </a:p>
          <a:p>
            <a:pPr algn="just" eaLnBrk="1" hangingPunct="1"/>
            <a:r>
              <a:rPr lang="pt-BR" altLang="pt-BR" sz="1600" dirty="0">
                <a:solidFill>
                  <a:srgbClr val="0070C0"/>
                </a:solidFill>
              </a:rPr>
              <a:t>Em outra casa, domicílio de uma parteira que tem à porta a sua placa de </a:t>
            </a:r>
            <a:r>
              <a:rPr lang="pt-BR" altLang="pt-BR" sz="1600" i="1" dirty="0">
                <a:solidFill>
                  <a:srgbClr val="0070C0"/>
                </a:solidFill>
              </a:rPr>
              <a:t>primeira classe</a:t>
            </a:r>
            <a:r>
              <a:rPr lang="pt-BR" altLang="pt-BR" sz="1600" dirty="0">
                <a:solidFill>
                  <a:srgbClr val="0070C0"/>
                </a:solidFill>
              </a:rPr>
              <a:t> e na sala da frente o seu consultório regular e legalmente instalado para o efeito de fiscalização profissional, vai ele </a:t>
            </a:r>
            <a:r>
              <a:rPr lang="pt-BR" altLang="pt-BR" sz="1600" i="1" dirty="0">
                <a:solidFill>
                  <a:srgbClr val="0070C0"/>
                </a:solidFill>
              </a:rPr>
              <a:t>surpreender </a:t>
            </a:r>
            <a:r>
              <a:rPr lang="pt-BR" altLang="pt-BR" sz="1600" dirty="0">
                <a:solidFill>
                  <a:srgbClr val="0070C0"/>
                </a:solidFill>
              </a:rPr>
              <a:t>em um cômodo dos fundos, modesto e acanhado, um outro consultório para a pratica de abortos criminosos e curativos ou intervenções para que </a:t>
            </a:r>
            <a:r>
              <a:rPr lang="pt-BR" altLang="pt-BR" sz="1600" i="1" dirty="0">
                <a:solidFill>
                  <a:srgbClr val="0070C0"/>
                </a:solidFill>
              </a:rPr>
              <a:t>a profissional</a:t>
            </a:r>
            <a:r>
              <a:rPr lang="pt-BR" altLang="pt-BR" sz="1600" dirty="0">
                <a:solidFill>
                  <a:srgbClr val="0070C0"/>
                </a:solidFill>
              </a:rPr>
              <a:t> não se acha habilitada . E se não é parteira, é o enfermeiro ousado, é o curandeiro, o fazedor de pomadas e </a:t>
            </a:r>
            <a:r>
              <a:rPr lang="pt-BR" altLang="pt-BR" sz="1600" i="1" dirty="0" err="1">
                <a:solidFill>
                  <a:srgbClr val="0070C0"/>
                </a:solidFill>
              </a:rPr>
              <a:t>mézinhas</a:t>
            </a:r>
            <a:r>
              <a:rPr lang="pt-BR" altLang="pt-BR" sz="1600" dirty="0">
                <a:solidFill>
                  <a:srgbClr val="0070C0"/>
                </a:solidFill>
              </a:rPr>
              <a:t> para a venda ao público crédulo e ignorante.</a:t>
            </a:r>
          </a:p>
          <a:p>
            <a:pPr algn="just" eaLnBrk="1" hangingPunct="1"/>
            <a:r>
              <a:rPr lang="pt-BR" altLang="pt-BR" sz="1600" dirty="0">
                <a:solidFill>
                  <a:srgbClr val="0070C0"/>
                </a:solidFill>
              </a:rPr>
              <a:t>Não compete à autoridade do policiamento domiciliário, direta intervenção em tais e semelhantes casos mas cumpre-lhe fazer, sem perda de tempo, as devidas notificações a quem de direito, para as necessárias providencias.</a:t>
            </a:r>
          </a:p>
          <a:p>
            <a:pPr algn="just" eaLnBrk="1" hangingPunct="1"/>
            <a:r>
              <a:rPr lang="pt-BR" altLang="pt-BR" sz="1600" dirty="0">
                <a:solidFill>
                  <a:srgbClr val="0070C0"/>
                </a:solidFill>
              </a:rPr>
              <a:t>Não menor atenção devem merecer os artigos de alimentação preparados em domicilio, uns porque aí encontram refúgio seguro contar a fiscalização sanitária especializada e que consistem em produtos clandestinos, falsificados e nocivos à saúde,. Outros, porque representam um modesto comércio de porta em porta mas de que está dependendo quase sempre a precária garantia da subsistência de quem não tem, para si e sua família, outros meios de capazes de atender ás necessidades de uma existência difícil</a:t>
            </a:r>
            <a:r>
              <a:rPr lang="pt-BR" altLang="pt-BR" dirty="0">
                <a:solidFill>
                  <a:srgbClr val="0070C0"/>
                </a:solidFill>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a:extLst>
              <a:ext uri="{FF2B5EF4-FFF2-40B4-BE49-F238E27FC236}">
                <a16:creationId xmlns:a16="http://schemas.microsoft.com/office/drawing/2014/main" id="{0F3890FD-0DA1-D130-4087-0C7C5E61789C}"/>
              </a:ext>
            </a:extLst>
          </p:cNvPr>
          <p:cNvSpPr txBox="1">
            <a:spLocks noChangeArrowheads="1"/>
          </p:cNvSpPr>
          <p:nvPr/>
        </p:nvSpPr>
        <p:spPr bwMode="auto">
          <a:xfrm>
            <a:off x="2424114" y="765176"/>
            <a:ext cx="7272337" cy="539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pt-BR" altLang="pt-BR" sz="1500" dirty="0">
                <a:solidFill>
                  <a:srgbClr val="0070C0"/>
                </a:solidFill>
              </a:rPr>
              <a:t>Entre aqueles se enfileiram as fábricas de vinho, de vinagre, de licores, de xaropes e outras que se instalam em lugares escusos de uma habitação, em um porão pouco acessível e que com delitos cometidos contra a saúde pública, devem ser surpreendidos pelo policiamento domiciliário que os levará ao conhecimento das autoridades competentes.</a:t>
            </a:r>
          </a:p>
          <a:p>
            <a:pPr algn="just" eaLnBrk="1" hangingPunct="1"/>
            <a:r>
              <a:rPr lang="pt-BR" altLang="pt-BR" sz="1500" dirty="0">
                <a:solidFill>
                  <a:srgbClr val="0070C0"/>
                </a:solidFill>
              </a:rPr>
              <a:t>Não será raro que se descubra em um domicilio, de fundo de prédio em cuja frente se acha instalado um açougue, um armazém, uma leiteria, uma sorveteria ou qualquer outro estabelecimento de fiscalização especializada, uma pequena fábrica de linguiça, sordidamente funcionando em local absolutamente impróprio, mas aproveitando sobras do material de venda regular; ou um depósito de cebolas e batatas ou quaisquer outros artigos já em começo de deterioração, mas que lá estão de vistas indiscretas, à espera de um incauto ou infeliz comprador do armazém da frente; ou doces e sorvetes preparados sem a menor preocupação de limpeza, para serem vendidos no pequeno negócio que funciona anexo.</a:t>
            </a:r>
          </a:p>
          <a:p>
            <a:pPr algn="just" eaLnBrk="1" hangingPunct="1"/>
            <a:r>
              <a:rPr lang="pt-BR" altLang="pt-BR" sz="1500" dirty="0">
                <a:solidFill>
                  <a:srgbClr val="0070C0"/>
                </a:solidFill>
              </a:rPr>
              <a:t> </a:t>
            </a:r>
          </a:p>
          <a:p>
            <a:pPr algn="just" eaLnBrk="1" hangingPunct="1"/>
            <a:r>
              <a:rPr lang="pt-BR" altLang="pt-BR" sz="1500" dirty="0">
                <a:solidFill>
                  <a:srgbClr val="0070C0"/>
                </a:solidFill>
              </a:rPr>
              <a:t>Ao lado desses há os que podem e devem ser tolerados como meios lícitos de facilitar recursos para as necessidades da vida de tanta gente. Ninguém ignora que nos dias que correm não são poucos os domicílios que se transformaram em </a:t>
            </a:r>
            <a:r>
              <a:rPr lang="pt-BR" altLang="pt-BR" sz="1500" i="1" dirty="0">
                <a:solidFill>
                  <a:srgbClr val="0070C0"/>
                </a:solidFill>
              </a:rPr>
              <a:t>cozinhas dos vizinhos</a:t>
            </a:r>
            <a:r>
              <a:rPr lang="pt-BR" altLang="pt-BR" sz="1500" dirty="0">
                <a:solidFill>
                  <a:srgbClr val="0070C0"/>
                </a:solidFill>
              </a:rPr>
              <a:t> e de onde saem, duas vezes por dia, as marmitas que em todas as direções vão com destino aos pensionistas. Famílias modestas, às vezes de passados recursos econômicos e vida confortável, vivem ao auxiliam as despesas do lar atendendo encomendas que recebem para o preparo de doces e outras quitandas para as festas de casas ricas</a:t>
            </a:r>
            <a:r>
              <a:rPr lang="pt-BR" altLang="pt-BR" dirty="0">
                <a:solidFill>
                  <a:srgbClr val="0070C0"/>
                </a:solidFill>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a:extLst>
              <a:ext uri="{FF2B5EF4-FFF2-40B4-BE49-F238E27FC236}">
                <a16:creationId xmlns:a16="http://schemas.microsoft.com/office/drawing/2014/main" id="{03BDF697-7661-018E-75E8-C9423B8D971D}"/>
              </a:ext>
            </a:extLst>
          </p:cNvPr>
          <p:cNvSpPr txBox="1">
            <a:spLocks noChangeArrowheads="1"/>
          </p:cNvSpPr>
          <p:nvPr/>
        </p:nvSpPr>
        <p:spPr bwMode="auto">
          <a:xfrm>
            <a:off x="2063750" y="549276"/>
            <a:ext cx="8064500" cy="590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pt-BR" altLang="pt-BR" i="1" dirty="0"/>
              <a:t>E são ainda as </a:t>
            </a:r>
            <a:r>
              <a:rPr lang="pt-BR" altLang="pt-BR" i="1" dirty="0" err="1"/>
              <a:t>lingüiças</a:t>
            </a:r>
            <a:r>
              <a:rPr lang="pt-BR" altLang="pt-BR" i="1" dirty="0"/>
              <a:t> e pamonhas, doces modestos e balas baratas e outros muitos artigos domésticos que são apregoados nas ruas, oferecidos de porta em porta levados à freguesia certa.</a:t>
            </a:r>
          </a:p>
          <a:p>
            <a:pPr algn="just" eaLnBrk="1" hangingPunct="1"/>
            <a:r>
              <a:rPr lang="pt-BR" altLang="pt-BR" i="1" dirty="0"/>
              <a:t>Sobre uns e outros cumpre ao policiamento domiciliário exercer fiscalização e vigilância para coibir ou denunciar alguns e tolerar e consentir outros, desde que o domicílio, o local em que são preparados e o cuidado e o asseio com que o são, a nada deixem a desejar não só sob o ponto de vista da higiene da habitação senão também do próprio artigo.</a:t>
            </a:r>
          </a:p>
          <a:p>
            <a:pPr algn="just" eaLnBrk="1" hangingPunct="1"/>
            <a:r>
              <a:rPr lang="pt-BR" altLang="pt-BR" i="1" dirty="0"/>
              <a:t>Mas, há ainda dentro das habitações outras atividades que não podem fugir à fiscalização sanitária. Há trabalhos de toda natureza executados por oficiais de alfaiates, costureiros, </a:t>
            </a:r>
            <a:r>
              <a:rPr lang="pt-BR" altLang="pt-BR" i="1" dirty="0" err="1"/>
              <a:t>coleteiras</a:t>
            </a:r>
            <a:r>
              <a:rPr lang="pt-BR" altLang="pt-BR" i="1" dirty="0"/>
              <a:t>, </a:t>
            </a:r>
            <a:r>
              <a:rPr lang="pt-BR" altLang="pt-BR" i="1" dirty="0" err="1"/>
              <a:t>pespontadeiras</a:t>
            </a:r>
            <a:r>
              <a:rPr lang="pt-BR" altLang="pt-BR" i="1" dirty="0"/>
              <a:t>, sapateiros, guarda-chuveiros, consertadores de calçados e de tudo, além dos marceneiros lustradores, empalhadores de cadeiras, por todas as categorias enfim, de modestos artífices, ou velhos e inválidos operários incapacitados a par o trabalho regular das fábricas, que devem ser denominados trabalhos domésticos e que não comportam, pelos pequenos lucros que proporcionam uma oficina ou fábrica instalada em local legalmente apropriado e especialmente fiscalizado, cabendo por isso, ao policiamento domiciliário a sua fiscalização e vigilância sob o ponto de vista da higiene da habitação, porque não é raro o mesmo cômodo estar servindo de lugar do trabalho, dormitório, refeitório e até mesmo de cozinha.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40EB3A-6B11-F7BB-D650-226018F423AE}"/>
              </a:ext>
            </a:extLst>
          </p:cNvPr>
          <p:cNvSpPr>
            <a:spLocks noGrp="1"/>
          </p:cNvSpPr>
          <p:nvPr>
            <p:ph type="title"/>
          </p:nvPr>
        </p:nvSpPr>
        <p:spPr/>
        <p:txBody>
          <a:bodyPr/>
          <a:lstStyle/>
          <a:p>
            <a:r>
              <a:rPr lang="pt-BR" dirty="0"/>
              <a:t>Vigilância em Saúde</a:t>
            </a:r>
          </a:p>
        </p:txBody>
      </p:sp>
      <p:sp>
        <p:nvSpPr>
          <p:cNvPr id="3" name="Espaço Reservado para Conteúdo 2">
            <a:extLst>
              <a:ext uri="{FF2B5EF4-FFF2-40B4-BE49-F238E27FC236}">
                <a16:creationId xmlns:a16="http://schemas.microsoft.com/office/drawing/2014/main" id="{494D174A-977D-858B-A7A0-16E97851F6FD}"/>
              </a:ext>
            </a:extLst>
          </p:cNvPr>
          <p:cNvSpPr>
            <a:spLocks noGrp="1"/>
          </p:cNvSpPr>
          <p:nvPr>
            <p:ph idx="1"/>
          </p:nvPr>
        </p:nvSpPr>
        <p:spPr/>
        <p:txBody>
          <a:bodyPr/>
          <a:lstStyle/>
          <a:p>
            <a:r>
              <a:rPr lang="pt-BR" altLang="pt-BR" sz="2800" dirty="0">
                <a:latin typeface="+mj-lt"/>
              </a:rPr>
              <a:t>A importância da </a:t>
            </a:r>
            <a:r>
              <a:rPr lang="pt-BR" altLang="pt-BR" sz="2800" b="1" dirty="0">
                <a:latin typeface="+mj-lt"/>
              </a:rPr>
              <a:t>reflexão sobre risco </a:t>
            </a:r>
            <a:r>
              <a:rPr lang="pt-BR" altLang="pt-BR" sz="2800" dirty="0">
                <a:latin typeface="+mj-lt"/>
              </a:rPr>
              <a:t>torna-se ainda mais emergente para a vigilância em saúde quando esta assume um </a:t>
            </a:r>
            <a:r>
              <a:rPr lang="pt-BR" altLang="pt-BR" sz="2800" dirty="0">
                <a:solidFill>
                  <a:schemeClr val="accent2">
                    <a:lumMod val="75000"/>
                  </a:schemeClr>
                </a:solidFill>
                <a:latin typeface="+mj-lt"/>
              </a:rPr>
              <a:t>caráter organizativo sistêmico</a:t>
            </a:r>
            <a:r>
              <a:rPr lang="pt-BR" altLang="pt-BR" sz="2800" dirty="0">
                <a:latin typeface="+mj-lt"/>
              </a:rPr>
              <a:t> e </a:t>
            </a:r>
            <a:r>
              <a:rPr lang="pt-BR" altLang="pt-BR" sz="2800" dirty="0">
                <a:solidFill>
                  <a:schemeClr val="accent2">
                    <a:lumMod val="75000"/>
                  </a:schemeClr>
                </a:solidFill>
                <a:latin typeface="+mj-lt"/>
              </a:rPr>
              <a:t>necessita olhar para as dimensões complexas </a:t>
            </a:r>
            <a:r>
              <a:rPr lang="pt-BR" altLang="pt-BR" sz="2800" dirty="0">
                <a:latin typeface="+mj-lt"/>
              </a:rPr>
              <a:t>que o </a:t>
            </a:r>
            <a:r>
              <a:rPr lang="pt-BR" altLang="pt-BR" sz="2800" u="sng" dirty="0">
                <a:latin typeface="+mj-lt"/>
              </a:rPr>
              <a:t>risco sanitário</a:t>
            </a:r>
            <a:r>
              <a:rPr lang="pt-BR" altLang="pt-BR" sz="2800" dirty="0">
                <a:latin typeface="+mj-lt"/>
              </a:rPr>
              <a:t> adquire, seja na singularidade dos territórios, seja na relação com a incerteza e imprevisibilidade imposta pela sociedade contemporânea</a:t>
            </a:r>
            <a:r>
              <a:rPr lang="pt-BR" altLang="pt-BR" dirty="0">
                <a:latin typeface="+mj-lt"/>
              </a:rPr>
              <a:t>.</a:t>
            </a:r>
          </a:p>
          <a:p>
            <a:endParaRPr lang="pt-BR" dirty="0">
              <a:latin typeface="+mj-lt"/>
            </a:endParaRPr>
          </a:p>
        </p:txBody>
      </p:sp>
    </p:spTree>
    <p:extLst>
      <p:ext uri="{BB962C8B-B14F-4D97-AF65-F5344CB8AC3E}">
        <p14:creationId xmlns:p14="http://schemas.microsoft.com/office/powerpoint/2010/main" val="2547831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C:\Users\User\Pictures\alimentação 2.jpg">
            <a:extLst>
              <a:ext uri="{FF2B5EF4-FFF2-40B4-BE49-F238E27FC236}">
                <a16:creationId xmlns:a16="http://schemas.microsoft.com/office/drawing/2014/main" id="{91A3B795-6DD6-3A8A-2942-7A7467FC00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25" b="12625"/>
          <a:stretch/>
        </p:blipFill>
        <p:spPr>
          <a:xfrm>
            <a:off x="-3047" y="10"/>
            <a:ext cx="12191999" cy="6857990"/>
          </a:xfrm>
          <a:prstGeom prst="rect">
            <a:avLst/>
          </a:prstGeom>
          <a:noFill/>
        </p:spPr>
      </p:pic>
      <p:sp>
        <p:nvSpPr>
          <p:cNvPr id="20" name="Rectangle 1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40EB3A-6B11-F7BB-D650-226018F423AE}"/>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O que mudou?</a:t>
            </a:r>
          </a:p>
        </p:txBody>
      </p:sp>
    </p:spTree>
    <p:extLst>
      <p:ext uri="{BB962C8B-B14F-4D97-AF65-F5344CB8AC3E}">
        <p14:creationId xmlns:p14="http://schemas.microsoft.com/office/powerpoint/2010/main" val="2075990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3" descr="C:\Users\User\Pictures\alimentação 3.jpg">
            <a:extLst>
              <a:ext uri="{FF2B5EF4-FFF2-40B4-BE49-F238E27FC236}">
                <a16:creationId xmlns:a16="http://schemas.microsoft.com/office/drawing/2014/main" id="{91C759F8-D90C-A79A-6261-4C726BDED3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22" r="14460"/>
          <a:stretch/>
        </p:blipFill>
        <p:spPr bwMode="auto">
          <a:xfrm>
            <a:off x="191086" y="171715"/>
            <a:ext cx="5813197" cy="6129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5">
            <a:extLst>
              <a:ext uri="{FF2B5EF4-FFF2-40B4-BE49-F238E27FC236}">
                <a16:creationId xmlns:a16="http://schemas.microsoft.com/office/drawing/2014/main" id="{106A9AB6-D931-702B-C4D2-8DC4C0776224}"/>
              </a:ext>
            </a:extLst>
          </p:cNvPr>
          <p:cNvPicPr>
            <a:picLocks noChangeAspect="1"/>
          </p:cNvPicPr>
          <p:nvPr/>
        </p:nvPicPr>
        <p:blipFill rotWithShape="1">
          <a:blip r:embed="rId3"/>
          <a:srcRect t="4997" r="-2" b="12889"/>
          <a:stretch/>
        </p:blipFill>
        <p:spPr>
          <a:xfrm>
            <a:off x="6196929" y="171716"/>
            <a:ext cx="5803986" cy="3171422"/>
          </a:xfrm>
          <a:prstGeom prst="rect">
            <a:avLst/>
          </a:prstGeom>
        </p:spPr>
      </p:pic>
      <p:pic>
        <p:nvPicPr>
          <p:cNvPr id="4" name="Imagem 3">
            <a:extLst>
              <a:ext uri="{FF2B5EF4-FFF2-40B4-BE49-F238E27FC236}">
                <a16:creationId xmlns:a16="http://schemas.microsoft.com/office/drawing/2014/main" id="{F949AEB0-0337-24BC-3078-E354F1D99FEE}"/>
              </a:ext>
            </a:extLst>
          </p:cNvPr>
          <p:cNvPicPr>
            <a:picLocks noChangeAspect="1"/>
          </p:cNvPicPr>
          <p:nvPr/>
        </p:nvPicPr>
        <p:blipFill rotWithShape="1">
          <a:blip r:embed="rId4"/>
          <a:srcRect t="22476" r="-1" b="-1"/>
          <a:stretch/>
        </p:blipFill>
        <p:spPr>
          <a:xfrm>
            <a:off x="6196929" y="3514856"/>
            <a:ext cx="5786386" cy="2785950"/>
          </a:xfrm>
          <a:prstGeom prst="rect">
            <a:avLst/>
          </a:prstGeom>
        </p:spPr>
      </p:pic>
    </p:spTree>
    <p:extLst>
      <p:ext uri="{BB962C8B-B14F-4D97-AF65-F5344CB8AC3E}">
        <p14:creationId xmlns:p14="http://schemas.microsoft.com/office/powerpoint/2010/main" val="575655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BA0442-E737-FCAE-4E24-8757A22CE3DC}"/>
              </a:ext>
            </a:extLst>
          </p:cNvPr>
          <p:cNvSpPr>
            <a:spLocks noGrp="1"/>
          </p:cNvSpPr>
          <p:nvPr>
            <p:ph type="title"/>
          </p:nvPr>
        </p:nvSpPr>
        <p:spPr/>
        <p:txBody>
          <a:bodyPr/>
          <a:lstStyle/>
          <a:p>
            <a:r>
              <a:rPr lang="pt-BR" dirty="0"/>
              <a:t>Organização dos Tópicos da aula</a:t>
            </a:r>
          </a:p>
        </p:txBody>
      </p:sp>
      <p:sp>
        <p:nvSpPr>
          <p:cNvPr id="3" name="Espaço Reservado para Conteúdo 2">
            <a:extLst>
              <a:ext uri="{FF2B5EF4-FFF2-40B4-BE49-F238E27FC236}">
                <a16:creationId xmlns:a16="http://schemas.microsoft.com/office/drawing/2014/main" id="{3778973E-A144-412A-6F05-EA8A18A80AF3}"/>
              </a:ext>
            </a:extLst>
          </p:cNvPr>
          <p:cNvSpPr>
            <a:spLocks noGrp="1"/>
          </p:cNvSpPr>
          <p:nvPr>
            <p:ph idx="1"/>
          </p:nvPr>
        </p:nvSpPr>
        <p:spPr/>
        <p:txBody>
          <a:bodyPr/>
          <a:lstStyle/>
          <a:p>
            <a:r>
              <a:rPr lang="pt-BR" dirty="0"/>
              <a:t>Vigilância em Saúde</a:t>
            </a:r>
          </a:p>
          <a:p>
            <a:r>
              <a:rPr lang="pt-BR" dirty="0"/>
              <a:t>As diferentes vigilâncias</a:t>
            </a:r>
          </a:p>
          <a:p>
            <a:pPr>
              <a:buFont typeface="Wingdings" panose="05000000000000000000" pitchFamily="2" charset="2"/>
              <a:buChar char="ü"/>
            </a:pPr>
            <a:r>
              <a:rPr lang="pt-BR" dirty="0"/>
              <a:t>Sanitária</a:t>
            </a:r>
          </a:p>
          <a:p>
            <a:pPr>
              <a:buFont typeface="Wingdings" panose="05000000000000000000" pitchFamily="2" charset="2"/>
              <a:buChar char="ü"/>
            </a:pPr>
            <a:r>
              <a:rPr lang="pt-BR" dirty="0"/>
              <a:t>Epidemiológica</a:t>
            </a:r>
          </a:p>
          <a:p>
            <a:pPr>
              <a:buFont typeface="Wingdings" panose="05000000000000000000" pitchFamily="2" charset="2"/>
              <a:buChar char="ü"/>
            </a:pPr>
            <a:r>
              <a:rPr lang="pt-BR" dirty="0"/>
              <a:t>Ambiental</a:t>
            </a:r>
          </a:p>
          <a:p>
            <a:pPr>
              <a:buFont typeface="Wingdings" panose="05000000000000000000" pitchFamily="2" charset="2"/>
              <a:buChar char="ü"/>
            </a:pPr>
            <a:r>
              <a:rPr lang="pt-BR" dirty="0"/>
              <a:t>De saúde do Trabalhador</a:t>
            </a:r>
          </a:p>
          <a:p>
            <a:r>
              <a:rPr lang="pt-BR" dirty="0"/>
              <a:t>Política Nacional de Vigilância em Saúde (2018)</a:t>
            </a:r>
          </a:p>
        </p:txBody>
      </p:sp>
    </p:spTree>
    <p:extLst>
      <p:ext uri="{BB962C8B-B14F-4D97-AF65-F5344CB8AC3E}">
        <p14:creationId xmlns:p14="http://schemas.microsoft.com/office/powerpoint/2010/main" val="3679592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40EB3A-6B11-F7BB-D650-226018F423AE}"/>
              </a:ext>
            </a:extLst>
          </p:cNvPr>
          <p:cNvSpPr>
            <a:spLocks noGrp="1"/>
          </p:cNvSpPr>
          <p:nvPr>
            <p:ph type="title"/>
          </p:nvPr>
        </p:nvSpPr>
        <p:spPr>
          <a:xfrm>
            <a:off x="1171074" y="1396686"/>
            <a:ext cx="3240506" cy="4064628"/>
          </a:xfrm>
        </p:spPr>
        <p:txBody>
          <a:bodyPr>
            <a:normAutofit/>
          </a:bodyPr>
          <a:lstStyle/>
          <a:p>
            <a:r>
              <a:rPr lang="pt-BR">
                <a:solidFill>
                  <a:srgbClr val="FFFFFF"/>
                </a:solidFill>
              </a:rPr>
              <a:t>Como mudou?</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2" descr="C:\Users\User\Pictures\frmácia antiga.png">
            <a:extLst>
              <a:ext uri="{FF2B5EF4-FFF2-40B4-BE49-F238E27FC236}">
                <a16:creationId xmlns:a16="http://schemas.microsoft.com/office/drawing/2014/main" id="{CC4C5F23-746E-D367-B8C8-620058C44526}"/>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745994" y="4037806"/>
            <a:ext cx="3527425" cy="2525712"/>
          </a:xfrm>
          <a:noFill/>
        </p:spPr>
      </p:pic>
      <p:pic>
        <p:nvPicPr>
          <p:cNvPr id="5" name="Picture 4" descr="C:\Users\User\Pictures\indústria de med.jpg">
            <a:extLst>
              <a:ext uri="{FF2B5EF4-FFF2-40B4-BE49-F238E27FC236}">
                <a16:creationId xmlns:a16="http://schemas.microsoft.com/office/drawing/2014/main" id="{8530796D-B806-659B-841D-DD9D854BC0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5554" y="1557338"/>
            <a:ext cx="413067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User\Pictures\pop medicada.jpg">
            <a:extLst>
              <a:ext uri="{FF2B5EF4-FFF2-40B4-BE49-F238E27FC236}">
                <a16:creationId xmlns:a16="http://schemas.microsoft.com/office/drawing/2014/main" id="{F358E639-DCA0-C385-429B-EBFD402C7F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5061" y="677069"/>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User\Pictures\upropaganda antiga de med.png">
            <a:extLst>
              <a:ext uri="{FF2B5EF4-FFF2-40B4-BE49-F238E27FC236}">
                <a16:creationId xmlns:a16="http://schemas.microsoft.com/office/drawing/2014/main" id="{8D91D4EB-1525-4637-2DCE-E413DFA4A3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7367" y="4061619"/>
            <a:ext cx="3906837"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2759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56">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Explosão de poeira abstrata amarela em tela de fundo preta">
            <a:extLst>
              <a:ext uri="{FF2B5EF4-FFF2-40B4-BE49-F238E27FC236}">
                <a16:creationId xmlns:a16="http://schemas.microsoft.com/office/drawing/2014/main" id="{0F47FAC6-892E-BA5C-8C0A-22D9EC9BBC52}"/>
              </a:ext>
            </a:extLst>
          </p:cNvPr>
          <p:cNvPicPr>
            <a:picLocks noChangeAspect="1"/>
          </p:cNvPicPr>
          <p:nvPr/>
        </p:nvPicPr>
        <p:blipFill rotWithShape="1">
          <a:blip r:embed="rId2"/>
          <a:srcRect l="14390" r="38350" b="-1"/>
          <a:stretch/>
        </p:blipFill>
        <p:spPr>
          <a:xfrm>
            <a:off x="962025" y="555625"/>
            <a:ext cx="1816100" cy="2595563"/>
          </a:xfrm>
          <a:custGeom>
            <a:avLst/>
            <a:gdLst/>
            <a:ahLst/>
            <a:cxnLst/>
            <a:rect l="l" t="t" r="r" b="b"/>
            <a:pathLst>
              <a:path w="4636517" h="6858000">
                <a:moveTo>
                  <a:pt x="0" y="0"/>
                </a:moveTo>
                <a:lnTo>
                  <a:pt x="4636517" y="0"/>
                </a:lnTo>
                <a:lnTo>
                  <a:pt x="4636517" y="6858000"/>
                </a:lnTo>
                <a:lnTo>
                  <a:pt x="0" y="6858000"/>
                </a:lnTo>
                <a:close/>
              </a:path>
            </a:pathLst>
          </a:custGeom>
        </p:spPr>
      </p:pic>
      <p:pic>
        <p:nvPicPr>
          <p:cNvPr id="8" name="Imagem 7">
            <a:extLst>
              <a:ext uri="{FF2B5EF4-FFF2-40B4-BE49-F238E27FC236}">
                <a16:creationId xmlns:a16="http://schemas.microsoft.com/office/drawing/2014/main" id="{0CD48224-18B4-44DC-646F-9628751E3D50}"/>
              </a:ext>
            </a:extLst>
          </p:cNvPr>
          <p:cNvPicPr>
            <a:picLocks noChangeAspect="1"/>
          </p:cNvPicPr>
          <p:nvPr/>
        </p:nvPicPr>
        <p:blipFill>
          <a:blip r:embed="rId3"/>
          <a:stretch>
            <a:fillRect/>
          </a:stretch>
        </p:blipFill>
        <p:spPr>
          <a:xfrm>
            <a:off x="2847975" y="555625"/>
            <a:ext cx="3935413" cy="2595563"/>
          </a:xfrm>
          <a:prstGeom prst="rect">
            <a:avLst/>
          </a:prstGeom>
        </p:spPr>
      </p:pic>
      <p:pic>
        <p:nvPicPr>
          <p:cNvPr id="2052" name="Picture 4" descr="Em três anos de pandemia, ciência e vírus evoluíram | Agência Brasil">
            <a:extLst>
              <a:ext uri="{FF2B5EF4-FFF2-40B4-BE49-F238E27FC236}">
                <a16:creationId xmlns:a16="http://schemas.microsoft.com/office/drawing/2014/main" id="{5E816906-80F0-3DBC-ABA0-2BE52D67BF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4825" y="555625"/>
            <a:ext cx="4371975" cy="2595563"/>
          </a:xfrm>
          <a:prstGeom prst="rect">
            <a:avLst/>
          </a:prstGeom>
          <a:extLst>
            <a:ext uri="{909E8E84-426E-40DD-AFC4-6F175D3DCCD1}">
              <a14:hiddenFill xmlns:a14="http://schemas.microsoft.com/office/drawing/2010/main">
                <a:solidFill>
                  <a:srgbClr val="FFFFFF"/>
                </a:solidFill>
              </a14:hiddenFill>
            </a:ext>
          </a:extLst>
        </p:spPr>
      </p:pic>
      <p:pic>
        <p:nvPicPr>
          <p:cNvPr id="2050" name="Picture 2" descr="Pandemia pode ter criado um novo transtorno de ansiedade, a coronafobia –  Jornal da USP">
            <a:extLst>
              <a:ext uri="{FF2B5EF4-FFF2-40B4-BE49-F238E27FC236}">
                <a16:creationId xmlns:a16="http://schemas.microsoft.com/office/drawing/2014/main" id="{F84321D9-A722-DAF3-64EF-5BB1C0686B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025" y="3221038"/>
            <a:ext cx="3792538" cy="1963738"/>
          </a:xfrm>
          <a:prstGeom prst="rect">
            <a:avLst/>
          </a:prstGeom>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a16="http://schemas.microsoft.com/office/drawing/2014/main" id="{72B50BE2-46C5-E891-13DA-63C76ACEAF2A}"/>
              </a:ext>
            </a:extLst>
          </p:cNvPr>
          <p:cNvPicPr>
            <a:picLocks noChangeAspect="1"/>
          </p:cNvPicPr>
          <p:nvPr/>
        </p:nvPicPr>
        <p:blipFill>
          <a:blip r:embed="rId6"/>
          <a:stretch>
            <a:fillRect/>
          </a:stretch>
        </p:blipFill>
        <p:spPr>
          <a:xfrm>
            <a:off x="4824413" y="3221038"/>
            <a:ext cx="2740025" cy="1963738"/>
          </a:xfrm>
          <a:prstGeom prst="rect">
            <a:avLst/>
          </a:prstGeom>
        </p:spPr>
      </p:pic>
      <p:pic>
        <p:nvPicPr>
          <p:cNvPr id="7" name="Imagem 6">
            <a:extLst>
              <a:ext uri="{FF2B5EF4-FFF2-40B4-BE49-F238E27FC236}">
                <a16:creationId xmlns:a16="http://schemas.microsoft.com/office/drawing/2014/main" id="{D4680E45-D934-3BEA-B861-3E01D3D67784}"/>
              </a:ext>
            </a:extLst>
          </p:cNvPr>
          <p:cNvPicPr>
            <a:picLocks noChangeAspect="1"/>
          </p:cNvPicPr>
          <p:nvPr/>
        </p:nvPicPr>
        <p:blipFill>
          <a:blip r:embed="rId7"/>
          <a:stretch>
            <a:fillRect/>
          </a:stretch>
        </p:blipFill>
        <p:spPr>
          <a:xfrm>
            <a:off x="7634288" y="3221038"/>
            <a:ext cx="3592513" cy="1963738"/>
          </a:xfrm>
          <a:prstGeom prst="rect">
            <a:avLst/>
          </a:prstGeom>
        </p:spPr>
      </p:pic>
      <p:sp>
        <p:nvSpPr>
          <p:cNvPr id="2" name="Título 1">
            <a:extLst>
              <a:ext uri="{FF2B5EF4-FFF2-40B4-BE49-F238E27FC236}">
                <a16:creationId xmlns:a16="http://schemas.microsoft.com/office/drawing/2014/main" id="{5D40EB3A-6B11-F7BB-D650-226018F423AE}"/>
              </a:ext>
            </a:extLst>
          </p:cNvPr>
          <p:cNvSpPr>
            <a:spLocks noGrp="1"/>
          </p:cNvSpPr>
          <p:nvPr>
            <p:ph type="title"/>
          </p:nvPr>
        </p:nvSpPr>
        <p:spPr>
          <a:xfrm>
            <a:off x="838200" y="5358141"/>
            <a:ext cx="10515600" cy="942664"/>
          </a:xfrm>
        </p:spPr>
        <p:txBody>
          <a:bodyPr vert="horz" lIns="91440" tIns="45720" rIns="91440" bIns="45720" rtlCol="0" anchor="ctr">
            <a:normAutofit/>
          </a:bodyPr>
          <a:lstStyle/>
          <a:p>
            <a:pPr algn="ctr"/>
            <a:r>
              <a:rPr lang="en-US" sz="5200" kern="1200">
                <a:solidFill>
                  <a:schemeClr val="tx1"/>
                </a:solidFill>
                <a:latin typeface="+mj-lt"/>
                <a:ea typeface="+mj-ea"/>
                <a:cs typeface="+mj-cs"/>
              </a:rPr>
              <a:t>O que causou?</a:t>
            </a:r>
          </a:p>
        </p:txBody>
      </p:sp>
    </p:spTree>
    <p:extLst>
      <p:ext uri="{BB962C8B-B14F-4D97-AF65-F5344CB8AC3E}">
        <p14:creationId xmlns:p14="http://schemas.microsoft.com/office/powerpoint/2010/main" val="1998282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4" descr="Caminho sinuoso através de um campo gramado">
            <a:extLst>
              <a:ext uri="{FF2B5EF4-FFF2-40B4-BE49-F238E27FC236}">
                <a16:creationId xmlns:a16="http://schemas.microsoft.com/office/drawing/2014/main" id="{8E78E12D-AE5B-E6EB-7AD1-A1C71D495CEE}"/>
              </a:ext>
            </a:extLst>
          </p:cNvPr>
          <p:cNvPicPr>
            <a:picLocks noChangeAspect="1"/>
          </p:cNvPicPr>
          <p:nvPr/>
        </p:nvPicPr>
        <p:blipFill rotWithShape="1">
          <a:blip r:embed="rId2"/>
          <a:srcRect l="16899" r="3883"/>
          <a:stretch/>
        </p:blipFill>
        <p:spPr>
          <a:xfrm>
            <a:off x="4038599" y="10"/>
            <a:ext cx="8160026" cy="6875809"/>
          </a:xfrm>
          <a:prstGeom prst="rect">
            <a:avLst/>
          </a:prstGeom>
        </p:spPr>
      </p:pic>
      <p:sp>
        <p:nvSpPr>
          <p:cNvPr id="21"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id="{5D40EB3A-6B11-F7BB-D650-226018F423AE}"/>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Como enfrentamos e Recriamos novos caminhos?</a:t>
            </a:r>
          </a:p>
        </p:txBody>
      </p:sp>
    </p:spTree>
    <p:extLst>
      <p:ext uri="{BB962C8B-B14F-4D97-AF65-F5344CB8AC3E}">
        <p14:creationId xmlns:p14="http://schemas.microsoft.com/office/powerpoint/2010/main" val="1476241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E734232-46A8-4884-9A59-B7E3BA4BC3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C:\Users\User\Pictures\mosquitos trangênicos.png">
            <a:extLst>
              <a:ext uri="{FF2B5EF4-FFF2-40B4-BE49-F238E27FC236}">
                <a16:creationId xmlns:a16="http://schemas.microsoft.com/office/drawing/2014/main" id="{52947A91-0DFB-CB53-2123-DBB1D69D89B0}"/>
              </a:ext>
            </a:extLst>
          </p:cNvPr>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r="9240" b="-1"/>
          <a:stretch/>
        </p:blipFill>
        <p:spPr>
          <a:xfrm>
            <a:off x="-3" y="-8371"/>
            <a:ext cx="8115287" cy="4470815"/>
          </a:xfrm>
          <a:prstGeom prst="rect">
            <a:avLst/>
          </a:prstGeom>
          <a:noFill/>
        </p:spPr>
      </p:pic>
      <p:pic>
        <p:nvPicPr>
          <p:cNvPr id="8" name="Picture 4" descr="C:\Users\User\Pictures\tecnologia 2.jpg">
            <a:extLst>
              <a:ext uri="{FF2B5EF4-FFF2-40B4-BE49-F238E27FC236}">
                <a16:creationId xmlns:a16="http://schemas.microsoft.com/office/drawing/2014/main" id="{AEFDDD7A-C79B-32C7-6719-1ABD8F9D48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90" r="20120" b="-2"/>
          <a:stretch/>
        </p:blipFill>
        <p:spPr bwMode="auto">
          <a:xfrm>
            <a:off x="8115292" y="-8371"/>
            <a:ext cx="4076700" cy="44708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D346B8D2-3218-41A5-B817-9ABFB108C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462444"/>
            <a:ext cx="8115290" cy="2394056"/>
          </a:xfrm>
          <a:prstGeom prst="rect">
            <a:avLst/>
          </a:prstGeom>
          <a:gradFill>
            <a:gsLst>
              <a:gs pos="10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8D6B9EF-FF47-487C-8B82-F9F2B9A54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60944"/>
            <a:ext cx="8115285" cy="2397055"/>
          </a:xfrm>
          <a:prstGeom prst="rect">
            <a:avLst/>
          </a:prstGeom>
          <a:gradFill>
            <a:gsLst>
              <a:gs pos="7000">
                <a:srgbClr val="000000">
                  <a:alpha val="49000"/>
                </a:srgbClr>
              </a:gs>
              <a:gs pos="67000">
                <a:schemeClr val="accent1">
                  <a:lumMod val="75000"/>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C:\Users\User\Pictures\tecnologia 1.jpg">
            <a:extLst>
              <a:ext uri="{FF2B5EF4-FFF2-40B4-BE49-F238E27FC236}">
                <a16:creationId xmlns:a16="http://schemas.microsoft.com/office/drawing/2014/main" id="{6E37466A-033A-2FEB-7276-2C11D734D9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440" r="-1" b="4568"/>
          <a:stretch/>
        </p:blipFill>
        <p:spPr bwMode="auto">
          <a:xfrm>
            <a:off x="8115292" y="4454317"/>
            <a:ext cx="4076700" cy="24120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585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24" name="Rectangle 17423">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6" name="Rectangle 17425">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28"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430" name="Oval 17429">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432" name="Arc 17431">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5D40EB3A-6B11-F7BB-D650-226018F423AE}"/>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Vigilância em Saúde</a:t>
            </a:r>
          </a:p>
        </p:txBody>
      </p:sp>
    </p:spTree>
    <p:extLst>
      <p:ext uri="{BB962C8B-B14F-4D97-AF65-F5344CB8AC3E}">
        <p14:creationId xmlns:p14="http://schemas.microsoft.com/office/powerpoint/2010/main" val="463785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m 5">
            <a:extLst>
              <a:ext uri="{FF2B5EF4-FFF2-40B4-BE49-F238E27FC236}">
                <a16:creationId xmlns:a16="http://schemas.microsoft.com/office/drawing/2014/main" id="{404A0C12-DA39-4848-11EF-F41E1C84FC8F}"/>
              </a:ext>
            </a:extLst>
          </p:cNvPr>
          <p:cNvPicPr>
            <a:picLocks noChangeAspect="1"/>
          </p:cNvPicPr>
          <p:nvPr/>
        </p:nvPicPr>
        <p:blipFill>
          <a:blip r:embed="rId2"/>
          <a:stretch>
            <a:fillRect/>
          </a:stretch>
        </p:blipFill>
        <p:spPr>
          <a:xfrm>
            <a:off x="1691821" y="121545"/>
            <a:ext cx="6346157" cy="6362305"/>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m 6">
            <a:extLst>
              <a:ext uri="{FF2B5EF4-FFF2-40B4-BE49-F238E27FC236}">
                <a16:creationId xmlns:a16="http://schemas.microsoft.com/office/drawing/2014/main" id="{1A1DCAEE-4439-3FEB-F58A-1235750EC6BB}"/>
              </a:ext>
            </a:extLst>
          </p:cNvPr>
          <p:cNvPicPr>
            <a:picLocks noChangeAspect="1"/>
          </p:cNvPicPr>
          <p:nvPr/>
        </p:nvPicPr>
        <p:blipFill>
          <a:blip r:embed="rId3"/>
          <a:stretch>
            <a:fillRect/>
          </a:stretch>
        </p:blipFill>
        <p:spPr>
          <a:xfrm>
            <a:off x="8304042" y="2221913"/>
            <a:ext cx="3597142" cy="2708273"/>
          </a:xfrm>
          <a:prstGeom prst="rect">
            <a:avLst/>
          </a:prstGeom>
        </p:spPr>
      </p:pic>
    </p:spTree>
    <p:extLst>
      <p:ext uri="{BB962C8B-B14F-4D97-AF65-F5344CB8AC3E}">
        <p14:creationId xmlns:p14="http://schemas.microsoft.com/office/powerpoint/2010/main" val="1830802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44CDD6-CD4F-448E-AE3D-DFEA12547F80}"/>
              </a:ext>
            </a:extLst>
          </p:cNvPr>
          <p:cNvSpPr>
            <a:spLocks noGrp="1"/>
          </p:cNvSpPr>
          <p:nvPr>
            <p:ph type="title"/>
          </p:nvPr>
        </p:nvSpPr>
        <p:spPr>
          <a:xfrm>
            <a:off x="701716" y="224219"/>
            <a:ext cx="10701390" cy="1326321"/>
          </a:xfrm>
        </p:spPr>
        <p:txBody>
          <a:bodyPr>
            <a:normAutofit/>
          </a:bodyPr>
          <a:lstStyle/>
          <a:p>
            <a:r>
              <a:rPr lang="pt-BR" sz="2800" dirty="0">
                <a:solidFill>
                  <a:schemeClr val="bg2">
                    <a:lumMod val="40000"/>
                    <a:lumOff val="60000"/>
                  </a:schemeClr>
                </a:solidFill>
              </a:rPr>
              <a:t>História da Vigilância EM </a:t>
            </a:r>
            <a:r>
              <a:rPr lang="pt-BR" sz="2800" dirty="0" err="1">
                <a:solidFill>
                  <a:schemeClr val="bg2">
                    <a:lumMod val="40000"/>
                    <a:lumOff val="60000"/>
                  </a:schemeClr>
                </a:solidFill>
              </a:rPr>
              <a:t>SaÚDE</a:t>
            </a:r>
            <a:br>
              <a:rPr lang="pt-BR" sz="2800" dirty="0">
                <a:solidFill>
                  <a:schemeClr val="bg2">
                    <a:lumMod val="40000"/>
                    <a:lumOff val="60000"/>
                  </a:schemeClr>
                </a:solidFill>
              </a:rPr>
            </a:br>
            <a:br>
              <a:rPr lang="pt-BR" sz="2800" dirty="0">
                <a:solidFill>
                  <a:schemeClr val="bg2">
                    <a:lumMod val="40000"/>
                    <a:lumOff val="60000"/>
                  </a:schemeClr>
                </a:solidFill>
              </a:rPr>
            </a:br>
            <a:endParaRPr lang="pt-BR" sz="2800" dirty="0">
              <a:solidFill>
                <a:schemeClr val="tx2"/>
              </a:solidFill>
            </a:endParaRPr>
          </a:p>
        </p:txBody>
      </p:sp>
      <p:graphicFrame>
        <p:nvGraphicFramePr>
          <p:cNvPr id="5" name="Diagrama 4"/>
          <p:cNvGraphicFramePr/>
          <p:nvPr/>
        </p:nvGraphicFramePr>
        <p:xfrm>
          <a:off x="1489166" y="966652"/>
          <a:ext cx="9548948" cy="6274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ixaDeTexto 6"/>
          <p:cNvSpPr txBox="1"/>
          <p:nvPr/>
        </p:nvSpPr>
        <p:spPr>
          <a:xfrm>
            <a:off x="1384236" y="1508941"/>
            <a:ext cx="7770906"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srgbClr val="92D050"/>
                </a:solidFill>
                <a:effectLst/>
                <a:uLnTx/>
                <a:uFillTx/>
                <a:latin typeface="Rockwell" panose="02060603020205020403"/>
                <a:ea typeface="+mn-ea"/>
                <a:cs typeface="+mn-cs"/>
              </a:rPr>
              <a:t>Vigilância em Saúde no Brasil</a:t>
            </a:r>
            <a:br>
              <a:rPr kumimoji="0" lang="pt-BR" sz="2800" b="0" i="0" u="none" strike="noStrike" kern="1200" cap="none" spc="0" normalizeH="0" baseline="0" noProof="0" dirty="0">
                <a:ln>
                  <a:noFill/>
                </a:ln>
                <a:solidFill>
                  <a:srgbClr val="92D050"/>
                </a:solidFill>
                <a:effectLst/>
                <a:uLnTx/>
                <a:uFillTx/>
                <a:latin typeface="Rockwell" panose="02060603020205020403"/>
                <a:ea typeface="+mn-ea"/>
                <a:cs typeface="+mn-cs"/>
              </a:rPr>
            </a:br>
            <a:endParaRPr kumimoji="0" lang="pt-BR" sz="2800" b="0" i="0" u="none" strike="noStrike" kern="1200" cap="none" spc="0" normalizeH="0" baseline="0" noProof="0" dirty="0">
              <a:ln>
                <a:noFill/>
              </a:ln>
              <a:solidFill>
                <a:srgbClr val="92D050"/>
              </a:solidFill>
              <a:effectLst/>
              <a:uLnTx/>
              <a:uFillTx/>
              <a:latin typeface="Rockwell" panose="02060603020205020403"/>
              <a:ea typeface="+mn-ea"/>
              <a:cs typeface="+mn-cs"/>
            </a:endParaRPr>
          </a:p>
        </p:txBody>
      </p:sp>
      <p:sp>
        <p:nvSpPr>
          <p:cNvPr id="8" name="CaixaDeTexto 7"/>
          <p:cNvSpPr txBox="1"/>
          <p:nvPr/>
        </p:nvSpPr>
        <p:spPr>
          <a:xfrm>
            <a:off x="1489166" y="2598234"/>
            <a:ext cx="2312552" cy="166199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solidFill>
                  <a:prstClr val="black"/>
                </a:solidFill>
                <a:effectLst/>
                <a:uLnTx/>
                <a:uFillTx/>
                <a:latin typeface="Rockwell" panose="02060603020205020403"/>
                <a:ea typeface="+mn-ea"/>
                <a:cs typeface="+mn-cs"/>
              </a:rPr>
              <a:t>Período Colonial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Rockwell" panose="02060603020205020403"/>
                <a:ea typeface="+mn-ea"/>
                <a:cs typeface="+mn-cs"/>
              </a:rPr>
              <a:t>     Polícia sanitária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sz="18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solidFill>
                  <a:prstClr val="black"/>
                </a:solidFill>
                <a:effectLst/>
                <a:uLnTx/>
                <a:uFillTx/>
                <a:latin typeface="Rockwell" panose="02060603020205020403"/>
                <a:ea typeface="+mn-ea"/>
                <a:cs typeface="+mn-cs"/>
              </a:rPr>
              <a:t>1953/República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Rockwell" panose="02060603020205020403"/>
                <a:ea typeface="+mn-ea"/>
                <a:cs typeface="+mn-cs"/>
              </a:rPr>
              <a:t>	Criação MS </a:t>
            </a:r>
            <a:r>
              <a:rPr kumimoji="0" lang="pt-BR" sz="1200" b="0" i="0" u="none" strike="noStrike" kern="1200" cap="none" spc="0" normalizeH="0" baseline="0" noProof="0" dirty="0">
                <a:ln>
                  <a:noFill/>
                </a:ln>
                <a:solidFill>
                  <a:prstClr val="black"/>
                </a:solidFill>
                <a:effectLst/>
                <a:uLnTx/>
                <a:uFillTx/>
                <a:latin typeface="Rockwell" panose="02060603020205020403"/>
                <a:ea typeface="+mn-ea"/>
                <a:cs typeface="+mn-cs"/>
              </a:rPr>
              <a:t>(leis, MS responsável pela VS)</a:t>
            </a:r>
          </a:p>
        </p:txBody>
      </p:sp>
      <p:pic>
        <p:nvPicPr>
          <p:cNvPr id="3074" name="Picture 2" descr="Imagem relacionada"/>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38965" y="5113148"/>
            <a:ext cx="2021171" cy="1235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CaixaDeTexto 13"/>
          <p:cNvSpPr txBox="1"/>
          <p:nvPr/>
        </p:nvSpPr>
        <p:spPr>
          <a:xfrm>
            <a:off x="4851918" y="2598856"/>
            <a:ext cx="2580847" cy="187743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600" b="1" i="0" u="none" strike="noStrike" kern="1200" cap="none" spc="0" normalizeH="0" baseline="0" noProof="0" dirty="0">
                <a:ln>
                  <a:noFill/>
                </a:ln>
                <a:solidFill>
                  <a:prstClr val="black"/>
                </a:solidFill>
                <a:effectLst/>
                <a:uLnTx/>
                <a:uFillTx/>
                <a:latin typeface="Rockwell" panose="02060603020205020403"/>
                <a:ea typeface="+mn-ea"/>
                <a:cs typeface="+mn-cs"/>
              </a:rPr>
              <a:t>1988 (saúde)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Rockwell" panose="02060603020205020403"/>
                <a:ea typeface="+mn-ea"/>
                <a:cs typeface="+mn-cs"/>
              </a:rPr>
              <a:t>Lei 8.080/1990 </a:t>
            </a:r>
            <a:r>
              <a:rPr kumimoji="0" lang="pt-BR" sz="1200" b="1" i="0" u="none" strike="noStrike" kern="1200" cap="none" spc="0" normalizeH="0" baseline="0" noProof="0" dirty="0">
                <a:ln>
                  <a:noFill/>
                </a:ln>
                <a:solidFill>
                  <a:prstClr val="black"/>
                </a:solidFill>
                <a:effectLst/>
                <a:uLnTx/>
                <a:uFillTx/>
                <a:latin typeface="Rockwell" panose="02060603020205020403"/>
                <a:ea typeface="+mn-ea"/>
                <a:cs typeface="+mn-cs"/>
              </a:rPr>
              <a:t>(ações e serviços/comercialização)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prstClr val="black"/>
                </a:solidFill>
                <a:effectLst/>
                <a:uLnTx/>
                <a:uFillTx/>
                <a:latin typeface="Rockwell" panose="02060603020205020403"/>
                <a:ea typeface="+mn-ea"/>
                <a:cs typeface="+mn-cs"/>
              </a:rPr>
              <a:t>- Determina que , entre as ações do SUS, estão incluídas aquelas que envolvem a fiscalização e a inspeção de alimentos, águas e bebidas p/ consumo humano, além das ações de VS.</a:t>
            </a:r>
          </a:p>
        </p:txBody>
      </p:sp>
      <p:sp>
        <p:nvSpPr>
          <p:cNvPr id="15" name="CaixaDeTexto 14"/>
          <p:cNvSpPr txBox="1"/>
          <p:nvPr/>
        </p:nvSpPr>
        <p:spPr>
          <a:xfrm>
            <a:off x="8113278" y="2598856"/>
            <a:ext cx="2580847" cy="181588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600" b="1" i="0" u="none" strike="noStrike" kern="1200" cap="none" spc="0" normalizeH="0" baseline="0" noProof="0" dirty="0">
                <a:ln>
                  <a:noFill/>
                </a:ln>
                <a:solidFill>
                  <a:prstClr val="black"/>
                </a:solidFill>
                <a:effectLst/>
                <a:uLnTx/>
                <a:uFillTx/>
                <a:latin typeface="Rockwell" panose="02060603020205020403"/>
                <a:ea typeface="+mn-ea"/>
                <a:cs typeface="+mn-cs"/>
              </a:rPr>
              <a:t>Lei 9.782/1999 </a:t>
            </a:r>
            <a:r>
              <a:rPr kumimoji="0" lang="pt-BR" sz="1200" b="1" i="0" u="none" strike="noStrike" kern="1200" cap="none" spc="0" normalizeH="0" baseline="0" noProof="0" dirty="0">
                <a:ln>
                  <a:noFill/>
                </a:ln>
                <a:solidFill>
                  <a:prstClr val="black"/>
                </a:solidFill>
                <a:effectLst/>
                <a:uLnTx/>
                <a:uFillTx/>
                <a:latin typeface="Rockwell" panose="02060603020205020403"/>
                <a:ea typeface="+mn-ea"/>
                <a:cs typeface="+mn-cs"/>
              </a:rPr>
              <a:t>(SNVS e criação ANVISA)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200" b="1"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prstClr val="black"/>
                </a:solidFill>
                <a:effectLst/>
                <a:uLnTx/>
                <a:uFillTx/>
                <a:latin typeface="Rockwell" panose="02060603020205020403"/>
                <a:ea typeface="+mn-ea"/>
                <a:cs typeface="+mn-cs"/>
              </a:rPr>
              <a:t>Ações de fiscalização e controle, orientação e informação aos produtores e consumidores de </a:t>
            </a:r>
            <a:r>
              <a:rPr lang="pt-BR" sz="1200" b="1" dirty="0">
                <a:solidFill>
                  <a:prstClr val="black"/>
                </a:solidFill>
                <a:latin typeface="Rockwell" panose="02060603020205020403"/>
              </a:rPr>
              <a:t>saúde</a:t>
            </a:r>
            <a:r>
              <a:rPr kumimoji="0" lang="pt-BR" sz="1200" b="1" i="0" u="none" strike="noStrike" kern="1200" cap="none" spc="0" normalizeH="0" baseline="0" noProof="0" dirty="0">
                <a:ln>
                  <a:noFill/>
                </a:ln>
                <a:solidFill>
                  <a:prstClr val="black"/>
                </a:solidFill>
                <a:effectLst/>
                <a:uLnTx/>
                <a:uFillTx/>
                <a:latin typeface="Rockwell" panose="02060603020205020403"/>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200" b="1" i="0" u="none" strike="noStrike" kern="1200" cap="none" spc="0" normalizeH="0" baseline="0" noProof="0" dirty="0">
                <a:ln>
                  <a:noFill/>
                </a:ln>
                <a:solidFill>
                  <a:prstClr val="black"/>
                </a:solidFill>
                <a:effectLst/>
                <a:uLnTx/>
                <a:uFillTx/>
                <a:latin typeface="Rockwell" panose="02060603020205020403"/>
                <a:ea typeface="+mn-ea"/>
                <a:cs typeface="+mn-cs"/>
              </a:rPr>
              <a:t>medidas preventivas*</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200" b="1" i="0" u="none" strike="noStrike" kern="1200" cap="none" spc="0" normalizeH="0" baseline="0" noProof="0" dirty="0">
                <a:ln>
                  <a:noFill/>
                </a:ln>
                <a:solidFill>
                  <a:prstClr val="black"/>
                </a:solidFill>
                <a:effectLst/>
                <a:uLnTx/>
                <a:uFillTx/>
                <a:latin typeface="Rockwell" panose="02060603020205020403"/>
                <a:ea typeface="+mn-ea"/>
                <a:cs typeface="+mn-cs"/>
              </a:rPr>
              <a:t>Medidas administrativas*</a:t>
            </a:r>
            <a:endParaRPr kumimoji="0" lang="pt-BR" sz="12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020371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317EDF-CBBE-7F70-B8EB-07D32B6D7A9E}"/>
              </a:ext>
            </a:extLst>
          </p:cNvPr>
          <p:cNvSpPr>
            <a:spLocks noGrp="1"/>
          </p:cNvSpPr>
          <p:nvPr>
            <p:ph type="title"/>
          </p:nvPr>
        </p:nvSpPr>
        <p:spPr/>
        <p:txBody>
          <a:bodyPr>
            <a:normAutofit/>
          </a:bodyPr>
          <a:lstStyle/>
          <a:p>
            <a:r>
              <a:rPr lang="pt-BR" sz="3200" b="1" dirty="0"/>
              <a:t>Portaria Nº 1378, de 9 de julho de 2013 </a:t>
            </a:r>
            <a:r>
              <a:rPr lang="pt-BR" sz="3200" dirty="0"/>
              <a:t>– Sistema Nacional de Vigilância em Saúde e Sistema Nacional de Vigilância Sanitária</a:t>
            </a:r>
          </a:p>
        </p:txBody>
      </p:sp>
      <p:sp>
        <p:nvSpPr>
          <p:cNvPr id="3" name="Espaço Reservado para Conteúdo 2">
            <a:extLst>
              <a:ext uri="{FF2B5EF4-FFF2-40B4-BE49-F238E27FC236}">
                <a16:creationId xmlns:a16="http://schemas.microsoft.com/office/drawing/2014/main" id="{371ECEDB-5F3D-ACEB-884A-B7847100CF63}"/>
              </a:ext>
            </a:extLst>
          </p:cNvPr>
          <p:cNvSpPr>
            <a:spLocks noGrp="1"/>
          </p:cNvSpPr>
          <p:nvPr>
            <p:ph idx="1"/>
          </p:nvPr>
        </p:nvSpPr>
        <p:spPr/>
        <p:txBody>
          <a:bodyPr/>
          <a:lstStyle/>
          <a:p>
            <a:pPr marL="274320" indent="-274320" algn="just" eaLnBrk="1" fontAlgn="auto" hangingPunct="1">
              <a:spcAft>
                <a:spcPts val="0"/>
              </a:spcAft>
              <a:buFont typeface="Wingdings 2"/>
              <a:buChar char=""/>
              <a:defRPr/>
            </a:pPr>
            <a:r>
              <a:rPr lang="pt-BR" dirty="0" err="1"/>
              <a:t>Art</a:t>
            </a:r>
            <a:r>
              <a:rPr lang="pt-BR" dirty="0"/>
              <a:t> 2º “</a:t>
            </a:r>
            <a:r>
              <a:rPr lang="pt-BR" dirty="0">
                <a:solidFill>
                  <a:schemeClr val="accent2">
                    <a:lumMod val="75000"/>
                  </a:schemeClr>
                </a:solidFill>
              </a:rPr>
              <a:t>Vigilância em Saúde </a:t>
            </a:r>
            <a:r>
              <a:rPr lang="pt-BR" dirty="0"/>
              <a:t>constitui um processo contínuo e sistemático de coleta, consolidação, análise e disseminação de dados sobre eventos relacionados à saúde, visando o planejamento e implementação de medidas de saúde pública para a proteção da saúde da população, a prevenção e controle de riscos, agravos e doenças, bem como para a promoção da saúde”</a:t>
            </a:r>
          </a:p>
          <a:p>
            <a:pPr marL="274320" indent="-274320" algn="just" eaLnBrk="1" fontAlgn="auto" hangingPunct="1">
              <a:spcAft>
                <a:spcPts val="0"/>
              </a:spcAft>
              <a:buFont typeface="Wingdings 2"/>
              <a:buChar char=""/>
              <a:defRPr/>
            </a:pPr>
            <a:endParaRPr lang="pt-BR" dirty="0"/>
          </a:p>
          <a:p>
            <a:pPr marL="274320" indent="-274320" algn="just" eaLnBrk="1" fontAlgn="auto" hangingPunct="1">
              <a:spcAft>
                <a:spcPts val="0"/>
              </a:spcAft>
              <a:buFont typeface="Wingdings 2"/>
              <a:buChar char=""/>
              <a:defRPr/>
            </a:pPr>
            <a:r>
              <a:rPr lang="pt-BR" dirty="0" err="1"/>
              <a:t>Art</a:t>
            </a:r>
            <a:r>
              <a:rPr lang="pt-BR" dirty="0"/>
              <a:t> 4º ....envolvem práticas e processos de trabalhos voltados para:</a:t>
            </a:r>
          </a:p>
          <a:p>
            <a:endParaRPr lang="pt-BR" dirty="0"/>
          </a:p>
        </p:txBody>
      </p:sp>
    </p:spTree>
    <p:extLst>
      <p:ext uri="{BB962C8B-B14F-4D97-AF65-F5344CB8AC3E}">
        <p14:creationId xmlns:p14="http://schemas.microsoft.com/office/powerpoint/2010/main" val="2454876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317EDF-CBBE-7F70-B8EB-07D32B6D7A9E}"/>
              </a:ext>
            </a:extLst>
          </p:cNvPr>
          <p:cNvSpPr>
            <a:spLocks noGrp="1"/>
          </p:cNvSpPr>
          <p:nvPr>
            <p:ph type="title"/>
          </p:nvPr>
        </p:nvSpPr>
        <p:spPr/>
        <p:txBody>
          <a:bodyPr>
            <a:normAutofit/>
          </a:bodyPr>
          <a:lstStyle/>
          <a:p>
            <a:r>
              <a:rPr lang="pt-BR" sz="3200" b="1" dirty="0"/>
              <a:t>Portaria Nº 1378, de 9 de julho de 2013 </a:t>
            </a:r>
            <a:r>
              <a:rPr lang="pt-BR" sz="3200" dirty="0"/>
              <a:t>– Sistema Nacional de Vigilância em Saúde e Sistema Nacional de Vigilância Sanitária</a:t>
            </a:r>
          </a:p>
        </p:txBody>
      </p:sp>
      <p:sp>
        <p:nvSpPr>
          <p:cNvPr id="3" name="Espaço Reservado para Conteúdo 2">
            <a:extLst>
              <a:ext uri="{FF2B5EF4-FFF2-40B4-BE49-F238E27FC236}">
                <a16:creationId xmlns:a16="http://schemas.microsoft.com/office/drawing/2014/main" id="{371ECEDB-5F3D-ACEB-884A-B7847100CF63}"/>
              </a:ext>
            </a:extLst>
          </p:cNvPr>
          <p:cNvSpPr>
            <a:spLocks noGrp="1"/>
          </p:cNvSpPr>
          <p:nvPr>
            <p:ph idx="1"/>
          </p:nvPr>
        </p:nvSpPr>
        <p:spPr/>
        <p:txBody>
          <a:bodyPr>
            <a:normAutofit fontScale="92500" lnSpcReduction="10000"/>
          </a:bodyPr>
          <a:lstStyle/>
          <a:p>
            <a:pPr algn="just" eaLnBrk="1" hangingPunct="1"/>
            <a:r>
              <a:rPr lang="pt-BR" dirty="0" err="1"/>
              <a:t>Art</a:t>
            </a:r>
            <a:r>
              <a:rPr lang="pt-BR" dirty="0"/>
              <a:t> 4º </a:t>
            </a:r>
            <a:r>
              <a:rPr lang="pt-BR" altLang="pt-BR" sz="2800" dirty="0"/>
              <a:t>As ações de Vigilância em Saúde abrangem toda a população brasileira e envolvem práticas e processos de trabalho voltados para:</a:t>
            </a:r>
          </a:p>
          <a:p>
            <a:pPr algn="just" eaLnBrk="1" hangingPunct="1"/>
            <a:endParaRPr lang="pt-BR" altLang="pt-BR" sz="2800" dirty="0"/>
          </a:p>
          <a:p>
            <a:pPr marL="0" indent="0" algn="just" eaLnBrk="1" hangingPunct="1">
              <a:buNone/>
            </a:pPr>
            <a:r>
              <a:rPr lang="pt-BR" altLang="pt-BR" sz="2800" dirty="0"/>
              <a:t>I - a </a:t>
            </a:r>
            <a:r>
              <a:rPr lang="pt-BR" altLang="pt-BR" sz="2800" b="1" dirty="0"/>
              <a:t>vigilância da situação de saúde da população</a:t>
            </a:r>
            <a:r>
              <a:rPr lang="pt-BR" altLang="pt-BR" sz="2800" dirty="0"/>
              <a:t>, com a produção de análises que subsidiem o planejamento, estabelecimento de prioridades e estratégias, monitoramento e avaliação das ações de saúde pública;</a:t>
            </a:r>
          </a:p>
          <a:p>
            <a:pPr marL="0" indent="0" algn="just" eaLnBrk="1" hangingPunct="1">
              <a:buNone/>
            </a:pPr>
            <a:r>
              <a:rPr lang="pt-BR" altLang="pt-BR" sz="2800" dirty="0"/>
              <a:t>II - a detecção oportuna e adoção de medidas adequadas para a resposta às </a:t>
            </a:r>
            <a:r>
              <a:rPr lang="pt-BR" altLang="pt-BR" sz="2800" dirty="0">
                <a:solidFill>
                  <a:schemeClr val="accent2">
                    <a:lumMod val="75000"/>
                  </a:schemeClr>
                </a:solidFill>
              </a:rPr>
              <a:t>emergências de saúde pública</a:t>
            </a:r>
            <a:r>
              <a:rPr lang="pt-BR" altLang="pt-BR" sz="2800" dirty="0"/>
              <a:t>;</a:t>
            </a:r>
          </a:p>
          <a:p>
            <a:pPr marL="0" indent="0" algn="just" eaLnBrk="1" hangingPunct="1">
              <a:buNone/>
            </a:pPr>
            <a:r>
              <a:rPr lang="pt-BR" altLang="pt-BR" sz="2800" dirty="0"/>
              <a:t>III - a </a:t>
            </a:r>
            <a:r>
              <a:rPr lang="pt-BR" altLang="pt-BR" sz="2800" dirty="0">
                <a:solidFill>
                  <a:schemeClr val="accent2">
                    <a:lumMod val="75000"/>
                  </a:schemeClr>
                </a:solidFill>
              </a:rPr>
              <a:t>vigilância, prevenção e controle das doenças transmissíveis</a:t>
            </a:r>
            <a:r>
              <a:rPr lang="pt-BR" altLang="pt-BR" sz="2800" dirty="0"/>
              <a:t>;</a:t>
            </a:r>
          </a:p>
          <a:p>
            <a:pPr marL="0" indent="0" algn="just" eaLnBrk="1" hangingPunct="1">
              <a:buNone/>
            </a:pPr>
            <a:r>
              <a:rPr lang="pt-BR" altLang="pt-BR" sz="2800" dirty="0"/>
              <a:t>IV - a </a:t>
            </a:r>
            <a:r>
              <a:rPr lang="pt-BR" altLang="pt-BR" sz="2800" dirty="0">
                <a:solidFill>
                  <a:schemeClr val="accent2">
                    <a:lumMod val="75000"/>
                  </a:schemeClr>
                </a:solidFill>
              </a:rPr>
              <a:t>vigilância das doenças crônicas não transmissíveis</a:t>
            </a:r>
            <a:r>
              <a:rPr lang="pt-BR" altLang="pt-BR" sz="2800" dirty="0"/>
              <a:t>, dos acidentes e violências;</a:t>
            </a:r>
          </a:p>
          <a:p>
            <a:pPr marL="0" indent="0">
              <a:buNone/>
            </a:pPr>
            <a:endParaRPr lang="pt-BR" dirty="0"/>
          </a:p>
        </p:txBody>
      </p:sp>
    </p:spTree>
    <p:extLst>
      <p:ext uri="{BB962C8B-B14F-4D97-AF65-F5344CB8AC3E}">
        <p14:creationId xmlns:p14="http://schemas.microsoft.com/office/powerpoint/2010/main" val="1934905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317EDF-CBBE-7F70-B8EB-07D32B6D7A9E}"/>
              </a:ext>
            </a:extLst>
          </p:cNvPr>
          <p:cNvSpPr>
            <a:spLocks noGrp="1"/>
          </p:cNvSpPr>
          <p:nvPr>
            <p:ph type="title"/>
          </p:nvPr>
        </p:nvSpPr>
        <p:spPr/>
        <p:txBody>
          <a:bodyPr>
            <a:normAutofit/>
          </a:bodyPr>
          <a:lstStyle/>
          <a:p>
            <a:r>
              <a:rPr lang="pt-BR" sz="3200" b="1" dirty="0"/>
              <a:t>Portaria Nº 1378, de 9 de julho de 2013 </a:t>
            </a:r>
            <a:r>
              <a:rPr lang="pt-BR" sz="3200" dirty="0"/>
              <a:t>– Sistema Nacional de Vigilância em Saúde e Sistema Nacional de Vigilância Sanitária</a:t>
            </a:r>
          </a:p>
        </p:txBody>
      </p:sp>
      <p:sp>
        <p:nvSpPr>
          <p:cNvPr id="3" name="Espaço Reservado para Conteúdo 2">
            <a:extLst>
              <a:ext uri="{FF2B5EF4-FFF2-40B4-BE49-F238E27FC236}">
                <a16:creationId xmlns:a16="http://schemas.microsoft.com/office/drawing/2014/main" id="{371ECEDB-5F3D-ACEB-884A-B7847100CF63}"/>
              </a:ext>
            </a:extLst>
          </p:cNvPr>
          <p:cNvSpPr>
            <a:spLocks noGrp="1"/>
          </p:cNvSpPr>
          <p:nvPr>
            <p:ph idx="1"/>
          </p:nvPr>
        </p:nvSpPr>
        <p:spPr/>
        <p:txBody>
          <a:bodyPr>
            <a:normAutofit/>
          </a:bodyPr>
          <a:lstStyle/>
          <a:p>
            <a:pPr marL="274320" indent="-274320" algn="just" eaLnBrk="1" fontAlgn="auto" hangingPunct="1">
              <a:spcAft>
                <a:spcPts val="0"/>
              </a:spcAft>
              <a:buFont typeface="Wingdings 2"/>
              <a:buChar char=""/>
              <a:defRPr/>
            </a:pPr>
            <a:r>
              <a:rPr lang="pt-BR" sz="2800" dirty="0"/>
              <a:t>V - a </a:t>
            </a:r>
            <a:r>
              <a:rPr lang="pt-BR" sz="2800" dirty="0">
                <a:solidFill>
                  <a:schemeClr val="accent2">
                    <a:lumMod val="75000"/>
                  </a:schemeClr>
                </a:solidFill>
              </a:rPr>
              <a:t>vigilância de populações expostas a riscos ambientais </a:t>
            </a:r>
            <a:r>
              <a:rPr lang="pt-BR" sz="2800" dirty="0"/>
              <a:t>em saúde;</a:t>
            </a:r>
          </a:p>
          <a:p>
            <a:pPr marL="274320" indent="-274320" algn="just" eaLnBrk="1" fontAlgn="auto" hangingPunct="1">
              <a:spcAft>
                <a:spcPts val="0"/>
              </a:spcAft>
              <a:buFont typeface="Wingdings 2"/>
              <a:buChar char=""/>
              <a:defRPr/>
            </a:pPr>
            <a:r>
              <a:rPr lang="pt-BR" sz="2800" dirty="0"/>
              <a:t>VI - a </a:t>
            </a:r>
            <a:r>
              <a:rPr lang="pt-BR" sz="2800" dirty="0">
                <a:solidFill>
                  <a:schemeClr val="accent2">
                    <a:lumMod val="75000"/>
                  </a:schemeClr>
                </a:solidFill>
              </a:rPr>
              <a:t>vigilância da saúde do trabalhador</a:t>
            </a:r>
            <a:r>
              <a:rPr lang="pt-BR" sz="2800" dirty="0"/>
              <a:t>;</a:t>
            </a:r>
          </a:p>
          <a:p>
            <a:pPr marL="274320" indent="-274320" algn="just" eaLnBrk="1" fontAlgn="auto" hangingPunct="1">
              <a:spcAft>
                <a:spcPts val="0"/>
              </a:spcAft>
              <a:buFont typeface="Wingdings 2"/>
              <a:buChar char=""/>
              <a:defRPr/>
            </a:pPr>
            <a:r>
              <a:rPr lang="pt-BR" sz="2800" dirty="0"/>
              <a:t>VII - </a:t>
            </a:r>
            <a:r>
              <a:rPr lang="pt-BR" sz="2800" dirty="0">
                <a:solidFill>
                  <a:schemeClr val="accent2">
                    <a:lumMod val="75000"/>
                  </a:schemeClr>
                </a:solidFill>
              </a:rPr>
              <a:t>vigilância sanitária </a:t>
            </a:r>
            <a:r>
              <a:rPr lang="pt-BR" sz="2800" dirty="0"/>
              <a:t>dos riscos decorrentes da produção e do uso de produtos, serviços e tecnologias de interesse a saúde; e</a:t>
            </a:r>
          </a:p>
          <a:p>
            <a:pPr marL="274320" indent="-274320" algn="just" eaLnBrk="1" fontAlgn="auto" hangingPunct="1">
              <a:spcAft>
                <a:spcPts val="0"/>
              </a:spcAft>
              <a:buFont typeface="Wingdings 2"/>
              <a:buChar char=""/>
              <a:defRPr/>
            </a:pPr>
            <a:r>
              <a:rPr lang="pt-BR" sz="2800" dirty="0"/>
              <a:t>VIII - outras ações de vigilância que, de maneira rotineira e sistemática, podem ser desenvolvidas em serviços de saúde públicos e privados nos vários níveis de atenção, laboratórios, ambientes de estudo e trabalho e na própria comunidade.</a:t>
            </a:r>
          </a:p>
          <a:p>
            <a:pPr marL="0" indent="0">
              <a:buNone/>
            </a:pPr>
            <a:endParaRPr lang="pt-BR" dirty="0"/>
          </a:p>
        </p:txBody>
      </p:sp>
    </p:spTree>
    <p:extLst>
      <p:ext uri="{BB962C8B-B14F-4D97-AF65-F5344CB8AC3E}">
        <p14:creationId xmlns:p14="http://schemas.microsoft.com/office/powerpoint/2010/main" val="1774375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77A85E69-39E5-F57C-C122-93C3C8152F7D}"/>
              </a:ext>
            </a:extLst>
          </p:cNvPr>
          <p:cNvPicPr>
            <a:picLocks noChangeAspect="1"/>
          </p:cNvPicPr>
          <p:nvPr/>
        </p:nvPicPr>
        <p:blipFill rotWithShape="1">
          <a:blip r:embed="rId2"/>
          <a:srcRect l="35539" t="20909" r="36654" b="10340"/>
          <a:stretch/>
        </p:blipFill>
        <p:spPr>
          <a:xfrm>
            <a:off x="1899138" y="231810"/>
            <a:ext cx="4600137" cy="6394379"/>
          </a:xfrm>
          <a:prstGeom prst="rect">
            <a:avLst/>
          </a:prstGeom>
        </p:spPr>
      </p:pic>
      <p:sp>
        <p:nvSpPr>
          <p:cNvPr id="6" name="CaixaDeTexto 5">
            <a:extLst>
              <a:ext uri="{FF2B5EF4-FFF2-40B4-BE49-F238E27FC236}">
                <a16:creationId xmlns:a16="http://schemas.microsoft.com/office/drawing/2014/main" id="{6D5F5482-6A49-0CC9-CA3D-C03F01FF3FCF}"/>
              </a:ext>
            </a:extLst>
          </p:cNvPr>
          <p:cNvSpPr txBox="1"/>
          <p:nvPr/>
        </p:nvSpPr>
        <p:spPr>
          <a:xfrm>
            <a:off x="7301132" y="2419643"/>
            <a:ext cx="3882683" cy="1815882"/>
          </a:xfrm>
          <a:prstGeom prst="rect">
            <a:avLst/>
          </a:prstGeom>
          <a:noFill/>
        </p:spPr>
        <p:txBody>
          <a:bodyPr wrap="square" rtlCol="0">
            <a:spAutoFit/>
          </a:bodyPr>
          <a:lstStyle/>
          <a:p>
            <a:r>
              <a:rPr lang="pt-BR" sz="2800" b="1" dirty="0">
                <a:latin typeface="+mj-lt"/>
              </a:rPr>
              <a:t>Cordel</a:t>
            </a:r>
          </a:p>
          <a:p>
            <a:endParaRPr lang="pt-BR" sz="2800" dirty="0">
              <a:latin typeface="+mj-lt"/>
            </a:endParaRPr>
          </a:p>
          <a:p>
            <a:r>
              <a:rPr lang="pt-BR" sz="2800" dirty="0">
                <a:solidFill>
                  <a:schemeClr val="accent2">
                    <a:lumMod val="75000"/>
                  </a:schemeClr>
                </a:solidFill>
                <a:latin typeface="+mj-lt"/>
              </a:rPr>
              <a:t>Que Danado é Vigilância em Saúde</a:t>
            </a:r>
          </a:p>
        </p:txBody>
      </p:sp>
      <p:cxnSp>
        <p:nvCxnSpPr>
          <p:cNvPr id="8" name="Conector reto 7">
            <a:extLst>
              <a:ext uri="{FF2B5EF4-FFF2-40B4-BE49-F238E27FC236}">
                <a16:creationId xmlns:a16="http://schemas.microsoft.com/office/drawing/2014/main" id="{AC33EDD5-7329-303D-1CD9-CD4F26A3EE42}"/>
              </a:ext>
            </a:extLst>
          </p:cNvPr>
          <p:cNvCxnSpPr/>
          <p:nvPr/>
        </p:nvCxnSpPr>
        <p:spPr>
          <a:xfrm>
            <a:off x="7233315" y="2392347"/>
            <a:ext cx="0" cy="202952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131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40EB3A-6B11-F7BB-D650-226018F423AE}"/>
              </a:ext>
            </a:extLst>
          </p:cNvPr>
          <p:cNvSpPr>
            <a:spLocks noGrp="1"/>
          </p:cNvSpPr>
          <p:nvPr>
            <p:ph type="title"/>
          </p:nvPr>
        </p:nvSpPr>
        <p:spPr/>
        <p:txBody>
          <a:bodyPr/>
          <a:lstStyle/>
          <a:p>
            <a:r>
              <a:rPr lang="pt-BR" dirty="0"/>
              <a:t>Vigilância em Saúde</a:t>
            </a:r>
          </a:p>
        </p:txBody>
      </p:sp>
      <p:sp>
        <p:nvSpPr>
          <p:cNvPr id="3" name="Espaço Reservado para Conteúdo 2">
            <a:extLst>
              <a:ext uri="{FF2B5EF4-FFF2-40B4-BE49-F238E27FC236}">
                <a16:creationId xmlns:a16="http://schemas.microsoft.com/office/drawing/2014/main" id="{494D174A-977D-858B-A7A0-16E97851F6FD}"/>
              </a:ext>
            </a:extLst>
          </p:cNvPr>
          <p:cNvSpPr>
            <a:spLocks noGrp="1"/>
          </p:cNvSpPr>
          <p:nvPr>
            <p:ph idx="1"/>
          </p:nvPr>
        </p:nvSpPr>
        <p:spPr/>
        <p:txBody>
          <a:bodyPr>
            <a:normAutofit fontScale="85000" lnSpcReduction="20000"/>
          </a:bodyPr>
          <a:lstStyle/>
          <a:p>
            <a:pPr marL="0" indent="0" eaLnBrk="1" hangingPunct="1">
              <a:buNone/>
            </a:pPr>
            <a:r>
              <a:rPr lang="pt-BR" b="1" i="0" dirty="0">
                <a:solidFill>
                  <a:srgbClr val="333333"/>
                </a:solidFill>
                <a:effectLst/>
                <a:latin typeface="+mj-lt"/>
              </a:rPr>
              <a:t>Um direito social à promoção e proteção da saúde.</a:t>
            </a:r>
          </a:p>
          <a:p>
            <a:pPr marL="0" indent="0" eaLnBrk="1" hangingPunct="1">
              <a:buNone/>
            </a:pPr>
            <a:endParaRPr lang="pt-BR" b="0" i="0" dirty="0">
              <a:solidFill>
                <a:srgbClr val="333333"/>
              </a:solidFill>
              <a:effectLst/>
              <a:latin typeface="+mj-lt"/>
            </a:endParaRPr>
          </a:p>
          <a:p>
            <a:pPr marL="0" indent="0" eaLnBrk="1" hangingPunct="1">
              <a:buNone/>
            </a:pPr>
            <a:r>
              <a:rPr lang="pt-BR" b="0" i="0" dirty="0">
                <a:solidFill>
                  <a:srgbClr val="333333"/>
                </a:solidFill>
                <a:effectLst/>
                <a:latin typeface="+mj-lt"/>
              </a:rPr>
              <a:t>Ela é uma função essencial do SUS que, em seu exercício, deve considerar os complexos fenômenos econômicos, ambientais, sociais e biológicos que influenciam no nível e na qualidade da saúde das brasileiras e dos brasileiros de todas as idades. </a:t>
            </a:r>
          </a:p>
          <a:p>
            <a:pPr marL="0" indent="0" eaLnBrk="1" hangingPunct="1">
              <a:buNone/>
            </a:pPr>
            <a:endParaRPr lang="pt-BR" dirty="0">
              <a:solidFill>
                <a:srgbClr val="333333"/>
              </a:solidFill>
              <a:latin typeface="+mj-lt"/>
            </a:endParaRPr>
          </a:p>
          <a:p>
            <a:pPr marL="0" indent="0" eaLnBrk="1" hangingPunct="1">
              <a:buNone/>
            </a:pPr>
            <a:r>
              <a:rPr lang="pt-BR" b="0" i="0" dirty="0">
                <a:solidFill>
                  <a:srgbClr val="333333"/>
                </a:solidFill>
                <a:effectLst/>
                <a:latin typeface="+mj-lt"/>
              </a:rPr>
              <a:t>Mas, a Vigilância é também uma função da sociedade, que em última instância, reponde por seu padrão de vida e saúde. Por isso, o tema pertence a todos e clama pelo envolvimento coletivo.</a:t>
            </a:r>
          </a:p>
          <a:p>
            <a:pPr marL="0" indent="0" eaLnBrk="1" hangingPunct="1">
              <a:buNone/>
            </a:pPr>
            <a:endParaRPr lang="pt-BR" dirty="0">
              <a:solidFill>
                <a:srgbClr val="333333"/>
              </a:solidFill>
              <a:latin typeface="+mj-lt"/>
            </a:endParaRPr>
          </a:p>
          <a:p>
            <a:pPr marL="0" indent="0" eaLnBrk="1" hangingPunct="1">
              <a:buNone/>
            </a:pPr>
            <a:r>
              <a:rPr lang="pt-BR" b="1" i="0" dirty="0">
                <a:solidFill>
                  <a:srgbClr val="333333"/>
                </a:solidFill>
                <a:effectLst/>
                <a:latin typeface="+mj-lt"/>
              </a:rPr>
              <a:t>Em novembro de 2017</a:t>
            </a:r>
            <a:r>
              <a:rPr lang="pt-BR" b="0" i="0" dirty="0">
                <a:solidFill>
                  <a:srgbClr val="333333"/>
                </a:solidFill>
                <a:effectLst/>
                <a:latin typeface="+mj-lt"/>
              </a:rPr>
              <a:t>, o país realizou </a:t>
            </a:r>
            <a:r>
              <a:rPr lang="pt-BR" b="1" i="0" dirty="0">
                <a:solidFill>
                  <a:srgbClr val="333333"/>
                </a:solidFill>
                <a:effectLst/>
                <a:latin typeface="+mj-lt"/>
              </a:rPr>
              <a:t>a 1ª Conferência Nacional de Vigilância em Saúde (CNVS)</a:t>
            </a:r>
            <a:r>
              <a:rPr lang="pt-BR" b="0" i="0" dirty="0">
                <a:solidFill>
                  <a:srgbClr val="333333"/>
                </a:solidFill>
                <a:effectLst/>
                <a:latin typeface="+mj-lt"/>
              </a:rPr>
              <a:t> cujo objetivo foi apresentar um diagnóstico do desempenho do sistema nacional de VS e propor diretrizes para fortalecê-lo.</a:t>
            </a:r>
            <a:endParaRPr lang="pt-BR" dirty="0">
              <a:latin typeface="+mj-lt"/>
            </a:endParaRPr>
          </a:p>
        </p:txBody>
      </p:sp>
    </p:spTree>
    <p:extLst>
      <p:ext uri="{BB962C8B-B14F-4D97-AF65-F5344CB8AC3E}">
        <p14:creationId xmlns:p14="http://schemas.microsoft.com/office/powerpoint/2010/main" val="1243748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40EB3A-6B11-F7BB-D650-226018F423AE}"/>
              </a:ext>
            </a:extLst>
          </p:cNvPr>
          <p:cNvSpPr>
            <a:spLocks noGrp="1"/>
          </p:cNvSpPr>
          <p:nvPr>
            <p:ph type="title"/>
          </p:nvPr>
        </p:nvSpPr>
        <p:spPr/>
        <p:txBody>
          <a:bodyPr/>
          <a:lstStyle/>
          <a:p>
            <a:r>
              <a:rPr lang="pt-BR" dirty="0"/>
              <a:t>Vigilância em Saúde</a:t>
            </a:r>
          </a:p>
        </p:txBody>
      </p:sp>
      <p:sp>
        <p:nvSpPr>
          <p:cNvPr id="3" name="Espaço Reservado para Conteúdo 2">
            <a:extLst>
              <a:ext uri="{FF2B5EF4-FFF2-40B4-BE49-F238E27FC236}">
                <a16:creationId xmlns:a16="http://schemas.microsoft.com/office/drawing/2014/main" id="{494D174A-977D-858B-A7A0-16E97851F6FD}"/>
              </a:ext>
            </a:extLst>
          </p:cNvPr>
          <p:cNvSpPr>
            <a:spLocks noGrp="1"/>
          </p:cNvSpPr>
          <p:nvPr>
            <p:ph idx="1"/>
          </p:nvPr>
        </p:nvSpPr>
        <p:spPr/>
        <p:txBody>
          <a:bodyPr/>
          <a:lstStyle/>
          <a:p>
            <a:r>
              <a:rPr lang="pt-BR" b="0" i="0" dirty="0">
                <a:effectLst/>
                <a:latin typeface="+mj-lt"/>
              </a:rPr>
              <a:t>Integra diversas áreas de conhecimento e aborda diferentes temas, tais como </a:t>
            </a:r>
            <a:r>
              <a:rPr lang="pt-BR" b="1" i="0" dirty="0">
                <a:effectLst/>
                <a:latin typeface="+mj-lt"/>
              </a:rPr>
              <a:t>política e planejamento, territorialização, epidemiologia, processo saúde-doença, condições de vida e situação de saúde das populações, ambiente e saúde e processo de trabalho</a:t>
            </a:r>
            <a:r>
              <a:rPr lang="pt-BR" b="0" i="0" dirty="0">
                <a:effectLst/>
                <a:latin typeface="+mj-lt"/>
              </a:rPr>
              <a:t>. </a:t>
            </a:r>
          </a:p>
          <a:p>
            <a:endParaRPr lang="pt-BR" b="0" i="0" dirty="0">
              <a:effectLst/>
              <a:latin typeface="+mj-lt"/>
            </a:endParaRPr>
          </a:p>
          <a:p>
            <a:r>
              <a:rPr lang="pt-BR" b="0" i="0" dirty="0">
                <a:effectLst/>
                <a:latin typeface="+mj-lt"/>
              </a:rPr>
              <a:t>A partir daí, a vigilância se distribui entre: sanitária, epidemiológica, ambiental e saúde do trabalhador.</a:t>
            </a:r>
            <a:endParaRPr lang="pt-BR" dirty="0">
              <a:latin typeface="+mj-lt"/>
            </a:endParaRPr>
          </a:p>
        </p:txBody>
      </p:sp>
    </p:spTree>
    <p:extLst>
      <p:ext uri="{BB962C8B-B14F-4D97-AF65-F5344CB8AC3E}">
        <p14:creationId xmlns:p14="http://schemas.microsoft.com/office/powerpoint/2010/main" val="2666459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40EB3A-6B11-F7BB-D650-226018F423AE}"/>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Vigilância Sanitária</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ço Reservado para Conteúdo 3" descr="Diagrama&#10;&#10;Descrição gerada automaticamente">
            <a:extLst>
              <a:ext uri="{FF2B5EF4-FFF2-40B4-BE49-F238E27FC236}">
                <a16:creationId xmlns:a16="http://schemas.microsoft.com/office/drawing/2014/main" id="{DE77F478-A63B-813D-710B-812B25425C60}"/>
              </a:ext>
            </a:extLst>
          </p:cNvPr>
          <p:cNvPicPr>
            <a:picLocks noGrp="1" noChangeAspect="1"/>
          </p:cNvPicPr>
          <p:nvPr>
            <p:ph idx="1"/>
          </p:nvPr>
        </p:nvPicPr>
        <p:blipFill rotWithShape="1">
          <a:blip r:embed="rId2"/>
          <a:srcRect t="315" r="1" b="43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03875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317EDF-CBBE-7F70-B8EB-07D32B6D7A9E}"/>
              </a:ext>
            </a:extLst>
          </p:cNvPr>
          <p:cNvSpPr>
            <a:spLocks noGrp="1"/>
          </p:cNvSpPr>
          <p:nvPr>
            <p:ph type="title"/>
          </p:nvPr>
        </p:nvSpPr>
        <p:spPr/>
        <p:txBody>
          <a:bodyPr/>
          <a:lstStyle/>
          <a:p>
            <a:r>
              <a:rPr lang="pt-BR" dirty="0"/>
              <a:t>Vigilância Sanitária</a:t>
            </a:r>
          </a:p>
        </p:txBody>
      </p:sp>
      <p:sp>
        <p:nvSpPr>
          <p:cNvPr id="3" name="Espaço Reservado para Conteúdo 2">
            <a:extLst>
              <a:ext uri="{FF2B5EF4-FFF2-40B4-BE49-F238E27FC236}">
                <a16:creationId xmlns:a16="http://schemas.microsoft.com/office/drawing/2014/main" id="{371ECEDB-5F3D-ACEB-884A-B7847100CF63}"/>
              </a:ext>
            </a:extLst>
          </p:cNvPr>
          <p:cNvSpPr>
            <a:spLocks noGrp="1"/>
          </p:cNvSpPr>
          <p:nvPr>
            <p:ph idx="1"/>
          </p:nvPr>
        </p:nvSpPr>
        <p:spPr/>
        <p:txBody>
          <a:bodyPr>
            <a:normAutofit/>
          </a:bodyPr>
          <a:lstStyle/>
          <a:p>
            <a:pPr algn="just"/>
            <a:r>
              <a:rPr lang="pt-BR" b="0" i="0" dirty="0">
                <a:effectLst/>
                <a:latin typeface="+mj-lt"/>
              </a:rPr>
              <a:t>As </a:t>
            </a:r>
            <a:r>
              <a:rPr lang="pt-BR" b="0" i="0" u="sng" dirty="0">
                <a:effectLst/>
                <a:latin typeface="+mj-lt"/>
              </a:rPr>
              <a:t>ações de vigilância sanitária</a:t>
            </a:r>
            <a:r>
              <a:rPr lang="pt-BR" b="0" i="0" dirty="0">
                <a:effectLst/>
                <a:latin typeface="+mj-lt"/>
              </a:rPr>
              <a:t> dirigem-se</a:t>
            </a:r>
          </a:p>
          <a:p>
            <a:pPr algn="just">
              <a:buFontTx/>
              <a:buChar char="-"/>
            </a:pPr>
            <a:r>
              <a:rPr lang="pt-BR" b="0" i="0" dirty="0">
                <a:effectLst/>
                <a:latin typeface="+mj-lt"/>
              </a:rPr>
              <a:t>ao controle de bens, produtos e serviços que oferecem riscos à saúde da população, como alimentos, produtos de limpeza, cosméticos e medicamentos. </a:t>
            </a:r>
          </a:p>
          <a:p>
            <a:pPr algn="just">
              <a:buFontTx/>
              <a:buChar char="-"/>
            </a:pPr>
            <a:endParaRPr lang="pt-BR" b="0" i="0" dirty="0">
              <a:effectLst/>
              <a:latin typeface="+mj-lt"/>
            </a:endParaRPr>
          </a:p>
          <a:p>
            <a:pPr algn="just"/>
            <a:r>
              <a:rPr lang="pt-BR" b="0" i="0" dirty="0">
                <a:effectLst/>
                <a:latin typeface="+mj-lt"/>
              </a:rPr>
              <a:t>Realizam também a </a:t>
            </a:r>
            <a:r>
              <a:rPr lang="pt-BR" b="1" i="0" dirty="0">
                <a:effectLst/>
                <a:latin typeface="+mj-lt"/>
              </a:rPr>
              <a:t>fiscalização de serviços de interesse da saúde</a:t>
            </a:r>
            <a:r>
              <a:rPr lang="pt-BR" b="0" i="0" dirty="0">
                <a:effectLst/>
                <a:latin typeface="+mj-lt"/>
              </a:rPr>
              <a:t>, como escolas, hospitais, clubes, academias, parques e centros comerciais, e ainda inspecionam os processos produtivos que podem pôr em riscos e causar danos ao trabalhador e ao meio ambiente.</a:t>
            </a:r>
            <a:endParaRPr lang="pt-BR" b="1" i="0" u="none" strike="noStrike" baseline="0" dirty="0">
              <a:latin typeface="+mj-lt"/>
            </a:endParaRPr>
          </a:p>
        </p:txBody>
      </p:sp>
    </p:spTree>
    <p:extLst>
      <p:ext uri="{BB962C8B-B14F-4D97-AF65-F5344CB8AC3E}">
        <p14:creationId xmlns:p14="http://schemas.microsoft.com/office/powerpoint/2010/main" val="4230820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317EDF-CBBE-7F70-B8EB-07D32B6D7A9E}"/>
              </a:ext>
            </a:extLst>
          </p:cNvPr>
          <p:cNvSpPr>
            <a:spLocks noGrp="1"/>
          </p:cNvSpPr>
          <p:nvPr>
            <p:ph type="title"/>
          </p:nvPr>
        </p:nvSpPr>
        <p:spPr/>
        <p:txBody>
          <a:bodyPr/>
          <a:lstStyle/>
          <a:p>
            <a:r>
              <a:rPr lang="pt-BR" dirty="0"/>
              <a:t>Vigilância Sanitária</a:t>
            </a:r>
          </a:p>
        </p:txBody>
      </p:sp>
      <p:sp>
        <p:nvSpPr>
          <p:cNvPr id="3" name="Espaço Reservado para Conteúdo 2">
            <a:extLst>
              <a:ext uri="{FF2B5EF4-FFF2-40B4-BE49-F238E27FC236}">
                <a16:creationId xmlns:a16="http://schemas.microsoft.com/office/drawing/2014/main" id="{371ECEDB-5F3D-ACEB-884A-B7847100CF63}"/>
              </a:ext>
            </a:extLst>
          </p:cNvPr>
          <p:cNvSpPr>
            <a:spLocks noGrp="1"/>
          </p:cNvSpPr>
          <p:nvPr>
            <p:ph idx="1"/>
          </p:nvPr>
        </p:nvSpPr>
        <p:spPr>
          <a:xfrm>
            <a:off x="838200" y="1607167"/>
            <a:ext cx="10515600" cy="4351338"/>
          </a:xfrm>
        </p:spPr>
        <p:txBody>
          <a:bodyPr>
            <a:noAutofit/>
          </a:bodyPr>
          <a:lstStyle/>
          <a:p>
            <a:pPr algn="l"/>
            <a:r>
              <a:rPr lang="pt-BR" b="1" i="0" u="none" strike="noStrike" baseline="0" dirty="0">
                <a:solidFill>
                  <a:srgbClr val="000000"/>
                </a:solidFill>
                <a:latin typeface="+mj-lt"/>
              </a:rPr>
              <a:t>Municipal, Estadual e Nacional</a:t>
            </a:r>
          </a:p>
          <a:p>
            <a:pPr algn="l"/>
            <a:r>
              <a:rPr lang="pt-BR" b="0" i="0" u="none" strike="noStrike" baseline="0" dirty="0">
                <a:solidFill>
                  <a:srgbClr val="000000"/>
                </a:solidFill>
                <a:latin typeface="+mj-lt"/>
              </a:rPr>
              <a:t>Deve haver complementaridade das ações dos três níveis de governo</a:t>
            </a:r>
          </a:p>
          <a:p>
            <a:pPr marL="0" indent="0" algn="l">
              <a:buNone/>
            </a:pPr>
            <a:endParaRPr lang="pt-BR" b="0" i="0" u="none" strike="noStrike" baseline="0" dirty="0">
              <a:solidFill>
                <a:srgbClr val="000000"/>
              </a:solidFill>
              <a:latin typeface="+mj-lt"/>
            </a:endParaRPr>
          </a:p>
          <a:p>
            <a:pPr algn="l"/>
            <a:r>
              <a:rPr lang="pt-BR" b="1" i="0" u="none" strike="noStrike" baseline="0" dirty="0">
                <a:solidFill>
                  <a:srgbClr val="000000"/>
                </a:solidFill>
                <a:latin typeface="+mj-lt"/>
              </a:rPr>
              <a:t>ANVISA </a:t>
            </a:r>
            <a:r>
              <a:rPr lang="pt-BR" b="0" i="0" u="none" strike="noStrike" baseline="0" dirty="0">
                <a:solidFill>
                  <a:srgbClr val="000000"/>
                </a:solidFill>
                <a:latin typeface="+mj-lt"/>
              </a:rPr>
              <a:t>Agência Nacional de Vigilância Sanitária criada pela Lei 9.782/1999 </a:t>
            </a:r>
            <a:r>
              <a:rPr lang="pt-BR" b="0" i="0" u="none" strike="noStrike" baseline="0" dirty="0">
                <a:solidFill>
                  <a:srgbClr val="0000FF"/>
                </a:solidFill>
                <a:latin typeface="+mj-lt"/>
              </a:rPr>
              <a:t>http://portal.anvisa.gov.br/</a:t>
            </a:r>
          </a:p>
          <a:p>
            <a:pPr marL="0" indent="0" algn="l">
              <a:buNone/>
            </a:pPr>
            <a:r>
              <a:rPr lang="pt-BR" b="0" i="0" u="none" strike="noStrike" baseline="0" dirty="0">
                <a:solidFill>
                  <a:srgbClr val="0000FF"/>
                </a:solidFill>
                <a:latin typeface="+mj-lt"/>
              </a:rPr>
              <a:t>http://portal.anvisa.gov.br/vigilancia-sanitaria-no-brasil</a:t>
            </a:r>
          </a:p>
          <a:p>
            <a:r>
              <a:rPr lang="pt-BR" b="1" i="0" u="none" strike="noStrike" baseline="0" dirty="0">
                <a:solidFill>
                  <a:srgbClr val="000000"/>
                </a:solidFill>
                <a:latin typeface="+mj-lt"/>
              </a:rPr>
              <a:t>CVS-SES-SP - Centro de Vigilância Sanitária </a:t>
            </a:r>
            <a:r>
              <a:rPr lang="pt-BR" b="0" i="0" u="none" strike="noStrike" baseline="0" dirty="0">
                <a:solidFill>
                  <a:srgbClr val="000000"/>
                </a:solidFill>
                <a:latin typeface="+mj-lt"/>
              </a:rPr>
              <a:t>do Estado de SP</a:t>
            </a:r>
          </a:p>
          <a:p>
            <a:pPr algn="l"/>
            <a:r>
              <a:rPr lang="pt-BR" b="1" i="0" u="none" strike="noStrike" baseline="0" dirty="0">
                <a:solidFill>
                  <a:srgbClr val="000000"/>
                </a:solidFill>
                <a:latin typeface="+mj-lt"/>
              </a:rPr>
              <a:t>COVISA/SMS - Coordenadoria de Vigilância em Saúde</a:t>
            </a:r>
          </a:p>
          <a:p>
            <a:pPr marL="0" indent="0" algn="l">
              <a:buNone/>
            </a:pPr>
            <a:r>
              <a:rPr lang="pt-BR" b="0" i="0" u="none" strike="noStrike" baseline="0" dirty="0">
                <a:solidFill>
                  <a:srgbClr val="0000FF"/>
                </a:solidFill>
                <a:latin typeface="+mj-lt"/>
              </a:rPr>
              <a:t>https://www.prefeitura.sp.gov.br/cidade/secretarias/saude/vigilancia_em_saude/</a:t>
            </a:r>
            <a:r>
              <a:rPr lang="it-IT" b="0" i="0" u="none" strike="noStrike" baseline="0" dirty="0">
                <a:solidFill>
                  <a:srgbClr val="0000FF"/>
                </a:solidFill>
                <a:latin typeface="+mj-lt"/>
              </a:rPr>
              <a:t>vigilancia_sanitaria/index.php?p=7024</a:t>
            </a:r>
            <a:endParaRPr lang="pt-BR" b="1" i="0" u="none" strike="noStrike" baseline="0" dirty="0">
              <a:latin typeface="+mj-lt"/>
            </a:endParaRPr>
          </a:p>
        </p:txBody>
      </p:sp>
    </p:spTree>
    <p:extLst>
      <p:ext uri="{BB962C8B-B14F-4D97-AF65-F5344CB8AC3E}">
        <p14:creationId xmlns:p14="http://schemas.microsoft.com/office/powerpoint/2010/main" val="2851641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317EDF-CBBE-7F70-B8EB-07D32B6D7A9E}"/>
              </a:ext>
            </a:extLst>
          </p:cNvPr>
          <p:cNvSpPr>
            <a:spLocks noGrp="1"/>
          </p:cNvSpPr>
          <p:nvPr>
            <p:ph type="title"/>
          </p:nvPr>
        </p:nvSpPr>
        <p:spPr/>
        <p:txBody>
          <a:bodyPr/>
          <a:lstStyle/>
          <a:p>
            <a:r>
              <a:rPr lang="pt-BR" dirty="0"/>
              <a:t>Estratégias de ação da Vigilância Sanitária</a:t>
            </a:r>
          </a:p>
        </p:txBody>
      </p:sp>
      <p:sp>
        <p:nvSpPr>
          <p:cNvPr id="3" name="Espaço Reservado para Conteúdo 2">
            <a:extLst>
              <a:ext uri="{FF2B5EF4-FFF2-40B4-BE49-F238E27FC236}">
                <a16:creationId xmlns:a16="http://schemas.microsoft.com/office/drawing/2014/main" id="{371ECEDB-5F3D-ACEB-884A-B7847100CF63}"/>
              </a:ext>
            </a:extLst>
          </p:cNvPr>
          <p:cNvSpPr>
            <a:spLocks noGrp="1"/>
          </p:cNvSpPr>
          <p:nvPr>
            <p:ph idx="1"/>
          </p:nvPr>
        </p:nvSpPr>
        <p:spPr/>
        <p:txBody>
          <a:bodyPr>
            <a:normAutofit/>
          </a:bodyPr>
          <a:lstStyle/>
          <a:p>
            <a:pPr algn="l"/>
            <a:r>
              <a:rPr lang="pt-BR" b="1" i="0" u="none" strike="noStrike" baseline="0" dirty="0">
                <a:latin typeface="+mj-lt"/>
              </a:rPr>
              <a:t>Regulamentação </a:t>
            </a:r>
            <a:r>
              <a:rPr lang="pt-BR" b="0" i="0" u="none" strike="noStrike" baseline="0" dirty="0">
                <a:latin typeface="+mj-lt"/>
              </a:rPr>
              <a:t>dos procedimentos de serviços e produtos de interesse da saúde</a:t>
            </a:r>
          </a:p>
          <a:p>
            <a:pPr algn="l"/>
            <a:r>
              <a:rPr lang="pt-BR" b="0" i="0" u="none" strike="noStrike" baseline="0" dirty="0">
                <a:latin typeface="+mj-lt"/>
              </a:rPr>
              <a:t>Comunicação e </a:t>
            </a:r>
            <a:r>
              <a:rPr lang="pt-BR" b="1" i="0" u="none" strike="noStrike" baseline="0" dirty="0">
                <a:latin typeface="+mj-lt"/>
              </a:rPr>
              <a:t>Educação </a:t>
            </a:r>
            <a:r>
              <a:rPr lang="pt-BR" b="0" i="0" u="none" strike="noStrike" baseline="0" dirty="0">
                <a:latin typeface="+mj-lt"/>
              </a:rPr>
              <a:t>em Saúde</a:t>
            </a:r>
          </a:p>
          <a:p>
            <a:pPr algn="l"/>
            <a:r>
              <a:rPr lang="pt-BR" b="1" i="0" u="none" strike="noStrike" baseline="0" dirty="0">
                <a:latin typeface="+mj-lt"/>
              </a:rPr>
              <a:t>Articulação e Integração </a:t>
            </a:r>
            <a:r>
              <a:rPr lang="pt-BR" b="0" i="0" u="none" strike="noStrike" baseline="0" dirty="0">
                <a:latin typeface="+mj-lt"/>
              </a:rPr>
              <a:t>com diversos órgãos que atuam direta ou indiretamente com a saúde</a:t>
            </a:r>
          </a:p>
          <a:p>
            <a:pPr algn="l"/>
            <a:r>
              <a:rPr lang="pt-BR" b="1" i="0" u="none" strike="noStrike" baseline="0" dirty="0">
                <a:latin typeface="+mj-lt"/>
              </a:rPr>
              <a:t>Inspeção/ fiscalização</a:t>
            </a:r>
          </a:p>
        </p:txBody>
      </p:sp>
    </p:spTree>
    <p:extLst>
      <p:ext uri="{BB962C8B-B14F-4D97-AF65-F5344CB8AC3E}">
        <p14:creationId xmlns:p14="http://schemas.microsoft.com/office/powerpoint/2010/main" val="34511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317EDF-CBBE-7F70-B8EB-07D32B6D7A9E}"/>
              </a:ext>
            </a:extLst>
          </p:cNvPr>
          <p:cNvSpPr>
            <a:spLocks noGrp="1"/>
          </p:cNvSpPr>
          <p:nvPr>
            <p:ph type="title"/>
          </p:nvPr>
        </p:nvSpPr>
        <p:spPr/>
        <p:txBody>
          <a:bodyPr/>
          <a:lstStyle/>
          <a:p>
            <a:r>
              <a:rPr lang="pt-BR" dirty="0"/>
              <a:t>Vigilância Epidemiológica</a:t>
            </a:r>
          </a:p>
        </p:txBody>
      </p:sp>
      <p:sp>
        <p:nvSpPr>
          <p:cNvPr id="3" name="Espaço Reservado para Conteúdo 2">
            <a:extLst>
              <a:ext uri="{FF2B5EF4-FFF2-40B4-BE49-F238E27FC236}">
                <a16:creationId xmlns:a16="http://schemas.microsoft.com/office/drawing/2014/main" id="{371ECEDB-5F3D-ACEB-884A-B7847100CF63}"/>
              </a:ext>
            </a:extLst>
          </p:cNvPr>
          <p:cNvSpPr>
            <a:spLocks noGrp="1"/>
          </p:cNvSpPr>
          <p:nvPr>
            <p:ph idx="1"/>
          </p:nvPr>
        </p:nvSpPr>
        <p:spPr/>
        <p:txBody>
          <a:bodyPr>
            <a:normAutofit fontScale="92500" lnSpcReduction="20000"/>
          </a:bodyPr>
          <a:lstStyle/>
          <a:p>
            <a:pPr algn="just"/>
            <a:r>
              <a:rPr lang="pt-BR" sz="3200" b="0" i="0" dirty="0">
                <a:effectLst/>
                <a:latin typeface="+mj-lt"/>
              </a:rPr>
              <a:t>A </a:t>
            </a:r>
            <a:r>
              <a:rPr lang="pt-BR" sz="3200" b="0" i="0" u="sng" dirty="0">
                <a:effectLst/>
                <a:latin typeface="+mj-lt"/>
              </a:rPr>
              <a:t>vigilância epidemiológica</a:t>
            </a:r>
            <a:r>
              <a:rPr lang="pt-BR" sz="3200" b="0" i="0" dirty="0">
                <a:effectLst/>
                <a:latin typeface="+mj-lt"/>
              </a:rPr>
              <a:t> </a:t>
            </a:r>
            <a:r>
              <a:rPr lang="pt-BR" sz="3200" b="0" i="0" dirty="0">
                <a:solidFill>
                  <a:schemeClr val="accent2">
                    <a:lumMod val="75000"/>
                  </a:schemeClr>
                </a:solidFill>
                <a:effectLst/>
                <a:latin typeface="+mj-lt"/>
              </a:rPr>
              <a:t>reconhece as principais doenças de notificação compulsória e investiga epidemias que ocorrem em territórios específicos. Além disso, age no controle dessas doenças específicas.</a:t>
            </a:r>
          </a:p>
          <a:p>
            <a:pPr algn="just"/>
            <a:endParaRPr lang="pt-BR" sz="3200" b="1" i="0" u="none" strike="noStrike" baseline="0" dirty="0">
              <a:latin typeface="+mj-lt"/>
            </a:endParaRPr>
          </a:p>
          <a:p>
            <a:pPr algn="l"/>
            <a:r>
              <a:rPr lang="pt-BR" sz="3200" b="1" i="0" u="none" strike="noStrike" baseline="0" dirty="0">
                <a:solidFill>
                  <a:srgbClr val="000000"/>
                </a:solidFill>
                <a:latin typeface="+mj-lt"/>
              </a:rPr>
              <a:t>Conjunto de atividades </a:t>
            </a:r>
            <a:r>
              <a:rPr lang="pt-BR" sz="3200" b="0" i="0" u="none" strike="noStrike" baseline="0" dirty="0">
                <a:solidFill>
                  <a:srgbClr val="000000"/>
                </a:solidFill>
                <a:latin typeface="+mj-lt"/>
              </a:rPr>
              <a:t>que proporciona </a:t>
            </a:r>
            <a:r>
              <a:rPr lang="pt-BR" sz="3200" b="1" i="0" u="none" strike="noStrike" baseline="0" dirty="0">
                <a:solidFill>
                  <a:schemeClr val="accent2">
                    <a:lumMod val="75000"/>
                  </a:schemeClr>
                </a:solidFill>
                <a:latin typeface="+mj-lt"/>
              </a:rPr>
              <a:t>informação</a:t>
            </a:r>
            <a:r>
              <a:rPr lang="pt-BR" sz="3200" b="1" i="0" u="none" strike="noStrike" baseline="0" dirty="0">
                <a:solidFill>
                  <a:srgbClr val="FF0000"/>
                </a:solidFill>
                <a:latin typeface="+mj-lt"/>
              </a:rPr>
              <a:t> </a:t>
            </a:r>
            <a:r>
              <a:rPr lang="pt-BR" sz="3200" b="0" i="0" u="none" strike="noStrike" baseline="0" dirty="0">
                <a:solidFill>
                  <a:srgbClr val="000000"/>
                </a:solidFill>
                <a:latin typeface="+mj-lt"/>
              </a:rPr>
              <a:t>indispensável para </a:t>
            </a:r>
          </a:p>
          <a:p>
            <a:pPr marL="0" indent="0" algn="l">
              <a:buNone/>
            </a:pPr>
            <a:r>
              <a:rPr lang="pt-BR" sz="3200" b="0" i="0" u="none" strike="noStrike" baseline="0" dirty="0">
                <a:solidFill>
                  <a:srgbClr val="000000"/>
                </a:solidFill>
                <a:latin typeface="+mj-lt"/>
              </a:rPr>
              <a:t>- conhecer, detectar e prever: qualquer mudança que possa ocorrer nos </a:t>
            </a:r>
            <a:r>
              <a:rPr lang="pt-BR" sz="3200" b="1" i="0" u="none" strike="noStrike" baseline="0" dirty="0">
                <a:solidFill>
                  <a:srgbClr val="000000"/>
                </a:solidFill>
                <a:latin typeface="+mj-lt"/>
              </a:rPr>
              <a:t>condicionantes do processo saúde-doença </a:t>
            </a:r>
          </a:p>
          <a:p>
            <a:pPr marL="0" indent="0" algn="l">
              <a:buNone/>
            </a:pPr>
            <a:r>
              <a:rPr lang="pt-BR" sz="3200" b="0" i="0" u="none" strike="noStrike" baseline="0" dirty="0">
                <a:solidFill>
                  <a:srgbClr val="000000"/>
                </a:solidFill>
                <a:latin typeface="+mj-lt"/>
              </a:rPr>
              <a:t>- com a finalidade de recomendar, oportunamente, </a:t>
            </a:r>
            <a:r>
              <a:rPr lang="pt-BR" sz="3200" b="1" i="0" u="none" strike="noStrike" baseline="0" dirty="0">
                <a:solidFill>
                  <a:srgbClr val="000000"/>
                </a:solidFill>
                <a:latin typeface="+mj-lt"/>
              </a:rPr>
              <a:t>medidas </a:t>
            </a:r>
            <a:r>
              <a:rPr lang="pt-BR" sz="3200" b="0" i="0" u="none" strike="noStrike" baseline="0" dirty="0">
                <a:solidFill>
                  <a:srgbClr val="000000"/>
                </a:solidFill>
                <a:latin typeface="+mj-lt"/>
              </a:rPr>
              <a:t>que levem à </a:t>
            </a:r>
            <a:r>
              <a:rPr lang="pt-BR" sz="3200" b="1" i="0" u="none" strike="noStrike" baseline="0" dirty="0">
                <a:solidFill>
                  <a:srgbClr val="000000"/>
                </a:solidFill>
                <a:latin typeface="+mj-lt"/>
              </a:rPr>
              <a:t>prevenção a ao controle das doenças e agravos</a:t>
            </a:r>
            <a:endParaRPr lang="pt-BR" sz="3200" dirty="0">
              <a:latin typeface="+mj-lt"/>
            </a:endParaRPr>
          </a:p>
        </p:txBody>
      </p:sp>
    </p:spTree>
    <p:extLst>
      <p:ext uri="{BB962C8B-B14F-4D97-AF65-F5344CB8AC3E}">
        <p14:creationId xmlns:p14="http://schemas.microsoft.com/office/powerpoint/2010/main" val="993848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317EDF-CBBE-7F70-B8EB-07D32B6D7A9E}"/>
              </a:ext>
            </a:extLst>
          </p:cNvPr>
          <p:cNvSpPr>
            <a:spLocks noGrp="1"/>
          </p:cNvSpPr>
          <p:nvPr>
            <p:ph type="title"/>
          </p:nvPr>
        </p:nvSpPr>
        <p:spPr/>
        <p:txBody>
          <a:bodyPr/>
          <a:lstStyle/>
          <a:p>
            <a:r>
              <a:rPr lang="pt-BR" dirty="0"/>
              <a:t>Vigilância Epidemiológica</a:t>
            </a:r>
          </a:p>
        </p:txBody>
      </p:sp>
      <p:sp>
        <p:nvSpPr>
          <p:cNvPr id="3" name="Espaço Reservado para Conteúdo 2">
            <a:extLst>
              <a:ext uri="{FF2B5EF4-FFF2-40B4-BE49-F238E27FC236}">
                <a16:creationId xmlns:a16="http://schemas.microsoft.com/office/drawing/2014/main" id="{371ECEDB-5F3D-ACEB-884A-B7847100CF63}"/>
              </a:ext>
            </a:extLst>
          </p:cNvPr>
          <p:cNvSpPr>
            <a:spLocks noGrp="1"/>
          </p:cNvSpPr>
          <p:nvPr>
            <p:ph idx="1"/>
          </p:nvPr>
        </p:nvSpPr>
        <p:spPr>
          <a:xfrm>
            <a:off x="838200" y="1866569"/>
            <a:ext cx="10515600" cy="4351338"/>
          </a:xfrm>
        </p:spPr>
        <p:txBody>
          <a:bodyPr>
            <a:noAutofit/>
          </a:bodyPr>
          <a:lstStyle/>
          <a:p>
            <a:pPr algn="l"/>
            <a:r>
              <a:rPr lang="pt-BR" b="0" i="0" u="none" strike="noStrike" baseline="0" dirty="0">
                <a:latin typeface="+mj-lt"/>
              </a:rPr>
              <a:t>1º - coletar dados Demográficos, de morbidade e mortalidade, de serviços (dados de unidades de saúde, de laboratórios de análise, de profissionais de saúde, leigos, imprensa </a:t>
            </a:r>
            <a:r>
              <a:rPr lang="pt-BR" b="0" i="0" u="none" strike="noStrike" baseline="0" dirty="0" err="1">
                <a:latin typeface="+mj-lt"/>
              </a:rPr>
              <a:t>etc</a:t>
            </a:r>
            <a:r>
              <a:rPr lang="pt-BR" b="0" i="0" u="none" strike="noStrike" baseline="0" dirty="0">
                <a:latin typeface="+mj-lt"/>
              </a:rPr>
              <a:t> ...)</a:t>
            </a:r>
          </a:p>
          <a:p>
            <a:pPr algn="l"/>
            <a:r>
              <a:rPr lang="pt-BR" b="0" i="0" u="none" strike="noStrike" baseline="0" dirty="0">
                <a:latin typeface="+mj-lt"/>
              </a:rPr>
              <a:t>2º - investigar e analisar os dados – gerar informação</a:t>
            </a:r>
          </a:p>
          <a:p>
            <a:pPr algn="l"/>
            <a:r>
              <a:rPr lang="pt-BR" b="0" i="0" u="none" strike="noStrike" baseline="0" dirty="0">
                <a:latin typeface="+mj-lt"/>
              </a:rPr>
              <a:t>3º - elaborar recomendações</a:t>
            </a:r>
          </a:p>
          <a:p>
            <a:pPr algn="l"/>
            <a:r>
              <a:rPr lang="pt-BR" b="0" i="0" u="none" strike="noStrike" baseline="0" dirty="0">
                <a:latin typeface="+mj-lt"/>
              </a:rPr>
              <a:t>4º - divulgar para a instâncias competentes</a:t>
            </a:r>
          </a:p>
          <a:p>
            <a:pPr algn="l"/>
            <a:endParaRPr lang="pt-BR" b="0" i="0" u="none" strike="noStrike" baseline="0" dirty="0">
              <a:latin typeface="+mj-lt"/>
            </a:endParaRPr>
          </a:p>
          <a:p>
            <a:pPr marL="0" indent="0" algn="ctr">
              <a:buNone/>
            </a:pPr>
            <a:r>
              <a:rPr lang="pt-BR" b="1" i="0" u="none" strike="noStrike" baseline="0" dirty="0">
                <a:highlight>
                  <a:srgbClr val="FFFF00"/>
                </a:highlight>
                <a:latin typeface="+mj-lt"/>
              </a:rPr>
              <a:t>Informação - decisão – ação</a:t>
            </a:r>
          </a:p>
          <a:p>
            <a:pPr marL="0" indent="0" algn="ctr">
              <a:buNone/>
            </a:pPr>
            <a:endParaRPr lang="pt-BR" b="1" i="0" u="none" strike="noStrike" baseline="0" dirty="0">
              <a:latin typeface="+mj-lt"/>
            </a:endParaRPr>
          </a:p>
        </p:txBody>
      </p:sp>
    </p:spTree>
    <p:extLst>
      <p:ext uri="{BB962C8B-B14F-4D97-AF65-F5344CB8AC3E}">
        <p14:creationId xmlns:p14="http://schemas.microsoft.com/office/powerpoint/2010/main" val="2099920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317EDF-CBBE-7F70-B8EB-07D32B6D7A9E}"/>
              </a:ext>
            </a:extLst>
          </p:cNvPr>
          <p:cNvSpPr>
            <a:spLocks noGrp="1"/>
          </p:cNvSpPr>
          <p:nvPr>
            <p:ph type="title"/>
          </p:nvPr>
        </p:nvSpPr>
        <p:spPr/>
        <p:txBody>
          <a:bodyPr/>
          <a:lstStyle/>
          <a:p>
            <a:r>
              <a:rPr lang="pt-BR" dirty="0"/>
              <a:t>Vigilância Epidemiológica</a:t>
            </a:r>
          </a:p>
        </p:txBody>
      </p:sp>
      <p:sp>
        <p:nvSpPr>
          <p:cNvPr id="3" name="Espaço Reservado para Conteúdo 2">
            <a:extLst>
              <a:ext uri="{FF2B5EF4-FFF2-40B4-BE49-F238E27FC236}">
                <a16:creationId xmlns:a16="http://schemas.microsoft.com/office/drawing/2014/main" id="{371ECEDB-5F3D-ACEB-884A-B7847100CF63}"/>
              </a:ext>
            </a:extLst>
          </p:cNvPr>
          <p:cNvSpPr>
            <a:spLocks noGrp="1"/>
          </p:cNvSpPr>
          <p:nvPr>
            <p:ph idx="1"/>
          </p:nvPr>
        </p:nvSpPr>
        <p:spPr>
          <a:xfrm>
            <a:off x="838200" y="1443488"/>
            <a:ext cx="10515600" cy="4351338"/>
          </a:xfrm>
        </p:spPr>
        <p:txBody>
          <a:bodyPr>
            <a:noAutofit/>
          </a:bodyPr>
          <a:lstStyle/>
          <a:p>
            <a:pPr marL="0" indent="0" algn="ctr">
              <a:buNone/>
            </a:pPr>
            <a:endParaRPr lang="pt-BR" b="1" i="0" u="none" strike="noStrike" baseline="0" dirty="0">
              <a:latin typeface="+mj-lt"/>
            </a:endParaRPr>
          </a:p>
          <a:p>
            <a:pPr algn="l"/>
            <a:r>
              <a:rPr lang="pt-BR" b="0" i="0" u="none" strike="noStrike" baseline="0" dirty="0">
                <a:latin typeface="+mj-lt"/>
              </a:rPr>
              <a:t>Dado (valor quantitativo) </a:t>
            </a:r>
            <a:r>
              <a:rPr lang="pt-BR" b="1" i="0" u="none" strike="noStrike" baseline="0" dirty="0">
                <a:latin typeface="+mj-lt"/>
              </a:rPr>
              <a:t>é diferente </a:t>
            </a:r>
            <a:r>
              <a:rPr lang="pt-BR" b="0" i="0" u="none" strike="noStrike" baseline="0" dirty="0">
                <a:latin typeface="+mj-lt"/>
              </a:rPr>
              <a:t>de informação (conhecimento obtido a partir do dado exige interpretação). </a:t>
            </a:r>
            <a:r>
              <a:rPr lang="pt-BR" b="1" i="0" u="none" strike="noStrike" baseline="0" dirty="0">
                <a:latin typeface="+mj-lt"/>
              </a:rPr>
              <a:t>A Informação é atividade meio e não fim da VE</a:t>
            </a:r>
          </a:p>
          <a:p>
            <a:pPr algn="l"/>
            <a:endParaRPr lang="pt-BR" b="1" i="0" u="none" strike="noStrike" baseline="0" dirty="0">
              <a:latin typeface="+mj-lt"/>
            </a:endParaRPr>
          </a:p>
          <a:p>
            <a:pPr algn="l"/>
            <a:r>
              <a:rPr lang="pt-BR" b="0" i="0" u="none" strike="noStrike" baseline="0" dirty="0">
                <a:latin typeface="+mj-lt"/>
              </a:rPr>
              <a:t>Monitoramento da qualidade dos dados (treinamento e supervisão dos profissionais e dos mecanismos de coleta)</a:t>
            </a:r>
            <a:endParaRPr lang="pt-BR" dirty="0">
              <a:latin typeface="+mj-lt"/>
            </a:endParaRPr>
          </a:p>
        </p:txBody>
      </p:sp>
    </p:spTree>
    <p:extLst>
      <p:ext uri="{BB962C8B-B14F-4D97-AF65-F5344CB8AC3E}">
        <p14:creationId xmlns:p14="http://schemas.microsoft.com/office/powerpoint/2010/main" val="3391498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317EDF-CBBE-7F70-B8EB-07D32B6D7A9E}"/>
              </a:ext>
            </a:extLst>
          </p:cNvPr>
          <p:cNvSpPr>
            <a:spLocks noGrp="1"/>
          </p:cNvSpPr>
          <p:nvPr>
            <p:ph type="title"/>
          </p:nvPr>
        </p:nvSpPr>
        <p:spPr/>
        <p:txBody>
          <a:bodyPr/>
          <a:lstStyle/>
          <a:p>
            <a:r>
              <a:rPr lang="pt-BR" dirty="0"/>
              <a:t>Vigilância Epidemiológica</a:t>
            </a:r>
          </a:p>
        </p:txBody>
      </p:sp>
      <p:sp>
        <p:nvSpPr>
          <p:cNvPr id="3" name="Espaço Reservado para Conteúdo 2">
            <a:extLst>
              <a:ext uri="{FF2B5EF4-FFF2-40B4-BE49-F238E27FC236}">
                <a16:creationId xmlns:a16="http://schemas.microsoft.com/office/drawing/2014/main" id="{371ECEDB-5F3D-ACEB-884A-B7847100CF63}"/>
              </a:ext>
            </a:extLst>
          </p:cNvPr>
          <p:cNvSpPr>
            <a:spLocks noGrp="1"/>
          </p:cNvSpPr>
          <p:nvPr>
            <p:ph idx="1"/>
          </p:nvPr>
        </p:nvSpPr>
        <p:spPr>
          <a:xfrm>
            <a:off x="838200" y="1443488"/>
            <a:ext cx="10515600" cy="4351338"/>
          </a:xfrm>
        </p:spPr>
        <p:txBody>
          <a:bodyPr>
            <a:noAutofit/>
          </a:bodyPr>
          <a:lstStyle/>
          <a:p>
            <a:pPr algn="l"/>
            <a:r>
              <a:rPr lang="pt-BR" b="1" i="0" u="none" strike="noStrike" baseline="0" dirty="0">
                <a:latin typeface="+mj-lt"/>
              </a:rPr>
              <a:t>Sistemas de informação</a:t>
            </a:r>
          </a:p>
          <a:p>
            <a:pPr algn="l"/>
            <a:endParaRPr lang="pt-BR" b="0" i="0" u="none" strike="noStrike" baseline="0" dirty="0">
              <a:latin typeface="+mj-lt"/>
            </a:endParaRPr>
          </a:p>
          <a:p>
            <a:pPr marL="0" indent="0" algn="l">
              <a:buNone/>
            </a:pPr>
            <a:r>
              <a:rPr lang="pt-BR" i="0" u="none" strike="noStrike" baseline="0" dirty="0">
                <a:latin typeface="+mj-lt"/>
              </a:rPr>
              <a:t>Sistema de Informação sobre Mortalidade - SIM</a:t>
            </a:r>
          </a:p>
          <a:p>
            <a:pPr marL="0" indent="0" algn="l">
              <a:buNone/>
            </a:pPr>
            <a:r>
              <a:rPr lang="pt-BR" i="0" u="none" strike="noStrike" baseline="0" dirty="0">
                <a:latin typeface="+mj-lt"/>
              </a:rPr>
              <a:t>Sistema de Informação de Nascidos Vivos - SINASC</a:t>
            </a:r>
          </a:p>
          <a:p>
            <a:pPr marL="0" indent="0" algn="l">
              <a:buNone/>
            </a:pPr>
            <a:r>
              <a:rPr lang="pt-BR" i="0" u="none" strike="noStrike" baseline="0" dirty="0">
                <a:latin typeface="+mj-lt"/>
              </a:rPr>
              <a:t>Sistema de Informação do Programa Nacional de Imunização - SI-PNI</a:t>
            </a:r>
          </a:p>
          <a:p>
            <a:pPr marL="0" indent="0" algn="l">
              <a:buNone/>
            </a:pPr>
            <a:r>
              <a:rPr lang="pt-BR" i="0" u="none" strike="noStrike" baseline="0" dirty="0">
                <a:latin typeface="+mj-lt"/>
              </a:rPr>
              <a:t>Sistema de Informação de Agravos de Notificação – Sinan</a:t>
            </a:r>
          </a:p>
          <a:p>
            <a:pPr marL="0" indent="0" algn="l">
              <a:buNone/>
            </a:pPr>
            <a:r>
              <a:rPr lang="pt-BR" dirty="0">
                <a:latin typeface="+mj-lt"/>
              </a:rPr>
              <a:t>Sistema Nacional de Vigilância Alimentar e Nutricional - SISVAN</a:t>
            </a:r>
            <a:endParaRPr lang="pt-BR" i="0" u="none" strike="noStrike" baseline="0" dirty="0">
              <a:latin typeface="+mj-lt"/>
            </a:endParaRPr>
          </a:p>
          <a:p>
            <a:pPr marL="0" indent="0" algn="l">
              <a:buNone/>
            </a:pPr>
            <a:endParaRPr lang="pt-BR" dirty="0">
              <a:latin typeface="+mj-lt"/>
            </a:endParaRPr>
          </a:p>
        </p:txBody>
      </p:sp>
    </p:spTree>
    <p:extLst>
      <p:ext uri="{BB962C8B-B14F-4D97-AF65-F5344CB8AC3E}">
        <p14:creationId xmlns:p14="http://schemas.microsoft.com/office/powerpoint/2010/main" val="1482089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40EB3A-6B11-F7BB-D650-226018F423AE}"/>
              </a:ext>
            </a:extLst>
          </p:cNvPr>
          <p:cNvSpPr>
            <a:spLocks noGrp="1"/>
          </p:cNvSpPr>
          <p:nvPr>
            <p:ph type="title"/>
          </p:nvPr>
        </p:nvSpPr>
        <p:spPr/>
        <p:txBody>
          <a:bodyPr/>
          <a:lstStyle/>
          <a:p>
            <a:r>
              <a:rPr lang="pt-BR" dirty="0"/>
              <a:t>Vigilância em Saúde</a:t>
            </a:r>
          </a:p>
        </p:txBody>
      </p:sp>
      <p:sp>
        <p:nvSpPr>
          <p:cNvPr id="3" name="Espaço Reservado para Conteúdo 2">
            <a:extLst>
              <a:ext uri="{FF2B5EF4-FFF2-40B4-BE49-F238E27FC236}">
                <a16:creationId xmlns:a16="http://schemas.microsoft.com/office/drawing/2014/main" id="{494D174A-977D-858B-A7A0-16E97851F6FD}"/>
              </a:ext>
            </a:extLst>
          </p:cNvPr>
          <p:cNvSpPr>
            <a:spLocks noGrp="1"/>
          </p:cNvSpPr>
          <p:nvPr>
            <p:ph idx="1"/>
          </p:nvPr>
        </p:nvSpPr>
        <p:spPr/>
        <p:txBody>
          <a:bodyPr/>
          <a:lstStyle/>
          <a:p>
            <a:r>
              <a:rPr lang="pt-BR" b="1" dirty="0"/>
              <a:t>Proteção à saúde</a:t>
            </a:r>
          </a:p>
          <a:p>
            <a:pPr marL="0" indent="0" eaLnBrk="1" hangingPunct="1">
              <a:buNone/>
            </a:pPr>
            <a:r>
              <a:rPr lang="pt-BR" altLang="pt-BR" dirty="0"/>
              <a:t>- Conhecimento Complexo</a:t>
            </a:r>
          </a:p>
          <a:p>
            <a:pPr marL="0" indent="0" eaLnBrk="1" hangingPunct="1">
              <a:buNone/>
            </a:pPr>
            <a:r>
              <a:rPr lang="pt-BR" altLang="pt-BR" dirty="0"/>
              <a:t>- Saúde Coletiva</a:t>
            </a:r>
          </a:p>
          <a:p>
            <a:pPr marL="0" indent="0" eaLnBrk="1" hangingPunct="1">
              <a:buNone/>
            </a:pPr>
            <a:r>
              <a:rPr lang="pt-BR" altLang="pt-BR" dirty="0"/>
              <a:t>- Sanitarista – atuação</a:t>
            </a:r>
          </a:p>
          <a:p>
            <a:pPr marL="0" indent="0" eaLnBrk="1" hangingPunct="1">
              <a:buNone/>
            </a:pPr>
            <a:r>
              <a:rPr lang="pt-BR" altLang="pt-BR" dirty="0"/>
              <a:t>- Proteção e Direito</a:t>
            </a:r>
          </a:p>
          <a:p>
            <a:pPr marL="0" indent="0" eaLnBrk="1" hangingPunct="1">
              <a:buNone/>
            </a:pPr>
            <a:r>
              <a:rPr lang="pt-BR" altLang="pt-BR" dirty="0"/>
              <a:t>- Risco, Território e Saúde</a:t>
            </a:r>
          </a:p>
          <a:p>
            <a:endParaRPr lang="pt-BR" dirty="0"/>
          </a:p>
        </p:txBody>
      </p:sp>
      <p:sp>
        <p:nvSpPr>
          <p:cNvPr id="4" name="CaixaDeTexto 3">
            <a:extLst>
              <a:ext uri="{FF2B5EF4-FFF2-40B4-BE49-F238E27FC236}">
                <a16:creationId xmlns:a16="http://schemas.microsoft.com/office/drawing/2014/main" id="{AE419241-0A1B-6446-6394-1B90C7485AFB}"/>
              </a:ext>
            </a:extLst>
          </p:cNvPr>
          <p:cNvSpPr txBox="1"/>
          <p:nvPr/>
        </p:nvSpPr>
        <p:spPr>
          <a:xfrm>
            <a:off x="5773003" y="2320119"/>
            <a:ext cx="5580797" cy="2585323"/>
          </a:xfrm>
          <a:prstGeom prst="rect">
            <a:avLst/>
          </a:prstGeom>
          <a:noFill/>
        </p:spPr>
        <p:txBody>
          <a:bodyPr wrap="square" rtlCol="0">
            <a:spAutoFit/>
          </a:bodyPr>
          <a:lstStyle/>
          <a:p>
            <a:r>
              <a:rPr lang="pt-BR" altLang="pt-BR" dirty="0"/>
              <a:t>Fundamentada em diferentes disciplinas:</a:t>
            </a:r>
          </a:p>
          <a:p>
            <a:r>
              <a:rPr lang="pt-BR" altLang="pt-BR" dirty="0"/>
              <a:t>epidemiologia, geografia crítica, </a:t>
            </a:r>
            <a:r>
              <a:rPr lang="pt-BR" altLang="pt-BR" u="sng" dirty="0"/>
              <a:t>planificação em saúde</a:t>
            </a:r>
            <a:r>
              <a:rPr lang="pt-BR" altLang="pt-BR" dirty="0"/>
              <a:t>, ciências sociais, pedagogia, direito, </a:t>
            </a:r>
            <a:r>
              <a:rPr lang="pt-BR" altLang="pt-BR" u="sng" dirty="0"/>
              <a:t>comunicação</a:t>
            </a:r>
            <a:r>
              <a:rPr lang="pt-BR" altLang="pt-BR" dirty="0"/>
              <a:t> etc.</a:t>
            </a:r>
          </a:p>
          <a:p>
            <a:endParaRPr lang="pt-BR" altLang="pt-BR" dirty="0"/>
          </a:p>
          <a:p>
            <a:r>
              <a:rPr lang="pt-BR" altLang="pt-BR" dirty="0"/>
              <a:t>A ‘</a:t>
            </a:r>
            <a:r>
              <a:rPr lang="pt-BR" altLang="pt-BR" u="sng" dirty="0"/>
              <a:t>vigilância em saúde</a:t>
            </a:r>
            <a:r>
              <a:rPr lang="pt-BR" altLang="pt-BR" dirty="0"/>
              <a:t>’ recorre a uma ‘associação de </a:t>
            </a:r>
            <a:r>
              <a:rPr lang="pt-BR" altLang="pt-BR" u="sng" dirty="0"/>
              <a:t>tecnologias</a:t>
            </a:r>
            <a:r>
              <a:rPr lang="pt-BR" altLang="pt-BR" dirty="0"/>
              <a:t>’ (materiais e não materiais) para enfrentar problemas (danos, riscos e agravos), necessidades e determinantes </a:t>
            </a:r>
            <a:r>
              <a:rPr lang="pt-BR" altLang="pt-BR" dirty="0" err="1"/>
              <a:t>sócio-ambientais</a:t>
            </a:r>
            <a:r>
              <a:rPr lang="pt-BR" altLang="pt-BR" dirty="0"/>
              <a:t> da saúde. </a:t>
            </a:r>
          </a:p>
          <a:p>
            <a:endParaRPr lang="pt-BR" dirty="0"/>
          </a:p>
        </p:txBody>
      </p:sp>
      <p:cxnSp>
        <p:nvCxnSpPr>
          <p:cNvPr id="6" name="Conector reto 5">
            <a:extLst>
              <a:ext uri="{FF2B5EF4-FFF2-40B4-BE49-F238E27FC236}">
                <a16:creationId xmlns:a16="http://schemas.microsoft.com/office/drawing/2014/main" id="{7BC5442D-5F49-CAB9-9F4E-2FF2284C349C}"/>
              </a:ext>
            </a:extLst>
          </p:cNvPr>
          <p:cNvCxnSpPr/>
          <p:nvPr/>
        </p:nvCxnSpPr>
        <p:spPr>
          <a:xfrm>
            <a:off x="5773003" y="2265527"/>
            <a:ext cx="0" cy="248389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413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317EDF-CBBE-7F70-B8EB-07D32B6D7A9E}"/>
              </a:ext>
            </a:extLst>
          </p:cNvPr>
          <p:cNvSpPr>
            <a:spLocks noGrp="1"/>
          </p:cNvSpPr>
          <p:nvPr>
            <p:ph type="title"/>
          </p:nvPr>
        </p:nvSpPr>
        <p:spPr/>
        <p:txBody>
          <a:bodyPr/>
          <a:lstStyle/>
          <a:p>
            <a:r>
              <a:rPr lang="pt-BR" dirty="0"/>
              <a:t>Vigilância Epidemiológica</a:t>
            </a:r>
          </a:p>
        </p:txBody>
      </p:sp>
      <p:sp>
        <p:nvSpPr>
          <p:cNvPr id="3" name="Espaço Reservado para Conteúdo 2">
            <a:extLst>
              <a:ext uri="{FF2B5EF4-FFF2-40B4-BE49-F238E27FC236}">
                <a16:creationId xmlns:a16="http://schemas.microsoft.com/office/drawing/2014/main" id="{371ECEDB-5F3D-ACEB-884A-B7847100CF63}"/>
              </a:ext>
            </a:extLst>
          </p:cNvPr>
          <p:cNvSpPr>
            <a:spLocks noGrp="1"/>
          </p:cNvSpPr>
          <p:nvPr>
            <p:ph idx="1"/>
          </p:nvPr>
        </p:nvSpPr>
        <p:spPr>
          <a:xfrm>
            <a:off x="838200" y="1443488"/>
            <a:ext cx="10515600" cy="4351338"/>
          </a:xfrm>
        </p:spPr>
        <p:txBody>
          <a:bodyPr>
            <a:noAutofit/>
          </a:bodyPr>
          <a:lstStyle/>
          <a:p>
            <a:pPr algn="l"/>
            <a:r>
              <a:rPr lang="pt-BR" b="1" i="0" u="none" strike="noStrike" baseline="0" dirty="0">
                <a:latin typeface="+mj-lt"/>
              </a:rPr>
              <a:t>Sistema de Informação de Agravos de Notificação compulsória</a:t>
            </a:r>
          </a:p>
          <a:p>
            <a:pPr algn="l"/>
            <a:endParaRPr lang="pt-BR" b="1" i="0" u="none" strike="noStrike" baseline="0" dirty="0">
              <a:latin typeface="+mj-lt"/>
            </a:endParaRPr>
          </a:p>
          <a:p>
            <a:pPr marL="0" indent="0" algn="l">
              <a:buNone/>
            </a:pPr>
            <a:r>
              <a:rPr lang="pt-BR" b="0" i="0" u="none" strike="noStrike" baseline="0" dirty="0">
                <a:latin typeface="+mj-lt"/>
              </a:rPr>
              <a:t>Notificação compulsória (caso suspeito ou confirmado)</a:t>
            </a:r>
          </a:p>
          <a:p>
            <a:pPr marL="0" indent="0" algn="l">
              <a:buNone/>
            </a:pPr>
            <a:r>
              <a:rPr lang="pt-BR" b="0" i="0" u="none" strike="noStrike" baseline="0" dirty="0">
                <a:latin typeface="+mj-lt"/>
              </a:rPr>
              <a:t>Pode ser feita de forma passiva ou ativa</a:t>
            </a:r>
          </a:p>
          <a:p>
            <a:pPr marL="0" indent="0" algn="l">
              <a:buNone/>
            </a:pPr>
            <a:r>
              <a:rPr lang="pt-BR" b="0" i="0" u="none" strike="noStrike" baseline="0" dirty="0">
                <a:latin typeface="+mj-lt"/>
              </a:rPr>
              <a:t>Possui diferentes níveis – nacional, estadual, municipal e local (cada nível pode fazer acréscimos conforme suas especificidades e recursos)</a:t>
            </a:r>
          </a:p>
          <a:p>
            <a:pPr marL="0" indent="0" algn="l">
              <a:buNone/>
            </a:pPr>
            <a:r>
              <a:rPr lang="pt-BR" b="0" i="0" u="none" strike="noStrike" baseline="0" dirty="0">
                <a:latin typeface="+mj-lt"/>
              </a:rPr>
              <a:t>Calendário epidemiológico (semanas epidemiológicas)</a:t>
            </a:r>
          </a:p>
          <a:p>
            <a:pPr marL="0" indent="0" algn="l">
              <a:buNone/>
            </a:pPr>
            <a:endParaRPr lang="pt-BR" sz="1000" b="0" i="0" u="none" strike="noStrike" baseline="0" dirty="0">
              <a:latin typeface="+mj-lt"/>
            </a:endParaRPr>
          </a:p>
          <a:p>
            <a:pPr marL="0" indent="0">
              <a:buNone/>
            </a:pPr>
            <a:r>
              <a:rPr lang="pt-BR" sz="2000" b="0" i="1" dirty="0">
                <a:solidFill>
                  <a:schemeClr val="accent2">
                    <a:lumMod val="75000"/>
                  </a:schemeClr>
                </a:solidFill>
                <a:effectLst/>
                <a:latin typeface="+mj-lt"/>
              </a:rPr>
              <a:t>A </a:t>
            </a:r>
            <a:r>
              <a:rPr lang="pt-BR" sz="2000" b="1" i="1" dirty="0">
                <a:solidFill>
                  <a:schemeClr val="accent2">
                    <a:lumMod val="75000"/>
                  </a:schemeClr>
                </a:solidFill>
                <a:effectLst/>
                <a:latin typeface="+mj-lt"/>
              </a:rPr>
              <a:t>notificação compulsória</a:t>
            </a:r>
            <a:r>
              <a:rPr lang="pt-BR" sz="2000" b="0" i="1" dirty="0">
                <a:solidFill>
                  <a:schemeClr val="accent2">
                    <a:lumMod val="75000"/>
                  </a:schemeClr>
                </a:solidFill>
                <a:effectLst/>
                <a:latin typeface="+mj-lt"/>
              </a:rPr>
              <a:t> é a comunicação obrigatória à autoridade de saúde, realizada pelos médicos, profissionais de saúde ou responsáveis pelos estabelecimentos de saúde, públicos ou privados, sobre a ocorrência de suspeita ou confirmação de doença, agravo ou evento de saúde pública, podendo ser imediata ou semanal.</a:t>
            </a:r>
            <a:endParaRPr lang="pt-BR" sz="2000" i="1" dirty="0">
              <a:solidFill>
                <a:schemeClr val="accent2">
                  <a:lumMod val="75000"/>
                </a:schemeClr>
              </a:solidFill>
              <a:latin typeface="+mj-lt"/>
            </a:endParaRPr>
          </a:p>
          <a:p>
            <a:pPr marL="0" indent="0" algn="l">
              <a:buNone/>
            </a:pPr>
            <a:endParaRPr lang="pt-BR" b="0" i="0" u="none" strike="noStrike" baseline="0" dirty="0">
              <a:latin typeface="+mj-lt"/>
            </a:endParaRPr>
          </a:p>
        </p:txBody>
      </p:sp>
    </p:spTree>
    <p:extLst>
      <p:ext uri="{BB962C8B-B14F-4D97-AF65-F5344CB8AC3E}">
        <p14:creationId xmlns:p14="http://schemas.microsoft.com/office/powerpoint/2010/main" val="4024394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317EDF-CBBE-7F70-B8EB-07D32B6D7A9E}"/>
              </a:ext>
            </a:extLst>
          </p:cNvPr>
          <p:cNvSpPr>
            <a:spLocks noGrp="1"/>
          </p:cNvSpPr>
          <p:nvPr>
            <p:ph type="title"/>
          </p:nvPr>
        </p:nvSpPr>
        <p:spPr/>
        <p:txBody>
          <a:bodyPr/>
          <a:lstStyle/>
          <a:p>
            <a:r>
              <a:rPr lang="pt-BR" dirty="0"/>
              <a:t>Vigilância Epidemiológica</a:t>
            </a:r>
          </a:p>
        </p:txBody>
      </p:sp>
      <p:sp>
        <p:nvSpPr>
          <p:cNvPr id="3" name="Espaço Reservado para Conteúdo 2">
            <a:extLst>
              <a:ext uri="{FF2B5EF4-FFF2-40B4-BE49-F238E27FC236}">
                <a16:creationId xmlns:a16="http://schemas.microsoft.com/office/drawing/2014/main" id="{371ECEDB-5F3D-ACEB-884A-B7847100CF63}"/>
              </a:ext>
            </a:extLst>
          </p:cNvPr>
          <p:cNvSpPr>
            <a:spLocks noGrp="1"/>
          </p:cNvSpPr>
          <p:nvPr>
            <p:ph idx="1"/>
          </p:nvPr>
        </p:nvSpPr>
        <p:spPr>
          <a:xfrm>
            <a:off x="838200" y="1443488"/>
            <a:ext cx="10515600" cy="4351338"/>
          </a:xfrm>
        </p:spPr>
        <p:txBody>
          <a:bodyPr>
            <a:noAutofit/>
          </a:bodyPr>
          <a:lstStyle/>
          <a:p>
            <a:pPr algn="l"/>
            <a:r>
              <a:rPr lang="pt-BR" b="1" i="0" u="none" strike="noStrike" baseline="0" dirty="0">
                <a:latin typeface="+mj-lt"/>
              </a:rPr>
              <a:t>Lista de Notificação compulsória (48 itens, exemplos)</a:t>
            </a:r>
          </a:p>
          <a:p>
            <a:pPr marL="0" indent="0" algn="l">
              <a:buNone/>
            </a:pPr>
            <a:r>
              <a:rPr lang="pt-BR" b="0" i="0" u="none" strike="noStrike" baseline="0" dirty="0">
                <a:latin typeface="+mj-lt"/>
              </a:rPr>
              <a:t>• Acidente de trabalho com exposição a material biológico</a:t>
            </a:r>
          </a:p>
          <a:p>
            <a:pPr algn="l"/>
            <a:r>
              <a:rPr lang="pt-BR" b="0" i="0" u="none" strike="noStrike" baseline="0" dirty="0">
                <a:latin typeface="+mj-lt"/>
              </a:rPr>
              <a:t>Síndrome Respiratória Aguda Grave associada a Coronavírus</a:t>
            </a:r>
          </a:p>
          <a:p>
            <a:pPr algn="l"/>
            <a:r>
              <a:rPr lang="pt-BR" b="0" i="0" u="none" strike="noStrike" baseline="0" dirty="0">
                <a:latin typeface="+mj-lt"/>
              </a:rPr>
              <a:t>Sarampo</a:t>
            </a:r>
          </a:p>
          <a:p>
            <a:pPr algn="l"/>
            <a:r>
              <a:rPr lang="pt-BR" b="0" i="0" u="none" strike="noStrike" baseline="0" dirty="0">
                <a:latin typeface="+mj-lt"/>
              </a:rPr>
              <a:t>Dengue</a:t>
            </a:r>
          </a:p>
          <a:p>
            <a:pPr algn="l"/>
            <a:r>
              <a:rPr lang="pt-BR" b="0" i="0" u="none" strike="noStrike" baseline="0" dirty="0">
                <a:latin typeface="+mj-lt"/>
              </a:rPr>
              <a:t>Óbito materno</a:t>
            </a:r>
          </a:p>
          <a:p>
            <a:pPr algn="l"/>
            <a:r>
              <a:rPr lang="pt-BR" b="0" i="0" u="none" strike="noStrike" baseline="0" dirty="0">
                <a:latin typeface="+mj-lt"/>
              </a:rPr>
              <a:t>Violência doméstica</a:t>
            </a:r>
          </a:p>
          <a:p>
            <a:pPr algn="l"/>
            <a:endParaRPr lang="pt-BR" dirty="0">
              <a:latin typeface="+mj-lt"/>
            </a:endParaRPr>
          </a:p>
          <a:p>
            <a:pPr marL="0" indent="0" algn="r">
              <a:buNone/>
            </a:pPr>
            <a:r>
              <a:rPr lang="pt-BR" sz="2000" b="0" i="0" u="none" strike="noStrike" baseline="0" dirty="0">
                <a:latin typeface="+mj-lt"/>
                <a:hlinkClick r:id="rId2"/>
              </a:rPr>
              <a:t>Ministério da Saúde: https://www.gov.br/saude/pt-br/composicao/svsa/notificacao-compulsoria#:~:text=A%20notifica%C3%A7%C3%A3o%20compuls%C3%B3ria%20%C3%A9%20a,descritos%20no%20anexo%2C%20podendo%20ser</a:t>
            </a:r>
            <a:endParaRPr lang="pt-BR" sz="2000" b="0" i="0" u="none" strike="noStrike" baseline="0" dirty="0">
              <a:latin typeface="+mj-lt"/>
            </a:endParaRPr>
          </a:p>
        </p:txBody>
      </p:sp>
    </p:spTree>
    <p:extLst>
      <p:ext uri="{BB962C8B-B14F-4D97-AF65-F5344CB8AC3E}">
        <p14:creationId xmlns:p14="http://schemas.microsoft.com/office/powerpoint/2010/main" val="216220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D5A27-DDFF-BADF-7601-37A434252770}"/>
              </a:ext>
            </a:extLst>
          </p:cNvPr>
          <p:cNvSpPr>
            <a:spLocks noGrp="1"/>
          </p:cNvSpPr>
          <p:nvPr>
            <p:ph type="title"/>
          </p:nvPr>
        </p:nvSpPr>
        <p:spPr/>
        <p:txBody>
          <a:bodyPr/>
          <a:lstStyle/>
          <a:p>
            <a:r>
              <a:rPr lang="pt-BR" dirty="0"/>
              <a:t>Vigilância Ambiental</a:t>
            </a:r>
          </a:p>
        </p:txBody>
      </p:sp>
      <p:sp>
        <p:nvSpPr>
          <p:cNvPr id="3" name="Espaço Reservado para Conteúdo 2">
            <a:extLst>
              <a:ext uri="{FF2B5EF4-FFF2-40B4-BE49-F238E27FC236}">
                <a16:creationId xmlns:a16="http://schemas.microsoft.com/office/drawing/2014/main" id="{8291DD67-56A6-07B1-C0EE-E4C46B427BFE}"/>
              </a:ext>
            </a:extLst>
          </p:cNvPr>
          <p:cNvSpPr>
            <a:spLocks noGrp="1"/>
          </p:cNvSpPr>
          <p:nvPr>
            <p:ph idx="1"/>
          </p:nvPr>
        </p:nvSpPr>
        <p:spPr/>
        <p:txBody>
          <a:bodyPr/>
          <a:lstStyle/>
          <a:p>
            <a:r>
              <a:rPr lang="pt-BR" b="0" i="0" dirty="0">
                <a:effectLst/>
                <a:latin typeface="+mj-lt"/>
              </a:rPr>
              <a:t>A </a:t>
            </a:r>
            <a:r>
              <a:rPr lang="pt-BR" b="0" i="0" u="sng" dirty="0">
                <a:effectLst/>
                <a:latin typeface="+mj-lt"/>
              </a:rPr>
              <a:t>vigilância ambiental</a:t>
            </a:r>
            <a:r>
              <a:rPr lang="pt-BR" b="0" i="0" dirty="0">
                <a:effectLst/>
                <a:latin typeface="+mj-lt"/>
              </a:rPr>
              <a:t> se dedica às interferências dos ambientes físico, psicológico e social na saúde. </a:t>
            </a:r>
          </a:p>
          <a:p>
            <a:endParaRPr lang="pt-BR" dirty="0">
              <a:latin typeface="+mj-lt"/>
            </a:endParaRPr>
          </a:p>
          <a:p>
            <a:r>
              <a:rPr lang="pt-BR" b="0" i="0" dirty="0">
                <a:effectLst/>
                <a:latin typeface="+mj-lt"/>
              </a:rPr>
              <a:t>As ações neste contexto têm privilegiado, por exemplo, o controle da água de consumo humano, o controle de resíduos (agrotóxicos, metais pesados, poluição do ar) e o controle de vetores de transmissão de doenças – especialmente insetos e roedores. </a:t>
            </a:r>
            <a:endParaRPr lang="pt-BR" dirty="0">
              <a:latin typeface="+mj-lt"/>
            </a:endParaRPr>
          </a:p>
        </p:txBody>
      </p:sp>
    </p:spTree>
    <p:extLst>
      <p:ext uri="{BB962C8B-B14F-4D97-AF65-F5344CB8AC3E}">
        <p14:creationId xmlns:p14="http://schemas.microsoft.com/office/powerpoint/2010/main" val="1083009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D5A27-DDFF-BADF-7601-37A434252770}"/>
              </a:ext>
            </a:extLst>
          </p:cNvPr>
          <p:cNvSpPr>
            <a:spLocks noGrp="1"/>
          </p:cNvSpPr>
          <p:nvPr>
            <p:ph type="title"/>
          </p:nvPr>
        </p:nvSpPr>
        <p:spPr/>
        <p:txBody>
          <a:bodyPr/>
          <a:lstStyle/>
          <a:p>
            <a:r>
              <a:rPr lang="pt-BR" dirty="0"/>
              <a:t>Vigilância de Saúde do Trabalhador</a:t>
            </a:r>
          </a:p>
        </p:txBody>
      </p:sp>
      <p:sp>
        <p:nvSpPr>
          <p:cNvPr id="3" name="Espaço Reservado para Conteúdo 2">
            <a:extLst>
              <a:ext uri="{FF2B5EF4-FFF2-40B4-BE49-F238E27FC236}">
                <a16:creationId xmlns:a16="http://schemas.microsoft.com/office/drawing/2014/main" id="{8291DD67-56A6-07B1-C0EE-E4C46B427BFE}"/>
              </a:ext>
            </a:extLst>
          </p:cNvPr>
          <p:cNvSpPr>
            <a:spLocks noGrp="1"/>
          </p:cNvSpPr>
          <p:nvPr>
            <p:ph idx="1"/>
          </p:nvPr>
        </p:nvSpPr>
        <p:spPr/>
        <p:txBody>
          <a:bodyPr/>
          <a:lstStyle/>
          <a:p>
            <a:r>
              <a:rPr lang="pt-BR" b="0" i="0" dirty="0">
                <a:solidFill>
                  <a:srgbClr val="5D5C5C"/>
                </a:solidFill>
                <a:effectLst/>
                <a:latin typeface="Trebuchet MS" panose="020B0603020202020204" pitchFamily="34" charset="0"/>
              </a:rPr>
              <a:t> </a:t>
            </a:r>
            <a:r>
              <a:rPr lang="pt-BR" b="0" i="0" dirty="0">
                <a:effectLst/>
                <a:latin typeface="+mj-lt"/>
              </a:rPr>
              <a:t>A </a:t>
            </a:r>
            <a:r>
              <a:rPr lang="pt-BR" b="0" i="0" u="sng" dirty="0">
                <a:effectLst/>
                <a:latin typeface="+mj-lt"/>
              </a:rPr>
              <a:t>vigilância de saúde do trabalhador</a:t>
            </a:r>
            <a:r>
              <a:rPr lang="pt-BR" b="0" i="0" dirty="0">
                <a:effectLst/>
                <a:latin typeface="+mj-lt"/>
              </a:rPr>
              <a:t> realiza estudos, ações de prevenção, assistência e vigilância aos agravos à saúde relacionados ao trabalho.</a:t>
            </a:r>
          </a:p>
          <a:p>
            <a:endParaRPr lang="pt-BR" b="0" i="0" dirty="0">
              <a:effectLst/>
              <a:latin typeface="+mj-lt"/>
            </a:endParaRPr>
          </a:p>
          <a:p>
            <a:r>
              <a:rPr lang="pt-BR" b="0" i="0" dirty="0">
                <a:effectLst/>
                <a:latin typeface="+mj-lt"/>
              </a:rPr>
              <a:t>A Saúde do Trabalhador é o </a:t>
            </a:r>
            <a:r>
              <a:rPr lang="pt-BR" b="1" i="0" dirty="0">
                <a:effectLst/>
                <a:latin typeface="+mj-lt"/>
              </a:rPr>
              <a:t>conjunto de atividades do campo da saúde coletiva</a:t>
            </a:r>
            <a:r>
              <a:rPr lang="pt-BR" b="0" i="0" dirty="0">
                <a:effectLst/>
                <a:latin typeface="+mj-lt"/>
              </a:rPr>
              <a:t> que se destina, por meio das ações de vigilância epidemiológica e vigilância sanitária, à promoção e proteção da saúde dos trabalhadores, assim como visa à recuperação e reabilitação da saúde dos trabalhadores submetidos aos </a:t>
            </a:r>
            <a:r>
              <a:rPr lang="pt-BR" b="0" i="0" dirty="0">
                <a:solidFill>
                  <a:schemeClr val="accent2">
                    <a:lumMod val="75000"/>
                  </a:schemeClr>
                </a:solidFill>
                <a:effectLst/>
                <a:latin typeface="+mj-lt"/>
              </a:rPr>
              <a:t>riscos e agravos advindos das condições de trabalho</a:t>
            </a:r>
            <a:r>
              <a:rPr lang="pt-BR" b="0" i="0" dirty="0">
                <a:effectLst/>
                <a:latin typeface="+mj-lt"/>
              </a:rPr>
              <a:t>.</a:t>
            </a:r>
            <a:endParaRPr lang="pt-BR" dirty="0">
              <a:latin typeface="+mj-lt"/>
            </a:endParaRPr>
          </a:p>
        </p:txBody>
      </p:sp>
    </p:spTree>
    <p:extLst>
      <p:ext uri="{BB962C8B-B14F-4D97-AF65-F5344CB8AC3E}">
        <p14:creationId xmlns:p14="http://schemas.microsoft.com/office/powerpoint/2010/main" val="3597538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D5A27-DDFF-BADF-7601-37A434252770}"/>
              </a:ext>
            </a:extLst>
          </p:cNvPr>
          <p:cNvSpPr>
            <a:spLocks noGrp="1"/>
          </p:cNvSpPr>
          <p:nvPr>
            <p:ph type="title"/>
          </p:nvPr>
        </p:nvSpPr>
        <p:spPr/>
        <p:txBody>
          <a:bodyPr/>
          <a:lstStyle/>
          <a:p>
            <a:r>
              <a:rPr lang="pt-BR" dirty="0"/>
              <a:t>Vigilância de Saúde do Trabalhador</a:t>
            </a:r>
          </a:p>
        </p:txBody>
      </p:sp>
      <p:sp>
        <p:nvSpPr>
          <p:cNvPr id="3" name="Espaço Reservado para Conteúdo 2">
            <a:extLst>
              <a:ext uri="{FF2B5EF4-FFF2-40B4-BE49-F238E27FC236}">
                <a16:creationId xmlns:a16="http://schemas.microsoft.com/office/drawing/2014/main" id="{8291DD67-56A6-07B1-C0EE-E4C46B427BFE}"/>
              </a:ext>
            </a:extLst>
          </p:cNvPr>
          <p:cNvSpPr>
            <a:spLocks noGrp="1"/>
          </p:cNvSpPr>
          <p:nvPr>
            <p:ph idx="1"/>
          </p:nvPr>
        </p:nvSpPr>
        <p:spPr/>
        <p:txBody>
          <a:bodyPr>
            <a:normAutofit fontScale="92500" lnSpcReduction="10000"/>
          </a:bodyPr>
          <a:lstStyle/>
          <a:p>
            <a:pPr algn="l" fontAlgn="base">
              <a:buFont typeface="Arial" panose="020B0604020202020204" pitchFamily="34" charset="0"/>
              <a:buChar char="•"/>
            </a:pPr>
            <a:r>
              <a:rPr lang="pt-BR" sz="3000" b="0" i="0" dirty="0">
                <a:effectLst/>
                <a:latin typeface="+mj-lt"/>
              </a:rPr>
              <a:t>  </a:t>
            </a:r>
            <a:r>
              <a:rPr lang="pt-BR" sz="3000" b="1" i="0" dirty="0">
                <a:effectLst/>
                <a:latin typeface="+mj-lt"/>
              </a:rPr>
              <a:t>Objetivos</a:t>
            </a:r>
          </a:p>
          <a:p>
            <a:pPr marL="0" indent="0" algn="l" fontAlgn="base">
              <a:buNone/>
            </a:pPr>
            <a:r>
              <a:rPr lang="pt-BR" sz="3000" b="0" i="0" dirty="0">
                <a:effectLst/>
                <a:latin typeface="+mj-lt"/>
              </a:rPr>
              <a:t>- Conhecer a realidade de saúde da população trabalhadora, independente da forma de inserção no mercado de trabalho e do vínculo trabalhista estabelecido;</a:t>
            </a:r>
          </a:p>
          <a:p>
            <a:pPr marL="0" indent="0" algn="l" fontAlgn="base">
              <a:buNone/>
            </a:pPr>
            <a:r>
              <a:rPr lang="pt-BR" sz="3000" b="0" i="0" dirty="0">
                <a:effectLst/>
                <a:latin typeface="+mj-lt"/>
              </a:rPr>
              <a:t>- </a:t>
            </a:r>
            <a:r>
              <a:rPr lang="pt-BR" sz="3000" b="1" i="0" dirty="0">
                <a:effectLst/>
                <a:latin typeface="+mj-lt"/>
              </a:rPr>
              <a:t>Intervir</a:t>
            </a:r>
            <a:r>
              <a:rPr lang="pt-BR" sz="3000" b="0" i="0" dirty="0">
                <a:effectLst/>
                <a:latin typeface="+mj-lt"/>
              </a:rPr>
              <a:t> nos fatores determinantes de agravos à saúde da população trabalhadora, visando eliminá-los ou, na sua impossibilidade, atenuá-los;</a:t>
            </a:r>
          </a:p>
          <a:p>
            <a:pPr marL="0" indent="0" algn="l" fontAlgn="base">
              <a:buNone/>
            </a:pPr>
            <a:r>
              <a:rPr lang="pt-BR" sz="3000" b="0" i="0" dirty="0">
                <a:effectLst/>
                <a:latin typeface="+mj-lt"/>
              </a:rPr>
              <a:t>-</a:t>
            </a:r>
            <a:r>
              <a:rPr lang="pt-BR" sz="3000" b="1" i="0" dirty="0">
                <a:effectLst/>
                <a:latin typeface="+mj-lt"/>
              </a:rPr>
              <a:t> Avaliar </a:t>
            </a:r>
            <a:r>
              <a:rPr lang="pt-BR" sz="3000" b="0" i="0" dirty="0">
                <a:effectLst/>
                <a:latin typeface="+mj-lt"/>
              </a:rPr>
              <a:t>o impacto das medidas adotadas para a eliminação, atenuação e controle dos fatores determinantes e agravos à saúde;</a:t>
            </a:r>
          </a:p>
          <a:p>
            <a:pPr marL="0" indent="0" algn="l" fontAlgn="base">
              <a:buNone/>
            </a:pPr>
            <a:r>
              <a:rPr lang="pt-BR" sz="3000" b="0" i="0" dirty="0">
                <a:effectLst/>
                <a:latin typeface="+mj-lt"/>
              </a:rPr>
              <a:t>- </a:t>
            </a:r>
            <a:r>
              <a:rPr lang="pt-BR" sz="3000" b="1" i="0" dirty="0">
                <a:effectLst/>
                <a:latin typeface="+mj-lt"/>
              </a:rPr>
              <a:t>Subsidiar</a:t>
            </a:r>
            <a:r>
              <a:rPr lang="pt-BR" sz="3000" b="0" i="0" dirty="0">
                <a:effectLst/>
                <a:latin typeface="+mj-lt"/>
              </a:rPr>
              <a:t> a tomada de decisões dos órgãos competentes;</a:t>
            </a:r>
          </a:p>
          <a:p>
            <a:pPr marL="0" indent="0" algn="l" fontAlgn="base">
              <a:buNone/>
            </a:pPr>
            <a:r>
              <a:rPr lang="pt-BR" sz="3000" b="0" i="0" dirty="0">
                <a:effectLst/>
                <a:latin typeface="+mj-lt"/>
              </a:rPr>
              <a:t>- </a:t>
            </a:r>
            <a:r>
              <a:rPr lang="pt-BR" sz="3000" b="1" i="0" dirty="0">
                <a:effectLst/>
                <a:latin typeface="+mj-lt"/>
              </a:rPr>
              <a:t>Estabelecer</a:t>
            </a:r>
            <a:r>
              <a:rPr lang="pt-BR" sz="3000" b="0" i="0" dirty="0">
                <a:effectLst/>
                <a:latin typeface="+mj-lt"/>
              </a:rPr>
              <a:t> sistemas de informação em saúde do trabalhador.</a:t>
            </a:r>
          </a:p>
          <a:p>
            <a:pPr marL="0" indent="0" algn="l" fontAlgn="base">
              <a:buNone/>
            </a:pPr>
            <a:endParaRPr lang="pt-BR" b="0" i="0" dirty="0">
              <a:solidFill>
                <a:srgbClr val="555555"/>
              </a:solidFill>
              <a:effectLst/>
              <a:latin typeface="rawline"/>
            </a:endParaRPr>
          </a:p>
          <a:p>
            <a:endParaRPr lang="pt-BR" dirty="0">
              <a:latin typeface="+mj-lt"/>
            </a:endParaRPr>
          </a:p>
        </p:txBody>
      </p:sp>
    </p:spTree>
    <p:extLst>
      <p:ext uri="{BB962C8B-B14F-4D97-AF65-F5344CB8AC3E}">
        <p14:creationId xmlns:p14="http://schemas.microsoft.com/office/powerpoint/2010/main" val="3305995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D5A27-DDFF-BADF-7601-37A434252770}"/>
              </a:ext>
            </a:extLst>
          </p:cNvPr>
          <p:cNvSpPr>
            <a:spLocks noGrp="1"/>
          </p:cNvSpPr>
          <p:nvPr>
            <p:ph type="title"/>
          </p:nvPr>
        </p:nvSpPr>
        <p:spPr/>
        <p:txBody>
          <a:bodyPr/>
          <a:lstStyle/>
          <a:p>
            <a:r>
              <a:rPr lang="pt-BR" dirty="0"/>
              <a:t>Vigilância de Saúde do Trabalhador</a:t>
            </a:r>
          </a:p>
        </p:txBody>
      </p:sp>
      <p:sp>
        <p:nvSpPr>
          <p:cNvPr id="3" name="Espaço Reservado para Conteúdo 2">
            <a:extLst>
              <a:ext uri="{FF2B5EF4-FFF2-40B4-BE49-F238E27FC236}">
                <a16:creationId xmlns:a16="http://schemas.microsoft.com/office/drawing/2014/main" id="{8291DD67-56A6-07B1-C0EE-E4C46B427BFE}"/>
              </a:ext>
            </a:extLst>
          </p:cNvPr>
          <p:cNvSpPr>
            <a:spLocks noGrp="1"/>
          </p:cNvSpPr>
          <p:nvPr>
            <p:ph idx="1"/>
          </p:nvPr>
        </p:nvSpPr>
        <p:spPr>
          <a:xfrm>
            <a:off x="838200" y="1457136"/>
            <a:ext cx="10515600" cy="4351338"/>
          </a:xfrm>
        </p:spPr>
        <p:txBody>
          <a:bodyPr>
            <a:normAutofit/>
          </a:bodyPr>
          <a:lstStyle/>
          <a:p>
            <a:pPr marL="0" indent="0" algn="l" fontAlgn="base">
              <a:buNone/>
            </a:pPr>
            <a:r>
              <a:rPr lang="pt-BR" b="0" i="0" dirty="0">
                <a:solidFill>
                  <a:schemeClr val="accent2">
                    <a:lumMod val="75000"/>
                  </a:schemeClr>
                </a:solidFill>
                <a:effectLst/>
                <a:latin typeface="+mj-lt"/>
              </a:rPr>
              <a:t>Independentemente se o trabalhador é </a:t>
            </a:r>
          </a:p>
          <a:p>
            <a:pPr marL="0" indent="0" algn="l" fontAlgn="base">
              <a:buNone/>
            </a:pPr>
            <a:r>
              <a:rPr lang="pt-BR" b="0" i="0" dirty="0">
                <a:effectLst/>
                <a:latin typeface="+mj-lt"/>
              </a:rPr>
              <a:t>urbano ou rural,  ou forma de inserção no mercado de trabalho, formal ou informal, de seu vínculo empregatício, público ou privado, assalariado, autônomo, avulso, temporário, cooperativados, aprendiz, estagiário, doméstico, aposentado ou desempregado; diferentemente do público alvo do Ministério do Trabalho e Emprego e da Previdência Social que se ocupam dos trabalhadores formais.</a:t>
            </a:r>
          </a:p>
          <a:p>
            <a:endParaRPr lang="pt-BR" dirty="0">
              <a:latin typeface="+mj-lt"/>
            </a:endParaRPr>
          </a:p>
        </p:txBody>
      </p:sp>
      <p:pic>
        <p:nvPicPr>
          <p:cNvPr id="5" name="Imagem 4">
            <a:extLst>
              <a:ext uri="{FF2B5EF4-FFF2-40B4-BE49-F238E27FC236}">
                <a16:creationId xmlns:a16="http://schemas.microsoft.com/office/drawing/2014/main" id="{728D342D-B7C6-0EC8-BB12-79237BFB22F7}"/>
              </a:ext>
            </a:extLst>
          </p:cNvPr>
          <p:cNvPicPr>
            <a:picLocks noChangeAspect="1"/>
          </p:cNvPicPr>
          <p:nvPr/>
        </p:nvPicPr>
        <p:blipFill rotWithShape="1">
          <a:blip r:embed="rId2"/>
          <a:srcRect l="6875" t="48203" r="8385" b="15287"/>
          <a:stretch/>
        </p:blipFill>
        <p:spPr>
          <a:xfrm>
            <a:off x="1211580" y="4365127"/>
            <a:ext cx="9768840" cy="2366264"/>
          </a:xfrm>
          <a:prstGeom prst="rect">
            <a:avLst/>
          </a:prstGeom>
        </p:spPr>
      </p:pic>
    </p:spTree>
    <p:extLst>
      <p:ext uri="{BB962C8B-B14F-4D97-AF65-F5344CB8AC3E}">
        <p14:creationId xmlns:p14="http://schemas.microsoft.com/office/powerpoint/2010/main" val="3431887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DDD5FE6-4B06-B3F7-F1D7-41C4C331D36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err="1">
                <a:solidFill>
                  <a:srgbClr val="FFFFFF"/>
                </a:solidFill>
                <a:latin typeface="+mj-lt"/>
                <a:ea typeface="+mj-ea"/>
                <a:cs typeface="+mj-cs"/>
              </a:rPr>
              <a:t>Vigilância</a:t>
            </a:r>
            <a:r>
              <a:rPr lang="en-US" sz="3600" kern="1200" dirty="0">
                <a:solidFill>
                  <a:srgbClr val="FFFFFF"/>
                </a:solidFill>
                <a:latin typeface="+mj-lt"/>
                <a:ea typeface="+mj-ea"/>
                <a:cs typeface="+mj-cs"/>
              </a:rPr>
              <a:t> </a:t>
            </a:r>
            <a:r>
              <a:rPr lang="en-US" sz="3600" dirty="0">
                <a:solidFill>
                  <a:srgbClr val="FFFFFF"/>
                </a:solidFill>
              </a:rPr>
              <a:t>de </a:t>
            </a:r>
            <a:r>
              <a:rPr lang="en-US" sz="3600" dirty="0" err="1">
                <a:solidFill>
                  <a:srgbClr val="FFFFFF"/>
                </a:solidFill>
              </a:rPr>
              <a:t>Saúde</a:t>
            </a:r>
            <a:r>
              <a:rPr lang="en-US" sz="3600" dirty="0">
                <a:solidFill>
                  <a:srgbClr val="FFFFFF"/>
                </a:solidFill>
              </a:rPr>
              <a:t> </a:t>
            </a:r>
            <a:r>
              <a:rPr lang="en-US" sz="3600" kern="1200" dirty="0">
                <a:solidFill>
                  <a:srgbClr val="FFFFFF"/>
                </a:solidFill>
                <a:latin typeface="+mj-lt"/>
                <a:ea typeface="+mj-ea"/>
                <a:cs typeface="+mj-cs"/>
              </a:rPr>
              <a:t>do </a:t>
            </a:r>
            <a:r>
              <a:rPr lang="en-US" sz="3600" kern="1200" dirty="0" err="1">
                <a:solidFill>
                  <a:srgbClr val="FFFFFF"/>
                </a:solidFill>
                <a:latin typeface="+mj-lt"/>
                <a:ea typeface="+mj-ea"/>
                <a:cs typeface="+mj-cs"/>
              </a:rPr>
              <a:t>Trabalhador</a:t>
            </a:r>
            <a:endParaRPr lang="en-US" sz="3600" kern="1200" dirty="0">
              <a:solidFill>
                <a:srgbClr val="FFFFFF"/>
              </a:solidFill>
              <a:latin typeface="+mj-lt"/>
              <a:ea typeface="+mj-ea"/>
              <a:cs typeface="+mj-cs"/>
            </a:endParaRPr>
          </a:p>
        </p:txBody>
      </p:sp>
      <p:pic>
        <p:nvPicPr>
          <p:cNvPr id="4" name="Imagem 3">
            <a:extLst>
              <a:ext uri="{FF2B5EF4-FFF2-40B4-BE49-F238E27FC236}">
                <a16:creationId xmlns:a16="http://schemas.microsoft.com/office/drawing/2014/main" id="{D433112F-337E-5FD8-2C54-A6EC15174728}"/>
              </a:ext>
            </a:extLst>
          </p:cNvPr>
          <p:cNvPicPr>
            <a:picLocks noChangeAspect="1"/>
          </p:cNvPicPr>
          <p:nvPr/>
        </p:nvPicPr>
        <p:blipFill>
          <a:blip r:embed="rId2"/>
          <a:stretch>
            <a:fillRect/>
          </a:stretch>
        </p:blipFill>
        <p:spPr>
          <a:xfrm>
            <a:off x="5861145" y="131559"/>
            <a:ext cx="4731827" cy="6594882"/>
          </a:xfrm>
          <a:prstGeom prst="rect">
            <a:avLst/>
          </a:prstGeom>
        </p:spPr>
      </p:pic>
    </p:spTree>
    <p:extLst>
      <p:ext uri="{BB962C8B-B14F-4D97-AF65-F5344CB8AC3E}">
        <p14:creationId xmlns:p14="http://schemas.microsoft.com/office/powerpoint/2010/main" val="24291583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FE6DC-A80D-9F8A-1FBE-48B4AD2F62D5}"/>
              </a:ext>
            </a:extLst>
          </p:cNvPr>
          <p:cNvSpPr>
            <a:spLocks noGrp="1"/>
          </p:cNvSpPr>
          <p:nvPr>
            <p:ph type="title"/>
          </p:nvPr>
        </p:nvSpPr>
        <p:spPr/>
        <p:txBody>
          <a:bodyPr/>
          <a:lstStyle/>
          <a:p>
            <a:r>
              <a:rPr lang="pt-BR" dirty="0"/>
              <a:t>Política Nacional de Vigilância em Saúde</a:t>
            </a:r>
          </a:p>
        </p:txBody>
      </p:sp>
      <p:sp>
        <p:nvSpPr>
          <p:cNvPr id="3" name="Espaço Reservado para Conteúdo 2">
            <a:extLst>
              <a:ext uri="{FF2B5EF4-FFF2-40B4-BE49-F238E27FC236}">
                <a16:creationId xmlns:a16="http://schemas.microsoft.com/office/drawing/2014/main" id="{F8D43CC8-14C0-8821-62D0-C24784902C5F}"/>
              </a:ext>
            </a:extLst>
          </p:cNvPr>
          <p:cNvSpPr>
            <a:spLocks noGrp="1"/>
          </p:cNvSpPr>
          <p:nvPr>
            <p:ph idx="1"/>
          </p:nvPr>
        </p:nvSpPr>
        <p:spPr/>
        <p:txBody>
          <a:bodyPr/>
          <a:lstStyle/>
          <a:p>
            <a:r>
              <a:rPr lang="pt-BR" b="0" i="0" dirty="0">
                <a:effectLst/>
                <a:latin typeface="+mj-lt"/>
              </a:rPr>
              <a:t>Em </a:t>
            </a:r>
            <a:r>
              <a:rPr lang="pt-BR" b="1" i="0" dirty="0">
                <a:effectLst/>
                <a:latin typeface="+mj-lt"/>
              </a:rPr>
              <a:t>12 de junho de 2018</a:t>
            </a:r>
            <a:r>
              <a:rPr lang="pt-BR" b="0" i="0" dirty="0">
                <a:effectLst/>
                <a:latin typeface="+mj-lt"/>
              </a:rPr>
              <a:t> foi instituída a Política Nacional de Vigilância em Saúde (PNVS), por meio da </a:t>
            </a:r>
            <a:r>
              <a:rPr lang="pt-BR" b="0" i="0" dirty="0">
                <a:solidFill>
                  <a:schemeClr val="accent2">
                    <a:lumMod val="75000"/>
                  </a:schemeClr>
                </a:solidFill>
                <a:effectLst/>
                <a:latin typeface="+mj-lt"/>
              </a:rPr>
              <a:t>Resolução n. 588/2018 do Conselho Nacional de Saúde (CNS)</a:t>
            </a:r>
            <a:r>
              <a:rPr lang="pt-BR" b="0" i="0" dirty="0">
                <a:effectLst/>
                <a:latin typeface="+mj-lt"/>
              </a:rPr>
              <a:t>. </a:t>
            </a:r>
          </a:p>
          <a:p>
            <a:endParaRPr lang="pt-BR" dirty="0">
              <a:latin typeface="+mj-lt"/>
            </a:endParaRPr>
          </a:p>
          <a:p>
            <a:r>
              <a:rPr lang="pt-BR" b="0" i="0" dirty="0">
                <a:effectLst/>
                <a:latin typeface="+mj-lt"/>
              </a:rPr>
              <a:t>A PNVS é um </a:t>
            </a:r>
            <a:r>
              <a:rPr lang="pt-BR" b="1" i="0" dirty="0">
                <a:effectLst/>
                <a:latin typeface="+mj-lt"/>
              </a:rPr>
              <a:t>documento norteador</a:t>
            </a:r>
            <a:r>
              <a:rPr lang="pt-BR" b="0" i="0" dirty="0">
                <a:effectLst/>
                <a:latin typeface="+mj-lt"/>
              </a:rPr>
              <a:t> do planejamento das ações de vigilância em saúde nas três esferas de gestão do SUS, caracterizado pela </a:t>
            </a:r>
            <a:r>
              <a:rPr lang="pt-BR" b="0" i="0" dirty="0">
                <a:solidFill>
                  <a:schemeClr val="accent2">
                    <a:lumMod val="75000"/>
                  </a:schemeClr>
                </a:solidFill>
                <a:effectLst/>
                <a:latin typeface="+mj-lt"/>
              </a:rPr>
              <a:t>definição das responsabilidades, princípios, diretrizes e estratégias dessa vigilância</a:t>
            </a:r>
            <a:r>
              <a:rPr lang="pt-BR" b="0" i="0" dirty="0">
                <a:effectLst/>
                <a:latin typeface="+mj-lt"/>
              </a:rPr>
              <a:t>.</a:t>
            </a:r>
            <a:endParaRPr lang="pt-BR" dirty="0">
              <a:latin typeface="+mj-lt"/>
            </a:endParaRPr>
          </a:p>
        </p:txBody>
      </p:sp>
    </p:spTree>
    <p:extLst>
      <p:ext uri="{BB962C8B-B14F-4D97-AF65-F5344CB8AC3E}">
        <p14:creationId xmlns:p14="http://schemas.microsoft.com/office/powerpoint/2010/main" val="802286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FE6DC-A80D-9F8A-1FBE-48B4AD2F62D5}"/>
              </a:ext>
            </a:extLst>
          </p:cNvPr>
          <p:cNvSpPr>
            <a:spLocks noGrp="1"/>
          </p:cNvSpPr>
          <p:nvPr>
            <p:ph type="title"/>
          </p:nvPr>
        </p:nvSpPr>
        <p:spPr/>
        <p:txBody>
          <a:bodyPr/>
          <a:lstStyle/>
          <a:p>
            <a:r>
              <a:rPr lang="pt-BR" dirty="0"/>
              <a:t>Política Nacional de Vigilância em Saúde</a:t>
            </a:r>
          </a:p>
        </p:txBody>
      </p:sp>
      <p:sp>
        <p:nvSpPr>
          <p:cNvPr id="3" name="Espaço Reservado para Conteúdo 2">
            <a:extLst>
              <a:ext uri="{FF2B5EF4-FFF2-40B4-BE49-F238E27FC236}">
                <a16:creationId xmlns:a16="http://schemas.microsoft.com/office/drawing/2014/main" id="{F8D43CC8-14C0-8821-62D0-C24784902C5F}"/>
              </a:ext>
            </a:extLst>
          </p:cNvPr>
          <p:cNvSpPr>
            <a:spLocks noGrp="1"/>
          </p:cNvSpPr>
          <p:nvPr>
            <p:ph idx="1"/>
          </p:nvPr>
        </p:nvSpPr>
        <p:spPr/>
        <p:txBody>
          <a:bodyPr/>
          <a:lstStyle/>
          <a:p>
            <a:r>
              <a:rPr lang="pt-BR" b="0" i="0" dirty="0">
                <a:effectLst/>
                <a:latin typeface="+mj-lt"/>
              </a:rPr>
              <a:t>A </a:t>
            </a:r>
            <a:r>
              <a:rPr lang="pt-BR" b="1" i="0" dirty="0">
                <a:effectLst/>
                <a:latin typeface="+mj-lt"/>
              </a:rPr>
              <a:t>PNVS é definida </a:t>
            </a:r>
          </a:p>
          <a:p>
            <a:pPr marL="0" indent="0">
              <a:buNone/>
            </a:pPr>
            <a:r>
              <a:rPr lang="pt-BR" b="0" i="0" dirty="0">
                <a:effectLst/>
                <a:latin typeface="+mj-lt"/>
              </a:rPr>
              <a:t>como uma política pública de Estado e função essencial do SUS, de caráter universal, transversal e orientadora do modelo de atenção à saúde nos territórios.</a:t>
            </a:r>
          </a:p>
          <a:p>
            <a:pPr marL="0" indent="0">
              <a:buNone/>
            </a:pPr>
            <a:endParaRPr lang="pt-BR" dirty="0">
              <a:latin typeface="+mj-lt"/>
            </a:endParaRPr>
          </a:p>
          <a:p>
            <a:pPr marL="0" indent="0">
              <a:buNone/>
            </a:pPr>
            <a:r>
              <a:rPr lang="pt-BR" sz="2000" dirty="0">
                <a:latin typeface="+mj-lt"/>
                <a:hlinkClick r:id="rId2"/>
              </a:rPr>
              <a:t>https://www.gov.br/saude/pt-br/assuntos/saude-de-a-a-z/p/politica-nacional-de-vigilancia-em-saude#:~:text=Entende%2Dse%20por%20Vigil%C3%A2ncia%20em,e%20atua%C3%A7%C3%A3o%20em%20condicionantes%20e</a:t>
            </a:r>
            <a:endParaRPr lang="pt-BR" sz="2000" dirty="0">
              <a:latin typeface="+mj-lt"/>
            </a:endParaRPr>
          </a:p>
        </p:txBody>
      </p:sp>
    </p:spTree>
    <p:extLst>
      <p:ext uri="{BB962C8B-B14F-4D97-AF65-F5344CB8AC3E}">
        <p14:creationId xmlns:p14="http://schemas.microsoft.com/office/powerpoint/2010/main" val="1566269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FE6DC-A80D-9F8A-1FBE-48B4AD2F62D5}"/>
              </a:ext>
            </a:extLst>
          </p:cNvPr>
          <p:cNvSpPr>
            <a:spLocks noGrp="1"/>
          </p:cNvSpPr>
          <p:nvPr>
            <p:ph type="title"/>
          </p:nvPr>
        </p:nvSpPr>
        <p:spPr/>
        <p:txBody>
          <a:bodyPr/>
          <a:lstStyle/>
          <a:p>
            <a:r>
              <a:rPr lang="pt-BR" dirty="0"/>
              <a:t>Política Nacional de Vigilância em Saúde</a:t>
            </a:r>
          </a:p>
        </p:txBody>
      </p:sp>
      <p:sp>
        <p:nvSpPr>
          <p:cNvPr id="3" name="Espaço Reservado para Conteúdo 2">
            <a:extLst>
              <a:ext uri="{FF2B5EF4-FFF2-40B4-BE49-F238E27FC236}">
                <a16:creationId xmlns:a16="http://schemas.microsoft.com/office/drawing/2014/main" id="{F8D43CC8-14C0-8821-62D0-C24784902C5F}"/>
              </a:ext>
            </a:extLst>
          </p:cNvPr>
          <p:cNvSpPr>
            <a:spLocks noGrp="1"/>
          </p:cNvSpPr>
          <p:nvPr>
            <p:ph idx="1"/>
          </p:nvPr>
        </p:nvSpPr>
        <p:spPr/>
        <p:txBody>
          <a:bodyPr>
            <a:normAutofit lnSpcReduction="10000"/>
          </a:bodyPr>
          <a:lstStyle/>
          <a:p>
            <a:pPr>
              <a:buFont typeface="Wingdings" panose="05000000000000000000" pitchFamily="2" charset="2"/>
              <a:buChar char="v"/>
            </a:pPr>
            <a:r>
              <a:rPr lang="pt-BR" dirty="0">
                <a:latin typeface="+mj-lt"/>
              </a:rPr>
              <a:t>PREMISSAS</a:t>
            </a:r>
          </a:p>
          <a:p>
            <a:pPr>
              <a:buFont typeface="Wingdings" panose="05000000000000000000" pitchFamily="2" charset="2"/>
              <a:buChar char="v"/>
            </a:pPr>
            <a:r>
              <a:rPr lang="pt-BR" dirty="0">
                <a:latin typeface="+mj-lt"/>
              </a:rPr>
              <a:t>ABRANGÊNCIA</a:t>
            </a:r>
          </a:p>
          <a:p>
            <a:pPr>
              <a:buFont typeface="Wingdings" panose="05000000000000000000" pitchFamily="2" charset="2"/>
              <a:buChar char="v"/>
            </a:pPr>
            <a:r>
              <a:rPr lang="pt-BR" dirty="0">
                <a:latin typeface="+mj-lt"/>
              </a:rPr>
              <a:t>COMPOSIÇÃO</a:t>
            </a:r>
          </a:p>
          <a:p>
            <a:pPr>
              <a:buFont typeface="Wingdings" panose="05000000000000000000" pitchFamily="2" charset="2"/>
              <a:buChar char="v"/>
            </a:pPr>
            <a:r>
              <a:rPr lang="pt-BR" dirty="0">
                <a:latin typeface="+mj-lt"/>
              </a:rPr>
              <a:t>FINALIDADE</a:t>
            </a:r>
          </a:p>
          <a:p>
            <a:pPr>
              <a:buFont typeface="Wingdings" panose="05000000000000000000" pitchFamily="2" charset="2"/>
              <a:buChar char="v"/>
            </a:pPr>
            <a:r>
              <a:rPr lang="pt-BR" dirty="0">
                <a:latin typeface="+mj-lt"/>
              </a:rPr>
              <a:t>DEFINIÇÕES</a:t>
            </a:r>
          </a:p>
          <a:p>
            <a:pPr>
              <a:buFont typeface="Wingdings" panose="05000000000000000000" pitchFamily="2" charset="2"/>
              <a:buChar char="v"/>
            </a:pPr>
            <a:r>
              <a:rPr lang="pt-BR" dirty="0">
                <a:solidFill>
                  <a:schemeClr val="accent2">
                    <a:lumMod val="75000"/>
                  </a:schemeClr>
                </a:solidFill>
                <a:latin typeface="+mj-lt"/>
              </a:rPr>
              <a:t>PRINCÍPIOS</a:t>
            </a:r>
          </a:p>
          <a:p>
            <a:pPr>
              <a:buFont typeface="Wingdings" panose="05000000000000000000" pitchFamily="2" charset="2"/>
              <a:buChar char="v"/>
            </a:pPr>
            <a:r>
              <a:rPr lang="pt-BR" dirty="0">
                <a:solidFill>
                  <a:schemeClr val="accent2">
                    <a:lumMod val="75000"/>
                  </a:schemeClr>
                </a:solidFill>
                <a:latin typeface="+mj-lt"/>
              </a:rPr>
              <a:t>DIRETRIZES</a:t>
            </a:r>
          </a:p>
          <a:p>
            <a:pPr marL="0" indent="0">
              <a:buNone/>
            </a:pPr>
            <a:r>
              <a:rPr lang="pt-BR" sz="2000" dirty="0">
                <a:latin typeface="+mj-lt"/>
                <a:hlinkClick r:id="rId2"/>
              </a:rPr>
              <a:t>https://www.gov.br/saude/pt-br/assuntos/saude-de-a-a-z/p/politica-nacional-de-vigilancia-em-saude#:~:text=Entende%2Dse%20por%20Vigil%C3%A2ncia%20em,e%20atua%C3%A7%C3%A3o%20em%20condicionantes%20e</a:t>
            </a:r>
            <a:endParaRPr lang="pt-BR" sz="2000" dirty="0">
              <a:latin typeface="+mj-lt"/>
            </a:endParaRPr>
          </a:p>
        </p:txBody>
      </p:sp>
      <p:sp>
        <p:nvSpPr>
          <p:cNvPr id="4" name="CaixaDeTexto 3">
            <a:extLst>
              <a:ext uri="{FF2B5EF4-FFF2-40B4-BE49-F238E27FC236}">
                <a16:creationId xmlns:a16="http://schemas.microsoft.com/office/drawing/2014/main" id="{5F6F7B9B-663D-A039-B827-13DC6B1F5C2C}"/>
              </a:ext>
            </a:extLst>
          </p:cNvPr>
          <p:cNvSpPr txBox="1"/>
          <p:nvPr/>
        </p:nvSpPr>
        <p:spPr>
          <a:xfrm>
            <a:off x="5076967" y="2059394"/>
            <a:ext cx="6523629" cy="2739211"/>
          </a:xfrm>
          <a:prstGeom prst="rect">
            <a:avLst/>
          </a:prstGeom>
          <a:noFill/>
        </p:spPr>
        <p:txBody>
          <a:bodyPr wrap="square" rtlCol="0">
            <a:spAutoFit/>
          </a:bodyPr>
          <a:lstStyle/>
          <a:p>
            <a:pPr marL="285750" indent="-285750">
              <a:buFont typeface="Wingdings" panose="05000000000000000000" pitchFamily="2" charset="2"/>
              <a:buChar char="v"/>
            </a:pPr>
            <a:r>
              <a:rPr lang="pt-BR" sz="2800" dirty="0">
                <a:latin typeface="+mj-lt"/>
              </a:rPr>
              <a:t>ESTRATÉGIAS PARA ORGANIZAÇÃO</a:t>
            </a:r>
          </a:p>
          <a:p>
            <a:pPr marL="285750" indent="-285750">
              <a:buFont typeface="Wingdings" panose="05000000000000000000" pitchFamily="2" charset="2"/>
              <a:buChar char="v"/>
            </a:pPr>
            <a:r>
              <a:rPr lang="pt-BR" sz="2800" dirty="0">
                <a:latin typeface="+mj-lt"/>
              </a:rPr>
              <a:t>RESPONSABILIDADES COMPARTILHADAS</a:t>
            </a:r>
          </a:p>
          <a:p>
            <a:pPr marL="285750" indent="-285750">
              <a:buFont typeface="Wingdings" panose="05000000000000000000" pitchFamily="2" charset="2"/>
              <a:buChar char="v"/>
            </a:pPr>
            <a:r>
              <a:rPr lang="pt-BR" sz="2000" dirty="0">
                <a:latin typeface="+mj-lt"/>
              </a:rPr>
              <a:t>DA UNIÃO</a:t>
            </a:r>
          </a:p>
          <a:p>
            <a:pPr marL="285750" indent="-285750">
              <a:buFont typeface="Wingdings" panose="05000000000000000000" pitchFamily="2" charset="2"/>
              <a:buChar char="v"/>
            </a:pPr>
            <a:r>
              <a:rPr lang="pt-BR" sz="2000" dirty="0">
                <a:latin typeface="+mj-lt"/>
              </a:rPr>
              <a:t>DOS ESTADOS E DO DF</a:t>
            </a:r>
          </a:p>
          <a:p>
            <a:pPr marL="285750" indent="-285750">
              <a:buFont typeface="Wingdings" panose="05000000000000000000" pitchFamily="2" charset="2"/>
              <a:buChar char="v"/>
            </a:pPr>
            <a:r>
              <a:rPr lang="pt-BR" sz="2000" dirty="0">
                <a:latin typeface="+mj-lt"/>
              </a:rPr>
              <a:t>DOSMUNICÍPIOS E DO DF</a:t>
            </a:r>
          </a:p>
          <a:p>
            <a:pPr marL="285750" indent="-285750">
              <a:buFont typeface="Wingdings" panose="05000000000000000000" pitchFamily="2" charset="2"/>
              <a:buChar char="v"/>
            </a:pPr>
            <a:r>
              <a:rPr lang="pt-BR" sz="2800" dirty="0">
                <a:latin typeface="+mj-lt"/>
              </a:rPr>
              <a:t>MONITORAMENTO E AVALIAÇÃO</a:t>
            </a:r>
          </a:p>
          <a:p>
            <a:pPr marL="285750" indent="-285750">
              <a:buFont typeface="Wingdings" panose="05000000000000000000" pitchFamily="2" charset="2"/>
              <a:buChar char="v"/>
            </a:pPr>
            <a:r>
              <a:rPr lang="pt-BR" sz="2800" dirty="0">
                <a:latin typeface="+mj-lt"/>
              </a:rPr>
              <a:t>FINANCIAMENTO</a:t>
            </a:r>
          </a:p>
        </p:txBody>
      </p:sp>
    </p:spTree>
    <p:extLst>
      <p:ext uri="{BB962C8B-B14F-4D97-AF65-F5344CB8AC3E}">
        <p14:creationId xmlns:p14="http://schemas.microsoft.com/office/powerpoint/2010/main" val="43754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40EB3A-6B11-F7BB-D650-226018F423AE}"/>
              </a:ext>
            </a:extLst>
          </p:cNvPr>
          <p:cNvSpPr>
            <a:spLocks noGrp="1"/>
          </p:cNvSpPr>
          <p:nvPr>
            <p:ph type="title"/>
          </p:nvPr>
        </p:nvSpPr>
        <p:spPr/>
        <p:txBody>
          <a:bodyPr/>
          <a:lstStyle/>
          <a:p>
            <a:r>
              <a:rPr lang="pt-BR" dirty="0"/>
              <a:t>Vigilância em Saúde</a:t>
            </a:r>
          </a:p>
        </p:txBody>
      </p:sp>
      <p:sp>
        <p:nvSpPr>
          <p:cNvPr id="3" name="Espaço Reservado para Conteúdo 2">
            <a:extLst>
              <a:ext uri="{FF2B5EF4-FFF2-40B4-BE49-F238E27FC236}">
                <a16:creationId xmlns:a16="http://schemas.microsoft.com/office/drawing/2014/main" id="{494D174A-977D-858B-A7A0-16E97851F6FD}"/>
              </a:ext>
            </a:extLst>
          </p:cNvPr>
          <p:cNvSpPr>
            <a:spLocks noGrp="1"/>
          </p:cNvSpPr>
          <p:nvPr>
            <p:ph idx="1"/>
          </p:nvPr>
        </p:nvSpPr>
        <p:spPr/>
        <p:txBody>
          <a:bodyPr/>
          <a:lstStyle/>
          <a:p>
            <a:r>
              <a:rPr lang="pt-BR" b="1" dirty="0"/>
              <a:t>Proteção à saúde</a:t>
            </a:r>
          </a:p>
          <a:p>
            <a:pPr marL="0" indent="0" eaLnBrk="1" hangingPunct="1">
              <a:buNone/>
            </a:pPr>
            <a:r>
              <a:rPr lang="pt-BR" altLang="pt-BR" dirty="0"/>
              <a:t>- Conhecimento Complexo</a:t>
            </a:r>
          </a:p>
          <a:p>
            <a:pPr marL="0" indent="0" eaLnBrk="1" hangingPunct="1">
              <a:buNone/>
            </a:pPr>
            <a:r>
              <a:rPr lang="pt-BR" altLang="pt-BR" dirty="0"/>
              <a:t>- Saúde Coletiva</a:t>
            </a:r>
          </a:p>
          <a:p>
            <a:pPr marL="0" indent="0" eaLnBrk="1" hangingPunct="1">
              <a:buNone/>
            </a:pPr>
            <a:r>
              <a:rPr lang="pt-BR" altLang="pt-BR" dirty="0"/>
              <a:t>- Sanitarista – atuação</a:t>
            </a:r>
          </a:p>
          <a:p>
            <a:pPr marL="0" indent="0" eaLnBrk="1" hangingPunct="1">
              <a:buNone/>
            </a:pPr>
            <a:r>
              <a:rPr lang="pt-BR" altLang="pt-BR" dirty="0"/>
              <a:t>- Proteção e Direito</a:t>
            </a:r>
          </a:p>
          <a:p>
            <a:pPr marL="0" indent="0" eaLnBrk="1" hangingPunct="1">
              <a:buNone/>
            </a:pPr>
            <a:r>
              <a:rPr lang="pt-BR" altLang="pt-BR" dirty="0"/>
              <a:t>- Risco, Território e Saúde</a:t>
            </a:r>
          </a:p>
          <a:p>
            <a:endParaRPr lang="pt-BR" dirty="0"/>
          </a:p>
        </p:txBody>
      </p:sp>
      <p:sp>
        <p:nvSpPr>
          <p:cNvPr id="4" name="CaixaDeTexto 3">
            <a:extLst>
              <a:ext uri="{FF2B5EF4-FFF2-40B4-BE49-F238E27FC236}">
                <a16:creationId xmlns:a16="http://schemas.microsoft.com/office/drawing/2014/main" id="{AE419241-0A1B-6446-6394-1B90C7485AFB}"/>
              </a:ext>
            </a:extLst>
          </p:cNvPr>
          <p:cNvSpPr txBox="1"/>
          <p:nvPr/>
        </p:nvSpPr>
        <p:spPr>
          <a:xfrm>
            <a:off x="5773003" y="2320119"/>
            <a:ext cx="5580797" cy="2585323"/>
          </a:xfrm>
          <a:prstGeom prst="rect">
            <a:avLst/>
          </a:prstGeom>
          <a:noFill/>
        </p:spPr>
        <p:txBody>
          <a:bodyPr wrap="square" rtlCol="0">
            <a:spAutoFit/>
          </a:bodyPr>
          <a:lstStyle/>
          <a:p>
            <a:pPr algn="just" eaLnBrk="1" hangingPunct="1"/>
            <a:r>
              <a:rPr lang="pt-BR" altLang="pt-BR" dirty="0"/>
              <a:t>Como combinação tecnológica estruturada para resolver questões postas pela realidade de saúde, </a:t>
            </a:r>
          </a:p>
          <a:p>
            <a:pPr algn="just" eaLnBrk="1" hangingPunct="1"/>
            <a:endParaRPr lang="pt-BR" altLang="pt-BR" dirty="0"/>
          </a:p>
          <a:p>
            <a:pPr algn="just" eaLnBrk="1" hangingPunct="1"/>
            <a:r>
              <a:rPr lang="pt-BR" altLang="pt-BR" dirty="0"/>
              <a:t>a ‘</a:t>
            </a:r>
            <a:r>
              <a:rPr lang="pt-BR" altLang="pt-BR" u="sng" dirty="0"/>
              <a:t>vigilância em saúde</a:t>
            </a:r>
            <a:r>
              <a:rPr lang="pt-BR" altLang="pt-BR" dirty="0"/>
              <a:t>’ tem sido reconhecida como um ‘</a:t>
            </a:r>
            <a:r>
              <a:rPr lang="pt-BR" altLang="pt-BR" dirty="0">
                <a:solidFill>
                  <a:srgbClr val="FF0000"/>
                </a:solidFill>
              </a:rPr>
              <a:t>modelo de atenção</a:t>
            </a:r>
            <a:r>
              <a:rPr lang="pt-BR" altLang="pt-BR" dirty="0"/>
              <a:t>’ ou como um ‘</a:t>
            </a:r>
            <a:r>
              <a:rPr lang="pt-BR" altLang="pt-BR" dirty="0">
                <a:solidFill>
                  <a:srgbClr val="FF0000"/>
                </a:solidFill>
              </a:rPr>
              <a:t>modo tecnológico de intervenção em saúde</a:t>
            </a:r>
            <a:r>
              <a:rPr lang="pt-BR" altLang="pt-BR" dirty="0"/>
              <a:t>’ ou uma via para a construção e a implementação da diretriz da </a:t>
            </a:r>
            <a:r>
              <a:rPr lang="pt-BR" altLang="pt-BR" u="sng" dirty="0"/>
              <a:t>integralidade no SUS</a:t>
            </a:r>
            <a:r>
              <a:rPr lang="pt-BR" altLang="pt-BR" dirty="0"/>
              <a:t>. </a:t>
            </a:r>
          </a:p>
          <a:p>
            <a:pPr algn="just" eaLnBrk="1" hangingPunct="1"/>
            <a:endParaRPr lang="pt-BR" altLang="pt-BR" dirty="0"/>
          </a:p>
          <a:p>
            <a:endParaRPr lang="pt-BR" dirty="0"/>
          </a:p>
        </p:txBody>
      </p:sp>
      <p:cxnSp>
        <p:nvCxnSpPr>
          <p:cNvPr id="6" name="Conector reto 5">
            <a:extLst>
              <a:ext uri="{FF2B5EF4-FFF2-40B4-BE49-F238E27FC236}">
                <a16:creationId xmlns:a16="http://schemas.microsoft.com/office/drawing/2014/main" id="{7BC5442D-5F49-CAB9-9F4E-2FF2284C349C}"/>
              </a:ext>
            </a:extLst>
          </p:cNvPr>
          <p:cNvCxnSpPr/>
          <p:nvPr/>
        </p:nvCxnSpPr>
        <p:spPr>
          <a:xfrm>
            <a:off x="5773003" y="2169991"/>
            <a:ext cx="0" cy="248389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005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6">
            <a:extLst>
              <a:ext uri="{FF2B5EF4-FFF2-40B4-BE49-F238E27FC236}">
                <a16:creationId xmlns:a16="http://schemas.microsoft.com/office/drawing/2014/main" id="{96A5BF0F-CBAF-0C75-580A-E85FB7018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800" y="836613"/>
            <a:ext cx="345598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5">
            <a:extLst>
              <a:ext uri="{FF2B5EF4-FFF2-40B4-BE49-F238E27FC236}">
                <a16:creationId xmlns:a16="http://schemas.microsoft.com/office/drawing/2014/main" id="{A4B38723-44B7-E8CF-FA43-5AEB73CE82A5}"/>
              </a:ext>
            </a:extLst>
          </p:cNvPr>
          <p:cNvSpPr txBox="1">
            <a:spLocks noChangeArrowheads="1"/>
          </p:cNvSpPr>
          <p:nvPr/>
        </p:nvSpPr>
        <p:spPr bwMode="auto">
          <a:xfrm>
            <a:off x="1228299" y="1484314"/>
            <a:ext cx="4426376"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pt-BR" sz="2800" dirty="0" err="1">
                <a:latin typeface="Goudy Old Style" panose="02020502050305020303" pitchFamily="18" charset="0"/>
              </a:rPr>
              <a:t>Desinfectador</a:t>
            </a:r>
            <a:r>
              <a:rPr lang="pt-BR" altLang="pt-BR" sz="2800" dirty="0">
                <a:latin typeface="Goudy Old Style" panose="02020502050305020303" pitchFamily="18" charset="0"/>
              </a:rPr>
              <a:t> - </a:t>
            </a:r>
            <a:r>
              <a:rPr lang="pt-BR" altLang="pt-BR" sz="2800" dirty="0">
                <a:solidFill>
                  <a:srgbClr val="FF0000"/>
                </a:solidFill>
                <a:latin typeface="Goudy Old Style" panose="02020502050305020303" pitchFamily="18" charset="0"/>
              </a:rPr>
              <a:t>1902</a:t>
            </a:r>
            <a:r>
              <a:rPr lang="pt-BR" altLang="pt-BR" sz="2800" dirty="0">
                <a:latin typeface="Goudy Old Style" panose="02020502050305020303" pitchFamily="18" charset="0"/>
              </a:rPr>
              <a:t>. </a:t>
            </a:r>
          </a:p>
          <a:p>
            <a:pPr eaLnBrk="1" hangingPunct="1">
              <a:spcBef>
                <a:spcPct val="50000"/>
              </a:spcBef>
            </a:pPr>
            <a:r>
              <a:rPr lang="pt-BR" altLang="pt-BR" sz="2800" dirty="0">
                <a:latin typeface="Goudy Old Style" panose="02020502050305020303" pitchFamily="18" charset="0"/>
              </a:rPr>
              <a:t>Técnico especializado entrava nos locais públicas, casas e cortiços para fazer desinfecção. </a:t>
            </a:r>
          </a:p>
          <a:p>
            <a:pPr eaLnBrk="1" hangingPunct="1">
              <a:spcBef>
                <a:spcPct val="50000"/>
              </a:spcBef>
            </a:pPr>
            <a:endParaRPr lang="pt-BR" altLang="pt-BR" sz="1600" dirty="0">
              <a:latin typeface="Bookman Old Style" panose="02050604050505020204" pitchFamily="18" charset="0"/>
            </a:endParaRPr>
          </a:p>
          <a:p>
            <a:pPr eaLnBrk="1" hangingPunct="1">
              <a:spcBef>
                <a:spcPct val="50000"/>
              </a:spcBef>
            </a:pPr>
            <a:r>
              <a:rPr lang="pt-BR" altLang="pt-BR" sz="1400" dirty="0">
                <a:latin typeface="Bookman Old Style" panose="02050604050505020204" pitchFamily="18" charset="0"/>
              </a:rPr>
              <a:t>Fonte: Museu Saúde Pública Emílio Ribas</a:t>
            </a:r>
          </a:p>
          <a:p>
            <a:pPr eaLnBrk="1" hangingPunct="1">
              <a:spcBef>
                <a:spcPct val="50000"/>
              </a:spcBef>
            </a:pPr>
            <a:endParaRPr lang="pt-BR" altLang="pt-BR" sz="2800" dirty="0">
              <a:latin typeface="Goudy Old Style" panose="02020502050305020303"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8">
            <a:extLst>
              <a:ext uri="{FF2B5EF4-FFF2-40B4-BE49-F238E27FC236}">
                <a16:creationId xmlns:a16="http://schemas.microsoft.com/office/drawing/2014/main" id="{C4FCD9EC-7834-F7A6-65F2-898E6BFE99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5" y="765176"/>
            <a:ext cx="5473700"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5">
            <a:extLst>
              <a:ext uri="{FF2B5EF4-FFF2-40B4-BE49-F238E27FC236}">
                <a16:creationId xmlns:a16="http://schemas.microsoft.com/office/drawing/2014/main" id="{FDDFCC82-D642-0B8A-3794-4FFCBE6DC9DA}"/>
              </a:ext>
            </a:extLst>
          </p:cNvPr>
          <p:cNvSpPr txBox="1">
            <a:spLocks noChangeArrowheads="1"/>
          </p:cNvSpPr>
          <p:nvPr/>
        </p:nvSpPr>
        <p:spPr bwMode="auto">
          <a:xfrm>
            <a:off x="2711451" y="5300663"/>
            <a:ext cx="6697663"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pt-BR" altLang="pt-BR" dirty="0" err="1">
                <a:latin typeface="Bookman Old Style" panose="02050604050505020204" pitchFamily="18" charset="0"/>
              </a:rPr>
              <a:t>Desinfectadores</a:t>
            </a:r>
            <a:r>
              <a:rPr lang="pt-BR" altLang="pt-BR" dirty="0">
                <a:latin typeface="Bookman Old Style" panose="02050604050505020204" pitchFamily="18" charset="0"/>
              </a:rPr>
              <a:t> da Divisão de Epidemiologia – </a:t>
            </a:r>
            <a:r>
              <a:rPr lang="pt-BR" altLang="pt-BR" dirty="0">
                <a:solidFill>
                  <a:srgbClr val="FF0000"/>
                </a:solidFill>
                <a:latin typeface="Bookman Old Style" panose="02050604050505020204" pitchFamily="18" charset="0"/>
              </a:rPr>
              <a:t>1951</a:t>
            </a:r>
          </a:p>
          <a:p>
            <a:pPr algn="ctr" eaLnBrk="1" hangingPunct="1">
              <a:spcBef>
                <a:spcPct val="50000"/>
              </a:spcBef>
            </a:pPr>
            <a:r>
              <a:rPr lang="pt-BR" altLang="pt-BR" sz="1400" dirty="0">
                <a:latin typeface="Bookman Old Style" panose="02050604050505020204" pitchFamily="18" charset="0"/>
              </a:rPr>
              <a:t>Fonte: Museu Saúde Pública Emílio Ribas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18">
            <a:extLst>
              <a:ext uri="{FF2B5EF4-FFF2-40B4-BE49-F238E27FC236}">
                <a16:creationId xmlns:a16="http://schemas.microsoft.com/office/drawing/2014/main" id="{CE48E3D1-8079-AE21-8489-F27FB3F7A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1341439"/>
            <a:ext cx="3744913"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5" descr="18,1">
            <a:extLst>
              <a:ext uri="{FF2B5EF4-FFF2-40B4-BE49-F238E27FC236}">
                <a16:creationId xmlns:a16="http://schemas.microsoft.com/office/drawing/2014/main" id="{1BF1C2F0-CAF7-1B0A-98D6-BA19E9BD3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363" y="1341439"/>
            <a:ext cx="3676650"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6">
            <a:extLst>
              <a:ext uri="{FF2B5EF4-FFF2-40B4-BE49-F238E27FC236}">
                <a16:creationId xmlns:a16="http://schemas.microsoft.com/office/drawing/2014/main" id="{3B50C3D0-5A7E-9906-3130-6F9C239FFB2C}"/>
              </a:ext>
            </a:extLst>
          </p:cNvPr>
          <p:cNvSpPr txBox="1">
            <a:spLocks noChangeArrowheads="1"/>
          </p:cNvSpPr>
          <p:nvPr/>
        </p:nvSpPr>
        <p:spPr bwMode="auto">
          <a:xfrm>
            <a:off x="2208214" y="4652964"/>
            <a:ext cx="7920037"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pt-BR" altLang="pt-BR" dirty="0"/>
              <a:t>Vendas de doces nas ruas do centro de São Paulo no início do século – antes da regulamentação do Serviço Sanitário – e depois de cumpridas as </a:t>
            </a:r>
            <a:r>
              <a:rPr lang="pt-BR" altLang="pt-BR" b="1" dirty="0"/>
              <a:t>intimações </a:t>
            </a:r>
            <a:r>
              <a:rPr lang="pt-BR" altLang="pt-BR" dirty="0"/>
              <a:t>da delegacia de Saúde: exposição em caixa fechada.</a:t>
            </a:r>
          </a:p>
          <a:p>
            <a:pPr algn="just" eaLnBrk="1" hangingPunct="1">
              <a:spcBef>
                <a:spcPct val="50000"/>
              </a:spcBef>
            </a:pPr>
            <a:r>
              <a:rPr lang="pt-BR" altLang="pt-BR" sz="1400" dirty="0">
                <a:latin typeface="Bookman Old Style" panose="02050604050505020204" pitchFamily="18" charset="0"/>
              </a:rPr>
              <a:t>Fonte: Museu Saúde Pública Emílio Ribas</a:t>
            </a:r>
          </a:p>
          <a:p>
            <a:pPr algn="just" eaLnBrk="1" hangingPunct="1">
              <a:spcBef>
                <a:spcPct val="50000"/>
              </a:spcBef>
            </a:pPr>
            <a:endParaRPr lang="pt-BR" altLang="pt-B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53">
            <a:extLst>
              <a:ext uri="{FF2B5EF4-FFF2-40B4-BE49-F238E27FC236}">
                <a16:creationId xmlns:a16="http://schemas.microsoft.com/office/drawing/2014/main" id="{588279BC-A103-FBF6-673D-9C7BC96DA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692151"/>
            <a:ext cx="5976938"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6">
            <a:extLst>
              <a:ext uri="{FF2B5EF4-FFF2-40B4-BE49-F238E27FC236}">
                <a16:creationId xmlns:a16="http://schemas.microsoft.com/office/drawing/2014/main" id="{5D34F981-CCC3-6672-B5E3-601B96998180}"/>
              </a:ext>
            </a:extLst>
          </p:cNvPr>
          <p:cNvSpPr txBox="1">
            <a:spLocks noChangeArrowheads="1"/>
          </p:cNvSpPr>
          <p:nvPr/>
        </p:nvSpPr>
        <p:spPr bwMode="auto">
          <a:xfrm>
            <a:off x="3287714" y="5516563"/>
            <a:ext cx="576103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pt-BR" dirty="0"/>
              <a:t>Pesquisa de focos de mosquitos transmissores de malária. </a:t>
            </a:r>
            <a:r>
              <a:rPr lang="pt-BR" altLang="pt-BR" dirty="0" err="1"/>
              <a:t>Déc</a:t>
            </a:r>
            <a:r>
              <a:rPr lang="pt-BR" altLang="pt-BR" dirty="0"/>
              <a:t> </a:t>
            </a:r>
            <a:r>
              <a:rPr lang="pt-BR" altLang="pt-BR" dirty="0">
                <a:solidFill>
                  <a:srgbClr val="FF0000"/>
                </a:solidFill>
              </a:rPr>
              <a:t>1950</a:t>
            </a:r>
          </a:p>
          <a:p>
            <a:pPr eaLnBrk="1" hangingPunct="1">
              <a:spcBef>
                <a:spcPct val="50000"/>
              </a:spcBef>
            </a:pPr>
            <a:r>
              <a:rPr lang="pt-BR" altLang="pt-BR" sz="1400" dirty="0">
                <a:latin typeface="Bookman Old Style" panose="02050604050505020204" pitchFamily="18" charset="0"/>
              </a:rPr>
              <a:t>Fonte: Museu Saúde Pública Emílio Ribas</a:t>
            </a:r>
          </a:p>
          <a:p>
            <a:pPr eaLnBrk="1" hangingPunct="1">
              <a:spcBef>
                <a:spcPct val="50000"/>
              </a:spcBef>
            </a:pPr>
            <a:endParaRPr lang="pt-BR" altLang="pt-BR"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otalTime>325</TotalTime>
  <Words>3549</Words>
  <Application>Microsoft Office PowerPoint</Application>
  <PresentationFormat>Widescreen</PresentationFormat>
  <Paragraphs>235</Paragraphs>
  <Slides>49</Slides>
  <Notes>0</Notes>
  <HiddenSlides>0</HiddenSlides>
  <MMClips>0</MMClips>
  <ScaleCrop>false</ScaleCrop>
  <HeadingPairs>
    <vt:vector size="6" baseType="variant">
      <vt:variant>
        <vt:lpstr>Fontes usadas</vt:lpstr>
      </vt:variant>
      <vt:variant>
        <vt:i4>10</vt:i4>
      </vt:variant>
      <vt:variant>
        <vt:lpstr>Tema</vt:lpstr>
      </vt:variant>
      <vt:variant>
        <vt:i4>2</vt:i4>
      </vt:variant>
      <vt:variant>
        <vt:lpstr>Títulos de slides</vt:lpstr>
      </vt:variant>
      <vt:variant>
        <vt:i4>49</vt:i4>
      </vt:variant>
    </vt:vector>
  </HeadingPairs>
  <TitlesOfParts>
    <vt:vector size="61" baseType="lpstr">
      <vt:lpstr>Arial</vt:lpstr>
      <vt:lpstr>Bookman Old Style</vt:lpstr>
      <vt:lpstr>Calibri</vt:lpstr>
      <vt:lpstr>Calibri Light</vt:lpstr>
      <vt:lpstr>Goudy Old Style</vt:lpstr>
      <vt:lpstr>rawline</vt:lpstr>
      <vt:lpstr>Rockwell</vt:lpstr>
      <vt:lpstr>Trebuchet MS</vt:lpstr>
      <vt:lpstr>Wingdings</vt:lpstr>
      <vt:lpstr>Wingdings 2</vt:lpstr>
      <vt:lpstr>Tema do Office</vt:lpstr>
      <vt:lpstr>Damask</vt:lpstr>
      <vt:lpstr>Vigilância em Saúde e as diferentes vigilâncias: </vt:lpstr>
      <vt:lpstr>Organização dos Tópicos da aula</vt:lpstr>
      <vt:lpstr>Apresentação do PowerPoint</vt:lpstr>
      <vt:lpstr>Vigilância em Saúde</vt:lpstr>
      <vt:lpstr>Vigilância em Saúde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Vigilância em Saúde</vt:lpstr>
      <vt:lpstr>O que mudou?</vt:lpstr>
      <vt:lpstr>Apresentação do PowerPoint</vt:lpstr>
      <vt:lpstr>Como mudou?</vt:lpstr>
      <vt:lpstr>O que causou?</vt:lpstr>
      <vt:lpstr>Como enfrentamos e Recriamos novos caminhos?</vt:lpstr>
      <vt:lpstr>Apresentação do PowerPoint</vt:lpstr>
      <vt:lpstr>Vigilância em Saúde</vt:lpstr>
      <vt:lpstr>Apresentação do PowerPoint</vt:lpstr>
      <vt:lpstr>História da Vigilância EM SaÚDE  </vt:lpstr>
      <vt:lpstr>Portaria Nº 1378, de 9 de julho de 2013 – Sistema Nacional de Vigilância em Saúde e Sistema Nacional de Vigilância Sanitária</vt:lpstr>
      <vt:lpstr>Portaria Nº 1378, de 9 de julho de 2013 – Sistema Nacional de Vigilância em Saúde e Sistema Nacional de Vigilância Sanitária</vt:lpstr>
      <vt:lpstr>Portaria Nº 1378, de 9 de julho de 2013 – Sistema Nacional de Vigilância em Saúde e Sistema Nacional de Vigilância Sanitária</vt:lpstr>
      <vt:lpstr>Vigilância em Saúde</vt:lpstr>
      <vt:lpstr>Vigilância em Saúde</vt:lpstr>
      <vt:lpstr>Vigilância Sanitária</vt:lpstr>
      <vt:lpstr>Vigilância Sanitária</vt:lpstr>
      <vt:lpstr>Vigilância Sanitária</vt:lpstr>
      <vt:lpstr>Estratégias de ação da Vigilância Sanitária</vt:lpstr>
      <vt:lpstr>Vigilância Epidemiológica</vt:lpstr>
      <vt:lpstr>Vigilância Epidemiológica</vt:lpstr>
      <vt:lpstr>Vigilância Epidemiológica</vt:lpstr>
      <vt:lpstr>Vigilância Epidemiológica</vt:lpstr>
      <vt:lpstr>Vigilância Epidemiológica</vt:lpstr>
      <vt:lpstr>Vigilância Epidemiológica</vt:lpstr>
      <vt:lpstr>Vigilância Ambiental</vt:lpstr>
      <vt:lpstr>Vigilância de Saúde do Trabalhador</vt:lpstr>
      <vt:lpstr>Vigilância de Saúde do Trabalhador</vt:lpstr>
      <vt:lpstr>Vigilância de Saúde do Trabalhador</vt:lpstr>
      <vt:lpstr>Vigilância de Saúde do Trabalhador</vt:lpstr>
      <vt:lpstr>Política Nacional de Vigilância em Saúde</vt:lpstr>
      <vt:lpstr>Política Nacional de Vigilância em Saúde</vt:lpstr>
      <vt:lpstr>Política Nacional de Vigilância em Saúde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Vigilância em Saúde e as diferentes vigilâncias: </dc:title>
  <dc:creator>Lucia Dias Da Silva Guerra</dc:creator>
  <cp:lastModifiedBy>Sala Paulo Fortes</cp:lastModifiedBy>
  <cp:revision>6</cp:revision>
  <dcterms:created xsi:type="dcterms:W3CDTF">2023-03-25T11:40:19Z</dcterms:created>
  <dcterms:modified xsi:type="dcterms:W3CDTF">2023-03-27T20:19:31Z</dcterms:modified>
</cp:coreProperties>
</file>