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73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86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17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259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74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50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87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2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91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89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01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287A3-7BF0-4B1C-97F4-9D5ECAA7AECC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C7D4A-6947-42C2-9587-AB2282893B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306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solidFill>
                  <a:schemeClr val="bg1"/>
                </a:solidFill>
              </a:rPr>
              <a:t>Conceitos Fundamentais da História da </a:t>
            </a:r>
            <a:r>
              <a:rPr lang="pt-BR" sz="4800" dirty="0" smtClean="0">
                <a:solidFill>
                  <a:schemeClr val="bg1"/>
                </a:solidFill>
              </a:rPr>
              <a:t>Arte - Heinrich</a:t>
            </a:r>
            <a:br>
              <a:rPr lang="pt-BR" sz="4800" dirty="0" smtClean="0">
                <a:solidFill>
                  <a:schemeClr val="bg1"/>
                </a:solidFill>
              </a:rPr>
            </a:br>
            <a:r>
              <a:rPr lang="pt-BR" sz="4800" dirty="0" smtClean="0">
                <a:solidFill>
                  <a:schemeClr val="bg1"/>
                </a:solidFill>
              </a:rPr>
              <a:t>WÖLFFLIN</a:t>
            </a: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Introdução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24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1410" y="557939"/>
            <a:ext cx="10600841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sz="2400" dirty="0" smtClean="0"/>
              <a:t>A dupla origem do estilo</a:t>
            </a:r>
          </a:p>
          <a:p>
            <a:pPr marL="342900" indent="-342900">
              <a:buAutoNum type="arabicPeriod"/>
            </a:pPr>
            <a:endParaRPr lang="pt-BR" sz="2400" dirty="0"/>
          </a:p>
          <a:p>
            <a:endParaRPr lang="pt-BR" sz="2400" dirty="0" smtClean="0"/>
          </a:p>
          <a:p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Várias representações para um mesmo modelo fielmente retratado aos olhos de cada </a:t>
            </a:r>
            <a:r>
              <a:rPr lang="pt-BR" sz="2400" dirty="0" smtClean="0"/>
              <a:t>pintor nas Memórias de Richter, ou  a comparação entre o nu feminino de Botticelli e de </a:t>
            </a:r>
            <a:r>
              <a:rPr lang="pt-BR" sz="2400" dirty="0" err="1" smtClean="0"/>
              <a:t>Credi</a:t>
            </a:r>
            <a:r>
              <a:rPr lang="pt-BR" sz="2400" dirty="0" smtClean="0"/>
              <a:t>: </a:t>
            </a:r>
            <a:r>
              <a:rPr lang="pt-BR" sz="2400" dirty="0" smtClean="0"/>
              <a:t>artista </a:t>
            </a:r>
            <a:r>
              <a:rPr lang="pt-BR" sz="2400" dirty="0" smtClean="0"/>
              <a:t>“usa </a:t>
            </a:r>
            <a:r>
              <a:rPr lang="pt-BR" sz="2400" dirty="0" smtClean="0"/>
              <a:t>o </a:t>
            </a:r>
            <a:r>
              <a:rPr lang="pt-BR" sz="2400" dirty="0" smtClean="0"/>
              <a:t>próprio  </a:t>
            </a:r>
            <a:r>
              <a:rPr lang="pt-BR" sz="2400" dirty="0" smtClean="0"/>
              <a:t>sangue” para </a:t>
            </a:r>
            <a:r>
              <a:rPr lang="pt-BR" sz="2400" dirty="0" smtClean="0"/>
              <a:t>pintar: reconhecimento </a:t>
            </a:r>
            <a:r>
              <a:rPr lang="pt-BR" sz="2400" dirty="0" smtClean="0"/>
              <a:t>dos tipos de criação </a:t>
            </a:r>
            <a:r>
              <a:rPr lang="pt-BR" sz="2400" dirty="0" smtClean="0"/>
              <a:t>individual.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“Diferenças de temperamento” traduzidas no todo e nas partes.</a:t>
            </a:r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dirty="0" smtClean="0"/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392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venus de botticell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2" r="31171"/>
          <a:stretch/>
        </p:blipFill>
        <p:spPr bwMode="auto">
          <a:xfrm>
            <a:off x="2377439" y="451104"/>
            <a:ext cx="2876927" cy="522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venus de lorenzo cred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582" y="451104"/>
            <a:ext cx="2088730" cy="522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645664" y="5803392"/>
            <a:ext cx="288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Botticelli. Vênus (detalhe) 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897494" y="5756410"/>
            <a:ext cx="2088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Credi</a:t>
            </a:r>
            <a:r>
              <a:rPr lang="pt-BR" dirty="0" smtClean="0"/>
              <a:t>. Vênus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50976" y="755904"/>
            <a:ext cx="1004620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Variedade de representações do pregueado: significado psicológico/ imagem sentida de formas diferentes.</a:t>
            </a:r>
            <a:r>
              <a:rPr lang="pt-BR" sz="2800" dirty="0"/>
              <a:t> </a:t>
            </a:r>
            <a:endParaRPr lang="pt-BR" sz="2800" dirty="0" smtClean="0"/>
          </a:p>
          <a:p>
            <a:r>
              <a:rPr lang="pt-BR" sz="2800" dirty="0" smtClean="0"/>
              <a:t>Exemplo: suavidade em </a:t>
            </a:r>
            <a:r>
              <a:rPr lang="pt-BR" sz="2800" dirty="0" err="1" smtClean="0"/>
              <a:t>Terborch</a:t>
            </a:r>
            <a:r>
              <a:rPr lang="pt-BR" sz="2800" dirty="0" smtClean="0"/>
              <a:t> </a:t>
            </a:r>
            <a:r>
              <a:rPr lang="pt-BR" sz="2800" dirty="0"/>
              <a:t>x </a:t>
            </a:r>
            <a:r>
              <a:rPr lang="pt-BR" sz="2800" dirty="0" smtClean="0"/>
              <a:t>peso em </a:t>
            </a:r>
            <a:r>
              <a:rPr lang="pt-BR" sz="2800" dirty="0" err="1" smtClean="0"/>
              <a:t>Metsu</a:t>
            </a:r>
            <a:endParaRPr lang="pt-B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Paisagistas</a:t>
            </a:r>
          </a:p>
          <a:p>
            <a:r>
              <a:rPr lang="pt-BR" sz="2800" dirty="0" smtClean="0"/>
              <a:t>Exemplo: leveza em </a:t>
            </a:r>
            <a:r>
              <a:rPr lang="pt-BR" sz="2800" dirty="0" err="1" smtClean="0"/>
              <a:t>Hobbema</a:t>
            </a:r>
            <a:r>
              <a:rPr lang="pt-BR" sz="2800" dirty="0" smtClean="0"/>
              <a:t> x gravidade de </a:t>
            </a:r>
            <a:r>
              <a:rPr lang="pt-BR" sz="2800" dirty="0" err="1" smtClean="0"/>
              <a:t>Ruysdael</a:t>
            </a:r>
            <a:endParaRPr lang="pt-BR" sz="2800" dirty="0" smtClean="0"/>
          </a:p>
          <a:p>
            <a:endParaRPr lang="pt-BR" dirty="0"/>
          </a:p>
          <a:p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9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63168" y="1170432"/>
            <a:ext cx="97414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Relação da parte com o todo revela “características pessoais de estilo”, no entanto o curso da evolução da arte não pode ser decomposto em uma série de pontos isolados: os indivíduos se organizam em grupos maiores.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“Ao lado do estilo pessoal, deve-se considerar o estilo da escola, o estilo do país, o estilo da raça.”</a:t>
            </a:r>
          </a:p>
          <a:p>
            <a:r>
              <a:rPr lang="pt-BR" sz="2400" dirty="0" smtClean="0"/>
              <a:t>Exemplo: Arte holandesa (paisagem plana, sutil) x Arte flamenca (paisagem fechada, dramática)</a:t>
            </a:r>
            <a:endParaRPr lang="pt-BR" sz="2400" dirty="0"/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Psicologia nacional da forma.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Épocas diferentes também produzem artes diferentes; o espírito da época mescla-se ao espírito da raça.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854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87552" y="999744"/>
            <a:ext cx="105826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Renascimento – Barroco: o espírito de uma nova época exige uma nova forma (perfeito na proporção x ilimitado/ colossal).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Mudança psíquica concreta: a relação do indivíduo com o mundo modificou-se – redenção na magnitude do incomensurável.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Estilo individual + estilo nacional + estilo de época = objetivos de uma história da arte abrangente.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O artista tem pouco interesse nas questões históricas do estilo. O historiador, ao contrário, transforma coisas secundárias em principais e no intuito de entender a arte como expressão se limitam ao aspecto não artístico do homem.</a:t>
            </a:r>
          </a:p>
          <a:p>
            <a:endParaRPr lang="pt-BR" sz="2400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696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97280" y="426720"/>
            <a:ext cx="99852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2. As formas mais gerais de representação</a:t>
            </a:r>
          </a:p>
          <a:p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A- A evolução do linear ao pictórico</a:t>
            </a:r>
          </a:p>
          <a:p>
            <a:endParaRPr lang="pt-BR" sz="2400" dirty="0"/>
          </a:p>
          <a:p>
            <a:r>
              <a:rPr lang="pt-BR" sz="2400" dirty="0" smtClean="0"/>
              <a:t>B- A evolução do plano à profundidade</a:t>
            </a:r>
          </a:p>
          <a:p>
            <a:endParaRPr lang="pt-BR" sz="2400" dirty="0"/>
          </a:p>
          <a:p>
            <a:r>
              <a:rPr lang="pt-BR" sz="2400" dirty="0" smtClean="0"/>
              <a:t>C- A evolução da forma fechada à forma aberta</a:t>
            </a:r>
          </a:p>
          <a:p>
            <a:endParaRPr lang="pt-BR" sz="2400" dirty="0"/>
          </a:p>
          <a:p>
            <a:r>
              <a:rPr lang="pt-BR" sz="2400" dirty="0" smtClean="0"/>
              <a:t>D- A evolução da pluralidade à unidade</a:t>
            </a:r>
          </a:p>
          <a:p>
            <a:endParaRPr lang="pt-BR" sz="2400" dirty="0"/>
          </a:p>
          <a:p>
            <a:r>
              <a:rPr lang="pt-BR" sz="2400" dirty="0" smtClean="0"/>
              <a:t>E- A clareza absoluta e relativa do objeto</a:t>
            </a:r>
          </a:p>
        </p:txBody>
      </p:sp>
    </p:spTree>
    <p:extLst>
      <p:ext uri="{BB962C8B-B14F-4D97-AF65-F5344CB8AC3E}">
        <p14:creationId xmlns:p14="http://schemas.microsoft.com/office/powerpoint/2010/main" val="77149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38784" y="914400"/>
            <a:ext cx="99974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3. Imitação e decoração</a:t>
            </a:r>
          </a:p>
          <a:p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Não há esquema que possa ser imposto como modelo para a compreensão da arte, mas isso não exclui a possibilidade de que uma lei permaneça operando em todas as transformações. Reconhecer esta lei seria o problema central de uma história científica da arte.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46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419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Conceitos Fundamentais da História da Arte - Heinrich WÖLFFLIN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Conceitos Fundamentais da História da Arte - Heinrich WÖLFFLIN</dc:title>
  <dc:creator>Vanessa</dc:creator>
  <cp:lastModifiedBy>Vanessa</cp:lastModifiedBy>
  <cp:revision>18</cp:revision>
  <dcterms:created xsi:type="dcterms:W3CDTF">2017-04-10T23:10:55Z</dcterms:created>
  <dcterms:modified xsi:type="dcterms:W3CDTF">2017-04-11T01:59:25Z</dcterms:modified>
</cp:coreProperties>
</file>