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28708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evicent@usp.br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s Leis de MENDEL"/>
          <p:cNvSpPr txBox="1"/>
          <p:nvPr>
            <p:ph type="title" idx="4294967295"/>
          </p:nvPr>
        </p:nvSpPr>
        <p:spPr>
          <a:xfrm>
            <a:off x="685800" y="609598"/>
            <a:ext cx="7772400" cy="1143003"/>
          </a:xfrm>
          <a:prstGeom prst="rect">
            <a:avLst/>
          </a:prstGeom>
          <a:solidFill>
            <a:srgbClr val="CCFFFF"/>
          </a:solidFill>
        </p:spPr>
        <p:txBody>
          <a:bodyPr>
            <a:normAutofit fontScale="100000" lnSpcReduction="0"/>
          </a:bodyPr>
          <a:lstStyle/>
          <a:p>
            <a:pPr/>
            <a:r>
              <a:t>As Leis de MENDEL</a:t>
            </a:r>
          </a:p>
        </p:txBody>
      </p:sp>
      <p:sp>
        <p:nvSpPr>
          <p:cNvPr id="21" name="Elisabete José Vicente…"/>
          <p:cNvSpPr txBox="1"/>
          <p:nvPr/>
        </p:nvSpPr>
        <p:spPr>
          <a:xfrm>
            <a:off x="4840287" y="4889499"/>
            <a:ext cx="2200048" cy="114852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Elisabete José Vicente</a:t>
            </a:r>
          </a:p>
          <a:p>
            <a:pPr>
              <a:defRPr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ICB II/USP</a:t>
            </a:r>
          </a:p>
          <a:p>
            <a:pPr>
              <a:defRPr b="1" sz="180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bevicent@usp.br</a:t>
            </a:r>
            <a:endParaRPr>
              <a:solidFill>
                <a:srgbClr val="FFFF00"/>
              </a:solidFill>
            </a:endParaRPr>
          </a:p>
          <a:p>
            <a:pPr>
              <a:defRPr b="1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3091 9350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sultados:…"/>
          <p:cNvSpPr txBox="1"/>
          <p:nvPr/>
        </p:nvSpPr>
        <p:spPr>
          <a:xfrm>
            <a:off x="468312" y="692149"/>
            <a:ext cx="8229601" cy="3253553"/>
          </a:xfrm>
          <a:prstGeom prst="rect">
            <a:avLst/>
          </a:prstGeom>
          <a:ln>
            <a:solidFill>
              <a:srgbClr val="006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Resultados:</a:t>
            </a: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 Todas as plantas resultantes produziam flores púrpuras</a:t>
            </a:r>
            <a:endParaRPr>
              <a:solidFill>
                <a:srgbClr val="000099"/>
              </a:solidFill>
            </a:endParaRPr>
          </a:p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Conclusões:</a:t>
            </a: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 Não fazia diferença o modo como fosse feito o cruzamento</a:t>
            </a: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A  cor purpura de F1 era idêntica à cor purpura da linhagem    Parental (P) púrpura (pura)  </a:t>
            </a:r>
          </a:p>
        </p:txBody>
      </p:sp>
      <p:sp>
        <p:nvSpPr>
          <p:cNvPr id="76" name="Experiência  1: Cor da Flor"/>
          <p:cNvSpPr/>
          <p:nvPr/>
        </p:nvSpPr>
        <p:spPr>
          <a:xfrm>
            <a:off x="468312" y="188911"/>
            <a:ext cx="2705840" cy="357953"/>
          </a:xfrm>
          <a:prstGeom prst="rect">
            <a:avLst/>
          </a:prstGeom>
          <a:solidFill>
            <a:srgbClr val="FF66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Experiência  1: </a:t>
            </a:r>
            <a:r>
              <a:rPr b="1"/>
              <a:t>Cor da Flor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ntas  F1:     Autopolinização  (929 Sementes)…"/>
          <p:cNvSpPr txBox="1"/>
          <p:nvPr/>
        </p:nvSpPr>
        <p:spPr>
          <a:xfrm>
            <a:off x="279398" y="1187449"/>
            <a:ext cx="9144004" cy="3777489"/>
          </a:xfrm>
          <a:prstGeom prst="rect">
            <a:avLst/>
          </a:prstGeom>
          <a:ln>
            <a:solidFill>
              <a:srgbClr val="006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000"/>
              </a:spcBef>
              <a:defRPr sz="1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Plantas  F1:     Autopolinização  (929 Sementes)</a:t>
            </a:r>
          </a:p>
          <a:p>
            <a:pPr>
              <a:spcBef>
                <a:spcPts val="1000"/>
              </a:spcBef>
              <a:defRPr sz="1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	</a:t>
            </a: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		</a:t>
            </a:r>
            <a:r>
              <a:rPr>
                <a:solidFill>
                  <a:srgbClr val="000000"/>
                </a:solidFill>
              </a:rPr>
              <a:t>plantou</a:t>
            </a: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457200">
              <a:spcBef>
                <a:spcPts val="1000"/>
              </a:spcBef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Resultados:             </a:t>
            </a:r>
            <a:r>
              <a:rPr>
                <a:solidFill>
                  <a:srgbClr val="008000"/>
                </a:solidFill>
              </a:rPr>
              <a:t> plantas com flores púrpura    e					                            plantas com flores brancas</a:t>
            </a: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79" name="Line"/>
          <p:cNvSpPr/>
          <p:nvPr/>
        </p:nvSpPr>
        <p:spPr>
          <a:xfrm>
            <a:off x="3962400" y="2133600"/>
            <a:ext cx="0" cy="10668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Experiência  1: Cor da Flor"/>
          <p:cNvSpPr/>
          <p:nvPr/>
        </p:nvSpPr>
        <p:spPr>
          <a:xfrm>
            <a:off x="395287" y="188911"/>
            <a:ext cx="2705840" cy="357953"/>
          </a:xfrm>
          <a:prstGeom prst="rect">
            <a:avLst/>
          </a:prstGeom>
          <a:solidFill>
            <a:srgbClr val="FF66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Experiência  1: </a:t>
            </a:r>
            <a:r>
              <a:rPr b="1"/>
              <a:t>Cor da Flor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ntas  F1:     Autopolinização  (929 Sementes)…"/>
          <p:cNvSpPr txBox="1"/>
          <p:nvPr/>
        </p:nvSpPr>
        <p:spPr>
          <a:xfrm>
            <a:off x="-2" y="533400"/>
            <a:ext cx="9144004" cy="4777552"/>
          </a:xfrm>
          <a:prstGeom prst="rect">
            <a:avLst/>
          </a:prstGeom>
          <a:ln>
            <a:solidFill>
              <a:srgbClr val="006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  <a:p>
            <a:pPr>
              <a:spcBef>
                <a:spcPts val="1000"/>
              </a:spcBef>
              <a:defRPr sz="1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     Plantas  F1:     Autopolinização  (929 Sementes)</a:t>
            </a:r>
          </a:p>
          <a:p>
            <a:pPr>
              <a:spcBef>
                <a:spcPts val="1000"/>
              </a:spcBef>
              <a:defRPr sz="1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	</a:t>
            </a: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		</a:t>
            </a:r>
            <a:r>
              <a:rPr>
                <a:solidFill>
                  <a:srgbClr val="000000"/>
                </a:solidFill>
              </a:rPr>
              <a:t>plantou</a:t>
            </a: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Resultados:             </a:t>
            </a:r>
            <a:r>
              <a:rPr>
                <a:solidFill>
                  <a:srgbClr val="008000"/>
                </a:solidFill>
              </a:rPr>
              <a:t> plantas com flores purpura   </a:t>
            </a:r>
            <a:r>
              <a:rPr>
                <a:solidFill>
                  <a:srgbClr val="000099"/>
                </a:solidFill>
              </a:rPr>
              <a:t>( 705) </a:t>
            </a:r>
            <a:r>
              <a:rPr>
                <a:solidFill>
                  <a:srgbClr val="008000"/>
                </a:solidFill>
              </a:rPr>
              <a:t>					                                         flores brancas    </a:t>
            </a:r>
            <a:r>
              <a:rPr>
                <a:solidFill>
                  <a:srgbClr val="000099"/>
                </a:solidFill>
              </a:rPr>
              <a:t>(224)  </a:t>
            </a: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600"/>
              </a:spcBef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		</a:t>
            </a:r>
            <a:r>
              <a:rPr sz="2800">
                <a:solidFill>
                  <a:srgbClr val="FF0000"/>
                </a:solidFill>
              </a:rPr>
              <a:t>Mendel</a:t>
            </a:r>
            <a:r>
              <a:rPr>
                <a:solidFill>
                  <a:srgbClr val="FF0000"/>
                </a:solidFill>
              </a:rPr>
              <a:t>   CONTOU !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000"/>
              </a:spcBef>
              <a:def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				</a:t>
            </a:r>
            <a:r>
              <a:rPr>
                <a:solidFill>
                  <a:srgbClr val="CC3399"/>
                </a:solidFill>
              </a:rPr>
              <a:t>3:1</a:t>
            </a:r>
            <a:endParaRPr>
              <a:solidFill>
                <a:srgbClr val="CC3399"/>
              </a:solidFill>
            </a:endParaRP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3" name="Line"/>
          <p:cNvSpPr/>
          <p:nvPr/>
        </p:nvSpPr>
        <p:spPr>
          <a:xfrm>
            <a:off x="3987800" y="1460500"/>
            <a:ext cx="0" cy="10668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" name="A QUESTÃO DA PROPORÇÃO 3:1 ?"/>
          <p:cNvSpPr txBox="1"/>
          <p:nvPr/>
        </p:nvSpPr>
        <p:spPr>
          <a:xfrm>
            <a:off x="3962400" y="6172200"/>
            <a:ext cx="5181600" cy="54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9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QUESTÃO DA PROPORÇÃO 3:1</a:t>
            </a:r>
            <a:r>
              <a:rPr b="1" sz="3200">
                <a:solidFill>
                  <a:srgbClr val="CC3399"/>
                </a:solidFill>
              </a:rPr>
              <a:t> ? </a:t>
            </a:r>
          </a:p>
        </p:txBody>
      </p:sp>
      <p:sp>
        <p:nvSpPr>
          <p:cNvPr id="85" name="Experiência  1: Cor da Flor"/>
          <p:cNvSpPr/>
          <p:nvPr/>
        </p:nvSpPr>
        <p:spPr>
          <a:xfrm>
            <a:off x="468312" y="0"/>
            <a:ext cx="2705840" cy="357952"/>
          </a:xfrm>
          <a:prstGeom prst="rect">
            <a:avLst/>
          </a:prstGeom>
          <a:solidFill>
            <a:srgbClr val="FF66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Experiência  1: </a:t>
            </a:r>
            <a:r>
              <a:rPr b="1"/>
              <a:t>Cor da Flor</a:t>
            </a:r>
          </a:p>
        </p:txBody>
      </p:sp>
      <p:pic>
        <p:nvPicPr>
          <p:cNvPr id="86" name="Cor de flor .jpg" descr="Cor de flor 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3461520"/>
            <a:ext cx="3587135" cy="228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"/>
          <p:cNvGraphicFramePr/>
          <p:nvPr/>
        </p:nvGraphicFramePr>
        <p:xfrm>
          <a:off x="468312" y="1052512"/>
          <a:ext cx="7988301" cy="53419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90800"/>
                <a:gridCol w="1657350"/>
                <a:gridCol w="1800225"/>
                <a:gridCol w="1939925"/>
              </a:tblGrid>
              <a:tr h="5413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ym typeface="Helvetica Neue"/>
                        </a:rPr>
                        <a:t>Fenótipo Parental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ym typeface="Helvetica Neue"/>
                        </a:rPr>
                        <a:t>F1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ym typeface="Helvetica Neue"/>
                        </a:rPr>
                        <a:t>F2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ym typeface="Helvetica Neue"/>
                        </a:rPr>
                        <a:t>Proporção de F2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1. Ervilhas AMARELAS X VERDES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Todas AMARELAS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6.022 AMARELAS</a:t>
                      </a:r>
                    </a:p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2.001 verdes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3,01 :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2. Ervilha  LISA X RUGOSA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Todas LISAS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5.474 LISAS</a:t>
                      </a:r>
                    </a:p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1850 rugosas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2,96 :1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3. Vagens INFLADAS  X MURCHAS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Todas INFLADAS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882 INFLADAS</a:t>
                      </a:r>
                    </a:p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299 contraidas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2,95 :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4. Vagens VERDES X AMARELAS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Todas VERDES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428 VERDES</a:t>
                      </a:r>
                    </a:p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152 amarelas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2,82 :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5. Flores PÚRPURAS X BRANCAS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Todas PÚRPURAS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705 PÚRPURAS</a:t>
                      </a:r>
                    </a:p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224 brancas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3,15 :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6. Flores AXIAIS  X   TERMINAIS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Todas AXIAIS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651 AXIAIS</a:t>
                      </a:r>
                    </a:p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207 terminais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3,14 :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7. Caules LONGOS X CURTOS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Todos LONGOS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787 LONGOS</a:t>
                      </a:r>
                    </a:p>
                    <a:p>
                      <a:pPr algn="l">
                        <a:lnSpc>
                          <a:spcPct val="104999"/>
                        </a:lnSpc>
                        <a:defRPr sz="1200">
                          <a:sym typeface="Helvetica Neue"/>
                        </a:defRPr>
                      </a:pPr>
                      <a:r>
                        <a:t>277 curtos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1200">
                          <a:sym typeface="Helvetica Neue"/>
                        </a:rPr>
                        <a:t>2,84 :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0FEEC"/>
                    </a:solidFill>
                  </a:tcPr>
                </a:tc>
              </a:tr>
            </a:tbl>
          </a:graphicData>
        </a:graphic>
      </p:graphicFrame>
      <p:sp>
        <p:nvSpPr>
          <p:cNvPr id="89" name="Resultados dos cruzamentos Mendelianos nos quais os genitores diferem em UMA característica"/>
          <p:cNvSpPr txBox="1"/>
          <p:nvPr/>
        </p:nvSpPr>
        <p:spPr>
          <a:xfrm>
            <a:off x="468312" y="476249"/>
            <a:ext cx="7705726" cy="296611"/>
          </a:xfrm>
          <a:prstGeom prst="rect">
            <a:avLst/>
          </a:prstGeom>
          <a:solidFill>
            <a:srgbClr val="9BFFE5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800"/>
              </a:spcBef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Resultados dos cruzamentos Mendelianos nos quais os genitores diferem em UMA característica</a:t>
            </a:r>
          </a:p>
        </p:txBody>
      </p:sp>
      <p:sp>
        <p:nvSpPr>
          <p:cNvPr id="90" name="Experiência  2: Vários caracteres"/>
          <p:cNvSpPr/>
          <p:nvPr/>
        </p:nvSpPr>
        <p:spPr>
          <a:xfrm>
            <a:off x="468311" y="0"/>
            <a:ext cx="3257584" cy="357952"/>
          </a:xfrm>
          <a:prstGeom prst="rect">
            <a:avLst/>
          </a:prstGeom>
          <a:solidFill>
            <a:srgbClr val="9BFFE5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Experiência  2: </a:t>
            </a:r>
            <a:r>
              <a:rPr b="1"/>
              <a:t>Vários caracteres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xperiência 3: Cor da Ervilha"/>
          <p:cNvSpPr/>
          <p:nvPr/>
        </p:nvSpPr>
        <p:spPr>
          <a:xfrm>
            <a:off x="323849" y="260350"/>
            <a:ext cx="2966476" cy="357952"/>
          </a:xfrm>
          <a:prstGeom prst="rect">
            <a:avLst/>
          </a:prstGeom>
          <a:solidFill>
            <a:srgbClr val="CCFF9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Experiência 3: </a:t>
            </a:r>
            <a:r>
              <a:rPr b="1"/>
              <a:t>Cor da Ervilha</a:t>
            </a:r>
          </a:p>
        </p:txBody>
      </p:sp>
      <p:sp>
        <p:nvSpPr>
          <p:cNvPr id="93" name="Polinizou 1 planta com ervilhas AMARELAS (pura) com pólen de uma planta com ervilhas VERDES  (pura)…"/>
          <p:cNvSpPr txBox="1"/>
          <p:nvPr/>
        </p:nvSpPr>
        <p:spPr>
          <a:xfrm>
            <a:off x="854074" y="1954500"/>
            <a:ext cx="8029576" cy="1840864"/>
          </a:xfrm>
          <a:prstGeom prst="rect">
            <a:avLst/>
          </a:prstGeom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6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Polinizou 1 planta com ervilhas </a:t>
            </a:r>
            <a:r>
              <a:rPr b="1">
                <a:solidFill>
                  <a:srgbClr val="FF3300"/>
                </a:solidFill>
              </a:rPr>
              <a:t>AMARELAS</a:t>
            </a:r>
            <a:r>
              <a:rPr>
                <a:solidFill>
                  <a:srgbClr val="FF9900"/>
                </a:solidFill>
              </a:rPr>
              <a:t> </a:t>
            </a:r>
            <a:r>
              <a:t>(pura) com pólen de uma planta com ervilhas </a:t>
            </a:r>
            <a:r>
              <a:rPr b="1">
                <a:solidFill>
                  <a:srgbClr val="008000"/>
                </a:solidFill>
              </a:rPr>
              <a:t>VERDES</a:t>
            </a:r>
            <a:r>
              <a:t>  </a:t>
            </a:r>
            <a:r>
              <a:rPr b="1"/>
              <a:t>(pura)</a:t>
            </a:r>
            <a:r>
              <a:t> </a:t>
            </a:r>
          </a:p>
          <a:p>
            <a:pPr>
              <a:spcBef>
                <a:spcPts val="6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	e o recíproco</a:t>
            </a:r>
          </a:p>
          <a:p>
            <a:pPr>
              <a:spcBef>
                <a:spcPts val="6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6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Polinizou 1 planta com ervilhas </a:t>
            </a:r>
            <a:r>
              <a:rPr b="1">
                <a:solidFill>
                  <a:srgbClr val="008000"/>
                </a:solidFill>
              </a:rPr>
              <a:t>VERDES</a:t>
            </a:r>
            <a:r>
              <a:t> (pura) com pólen de uma planta com ervilhas </a:t>
            </a:r>
            <a:r>
              <a:rPr b="1">
                <a:solidFill>
                  <a:srgbClr val="FF3300"/>
                </a:solidFill>
              </a:rPr>
              <a:t>AMARELAS</a:t>
            </a:r>
            <a:r>
              <a:rPr b="1">
                <a:solidFill>
                  <a:srgbClr val="FF9900"/>
                </a:solidFill>
              </a:rPr>
              <a:t> </a:t>
            </a:r>
            <a:r>
              <a:rPr b="1"/>
              <a:t>(pura</a:t>
            </a:r>
            <a:r>
              <a:t>) </a:t>
            </a:r>
          </a:p>
        </p:txBody>
      </p:sp>
      <p:sp>
        <p:nvSpPr>
          <p:cNvPr id="94" name="P:             AMARELAS (Pura)               X                  VERDES (Pura)"/>
          <p:cNvSpPr txBox="1"/>
          <p:nvPr/>
        </p:nvSpPr>
        <p:spPr>
          <a:xfrm>
            <a:off x="1187450" y="4797425"/>
            <a:ext cx="6842125" cy="357952"/>
          </a:xfrm>
          <a:prstGeom prst="rect">
            <a:avLst/>
          </a:prstGeom>
          <a:solidFill>
            <a:srgbClr val="FFCC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/>
              <a:t>:             </a:t>
            </a:r>
            <a:r>
              <a:rPr>
                <a:solidFill>
                  <a:srgbClr val="FF3300"/>
                </a:solidFill>
              </a:rPr>
              <a:t>AMARELAS</a:t>
            </a:r>
            <a:r>
              <a:rPr b="0"/>
              <a:t> (Pura)               X                  </a:t>
            </a:r>
            <a:r>
              <a:rPr>
                <a:solidFill>
                  <a:srgbClr val="008000"/>
                </a:solidFill>
              </a:rPr>
              <a:t>VERDES </a:t>
            </a:r>
            <a:r>
              <a:rPr b="0"/>
              <a:t>(Pura)</a:t>
            </a:r>
          </a:p>
        </p:txBody>
      </p:sp>
      <p:sp>
        <p:nvSpPr>
          <p:cNvPr id="95" name="F1:                                Todas AMARELAS"/>
          <p:cNvSpPr txBox="1"/>
          <p:nvPr/>
        </p:nvSpPr>
        <p:spPr>
          <a:xfrm>
            <a:off x="1187450" y="5661025"/>
            <a:ext cx="6842125" cy="357952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F1</a:t>
            </a:r>
            <a:r>
              <a:rPr b="0"/>
              <a:t>:                                Todas </a:t>
            </a:r>
            <a:r>
              <a:rPr>
                <a:solidFill>
                  <a:srgbClr val="FF3300"/>
                </a:solidFill>
              </a:rPr>
              <a:t>AMARELAS</a:t>
            </a:r>
          </a:p>
        </p:txBody>
      </p:sp>
      <p:sp>
        <p:nvSpPr>
          <p:cNvPr id="96" name="Shape"/>
          <p:cNvSpPr/>
          <p:nvPr/>
        </p:nvSpPr>
        <p:spPr>
          <a:xfrm>
            <a:off x="4500562" y="5157787"/>
            <a:ext cx="431802" cy="50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99"/>
          </a:solidFill>
          <a:ln>
            <a:solidFill>
              <a:srgbClr val="000099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97" name="Cruzamento 1"/>
          <p:cNvSpPr txBox="1"/>
          <p:nvPr/>
        </p:nvSpPr>
        <p:spPr>
          <a:xfrm>
            <a:off x="611187" y="981074"/>
            <a:ext cx="2232026" cy="311407"/>
          </a:xfrm>
          <a:prstGeom prst="rect">
            <a:avLst/>
          </a:prstGeom>
          <a:solidFill>
            <a:srgbClr val="6666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Cruzamento 1</a:t>
            </a:r>
          </a:p>
        </p:txBody>
      </p:sp>
      <p:grpSp>
        <p:nvGrpSpPr>
          <p:cNvPr id="100" name="Group"/>
          <p:cNvGrpSpPr/>
          <p:nvPr/>
        </p:nvGrpSpPr>
        <p:grpSpPr>
          <a:xfrm>
            <a:off x="395286" y="4868862"/>
            <a:ext cx="360365" cy="504827"/>
            <a:chOff x="0" y="0"/>
            <a:chExt cx="360364" cy="504826"/>
          </a:xfrm>
        </p:grpSpPr>
        <p:sp>
          <p:nvSpPr>
            <p:cNvPr id="98" name="Oval"/>
            <p:cNvSpPr/>
            <p:nvPr/>
          </p:nvSpPr>
          <p:spPr>
            <a:xfrm>
              <a:off x="0" y="-1"/>
              <a:ext cx="360365" cy="504828"/>
            </a:xfrm>
            <a:prstGeom prst="ellipse">
              <a:avLst/>
            </a:prstGeom>
            <a:solidFill>
              <a:srgbClr val="9BFFE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9" name="1"/>
            <p:cNvSpPr txBox="1"/>
            <p:nvPr/>
          </p:nvSpPr>
          <p:spPr>
            <a:xfrm>
              <a:off x="70961" y="78198"/>
              <a:ext cx="218439" cy="348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fecundação de F1 ( AMARELAS):"/>
          <p:cNvSpPr txBox="1"/>
          <p:nvPr/>
        </p:nvSpPr>
        <p:spPr>
          <a:xfrm>
            <a:off x="755649" y="1125537"/>
            <a:ext cx="6070503" cy="357952"/>
          </a:xfrm>
          <a:prstGeom prst="rect">
            <a:avLst/>
          </a:prstGeom>
          <a:solidFill>
            <a:srgbClr val="FFCC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Autofecundação de F1 (</a:t>
            </a:r>
            <a:r>
              <a:rPr b="0"/>
              <a:t> </a:t>
            </a:r>
            <a:r>
              <a:rPr>
                <a:solidFill>
                  <a:srgbClr val="FF3300"/>
                </a:solidFill>
              </a:rPr>
              <a:t>AMARELAS):</a:t>
            </a:r>
          </a:p>
        </p:txBody>
      </p:sp>
      <p:sp>
        <p:nvSpPr>
          <p:cNvPr id="103" name="Cruzamento 2"/>
          <p:cNvSpPr txBox="1"/>
          <p:nvPr/>
        </p:nvSpPr>
        <p:spPr>
          <a:xfrm>
            <a:off x="755650" y="765174"/>
            <a:ext cx="2232025" cy="311407"/>
          </a:xfrm>
          <a:prstGeom prst="rect">
            <a:avLst/>
          </a:prstGeom>
          <a:solidFill>
            <a:srgbClr val="6666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Cruzamento 2</a:t>
            </a:r>
          </a:p>
        </p:txBody>
      </p:sp>
      <p:sp>
        <p:nvSpPr>
          <p:cNvPr id="104" name="F2:             6022 AMARELAS       :     2001   VERDES"/>
          <p:cNvSpPr txBox="1"/>
          <p:nvPr/>
        </p:nvSpPr>
        <p:spPr>
          <a:xfrm>
            <a:off x="958154" y="1782378"/>
            <a:ext cx="5867998" cy="357953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F2</a:t>
            </a:r>
            <a:r>
              <a:rPr b="0"/>
              <a:t>:             </a:t>
            </a:r>
            <a:r>
              <a:t>6022</a:t>
            </a:r>
            <a:r>
              <a:rPr b="0"/>
              <a:t> </a:t>
            </a:r>
            <a:r>
              <a:rPr>
                <a:solidFill>
                  <a:srgbClr val="FF3300"/>
                </a:solidFill>
              </a:rPr>
              <a:t>AMARELAS</a:t>
            </a:r>
            <a:r>
              <a:rPr>
                <a:solidFill>
                  <a:srgbClr val="FF9900"/>
                </a:solidFill>
              </a:rPr>
              <a:t>       </a:t>
            </a:r>
            <a:r>
              <a:t>:</a:t>
            </a:r>
            <a:r>
              <a:rPr>
                <a:solidFill>
                  <a:srgbClr val="FF9900"/>
                </a:solidFill>
              </a:rPr>
              <a:t>     </a:t>
            </a:r>
            <a:r>
              <a:t>2001 </a:t>
            </a:r>
            <a:r>
              <a:rPr>
                <a:solidFill>
                  <a:srgbClr val="FF9900"/>
                </a:solidFill>
              </a:rPr>
              <a:t>  </a:t>
            </a:r>
            <a:r>
              <a:rPr>
                <a:solidFill>
                  <a:srgbClr val="008000"/>
                </a:solidFill>
              </a:rPr>
              <a:t>VERDES</a:t>
            </a:r>
          </a:p>
        </p:txBody>
      </p:sp>
      <p:sp>
        <p:nvSpPr>
          <p:cNvPr id="105" name="3                 :          1"/>
          <p:cNvSpPr txBox="1"/>
          <p:nvPr/>
        </p:nvSpPr>
        <p:spPr>
          <a:xfrm>
            <a:off x="2627311" y="2133600"/>
            <a:ext cx="3457577" cy="357952"/>
          </a:xfrm>
          <a:prstGeom prst="rect">
            <a:avLst/>
          </a:prstGeom>
          <a:solidFill>
            <a:srgbClr val="00009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r>
              <a:rPr>
                <a:solidFill>
                  <a:srgbClr val="FFFFFF"/>
                </a:solidFill>
              </a:rPr>
              <a:t>3                 :          1</a:t>
            </a:r>
            <a:r>
              <a:t>     </a:t>
            </a:r>
          </a:p>
        </p:txBody>
      </p:sp>
      <p:sp>
        <p:nvSpPr>
          <p:cNvPr id="106" name="¾"/>
          <p:cNvSpPr/>
          <p:nvPr/>
        </p:nvSpPr>
        <p:spPr>
          <a:xfrm>
            <a:off x="2627311" y="2636836"/>
            <a:ext cx="285114" cy="357953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¾</a:t>
            </a:r>
          </a:p>
        </p:txBody>
      </p:sp>
      <p:sp>
        <p:nvSpPr>
          <p:cNvPr id="107" name="¼"/>
          <p:cNvSpPr/>
          <p:nvPr/>
        </p:nvSpPr>
        <p:spPr>
          <a:xfrm>
            <a:off x="5003799" y="2636836"/>
            <a:ext cx="285114" cy="357953"/>
          </a:xfrm>
          <a:prstGeom prst="rect">
            <a:avLst/>
          </a:prstGeom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¼</a:t>
            </a:r>
          </a:p>
        </p:txBody>
      </p:sp>
      <p:sp>
        <p:nvSpPr>
          <p:cNvPr id="108" name="Shape"/>
          <p:cNvSpPr/>
          <p:nvPr/>
        </p:nvSpPr>
        <p:spPr>
          <a:xfrm>
            <a:off x="4140199" y="1484312"/>
            <a:ext cx="360364" cy="28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99"/>
          </a:solidFill>
          <a:ln>
            <a:solidFill>
              <a:srgbClr val="000099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09" name="¾"/>
          <p:cNvSpPr/>
          <p:nvPr/>
        </p:nvSpPr>
        <p:spPr>
          <a:xfrm>
            <a:off x="684212" y="4868862"/>
            <a:ext cx="285114" cy="357953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¾</a:t>
            </a:r>
          </a:p>
        </p:txBody>
      </p:sp>
      <p:sp>
        <p:nvSpPr>
          <p:cNvPr id="110" name="AMARELAS"/>
          <p:cNvSpPr/>
          <p:nvPr/>
        </p:nvSpPr>
        <p:spPr>
          <a:xfrm>
            <a:off x="1116012" y="4868862"/>
            <a:ext cx="1421863" cy="357953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AMARELAS</a:t>
            </a:r>
          </a:p>
        </p:txBody>
      </p:sp>
      <p:sp>
        <p:nvSpPr>
          <p:cNvPr id="111" name="¼"/>
          <p:cNvSpPr/>
          <p:nvPr/>
        </p:nvSpPr>
        <p:spPr>
          <a:xfrm>
            <a:off x="684212" y="6165850"/>
            <a:ext cx="285114" cy="357952"/>
          </a:xfrm>
          <a:prstGeom prst="rect">
            <a:avLst/>
          </a:prstGeom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¼</a:t>
            </a:r>
          </a:p>
        </p:txBody>
      </p:sp>
      <p:sp>
        <p:nvSpPr>
          <p:cNvPr id="112" name="VERDES"/>
          <p:cNvSpPr/>
          <p:nvPr/>
        </p:nvSpPr>
        <p:spPr>
          <a:xfrm>
            <a:off x="1116012" y="6165850"/>
            <a:ext cx="1041012" cy="357952"/>
          </a:xfrm>
          <a:prstGeom prst="rect">
            <a:avLst/>
          </a:prstGeom>
          <a:solidFill>
            <a:srgbClr val="CCFF99"/>
          </a:solidFill>
          <a:ln>
            <a:solidFill>
              <a:srgbClr val="0000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VERDES</a:t>
            </a:r>
          </a:p>
        </p:txBody>
      </p:sp>
      <p:sp>
        <p:nvSpPr>
          <p:cNvPr id="113" name="Line"/>
          <p:cNvSpPr/>
          <p:nvPr/>
        </p:nvSpPr>
        <p:spPr>
          <a:xfrm flipV="1">
            <a:off x="3132136" y="4652962"/>
            <a:ext cx="863602" cy="3603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" name="Line"/>
          <p:cNvSpPr/>
          <p:nvPr/>
        </p:nvSpPr>
        <p:spPr>
          <a:xfrm>
            <a:off x="2627311" y="6453187"/>
            <a:ext cx="1368427" cy="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" name="1/4      AMARELAS"/>
          <p:cNvSpPr txBox="1"/>
          <p:nvPr/>
        </p:nvSpPr>
        <p:spPr>
          <a:xfrm>
            <a:off x="4067173" y="4437062"/>
            <a:ext cx="2520953" cy="382274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1/4</a:t>
            </a:r>
            <a:r>
              <a:rPr sz="2000"/>
              <a:t> </a:t>
            </a:r>
            <a:r>
              <a:rPr b="0" sz="2000"/>
              <a:t>     </a:t>
            </a:r>
            <a:r>
              <a:rPr sz="2000">
                <a:solidFill>
                  <a:srgbClr val="FF3300"/>
                </a:solidFill>
              </a:rPr>
              <a:t>AMARELAS</a:t>
            </a:r>
          </a:p>
        </p:txBody>
      </p:sp>
      <p:sp>
        <p:nvSpPr>
          <p:cNvPr id="116" name="Line"/>
          <p:cNvSpPr/>
          <p:nvPr/>
        </p:nvSpPr>
        <p:spPr>
          <a:xfrm>
            <a:off x="3132136" y="5084762"/>
            <a:ext cx="863602" cy="1444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Line"/>
          <p:cNvSpPr/>
          <p:nvPr/>
        </p:nvSpPr>
        <p:spPr>
          <a:xfrm>
            <a:off x="4787900" y="4437062"/>
            <a:ext cx="0" cy="4318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8" name="VERDES"/>
          <p:cNvSpPr/>
          <p:nvPr/>
        </p:nvSpPr>
        <p:spPr>
          <a:xfrm>
            <a:off x="4572000" y="6237287"/>
            <a:ext cx="1041012" cy="357953"/>
          </a:xfrm>
          <a:prstGeom prst="rect">
            <a:avLst/>
          </a:prstGeom>
          <a:solidFill>
            <a:srgbClr val="CCFF99"/>
          </a:solidFill>
          <a:ln>
            <a:solidFill>
              <a:srgbClr val="0000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VERDES</a:t>
            </a:r>
          </a:p>
        </p:txBody>
      </p:sp>
      <p:sp>
        <p:nvSpPr>
          <p:cNvPr id="119" name="¼"/>
          <p:cNvSpPr/>
          <p:nvPr/>
        </p:nvSpPr>
        <p:spPr>
          <a:xfrm>
            <a:off x="4140199" y="6237287"/>
            <a:ext cx="285114" cy="357953"/>
          </a:xfrm>
          <a:prstGeom prst="rect">
            <a:avLst/>
          </a:prstGeom>
          <a:solidFill>
            <a:srgbClr val="CCFF9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¼</a:t>
            </a:r>
          </a:p>
        </p:txBody>
      </p:sp>
      <p:sp>
        <p:nvSpPr>
          <p:cNvPr id="120" name="=  353  “IMPURAS” plantas com mistura de ervilhas AMARELAS   e VERDES  (Auto-fecundação como F2)"/>
          <p:cNvSpPr txBox="1"/>
          <p:nvPr/>
        </p:nvSpPr>
        <p:spPr>
          <a:xfrm>
            <a:off x="4500562" y="5445124"/>
            <a:ext cx="4643439" cy="624653"/>
          </a:xfrm>
          <a:prstGeom prst="rect">
            <a:avLst/>
          </a:prstGeom>
          <a:solidFill>
            <a:srgbClr val="99CCFF"/>
          </a:solidFill>
          <a:ln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=  </a:t>
            </a:r>
            <a:r>
              <a:rPr b="1"/>
              <a:t>353 </a:t>
            </a:r>
            <a:r>
              <a:t> “</a:t>
            </a:r>
            <a:r>
              <a:rPr b="1"/>
              <a:t>IMPURAS</a:t>
            </a:r>
            <a:r>
              <a:t>” </a:t>
            </a:r>
            <a:r>
              <a:rPr sz="1800"/>
              <a:t>plantas com </a:t>
            </a:r>
            <a:r>
              <a:rPr b="1" sz="1800" u="sng"/>
              <a:t>mistura</a:t>
            </a:r>
            <a:r>
              <a:rPr sz="1800"/>
              <a:t> de ervilhas </a:t>
            </a:r>
            <a:r>
              <a:rPr b="1" sz="1200">
                <a:solidFill>
                  <a:srgbClr val="FF3300"/>
                </a:solidFill>
              </a:rPr>
              <a:t>AMARELAS</a:t>
            </a:r>
            <a:r>
              <a:rPr sz="1200"/>
              <a:t>   e </a:t>
            </a:r>
            <a:r>
              <a:rPr b="1" sz="1200">
                <a:solidFill>
                  <a:srgbClr val="008000"/>
                </a:solidFill>
              </a:rPr>
              <a:t>VERDES</a:t>
            </a:r>
            <a:r>
              <a:rPr sz="1200"/>
              <a:t>  (</a:t>
            </a:r>
            <a:r>
              <a:rPr b="1" sz="1200"/>
              <a:t>Auto-fecundação como F2</a:t>
            </a:r>
            <a:r>
              <a:rPr sz="1200"/>
              <a:t>)</a:t>
            </a:r>
          </a:p>
        </p:txBody>
      </p:sp>
      <p:sp>
        <p:nvSpPr>
          <p:cNvPr id="121" name="=  166  PURAS:  (Autofecundação resulta 100% AMARELAS)"/>
          <p:cNvSpPr txBox="1"/>
          <p:nvPr/>
        </p:nvSpPr>
        <p:spPr>
          <a:xfrm>
            <a:off x="6588125" y="4221162"/>
            <a:ext cx="2232025" cy="67869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8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=  </a:t>
            </a:r>
            <a:r>
              <a:rPr b="1"/>
              <a:t>166</a:t>
            </a:r>
            <a:r>
              <a:t>  </a:t>
            </a:r>
            <a:r>
              <a:rPr b="1"/>
              <a:t>PURAS</a:t>
            </a:r>
            <a:r>
              <a:t>:  </a:t>
            </a:r>
            <a:r>
              <a:rPr sz="1200"/>
              <a:t>(Autofecundação resulta 100% </a:t>
            </a:r>
            <a:r>
              <a:rPr b="1" sz="1200">
                <a:solidFill>
                  <a:srgbClr val="FF3300"/>
                </a:solidFill>
              </a:rPr>
              <a:t>AMARELAS</a:t>
            </a:r>
            <a:r>
              <a:rPr sz="1200"/>
              <a:t>)</a:t>
            </a:r>
          </a:p>
        </p:txBody>
      </p:sp>
      <p:sp>
        <p:nvSpPr>
          <p:cNvPr id="122" name="= 180 PURAS  (Autofecundação resulta 100% VERDES)"/>
          <p:cNvSpPr txBox="1"/>
          <p:nvPr/>
        </p:nvSpPr>
        <p:spPr>
          <a:xfrm>
            <a:off x="6011862" y="6237287"/>
            <a:ext cx="2592389" cy="551690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= </a:t>
            </a:r>
            <a:r>
              <a:rPr sz="1800"/>
              <a:t>180</a:t>
            </a:r>
            <a:r>
              <a:t> </a:t>
            </a:r>
            <a:r>
              <a:rPr b="1"/>
              <a:t>PURAS</a:t>
            </a:r>
            <a:r>
              <a:t>  </a:t>
            </a:r>
            <a:r>
              <a:rPr sz="1200"/>
              <a:t>(Autofecundação resulta 100% VERDES)</a:t>
            </a:r>
          </a:p>
        </p:txBody>
      </p:sp>
      <p:sp>
        <p:nvSpPr>
          <p:cNvPr id="123" name="Autofecundação de F2  (plantas das sementes obtidas no Cruzamento 2)"/>
          <p:cNvSpPr txBox="1"/>
          <p:nvPr/>
        </p:nvSpPr>
        <p:spPr>
          <a:xfrm>
            <a:off x="250824" y="3933824"/>
            <a:ext cx="6443665" cy="320932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Autofecundação de F2  (plantas das sementes obtidas no Cruzamento 2)</a:t>
            </a:r>
          </a:p>
        </p:txBody>
      </p:sp>
      <p:sp>
        <p:nvSpPr>
          <p:cNvPr id="124" name="2/4"/>
          <p:cNvSpPr/>
          <p:nvPr/>
        </p:nvSpPr>
        <p:spPr>
          <a:xfrm>
            <a:off x="4140200" y="5013325"/>
            <a:ext cx="462926" cy="357952"/>
          </a:xfrm>
          <a:prstGeom prst="rect">
            <a:avLst/>
          </a:prstGeom>
          <a:solidFill>
            <a:srgbClr val="99CC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2/4</a:t>
            </a:r>
            <a:r>
              <a:rPr b="0"/>
              <a:t> </a:t>
            </a:r>
          </a:p>
        </p:txBody>
      </p:sp>
      <p:sp>
        <p:nvSpPr>
          <p:cNvPr id="125" name="¾ AMARELAS   +    ¼ VERDES"/>
          <p:cNvSpPr/>
          <p:nvPr/>
        </p:nvSpPr>
        <p:spPr>
          <a:xfrm>
            <a:off x="4643437" y="5013325"/>
            <a:ext cx="3693352" cy="382273"/>
          </a:xfrm>
          <a:prstGeom prst="rect">
            <a:avLst/>
          </a:prstGeom>
          <a:solidFill>
            <a:srgbClr val="99CCFF"/>
          </a:solidFill>
          <a:ln>
            <a:solidFill>
              <a:srgbClr val="0000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¾</a:t>
            </a:r>
            <a:r>
              <a:rPr b="0"/>
              <a:t> </a:t>
            </a:r>
            <a:r>
              <a:rPr>
                <a:solidFill>
                  <a:srgbClr val="FF3300"/>
                </a:solidFill>
              </a:rPr>
              <a:t>AMARELAS</a:t>
            </a:r>
            <a:r>
              <a:rPr b="0"/>
              <a:t>   +    </a:t>
            </a:r>
            <a:r>
              <a:t>¼</a:t>
            </a:r>
            <a:r>
              <a:rPr b="0"/>
              <a:t> </a:t>
            </a:r>
            <a:r>
              <a:rPr>
                <a:solidFill>
                  <a:srgbClr val="008000"/>
                </a:solidFill>
              </a:rPr>
              <a:t>VERDES</a:t>
            </a:r>
          </a:p>
        </p:txBody>
      </p:sp>
      <p:sp>
        <p:nvSpPr>
          <p:cNvPr id="126" name="519 sementes"/>
          <p:cNvSpPr/>
          <p:nvPr/>
        </p:nvSpPr>
        <p:spPr>
          <a:xfrm>
            <a:off x="1116012" y="4581524"/>
            <a:ext cx="1076544" cy="29661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519 sementes</a:t>
            </a:r>
          </a:p>
        </p:txBody>
      </p:sp>
      <p:sp>
        <p:nvSpPr>
          <p:cNvPr id="127" name="180 sementes"/>
          <p:cNvSpPr/>
          <p:nvPr/>
        </p:nvSpPr>
        <p:spPr>
          <a:xfrm>
            <a:off x="1116012" y="5830887"/>
            <a:ext cx="1076544" cy="296611"/>
          </a:xfrm>
          <a:prstGeom prst="rect">
            <a:avLst/>
          </a:prstGeom>
          <a:solidFill>
            <a:srgbClr val="CC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180 sementes</a:t>
            </a:r>
          </a:p>
        </p:txBody>
      </p:sp>
      <p:sp>
        <p:nvSpPr>
          <p:cNvPr id="128" name="519 sementes"/>
          <p:cNvSpPr/>
          <p:nvPr/>
        </p:nvSpPr>
        <p:spPr>
          <a:xfrm>
            <a:off x="3059111" y="2781299"/>
            <a:ext cx="1076545" cy="29661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519 sementes</a:t>
            </a:r>
          </a:p>
        </p:txBody>
      </p:sp>
      <p:sp>
        <p:nvSpPr>
          <p:cNvPr id="129" name="180 sementes"/>
          <p:cNvSpPr/>
          <p:nvPr/>
        </p:nvSpPr>
        <p:spPr>
          <a:xfrm>
            <a:off x="5435599" y="2806699"/>
            <a:ext cx="1076545" cy="296611"/>
          </a:xfrm>
          <a:prstGeom prst="rect">
            <a:avLst/>
          </a:prstGeom>
          <a:solidFill>
            <a:srgbClr val="CC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180 sementes</a:t>
            </a:r>
          </a:p>
        </p:txBody>
      </p:sp>
      <p:sp>
        <p:nvSpPr>
          <p:cNvPr id="130" name="Cruzamento 3:    Cruzamento para entender F2"/>
          <p:cNvSpPr txBox="1"/>
          <p:nvPr/>
        </p:nvSpPr>
        <p:spPr>
          <a:xfrm>
            <a:off x="755649" y="3573462"/>
            <a:ext cx="5976940" cy="311407"/>
          </a:xfrm>
          <a:prstGeom prst="rect">
            <a:avLst/>
          </a:prstGeom>
          <a:solidFill>
            <a:srgbClr val="6666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Cruzamento 3:    Cruzamento para entender F2</a:t>
            </a:r>
          </a:p>
        </p:txBody>
      </p:sp>
      <p:sp>
        <p:nvSpPr>
          <p:cNvPr id="131" name="Experiência 3: Cor da Ervilha"/>
          <p:cNvSpPr/>
          <p:nvPr/>
        </p:nvSpPr>
        <p:spPr>
          <a:xfrm>
            <a:off x="323849" y="188911"/>
            <a:ext cx="2966476" cy="357953"/>
          </a:xfrm>
          <a:prstGeom prst="rect">
            <a:avLst/>
          </a:prstGeom>
          <a:solidFill>
            <a:srgbClr val="CCFF9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Experiência 3: </a:t>
            </a:r>
            <a:r>
              <a:rPr b="1"/>
              <a:t>Cor da Ervilha</a:t>
            </a:r>
          </a:p>
        </p:txBody>
      </p:sp>
      <p:grpSp>
        <p:nvGrpSpPr>
          <p:cNvPr id="134" name="Group"/>
          <p:cNvGrpSpPr/>
          <p:nvPr/>
        </p:nvGrpSpPr>
        <p:grpSpPr>
          <a:xfrm>
            <a:off x="0" y="981074"/>
            <a:ext cx="360365" cy="504828"/>
            <a:chOff x="0" y="0"/>
            <a:chExt cx="360364" cy="504826"/>
          </a:xfrm>
        </p:grpSpPr>
        <p:sp>
          <p:nvSpPr>
            <p:cNvPr id="132" name="Oval"/>
            <p:cNvSpPr/>
            <p:nvPr/>
          </p:nvSpPr>
          <p:spPr>
            <a:xfrm>
              <a:off x="0" y="-1"/>
              <a:ext cx="360365" cy="504828"/>
            </a:xfrm>
            <a:prstGeom prst="ellipse">
              <a:avLst/>
            </a:prstGeom>
            <a:solidFill>
              <a:srgbClr val="9BFFE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33" name="2"/>
            <p:cNvSpPr txBox="1"/>
            <p:nvPr/>
          </p:nvSpPr>
          <p:spPr>
            <a:xfrm>
              <a:off x="70961" y="78198"/>
              <a:ext cx="218439" cy="348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37" name="Group"/>
          <p:cNvGrpSpPr/>
          <p:nvPr/>
        </p:nvGrpSpPr>
        <p:grpSpPr>
          <a:xfrm>
            <a:off x="0" y="3284537"/>
            <a:ext cx="360365" cy="504827"/>
            <a:chOff x="0" y="0"/>
            <a:chExt cx="360364" cy="504826"/>
          </a:xfrm>
        </p:grpSpPr>
        <p:sp>
          <p:nvSpPr>
            <p:cNvPr id="135" name="Oval"/>
            <p:cNvSpPr/>
            <p:nvPr/>
          </p:nvSpPr>
          <p:spPr>
            <a:xfrm>
              <a:off x="0" y="-1"/>
              <a:ext cx="360365" cy="504828"/>
            </a:xfrm>
            <a:prstGeom prst="ellipse">
              <a:avLst/>
            </a:prstGeom>
            <a:solidFill>
              <a:srgbClr val="9BFFE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36" name="3"/>
            <p:cNvSpPr txBox="1"/>
            <p:nvPr/>
          </p:nvSpPr>
          <p:spPr>
            <a:xfrm>
              <a:off x="70961" y="78198"/>
              <a:ext cx="218439" cy="348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1869" y="5307583"/>
            <a:ext cx="1262784" cy="688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475" y="-155910"/>
            <a:ext cx="2295558" cy="2448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390" y="2393950"/>
            <a:ext cx="6806675" cy="2886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ruzamento X:    Só para entender melhor"/>
          <p:cNvSpPr txBox="1"/>
          <p:nvPr/>
        </p:nvSpPr>
        <p:spPr>
          <a:xfrm>
            <a:off x="996949" y="1084262"/>
            <a:ext cx="5976940" cy="311406"/>
          </a:xfrm>
          <a:prstGeom prst="rect">
            <a:avLst/>
          </a:prstGeom>
          <a:solidFill>
            <a:srgbClr val="6666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Cruzamento X:    Só para entender melhor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380998" y="304800"/>
            <a:ext cx="8763004" cy="33528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45" name="CONCLUSÕES…"/>
          <p:cNvSpPr txBox="1"/>
          <p:nvPr/>
        </p:nvSpPr>
        <p:spPr>
          <a:xfrm>
            <a:off x="533400" y="404811"/>
            <a:ext cx="8610600" cy="2966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CONCLUSÕES</a:t>
            </a:r>
          </a:p>
          <a:p>
            <a:pPr>
              <a:spcBef>
                <a:spcPts val="1200"/>
              </a:spcBef>
              <a:defRPr b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1. Elementos hereditários são de natureza particulada</a:t>
            </a:r>
          </a:p>
          <a:p>
            <a:pPr>
              <a:spcBef>
                <a:spcPts val="1200"/>
              </a:spcBef>
              <a:defRPr b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2. Cada planta adulta tem 1 par de cada caracter</a:t>
            </a:r>
          </a:p>
          <a:p>
            <a:pPr>
              <a:spcBef>
                <a:spcPts val="1200"/>
              </a:spcBef>
              <a:defRPr b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3. Os membros de 1 par de caracter se segregam (separam) igualmente nos gametas</a:t>
            </a:r>
          </a:p>
          <a:p>
            <a:pPr>
              <a:spcBef>
                <a:spcPts val="1200"/>
              </a:spcBef>
              <a:defRPr b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4. Cada gameta leva apenas 1 membro de cada caracter</a:t>
            </a:r>
          </a:p>
          <a:p>
            <a:pPr>
              <a:spcBef>
                <a:spcPts val="1200"/>
              </a:spcBef>
              <a:defRPr b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5. Na primeira célula (zigoto) ocorre a união dos caracteres paternos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Rectangle"/>
          <p:cNvSpPr/>
          <p:nvPr/>
        </p:nvSpPr>
        <p:spPr>
          <a:xfrm>
            <a:off x="838200" y="4190999"/>
            <a:ext cx="7772400" cy="1742234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47" name="Primeira Lei de Mendel:…"/>
          <p:cNvSpPr txBox="1"/>
          <p:nvPr/>
        </p:nvSpPr>
        <p:spPr>
          <a:xfrm>
            <a:off x="952500" y="4394141"/>
            <a:ext cx="7239000" cy="132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9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Primeira Lei de Mendel</a:t>
            </a:r>
            <a:r>
              <a:rPr b="0" u="none"/>
              <a:t>: </a:t>
            </a:r>
          </a:p>
          <a:p>
            <a:pPr>
              <a:spcBef>
                <a:spcPts val="1000"/>
              </a:spcBef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 dois membros de um par de genes se segregam um do outro para os gametas, de modo que metade dos gametas tem um membro do par e a outra metade tem o outro membro do par.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u, mais simplesmente:…"/>
          <p:cNvSpPr txBox="1"/>
          <p:nvPr/>
        </p:nvSpPr>
        <p:spPr>
          <a:xfrm>
            <a:off x="276225" y="112711"/>
            <a:ext cx="7239000" cy="2871474"/>
          </a:xfrm>
          <a:prstGeom prst="rect">
            <a:avLst/>
          </a:prstGeom>
          <a:solidFill>
            <a:srgbClr val="CCFFFF"/>
          </a:soli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Ou, mais simplesmente</a:t>
            </a:r>
            <a:r>
              <a:rPr b="1"/>
              <a:t>:</a:t>
            </a:r>
            <a:endParaRPr b="1"/>
          </a:p>
          <a:p>
            <a:pPr>
              <a:spcBef>
                <a:spcPts val="12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Primeira Lei de Mendel</a:t>
            </a:r>
            <a:r>
              <a:rPr b="0"/>
              <a:t> 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 </a:t>
            </a:r>
          </a:p>
          <a:p>
            <a:pPr>
              <a:spcBef>
                <a:spcPts val="12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Lei da segregação igual</a:t>
            </a:r>
            <a:r>
              <a:rPr b="0"/>
              <a:t>:</a:t>
            </a:r>
          </a:p>
          <a:p>
            <a:pPr>
              <a:spcBef>
                <a:spcPts val="10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 meiose, os membros de um par de genes se separam igualmente em </a:t>
            </a:r>
            <a:r>
              <a:rPr b="1"/>
              <a:t>ovócitos</a:t>
            </a:r>
            <a:r>
              <a:t> e </a:t>
            </a:r>
            <a:r>
              <a:rPr b="1"/>
              <a:t>espermatozóides</a:t>
            </a:r>
            <a:r>
              <a:t>.</a:t>
            </a:r>
            <a:r>
              <a:rPr sz="1800"/>
              <a:t>  </a:t>
            </a:r>
          </a:p>
        </p:txBody>
      </p:sp>
      <p:pic>
        <p:nvPicPr>
          <p:cNvPr id="1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8600" y="3094036"/>
            <a:ext cx="4700891" cy="354969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"/>
          <p:cNvSpPr/>
          <p:nvPr/>
        </p:nvSpPr>
        <p:spPr>
          <a:xfrm>
            <a:off x="5292723" y="1341437"/>
            <a:ext cx="1366840" cy="3382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53" name="SEGUNDA LEI DE MENDEL:"/>
          <p:cNvSpPr/>
          <p:nvPr/>
        </p:nvSpPr>
        <p:spPr>
          <a:xfrm>
            <a:off x="827086" y="260350"/>
            <a:ext cx="3040704" cy="357952"/>
          </a:xfrm>
          <a:prstGeom prst="rect">
            <a:avLst/>
          </a:prstGeom>
          <a:solidFill>
            <a:srgbClr val="CC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SEGUNDA LEI DE MENDEL: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- Mendel Nasceu na Morávia, império Austro-Húngaro…"/>
          <p:cNvSpPr txBox="1"/>
          <p:nvPr/>
        </p:nvSpPr>
        <p:spPr>
          <a:xfrm>
            <a:off x="250825" y="1484312"/>
            <a:ext cx="8153400" cy="2837119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b="1"/>
              <a:t>Mendel</a:t>
            </a:r>
            <a:r>
              <a:t> Nasceu na Morávia, império Austro-Húngaro</a:t>
            </a: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Monastério St. Thomas, em Brünn, hoje Brno, Tchecolslováquia</a:t>
            </a: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“Experimentos sobre Hibridização de Plantas”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à Brünn  Natural  History Society,  1865</a:t>
            </a:r>
          </a:p>
        </p:txBody>
      </p:sp>
      <p:pic>
        <p:nvPicPr>
          <p:cNvPr id="24" name="mendel-painting" descr="mendel-paint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0737" y="2276475"/>
            <a:ext cx="3243264" cy="4267200"/>
          </a:xfrm>
          <a:prstGeom prst="rect">
            <a:avLst/>
          </a:prstGeom>
          <a:ln>
            <a:solidFill>
              <a:srgbClr val="333399"/>
            </a:solidFill>
          </a:ln>
        </p:spPr>
      </p:pic>
      <p:sp>
        <p:nvSpPr>
          <p:cNvPr id="25" name="Gregor MENDEL    e  o  nascimento  da   GENÉTICA"/>
          <p:cNvSpPr txBox="1"/>
          <p:nvPr/>
        </p:nvSpPr>
        <p:spPr>
          <a:xfrm>
            <a:off x="1187450" y="-1"/>
            <a:ext cx="5388542" cy="357953"/>
          </a:xfrm>
          <a:prstGeom prst="rect">
            <a:avLst/>
          </a:prstGeom>
          <a:solidFill>
            <a:srgbClr val="CCFFCC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Gregor MENDEL    e  o  nascimento  da   GENÉTICA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ruzamentos com Di-híbridos de linhagens puras…"/>
          <p:cNvSpPr txBox="1"/>
          <p:nvPr/>
        </p:nvSpPr>
        <p:spPr>
          <a:xfrm>
            <a:off x="468312" y="765175"/>
            <a:ext cx="7848601" cy="5611269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Cruzamentos com </a:t>
            </a:r>
            <a:r>
              <a:rPr b="1" sz="2000"/>
              <a:t>Di-híbridos </a:t>
            </a:r>
            <a:r>
              <a:t>de linhagens puras</a:t>
            </a:r>
          </a:p>
          <a:p>
            <a:pPr>
              <a:spcBef>
                <a:spcPts val="400"/>
              </a:spcBef>
              <a:defRPr sz="1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400"/>
              </a:spcBef>
              <a:defRPr b="1" sz="1800" u="sng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Cor da semente</a:t>
            </a:r>
            <a:r>
              <a:rPr u="none"/>
              <a:t>:</a:t>
            </a:r>
            <a:r>
              <a:rPr b="0" u="none"/>
              <a:t>  </a:t>
            </a:r>
            <a:r>
              <a:rPr u="none">
                <a:solidFill>
                  <a:srgbClr val="FF3300"/>
                </a:solidFill>
              </a:rPr>
              <a:t>amarela (Y)</a:t>
            </a:r>
            <a:r>
              <a:rPr b="0" u="none"/>
              <a:t>    </a:t>
            </a:r>
            <a:r>
              <a:rPr u="none">
                <a:solidFill>
                  <a:srgbClr val="008000"/>
                </a:solidFill>
              </a:rPr>
              <a:t>verde (y)</a:t>
            </a:r>
            <a:endParaRPr>
              <a:solidFill>
                <a:srgbClr val="008000"/>
              </a:solidFill>
            </a:endParaRPr>
          </a:p>
          <a:p>
            <a:pPr>
              <a:spcBef>
                <a:spcPts val="400"/>
              </a:spcBef>
              <a:defRPr b="1" sz="1800" u="sng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Forma da Semente:</a:t>
            </a:r>
            <a:r>
              <a:rPr b="0" u="none"/>
              <a:t>  </a:t>
            </a:r>
            <a:r>
              <a:rPr u="none">
                <a:solidFill>
                  <a:schemeClr val="accent2"/>
                </a:solidFill>
              </a:rPr>
              <a:t>lisa (R)</a:t>
            </a:r>
            <a:r>
              <a:rPr b="0" u="none"/>
              <a:t> ou </a:t>
            </a:r>
            <a:r>
              <a:rPr i="1" u="none">
                <a:solidFill>
                  <a:schemeClr val="accent2"/>
                </a:solidFill>
              </a:rPr>
              <a:t>rugosa (r)</a:t>
            </a:r>
            <a:endParaRPr i="1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P:</a:t>
            </a:r>
            <a:r>
              <a:rPr>
                <a:solidFill>
                  <a:srgbClr val="000099"/>
                </a:solidFill>
              </a:rPr>
              <a:t>          </a:t>
            </a:r>
            <a:r>
              <a:rPr b="1">
                <a:solidFill>
                  <a:srgbClr val="FF3300"/>
                </a:solidFill>
              </a:rPr>
              <a:t>YY</a:t>
            </a:r>
            <a:r>
              <a:rPr b="1">
                <a:solidFill>
                  <a:schemeClr val="accent2">
                    <a:lumOff val="-10000"/>
                  </a:schemeClr>
                </a:solidFill>
              </a:rPr>
              <a:t>RR</a:t>
            </a:r>
            <a:r>
              <a:rPr b="1">
                <a:solidFill>
                  <a:srgbClr val="000099"/>
                </a:solidFill>
              </a:rPr>
              <a:t>      </a:t>
            </a:r>
            <a:r>
              <a:rPr b="1"/>
              <a:t>       X</a:t>
            </a:r>
            <a:r>
              <a:rPr b="1">
                <a:solidFill>
                  <a:srgbClr val="000099"/>
                </a:solidFill>
              </a:rPr>
              <a:t>           </a:t>
            </a:r>
            <a:r>
              <a:rPr b="1">
                <a:solidFill>
                  <a:srgbClr val="008000"/>
                </a:solidFill>
              </a:rPr>
              <a:t>yy</a:t>
            </a:r>
            <a:r>
              <a:rPr b="1">
                <a:solidFill>
                  <a:srgbClr val="000099"/>
                </a:solidFill>
              </a:rPr>
              <a:t>rr</a:t>
            </a:r>
            <a:endParaRPr>
              <a:solidFill>
                <a:srgbClr val="000099"/>
              </a:solidFill>
            </a:endParaRP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</a:t>
            </a:r>
            <a:r>
              <a:rPr b="1">
                <a:solidFill>
                  <a:srgbClr val="FF3300"/>
                </a:solidFill>
              </a:rPr>
              <a:t>amarelas</a:t>
            </a:r>
            <a:r>
              <a:t> </a:t>
            </a:r>
            <a:r>
              <a:rPr b="1">
                <a:solidFill>
                  <a:srgbClr val="333399"/>
                </a:solidFill>
              </a:rPr>
              <a:t>lisas</a:t>
            </a:r>
            <a:r>
              <a:t>                     </a:t>
            </a:r>
            <a:r>
              <a:rPr b="1">
                <a:solidFill>
                  <a:srgbClr val="008000"/>
                </a:solidFill>
              </a:rPr>
              <a:t>verdes</a:t>
            </a:r>
            <a:r>
              <a:t> </a:t>
            </a:r>
            <a:r>
              <a:rPr b="1" i="1">
                <a:solidFill>
                  <a:srgbClr val="000099"/>
                </a:solidFill>
              </a:rPr>
              <a:t>rugosas</a:t>
            </a:r>
            <a:endParaRPr i="1">
              <a:solidFill>
                <a:srgbClr val="000099"/>
              </a:solidFill>
            </a:endParaRPr>
          </a:p>
          <a:p>
            <a:pPr>
              <a:spcBef>
                <a:spcPts val="1000"/>
              </a:spcBef>
              <a:defRPr sz="20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F1:</a:t>
            </a:r>
            <a:r>
              <a:rPr>
                <a:solidFill>
                  <a:srgbClr val="000099"/>
                </a:solidFill>
              </a:rPr>
              <a:t>                         </a:t>
            </a:r>
            <a:r>
              <a:rPr b="1">
                <a:solidFill>
                  <a:srgbClr val="FF3300"/>
                </a:solidFill>
              </a:rPr>
              <a:t>amarelas</a:t>
            </a:r>
            <a:r>
              <a:rPr>
                <a:solidFill>
                  <a:srgbClr val="FF9900"/>
                </a:solidFill>
              </a:rPr>
              <a:t> </a:t>
            </a:r>
            <a:r>
              <a:rPr b="1">
                <a:solidFill>
                  <a:srgbClr val="000099"/>
                </a:solidFill>
              </a:rPr>
              <a:t>lisas</a:t>
            </a:r>
            <a:endParaRPr>
              <a:solidFill>
                <a:srgbClr val="FF9900"/>
              </a:solidFill>
            </a:endParaRPr>
          </a:p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              </a:t>
            </a:r>
          </a:p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8"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</a:t>
            </a:r>
            <a:r>
              <a:rPr>
                <a:solidFill>
                  <a:srgbClr val="000000"/>
                </a:solidFill>
              </a:rPr>
              <a:t>Autofecundação</a:t>
            </a: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F2: 	</a:t>
            </a:r>
            <a:r>
              <a:rPr b="1">
                <a:solidFill>
                  <a:srgbClr val="FF3300"/>
                </a:solidFill>
              </a:rPr>
              <a:t>amarelas</a:t>
            </a:r>
            <a:r>
              <a:rPr>
                <a:solidFill>
                  <a:srgbClr val="006600"/>
                </a:solidFill>
              </a:rPr>
              <a:t>    </a:t>
            </a:r>
            <a:r>
              <a:rPr b="1">
                <a:solidFill>
                  <a:srgbClr val="FF3300"/>
                </a:solidFill>
              </a:rPr>
              <a:t>amarelas</a:t>
            </a:r>
            <a:r>
              <a:rPr>
                <a:solidFill>
                  <a:srgbClr val="FF3300"/>
                </a:solidFill>
              </a:rPr>
              <a:t>       </a:t>
            </a:r>
            <a:r>
              <a:rPr b="1">
                <a:solidFill>
                  <a:srgbClr val="006600"/>
                </a:solidFill>
              </a:rPr>
              <a:t>verdes</a:t>
            </a:r>
            <a:r>
              <a:rPr>
                <a:solidFill>
                  <a:srgbClr val="006600"/>
                </a:solidFill>
              </a:rPr>
              <a:t>         </a:t>
            </a:r>
            <a:r>
              <a:rPr b="1">
                <a:solidFill>
                  <a:srgbClr val="006600"/>
                </a:solidFill>
              </a:rPr>
              <a:t>verdes </a:t>
            </a:r>
            <a:endParaRPr b="1">
              <a:solidFill>
                <a:srgbClr val="006600"/>
              </a:solidFill>
            </a:endParaRPr>
          </a:p>
          <a:p>
            <a:pPr>
              <a:lnSpc>
                <a:spcPct val="50000"/>
              </a:lnSpc>
              <a:spcBef>
                <a:spcPts val="1000"/>
              </a:spcBef>
              <a:defRPr b="1" sz="1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	</a:t>
            </a:r>
            <a:r>
              <a:rPr>
                <a:solidFill>
                  <a:schemeClr val="accent2"/>
                </a:solidFill>
              </a:rPr>
              <a:t>lisas</a:t>
            </a:r>
            <a:r>
              <a:t>            </a:t>
            </a:r>
            <a:r>
              <a:rPr i="1">
                <a:solidFill>
                  <a:schemeClr val="accent2"/>
                </a:solidFill>
              </a:rPr>
              <a:t>rugosas          </a:t>
            </a:r>
            <a:r>
              <a:rPr>
                <a:solidFill>
                  <a:schemeClr val="accent2"/>
                </a:solidFill>
              </a:rPr>
              <a:t>lisas             </a:t>
            </a:r>
            <a:r>
              <a:rPr i="1">
                <a:solidFill>
                  <a:schemeClr val="accent2"/>
                </a:solidFill>
              </a:rPr>
              <a:t>rugosas</a:t>
            </a:r>
            <a:endParaRPr i="1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>
              <a:lnSpc>
                <a:spcPct val="50000"/>
              </a:lnSpc>
              <a:spcBef>
                <a:spcPts val="3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9                    3                3                    1</a:t>
            </a:r>
          </a:p>
        </p:txBody>
      </p:sp>
      <p:sp>
        <p:nvSpPr>
          <p:cNvPr id="156" name="Line"/>
          <p:cNvSpPr/>
          <p:nvPr/>
        </p:nvSpPr>
        <p:spPr>
          <a:xfrm>
            <a:off x="2997200" y="2616200"/>
            <a:ext cx="0" cy="6858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Line"/>
          <p:cNvSpPr/>
          <p:nvPr/>
        </p:nvSpPr>
        <p:spPr>
          <a:xfrm>
            <a:off x="2997200" y="4953000"/>
            <a:ext cx="0" cy="5429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8" name="SEGUNDA LEI DE MENDEL:"/>
          <p:cNvSpPr/>
          <p:nvPr/>
        </p:nvSpPr>
        <p:spPr>
          <a:xfrm>
            <a:off x="468311" y="115886"/>
            <a:ext cx="3040704" cy="357953"/>
          </a:xfrm>
          <a:prstGeom prst="rect">
            <a:avLst/>
          </a:prstGeom>
          <a:solidFill>
            <a:srgbClr val="CC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SEGUNDA LEI DE MENDEL: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Quadrado Punnett" descr="Quadrado Punnet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6" y="333375"/>
            <a:ext cx="4675189" cy="606425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12 AMARELAS…"/>
          <p:cNvSpPr txBox="1"/>
          <p:nvPr/>
        </p:nvSpPr>
        <p:spPr>
          <a:xfrm>
            <a:off x="5435599" y="2420936"/>
            <a:ext cx="2160590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 AMARELAS</a:t>
            </a:r>
          </a:p>
          <a:p>
            <a:pPr>
              <a:spcBef>
                <a:spcPts val="1200"/>
              </a:spcBef>
              <a:defRPr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>
                <a:solidFill>
                  <a:srgbClr val="008000"/>
                </a:solidFill>
              </a:rPr>
              <a:t>4 VERDES</a:t>
            </a:r>
          </a:p>
        </p:txBody>
      </p:sp>
      <p:sp>
        <p:nvSpPr>
          <p:cNvPr id="162" name="3…"/>
          <p:cNvSpPr txBox="1"/>
          <p:nvPr/>
        </p:nvSpPr>
        <p:spPr>
          <a:xfrm>
            <a:off x="7596186" y="2420936"/>
            <a:ext cx="360364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</a:p>
        </p:txBody>
      </p:sp>
      <p:sp>
        <p:nvSpPr>
          <p:cNvPr id="163" name="Arrow"/>
          <p:cNvSpPr/>
          <p:nvPr/>
        </p:nvSpPr>
        <p:spPr>
          <a:xfrm>
            <a:off x="4932362" y="2781300"/>
            <a:ext cx="504827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Quadrado Punnett" descr="Quadrado Punnet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6" y="333375"/>
            <a:ext cx="4675189" cy="606425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12 AMARELAS…"/>
          <p:cNvSpPr txBox="1"/>
          <p:nvPr/>
        </p:nvSpPr>
        <p:spPr>
          <a:xfrm>
            <a:off x="5435599" y="2420936"/>
            <a:ext cx="2160590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 AMARELAS</a:t>
            </a:r>
          </a:p>
          <a:p>
            <a:pPr>
              <a:spcBef>
                <a:spcPts val="1200"/>
              </a:spcBef>
              <a:defRPr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>
                <a:solidFill>
                  <a:srgbClr val="008000"/>
                </a:solidFill>
              </a:rPr>
              <a:t>4 VERDES</a:t>
            </a:r>
          </a:p>
        </p:txBody>
      </p:sp>
      <p:sp>
        <p:nvSpPr>
          <p:cNvPr id="167" name="3…"/>
          <p:cNvSpPr txBox="1"/>
          <p:nvPr/>
        </p:nvSpPr>
        <p:spPr>
          <a:xfrm>
            <a:off x="7596186" y="2420936"/>
            <a:ext cx="360364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</a:p>
        </p:txBody>
      </p:sp>
      <p:sp>
        <p:nvSpPr>
          <p:cNvPr id="168" name="9 AMARELAS LISAS…"/>
          <p:cNvSpPr txBox="1"/>
          <p:nvPr/>
        </p:nvSpPr>
        <p:spPr>
          <a:xfrm>
            <a:off x="5364162" y="692149"/>
            <a:ext cx="2447927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 </a:t>
            </a:r>
            <a:r>
              <a:rPr sz="1200"/>
              <a:t>AMARELAS</a:t>
            </a:r>
            <a:r>
              <a:t> </a:t>
            </a:r>
            <a:r>
              <a:rPr b="1"/>
              <a:t>LISAS</a:t>
            </a:r>
          </a:p>
          <a:p>
            <a:pPr>
              <a:spcBef>
                <a:spcPts val="1200"/>
              </a:spcBef>
              <a:defRPr sz="2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 </a:t>
            </a:r>
            <a:r>
              <a:rPr sz="1200">
                <a:solidFill>
                  <a:srgbClr val="FF3300"/>
                </a:solidFill>
              </a:rPr>
              <a:t>AMARELAS</a:t>
            </a:r>
            <a:r>
              <a:rPr sz="1200">
                <a:solidFill>
                  <a:srgbClr val="000000"/>
                </a:solidFill>
              </a:rPr>
              <a:t> </a:t>
            </a:r>
            <a:r>
              <a:rPr i="1">
                <a:solidFill>
                  <a:schemeClr val="accent2">
                    <a:lumOff val="-10000"/>
                  </a:schemeClr>
                </a:solidFill>
              </a:rPr>
              <a:t>RUGOSAS</a:t>
            </a:r>
          </a:p>
        </p:txBody>
      </p:sp>
      <p:sp>
        <p:nvSpPr>
          <p:cNvPr id="169" name="3 VERDES LISAS…"/>
          <p:cNvSpPr txBox="1"/>
          <p:nvPr/>
        </p:nvSpPr>
        <p:spPr>
          <a:xfrm>
            <a:off x="5508625" y="4076699"/>
            <a:ext cx="2663825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>
                <a:solidFill>
                  <a:srgbClr val="FF3300"/>
                </a:solidFill>
              </a:rPr>
              <a:t> </a:t>
            </a:r>
            <a:r>
              <a:rPr sz="1200"/>
              <a:t>VERDES</a:t>
            </a:r>
            <a:r>
              <a:rPr sz="1200">
                <a:solidFill>
                  <a:srgbClr val="000000"/>
                </a:solidFill>
              </a:rPr>
              <a:t> </a:t>
            </a:r>
            <a:r>
              <a:rPr>
                <a:solidFill>
                  <a:schemeClr val="accent2">
                    <a:lumOff val="-10000"/>
                  </a:schemeClr>
                </a:solidFill>
              </a:rPr>
              <a:t>LISAS</a:t>
            </a:r>
          </a:p>
          <a:p>
            <a:pPr>
              <a:spcBef>
                <a:spcPts val="1200"/>
              </a:spcBef>
              <a:defRPr sz="2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</a:t>
            </a:r>
            <a:r>
              <a:rPr sz="1200"/>
              <a:t>VERDE  </a:t>
            </a:r>
            <a:r>
              <a:rPr i="1">
                <a:solidFill>
                  <a:schemeClr val="accent2">
                    <a:lumOff val="-10000"/>
                  </a:schemeClr>
                </a:solidFill>
              </a:rPr>
              <a:t>RUGOSAS</a:t>
            </a:r>
          </a:p>
        </p:txBody>
      </p:sp>
      <p:sp>
        <p:nvSpPr>
          <p:cNvPr id="170" name="3…"/>
          <p:cNvSpPr txBox="1"/>
          <p:nvPr/>
        </p:nvSpPr>
        <p:spPr>
          <a:xfrm>
            <a:off x="8172449" y="4076699"/>
            <a:ext cx="360365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</a:p>
        </p:txBody>
      </p:sp>
      <p:sp>
        <p:nvSpPr>
          <p:cNvPr id="171" name="3…"/>
          <p:cNvSpPr txBox="1"/>
          <p:nvPr/>
        </p:nvSpPr>
        <p:spPr>
          <a:xfrm>
            <a:off x="7812086" y="692149"/>
            <a:ext cx="360364" cy="82677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</a:p>
        </p:txBody>
      </p:sp>
      <p:sp>
        <p:nvSpPr>
          <p:cNvPr id="172" name="Shape"/>
          <p:cNvSpPr/>
          <p:nvPr/>
        </p:nvSpPr>
        <p:spPr>
          <a:xfrm>
            <a:off x="6300787" y="1557337"/>
            <a:ext cx="215902" cy="935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3" name="Shape"/>
          <p:cNvSpPr/>
          <p:nvPr/>
        </p:nvSpPr>
        <p:spPr>
          <a:xfrm>
            <a:off x="6300787" y="3213099"/>
            <a:ext cx="215902" cy="792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4" name="Arrow"/>
          <p:cNvSpPr/>
          <p:nvPr/>
        </p:nvSpPr>
        <p:spPr>
          <a:xfrm>
            <a:off x="4932362" y="2781300"/>
            <a:ext cx="504827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ihibridos" descr="dihibrido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0"/>
            <a:ext cx="3502027" cy="645318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3/ 4   AMARELAS    3/ 4  LISAS…"/>
          <p:cNvSpPr txBox="1"/>
          <p:nvPr/>
        </p:nvSpPr>
        <p:spPr>
          <a:xfrm>
            <a:off x="3851275" y="4508500"/>
            <a:ext cx="3241675" cy="171901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3/ 4   AMARELAS   	3/ 4  LISAS</a:t>
            </a:r>
          </a:p>
          <a:p>
            <a:pPr>
              <a:defRPr b="1" sz="1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1/ 4  RUGOSAS</a:t>
            </a: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14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1/ 4   VERDES      3/ 4  LISAS</a:t>
            </a:r>
          </a:p>
          <a:p>
            <a:pPr>
              <a:defRPr b="1" sz="14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          1/ 4  RUGOSAS</a:t>
            </a:r>
          </a:p>
        </p:txBody>
      </p:sp>
      <p:sp>
        <p:nvSpPr>
          <p:cNvPr id="178" name="Line"/>
          <p:cNvSpPr/>
          <p:nvPr/>
        </p:nvSpPr>
        <p:spPr>
          <a:xfrm>
            <a:off x="5508623" y="4508500"/>
            <a:ext cx="73028" cy="50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9" name="Line"/>
          <p:cNvSpPr/>
          <p:nvPr/>
        </p:nvSpPr>
        <p:spPr>
          <a:xfrm>
            <a:off x="5148262" y="5805487"/>
            <a:ext cx="71440" cy="360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0" name="9/ 16  LISAS…"/>
          <p:cNvSpPr txBox="1"/>
          <p:nvPr/>
        </p:nvSpPr>
        <p:spPr>
          <a:xfrm>
            <a:off x="7092950" y="4508500"/>
            <a:ext cx="1511300" cy="171901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9/ 16  LISAS</a:t>
            </a:r>
          </a:p>
          <a:p>
            <a:pPr>
              <a:defRPr b="1" sz="1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3/ 16  RUGOSAS</a:t>
            </a: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14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3/ 16  LISAS</a:t>
            </a:r>
          </a:p>
          <a:p>
            <a:pPr>
              <a:defRPr b="1" sz="14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1/ 16  RUGOSAS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"/>
          <p:cNvSpPr/>
          <p:nvPr/>
        </p:nvSpPr>
        <p:spPr>
          <a:xfrm>
            <a:off x="762000" y="762000"/>
            <a:ext cx="7620000" cy="4800600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3" name="Segunda Lei de Mendel:…"/>
          <p:cNvSpPr txBox="1"/>
          <p:nvPr/>
        </p:nvSpPr>
        <p:spPr>
          <a:xfrm>
            <a:off x="1181100" y="1269999"/>
            <a:ext cx="7010400" cy="286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 u="sng">
                <a:latin typeface="Arial"/>
                <a:ea typeface="Arial"/>
                <a:cs typeface="Arial"/>
                <a:sym typeface="Arial"/>
              </a:defRPr>
            </a:pPr>
            <a:r>
              <a:t>Segunda Lei de Mendel</a:t>
            </a:r>
            <a:r>
              <a:rPr b="0" u="none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Durante a formação de gametas, a segregação dos caracteres (dos alelos de um gene) é independente da segregação dos alelos de outro gene. </a:t>
            </a:r>
            <a:r>
              <a:rPr sz="1800"/>
              <a:t> </a:t>
            </a:r>
            <a:endParaRPr sz="1800"/>
          </a:p>
          <a:p>
            <a:pPr>
              <a:spcBef>
                <a:spcPts val="1000"/>
              </a:spcBef>
              <a:defRPr sz="1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( </a:t>
            </a:r>
            <a:r>
              <a:rPr b="1" sz="1900">
                <a:solidFill>
                  <a:srgbClr val="FF50E4"/>
                </a:solidFill>
              </a:rPr>
              <a:t>Hoje sabemos que esta lei somente se aplica para genes que estão em cromossomas diferentes ou estão muito distantes no mesmo cromossomo</a:t>
            </a:r>
            <a:r>
              <a:t>).</a:t>
            </a:r>
            <a:r>
              <a:rPr sz="2000"/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omprovação:…"/>
          <p:cNvSpPr txBox="1"/>
          <p:nvPr/>
        </p:nvSpPr>
        <p:spPr>
          <a:xfrm>
            <a:off x="395286" y="188912"/>
            <a:ext cx="4572003" cy="615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Comprovação:</a:t>
            </a:r>
            <a:r>
              <a:rPr u="none"/>
              <a:t> </a:t>
            </a:r>
          </a:p>
          <a:p>
            <a:pPr>
              <a:defRPr sz="18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Cruzamento controle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ruzamento 1  (Relembrando)"/>
          <p:cNvSpPr txBox="1"/>
          <p:nvPr/>
        </p:nvSpPr>
        <p:spPr>
          <a:xfrm>
            <a:off x="684212" y="1196974"/>
            <a:ext cx="3313113" cy="311407"/>
          </a:xfrm>
          <a:prstGeom prst="rect">
            <a:avLst/>
          </a:prstGeom>
          <a:solidFill>
            <a:srgbClr val="6666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Cruzamento 1  (Relembrando)</a:t>
            </a:r>
          </a:p>
        </p:txBody>
      </p:sp>
      <p:sp>
        <p:nvSpPr>
          <p:cNvPr id="188" name="F1                               X                         VERDES (Pura)"/>
          <p:cNvSpPr txBox="1"/>
          <p:nvPr/>
        </p:nvSpPr>
        <p:spPr>
          <a:xfrm>
            <a:off x="179386" y="5157787"/>
            <a:ext cx="5976940" cy="357953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</a:t>
            </a:r>
            <a:r>
              <a:rPr sz="1800"/>
              <a:t>F1</a:t>
            </a:r>
            <a:r>
              <a:t>                               X                         </a:t>
            </a:r>
            <a:r>
              <a:rPr sz="1800">
                <a:solidFill>
                  <a:srgbClr val="008000"/>
                </a:solidFill>
              </a:rPr>
              <a:t>VERDES </a:t>
            </a:r>
            <a:r>
              <a:rPr b="0" sz="1800"/>
              <a:t>(Pura)</a:t>
            </a:r>
          </a:p>
        </p:txBody>
      </p:sp>
      <p:sp>
        <p:nvSpPr>
          <p:cNvPr id="189" name="Cruzamento Controle 1"/>
          <p:cNvSpPr txBox="1"/>
          <p:nvPr/>
        </p:nvSpPr>
        <p:spPr>
          <a:xfrm>
            <a:off x="323850" y="4724399"/>
            <a:ext cx="3600450" cy="311407"/>
          </a:xfrm>
          <a:prstGeom prst="rect">
            <a:avLst/>
          </a:prstGeom>
          <a:solidFill>
            <a:srgbClr val="6666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Cruzamento Controle 1</a:t>
            </a:r>
          </a:p>
        </p:txBody>
      </p:sp>
      <p:sp>
        <p:nvSpPr>
          <p:cNvPr id="190" name="F2:  plantas com vagens contendo ervilhas…"/>
          <p:cNvSpPr txBox="1"/>
          <p:nvPr/>
        </p:nvSpPr>
        <p:spPr>
          <a:xfrm>
            <a:off x="250825" y="5805487"/>
            <a:ext cx="5905500" cy="624653"/>
          </a:xfrm>
          <a:prstGeom prst="rect">
            <a:avLst/>
          </a:prstGeom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F2</a:t>
            </a:r>
            <a:r>
              <a:rPr b="0"/>
              <a:t>:  plantas com vagens contendo ervilhas   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</a:t>
            </a:r>
            <a:r>
              <a:rPr b="1">
                <a:solidFill>
                  <a:srgbClr val="FF3300"/>
                </a:solidFill>
              </a:rPr>
              <a:t>50%</a:t>
            </a:r>
            <a:r>
              <a:rPr b="1"/>
              <a:t> </a:t>
            </a:r>
            <a:r>
              <a:t> </a:t>
            </a:r>
            <a:r>
              <a:rPr b="1">
                <a:solidFill>
                  <a:srgbClr val="FF3300"/>
                </a:solidFill>
              </a:rPr>
              <a:t>AMARELAS</a:t>
            </a:r>
            <a:r>
              <a:rPr b="1">
                <a:solidFill>
                  <a:srgbClr val="FF9900"/>
                </a:solidFill>
              </a:rPr>
              <a:t>       </a:t>
            </a:r>
            <a:r>
              <a:rPr b="1"/>
              <a:t>+</a:t>
            </a:r>
            <a:r>
              <a:rPr b="1">
                <a:solidFill>
                  <a:srgbClr val="FF9900"/>
                </a:solidFill>
              </a:rPr>
              <a:t>    </a:t>
            </a:r>
            <a:r>
              <a:rPr b="1">
                <a:solidFill>
                  <a:srgbClr val="008000"/>
                </a:solidFill>
              </a:rPr>
              <a:t>50%   VERDES</a:t>
            </a:r>
          </a:p>
        </p:txBody>
      </p:sp>
      <p:sp>
        <p:nvSpPr>
          <p:cNvPr id="191" name="Shape"/>
          <p:cNvSpPr/>
          <p:nvPr/>
        </p:nvSpPr>
        <p:spPr>
          <a:xfrm>
            <a:off x="2843211" y="5516562"/>
            <a:ext cx="360364" cy="28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99"/>
          </a:solidFill>
          <a:ln>
            <a:solidFill>
              <a:srgbClr val="000099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92" name="F1:                                Todas AMARELAS"/>
          <p:cNvSpPr txBox="1"/>
          <p:nvPr/>
        </p:nvSpPr>
        <p:spPr>
          <a:xfrm>
            <a:off x="827087" y="2492375"/>
            <a:ext cx="6842126" cy="357952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F1</a:t>
            </a:r>
            <a:r>
              <a:rPr b="0"/>
              <a:t>:                                Todas </a:t>
            </a:r>
            <a:r>
              <a:rPr>
                <a:solidFill>
                  <a:srgbClr val="FF3300"/>
                </a:solidFill>
              </a:rPr>
              <a:t>AMARELAS</a:t>
            </a:r>
          </a:p>
        </p:txBody>
      </p:sp>
      <p:sp>
        <p:nvSpPr>
          <p:cNvPr id="193" name="Shape"/>
          <p:cNvSpPr/>
          <p:nvPr/>
        </p:nvSpPr>
        <p:spPr>
          <a:xfrm>
            <a:off x="3995737" y="1916111"/>
            <a:ext cx="431802" cy="50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99"/>
          </a:solidFill>
          <a:ln>
            <a:solidFill>
              <a:srgbClr val="000099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94" name="P:             AMARELAS (Pura)        X            VERDES (Pura)"/>
          <p:cNvSpPr txBox="1"/>
          <p:nvPr/>
        </p:nvSpPr>
        <p:spPr>
          <a:xfrm>
            <a:off x="684212" y="1557337"/>
            <a:ext cx="6842126" cy="357952"/>
          </a:xfrm>
          <a:prstGeom prst="rect">
            <a:avLst/>
          </a:prstGeom>
          <a:solidFill>
            <a:srgbClr val="FFCC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/>
              <a:t>:             </a:t>
            </a:r>
            <a:r>
              <a:rPr>
                <a:solidFill>
                  <a:srgbClr val="FF3300"/>
                </a:solidFill>
              </a:rPr>
              <a:t>AMARELAS</a:t>
            </a:r>
            <a:r>
              <a:rPr b="0"/>
              <a:t> (Pura)        X            </a:t>
            </a:r>
            <a:r>
              <a:rPr>
                <a:solidFill>
                  <a:srgbClr val="008000"/>
                </a:solidFill>
              </a:rPr>
              <a:t>VERDES </a:t>
            </a:r>
            <a:r>
              <a:rPr b="0"/>
              <a:t>(Pura)</a:t>
            </a:r>
          </a:p>
        </p:txBody>
      </p:sp>
      <p:sp>
        <p:nvSpPr>
          <p:cNvPr id="195" name="Comprovação:…"/>
          <p:cNvSpPr txBox="1"/>
          <p:nvPr/>
        </p:nvSpPr>
        <p:spPr>
          <a:xfrm>
            <a:off x="323849" y="-1"/>
            <a:ext cx="4572002" cy="63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Comprovação:</a:t>
            </a:r>
            <a:r>
              <a:rPr u="none"/>
              <a:t> </a:t>
            </a:r>
          </a:p>
          <a:p>
            <a:pPr>
              <a:defRPr sz="20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Cruzamento controle </a:t>
            </a:r>
            <a:r>
              <a:rPr b="1"/>
              <a:t>1</a:t>
            </a:r>
          </a:p>
        </p:txBody>
      </p:sp>
      <p:pic>
        <p:nvPicPr>
          <p:cNvPr id="196" name="Proporção 1" descr="Proporção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6325" y="4210050"/>
            <a:ext cx="2771775" cy="264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mprovação:…"/>
          <p:cNvSpPr txBox="1"/>
          <p:nvPr/>
        </p:nvSpPr>
        <p:spPr>
          <a:xfrm>
            <a:off x="250825" y="188911"/>
            <a:ext cx="7848600" cy="4492461"/>
          </a:xfrm>
          <a:prstGeom prst="rect">
            <a:avLst/>
          </a:prstGeom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Comprovação:</a:t>
            </a:r>
            <a:r>
              <a:rPr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spcBef>
                <a:spcPts val="1000"/>
              </a:spcBef>
              <a:defRPr sz="20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Cruzamento controle </a:t>
            </a:r>
            <a:r>
              <a:rPr b="1"/>
              <a:t>2</a:t>
            </a:r>
            <a:endParaRPr b="1"/>
          </a:p>
          <a:p>
            <a:pPr>
              <a:spcBef>
                <a:spcPts val="1000"/>
              </a:spcBef>
              <a:defRPr sz="18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65000"/>
              </a:lnSpc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P:      </a:t>
            </a:r>
            <a:r>
              <a:rPr i="1">
                <a:solidFill>
                  <a:srgbClr val="333399"/>
                </a:solidFill>
              </a:rPr>
              <a:t>Yy Rr</a:t>
            </a:r>
            <a:r>
              <a:t>		x       </a:t>
            </a:r>
            <a:r>
              <a:rPr i="1">
                <a:solidFill>
                  <a:srgbClr val="333399"/>
                </a:solidFill>
              </a:rPr>
              <a:t>yyrr</a:t>
            </a:r>
            <a:endParaRPr i="1">
              <a:solidFill>
                <a:srgbClr val="333399"/>
              </a:solidFill>
            </a:endParaRPr>
          </a:p>
          <a:p>
            <a:pPr>
              <a:lnSpc>
                <a:spcPct val="65000"/>
              </a:lnSpc>
              <a:spcBef>
                <a:spcPts val="1200"/>
              </a:spcBef>
              <a:defRPr i="1" sz="1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</a:t>
            </a:r>
            <a:r>
              <a:rPr i="0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amarela lisa </a:t>
            </a:r>
            <a:r>
              <a:rPr i="0">
                <a:solidFill>
                  <a:srgbClr val="000000"/>
                </a:solidFill>
              </a:rPr>
              <a:t>(</a:t>
            </a:r>
            <a:r>
              <a:rPr b="1" i="0">
                <a:solidFill>
                  <a:srgbClr val="000000"/>
                </a:solidFill>
              </a:rPr>
              <a:t>F1</a:t>
            </a:r>
            <a:r>
              <a:rPr i="0">
                <a:solidFill>
                  <a:srgbClr val="000000"/>
                </a:solidFill>
              </a:rPr>
              <a:t>)</a:t>
            </a:r>
            <a:r>
              <a:rPr i="0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	        verde rugosa</a:t>
            </a:r>
          </a:p>
          <a:p>
            <a:pPr>
              <a:spcBef>
                <a:spcPts val="1000"/>
              </a:spcBef>
              <a:defRPr i="1" sz="1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>
              <a:spcBef>
                <a:spcPts val="1000"/>
              </a:spcBef>
              <a:defRPr i="1" sz="1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F1:    </a:t>
            </a:r>
            <a:r>
              <a:rPr i="1">
                <a:solidFill>
                  <a:srgbClr val="333399"/>
                </a:solidFill>
              </a:rPr>
              <a:t>Yy Rr</a:t>
            </a:r>
            <a:r>
              <a:t>	         </a:t>
            </a:r>
            <a:r>
              <a:rPr i="1">
                <a:solidFill>
                  <a:srgbClr val="333399"/>
                </a:solidFill>
              </a:rPr>
              <a:t>Yy rr        </a:t>
            </a:r>
            <a:r>
              <a:t>                 </a:t>
            </a:r>
            <a:r>
              <a:rPr i="1">
                <a:solidFill>
                  <a:srgbClr val="333399"/>
                </a:solidFill>
              </a:rPr>
              <a:t>yy Rr             yyrr</a:t>
            </a:r>
            <a:endParaRPr i="1">
              <a:solidFill>
                <a:srgbClr val="333399"/>
              </a:solidFill>
            </a:endParaRPr>
          </a:p>
          <a:p>
            <a:pPr>
              <a:lnSpc>
                <a:spcPct val="65000"/>
              </a:lnSpc>
              <a:spcBef>
                <a:spcPts val="1200"/>
              </a:spcBef>
              <a:defRPr i="1" sz="1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</a:t>
            </a:r>
            <a:r>
              <a:rPr i="0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amarela lisa          amarela rugosa</a:t>
            </a:r>
            <a:r>
              <a:rPr i="0">
                <a:solidFill>
                  <a:srgbClr val="000000"/>
                </a:solidFill>
              </a:rPr>
              <a:t>        </a:t>
            </a:r>
            <a:r>
              <a:rPr i="0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verde lisa        verde rugosa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lnSpc>
                <a:spcPct val="65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1		1		1	   1</a:t>
            </a:r>
            <a:endParaRPr i="1" sz="1800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000"/>
              </a:spcBef>
              <a:defRPr i="1" sz="1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99" name="Line"/>
          <p:cNvSpPr/>
          <p:nvPr/>
        </p:nvSpPr>
        <p:spPr>
          <a:xfrm>
            <a:off x="3190875" y="1976436"/>
            <a:ext cx="0" cy="838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Oval"/>
          <p:cNvSpPr/>
          <p:nvPr/>
        </p:nvSpPr>
        <p:spPr>
          <a:xfrm>
            <a:off x="5638800" y="5398768"/>
            <a:ext cx="2362200" cy="1143003"/>
          </a:xfrm>
          <a:prstGeom prst="ellipse">
            <a:avLst/>
          </a:prstGeom>
          <a:solidFill>
            <a:srgbClr val="CCCC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01" name="Sucesso  TOTAL  !"/>
          <p:cNvSpPr txBox="1"/>
          <p:nvPr/>
        </p:nvSpPr>
        <p:spPr>
          <a:xfrm>
            <a:off x="5765800" y="5791199"/>
            <a:ext cx="266700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i="1" sz="1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Sucesso  TOTAL  !</a:t>
            </a:r>
          </a:p>
        </p:txBody>
      </p:sp>
      <p:pic>
        <p:nvPicPr>
          <p:cNvPr id="202" name="dihibridos" descr="dihibrido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925" y="333375"/>
            <a:ext cx="1797050" cy="33115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611187" y="476250"/>
            <a:ext cx="7315201" cy="1676400"/>
          </a:xfrm>
          <a:prstGeom prst="rect">
            <a:avLst/>
          </a:prstGeom>
          <a:solidFill>
            <a:srgbClr val="CCCC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05" name="1.  Polimorfismo  - Dimorfismo"/>
          <p:cNvSpPr txBox="1"/>
          <p:nvPr/>
        </p:nvSpPr>
        <p:spPr>
          <a:xfrm>
            <a:off x="611186" y="2565399"/>
            <a:ext cx="5257803" cy="360186"/>
          </a:xfrm>
          <a:prstGeom prst="rect">
            <a:avLst/>
          </a:prstGeom>
          <a:solidFill>
            <a:srgbClr val="FFFFFF"/>
          </a:solidFill>
          <a:ln>
            <a:solidFill>
              <a:srgbClr val="2D2D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 Polimorfismo  - Dimorfismo</a:t>
            </a:r>
          </a:p>
        </p:txBody>
      </p:sp>
      <p:sp>
        <p:nvSpPr>
          <p:cNvPr id="206" name="Genética Mendeliana em Humanos"/>
          <p:cNvSpPr/>
          <p:nvPr/>
        </p:nvSpPr>
        <p:spPr>
          <a:xfrm>
            <a:off x="1211261" y="873125"/>
            <a:ext cx="3679983" cy="3727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0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Genética Mendeliana em Humanos</a:t>
            </a:r>
          </a:p>
        </p:txBody>
      </p:sp>
      <p:sp>
        <p:nvSpPr>
          <p:cNvPr id="207" name="- vários características são padrões normais:…"/>
          <p:cNvSpPr txBox="1"/>
          <p:nvPr/>
        </p:nvSpPr>
        <p:spPr>
          <a:xfrm>
            <a:off x="615950" y="3284537"/>
            <a:ext cx="7172325" cy="2722385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- vários características são padrões normais: </a:t>
            </a: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   Ex.   Olhos azul, olhos castanho, olhos verdes, olhos pretos</a:t>
            </a: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- Características contínuas mensuráveis:</a:t>
            </a: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   Ex.  altura</a:t>
            </a:r>
          </a:p>
          <a:p>
            <a: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</a:p>
        </p:txBody>
      </p:sp>
      <p:pic>
        <p:nvPicPr>
          <p:cNvPr id="208" name="fig 2_17" descr="fig 2_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2925" y="4652962"/>
            <a:ext cx="1706060" cy="1186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- Doenças - Herança recessiva (distúrbios autonômicos recessivos) não ligada ao sexo…"/>
          <p:cNvSpPr txBox="1"/>
          <p:nvPr/>
        </p:nvSpPr>
        <p:spPr>
          <a:xfrm>
            <a:off x="403225" y="1538286"/>
            <a:ext cx="7696200" cy="5075979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- </a:t>
            </a:r>
            <a:r>
              <a:rPr b="1"/>
              <a:t>Doenças - Herança recessiva </a:t>
            </a:r>
            <a:r>
              <a:rPr b="1" sz="1200"/>
              <a:t>(distúrbios autonômicos recessivos</a:t>
            </a:r>
            <a:r>
              <a:rPr b="1"/>
              <a:t>) </a:t>
            </a:r>
            <a:r>
              <a:t>não ligada ao sexo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- PKU (fenilcetonúria)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- Fibrose cística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- Albinismo</a:t>
            </a: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- </a:t>
            </a:r>
            <a:r>
              <a:rPr b="1"/>
              <a:t>Doenças - Herança dominante </a:t>
            </a:r>
            <a:r>
              <a:t>(não ligada ao sexo</a:t>
            </a:r>
            <a:r>
              <a:rPr sz="18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sz="1800">
                <a:solidFill>
                  <a:srgbClr val="0070C0"/>
                </a:solidFill>
              </a:rPr>
              <a:t>                      </a:t>
            </a:r>
            <a:r>
              <a:rPr i="1">
                <a:solidFill>
                  <a:srgbClr val="0070C0"/>
                </a:solidFill>
              </a:rPr>
              <a:t>Figs</a:t>
            </a:r>
            <a:r>
              <a:rPr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- Acondroplasia </a:t>
            </a:r>
            <a:r>
              <a:rPr sz="1800"/>
              <a:t>(nanismo)</a:t>
            </a:r>
            <a:endParaRPr sz="1800"/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- Doença de Huntington  </a:t>
            </a:r>
            <a:r>
              <a:rPr sz="1600"/>
              <a:t>(degeneração neural)</a:t>
            </a:r>
            <a:endParaRPr sz="1600"/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- Polidactilia / Bracdactilia (</a:t>
            </a:r>
            <a:r>
              <a:rPr sz="1600"/>
              <a:t>má-formação dos dedos de mãos e pés)</a:t>
            </a:r>
            <a:endParaRPr sz="1600"/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- Piebaldismo </a:t>
            </a:r>
            <a:r>
              <a:rPr sz="1600"/>
              <a:t>(coloração  malhada)</a:t>
            </a:r>
            <a:endParaRPr i="1" sz="1600">
              <a:solidFill>
                <a:srgbClr val="0070C0"/>
              </a:solidFill>
            </a:endParaR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200"/>
              </a:spcBef>
              <a:buSzPct val="100000"/>
              <a:buChar char="-"/>
              <a:defRPr b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Doenças - Herança dominante </a:t>
            </a:r>
            <a:r>
              <a:rPr b="0"/>
              <a:t>(ligada ao sexo</a:t>
            </a:r>
            <a:r>
              <a:rPr b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1">
                <a:solidFill>
                  <a:srgbClr val="0070C0"/>
                </a:solidFill>
              </a:rPr>
              <a:t>                                  Figs</a:t>
            </a:r>
            <a:r>
              <a:rPr b="0"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  <a:r>
              <a:rPr b="1"/>
              <a:t>- </a:t>
            </a:r>
            <a:r>
              <a:t>Distúrbios recessivos ligados ao X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 b="0"/>
              <a:t>Distúrbios recessivos ligados ao Y</a:t>
            </a:r>
          </a:p>
        </p:txBody>
      </p:sp>
      <p:pic>
        <p:nvPicPr>
          <p:cNvPr id="211" name="albino" descr="albin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8625" y="1933575"/>
            <a:ext cx="1724025" cy="16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"/>
          <p:cNvSpPr/>
          <p:nvPr/>
        </p:nvSpPr>
        <p:spPr>
          <a:xfrm>
            <a:off x="392112" y="123825"/>
            <a:ext cx="7315201" cy="1217613"/>
          </a:xfrm>
          <a:prstGeom prst="rect">
            <a:avLst/>
          </a:prstGeom>
          <a:solidFill>
            <a:srgbClr val="CCCC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3" name="Genética Mendeliana em Humanos"/>
          <p:cNvSpPr/>
          <p:nvPr/>
        </p:nvSpPr>
        <p:spPr>
          <a:xfrm>
            <a:off x="900111" y="565150"/>
            <a:ext cx="3679983" cy="3727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0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Genética Mendeliana em Humanos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5292723" y="1341437"/>
            <a:ext cx="1366840" cy="3382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8" name="PRIMEIRA LEI DE MENDEL:"/>
          <p:cNvSpPr/>
          <p:nvPr/>
        </p:nvSpPr>
        <p:spPr>
          <a:xfrm>
            <a:off x="827086" y="260350"/>
            <a:ext cx="3040816" cy="357952"/>
          </a:xfrm>
          <a:prstGeom prst="rect">
            <a:avLst/>
          </a:prstGeom>
          <a:solidFill>
            <a:srgbClr val="CC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PRIMEIRA LEI DE MENDEL: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- Doenças - Herança recessiva (distúrbios autonômicos recessivos) não ligada ao sexo…"/>
          <p:cNvSpPr txBox="1"/>
          <p:nvPr/>
        </p:nvSpPr>
        <p:spPr>
          <a:xfrm>
            <a:off x="218529" y="1474787"/>
            <a:ext cx="8706942" cy="5511164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- </a:t>
            </a:r>
            <a:r>
              <a:rPr b="1"/>
              <a:t>Doenças - Herança recessiva </a:t>
            </a:r>
            <a:r>
              <a:rPr b="1" sz="1200"/>
              <a:t>(distúrbios autonômicos recessivos</a:t>
            </a:r>
            <a:r>
              <a:rPr b="1"/>
              <a:t>) </a:t>
            </a:r>
            <a:r>
              <a:t>não ligada ao sexo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- Albinismo</a:t>
            </a: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216" name="Rectangle"/>
          <p:cNvSpPr/>
          <p:nvPr/>
        </p:nvSpPr>
        <p:spPr>
          <a:xfrm>
            <a:off x="392112" y="123825"/>
            <a:ext cx="7315201" cy="1217613"/>
          </a:xfrm>
          <a:prstGeom prst="rect">
            <a:avLst/>
          </a:prstGeom>
          <a:solidFill>
            <a:srgbClr val="CCCC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7" name="Genética Mendeliana em Humanos"/>
          <p:cNvSpPr/>
          <p:nvPr/>
        </p:nvSpPr>
        <p:spPr>
          <a:xfrm>
            <a:off x="900112" y="565150"/>
            <a:ext cx="3679982" cy="3727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0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Genética Mendeliana em Humanos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4" y="2220306"/>
            <a:ext cx="2732271" cy="273227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O albinismo é uma anomalia genética caracterizada pela ausência total ou parcial de pigmentação, ou seja, é relacionada à produção de melanina. A melanina define a cor da pele, dos olhos e dos cabelos, ou seja, na ausência deste pigmento, o resultado são cores extremamente claras.…"/>
          <p:cNvSpPr txBox="1"/>
          <p:nvPr/>
        </p:nvSpPr>
        <p:spPr>
          <a:xfrm>
            <a:off x="2757657" y="2161998"/>
            <a:ext cx="3095286" cy="4672964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O albinismo é uma anomalia genética caracterizada pela ausência total ou parcial de pigmentação, ou seja, é relacionada à produção de melanina. A melanina define a cor da pele, dos olhos e dos cabelos, ou seja, na ausência deste pigmento, o resultado são cores extremamente claras.</a:t>
            </a:r>
          </a:p>
          <a:p>
            <a:pPr algn="just" defTabSz="457200">
              <a:defRPr sz="15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just" defTabSz="457200"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Esta é uma </a:t>
            </a:r>
            <a:r>
              <a:rPr b="1"/>
              <a:t>doença recessiva</a:t>
            </a:r>
            <a:r>
              <a:t>, ou seja, o alelo recessivo deve estar em homozigose para se manifestar. Sendo assim, pode-se observar que pais albinos só podem ter filhos albinos, enquanto pais normais portadores do gene para o albinismo (heterozigotos) podem vir a ter um filho albino.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8242" y="2949337"/>
            <a:ext cx="2681169" cy="2010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8242" y="5073373"/>
            <a:ext cx="2681169" cy="159976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Ocorre em muitos animais"/>
          <p:cNvSpPr txBox="1"/>
          <p:nvPr/>
        </p:nvSpPr>
        <p:spPr>
          <a:xfrm>
            <a:off x="6196055" y="2482496"/>
            <a:ext cx="2705543" cy="348919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700"/>
            </a:lvl1pPr>
          </a:lstStyle>
          <a:p>
            <a:pPr/>
            <a:r>
              <a:t>Ocorre em muitos animais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- Doenças - Herança dominante (não ligada ao sexo)…"/>
          <p:cNvSpPr txBox="1"/>
          <p:nvPr/>
        </p:nvSpPr>
        <p:spPr>
          <a:xfrm>
            <a:off x="425449" y="835025"/>
            <a:ext cx="8643940" cy="5647478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- </a:t>
            </a:r>
            <a:r>
              <a:rPr b="1"/>
              <a:t>Doenças - Herança dominante </a:t>
            </a:r>
            <a:r>
              <a:t>(não ligada ao sexo</a:t>
            </a:r>
            <a:r>
              <a:rPr sz="18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/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</a:t>
            </a:r>
            <a:r>
              <a:rPr b="1">
                <a:solidFill>
                  <a:srgbClr val="0070C0"/>
                </a:solidFill>
              </a:rPr>
              <a:t>Acondroplasia</a:t>
            </a:r>
            <a:r>
              <a:t> </a:t>
            </a:r>
            <a:r>
              <a:rPr>
                <a:solidFill>
                  <a:srgbClr val="0070C0"/>
                </a:solidFill>
              </a:rPr>
              <a:t>(nanismo) </a:t>
            </a:r>
            <a:r>
              <a:t>			</a:t>
            </a:r>
            <a:r>
              <a:rPr b="1">
                <a:solidFill>
                  <a:srgbClr val="0070C0"/>
                </a:solidFill>
              </a:rPr>
              <a:t>Polidactilia</a:t>
            </a:r>
            <a:endParaRPr b="1">
              <a:solidFill>
                <a:srgbClr val="0070C0"/>
              </a:solidFill>
            </a:endParaR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</a:t>
            </a: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</a:t>
            </a:r>
            <a:r>
              <a:rPr b="1">
                <a:solidFill>
                  <a:srgbClr val="0070C0"/>
                </a:solidFill>
              </a:rPr>
              <a:t>Piebaldismo</a:t>
            </a:r>
            <a:r>
              <a:rPr>
                <a:solidFill>
                  <a:srgbClr val="0070C0"/>
                </a:solidFill>
              </a:rPr>
              <a:t> (coloração  malhada)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0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50000"/>
              </a:lnSpc>
              <a:spcBef>
                <a:spcPts val="1200"/>
              </a:spcBef>
              <a:buSzPct val="100000"/>
              <a:buChar char="-"/>
              <a:defRPr b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Doenças - Herança dominante </a:t>
            </a:r>
            <a:r>
              <a:rPr b="0"/>
              <a:t>(ligada ao sexo</a:t>
            </a:r>
            <a:r>
              <a:rPr b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>
              <a:lnSpc>
                <a:spcPct val="500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  <a:r>
              <a:rPr b="1"/>
              <a:t>- </a:t>
            </a:r>
            <a:r>
              <a:rPr>
                <a:solidFill>
                  <a:srgbClr val="0070C0"/>
                </a:solidFill>
              </a:rPr>
              <a:t>Distúrbios recessivos ligados ao X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50000"/>
              </a:lnSpc>
              <a:spcBef>
                <a:spcPts val="12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 b="0">
                <a:solidFill>
                  <a:srgbClr val="0070C0"/>
                </a:solidFill>
              </a:rPr>
              <a:t>Distúrbios recessivos ligados ao Y</a:t>
            </a:r>
          </a:p>
        </p:txBody>
      </p:sp>
      <p:sp>
        <p:nvSpPr>
          <p:cNvPr id="225" name="Rectangle"/>
          <p:cNvSpPr/>
          <p:nvPr/>
        </p:nvSpPr>
        <p:spPr>
          <a:xfrm>
            <a:off x="392111" y="92074"/>
            <a:ext cx="4972053" cy="649290"/>
          </a:xfrm>
          <a:prstGeom prst="rect">
            <a:avLst/>
          </a:prstGeom>
          <a:solidFill>
            <a:srgbClr val="CCCC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26" name="Genética Mendeliana em Humanos"/>
          <p:cNvSpPr/>
          <p:nvPr/>
        </p:nvSpPr>
        <p:spPr>
          <a:xfrm>
            <a:off x="684211" y="185737"/>
            <a:ext cx="3679983" cy="3727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0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Genética Mendeliana em Humanos</a:t>
            </a:r>
          </a:p>
        </p:txBody>
      </p:sp>
      <p:pic>
        <p:nvPicPr>
          <p:cNvPr id="22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2725" y="1106487"/>
            <a:ext cx="1439863" cy="10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5400" y="1168400"/>
            <a:ext cx="1435100" cy="95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2486" y="36512"/>
            <a:ext cx="1544639" cy="110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8536" y="1700211"/>
            <a:ext cx="1727202" cy="1295402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231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650" y="1728786"/>
            <a:ext cx="1463675" cy="1543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6887" y="3681412"/>
            <a:ext cx="1009651" cy="1266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jpeg" descr="image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33962" y="3738562"/>
            <a:ext cx="1593852" cy="1036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.jpeg" descr="imag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54325" y="3678237"/>
            <a:ext cx="2157414" cy="156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jpeg" descr="image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737350" y="3738562"/>
            <a:ext cx="1416050" cy="89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jpeg" descr="image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519237" y="4465637"/>
            <a:ext cx="1319213" cy="987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jpeg" descr="image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39875" y="3678237"/>
            <a:ext cx="1371600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jpeg" descr="image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494462" y="5161755"/>
            <a:ext cx="2079627" cy="11445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39" name="Orelhas com pelos"/>
          <p:cNvSpPr txBox="1"/>
          <p:nvPr/>
        </p:nvSpPr>
        <p:spPr>
          <a:xfrm>
            <a:off x="6494462" y="6249034"/>
            <a:ext cx="2079627" cy="28499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Orelhas com pelos</a:t>
            </a:r>
          </a:p>
        </p:txBody>
      </p:sp>
      <p:sp>
        <p:nvSpPr>
          <p:cNvPr id="240" name="Arrow"/>
          <p:cNvSpPr/>
          <p:nvPr/>
        </p:nvSpPr>
        <p:spPr>
          <a:xfrm>
            <a:off x="6075362" y="6396301"/>
            <a:ext cx="347664" cy="46040"/>
          </a:xfrm>
          <a:prstGeom prst="rightArrow">
            <a:avLst>
              <a:gd name="adj1" fmla="val 50000"/>
              <a:gd name="adj2" fmla="val 49750"/>
            </a:avLst>
          </a:prstGeom>
          <a:solidFill>
            <a:srgbClr val="7878DE"/>
          </a:solidFill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1" name="Bracdactilia"/>
          <p:cNvSpPr txBox="1"/>
          <p:nvPr/>
        </p:nvSpPr>
        <p:spPr>
          <a:xfrm>
            <a:off x="5024437" y="2308542"/>
            <a:ext cx="1284966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50000"/>
              </a:lnSpc>
              <a:spcBef>
                <a:spcPts val="1200"/>
              </a:spcBef>
              <a:defRPr b="1" sz="20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Bracdactilia</a:t>
            </a:r>
          </a:p>
        </p:txBody>
      </p:sp>
      <p:pic>
        <p:nvPicPr>
          <p:cNvPr id="242" name="image.jpeg" descr="image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072062" y="2652711"/>
            <a:ext cx="2889252" cy="842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Heredograma"/>
          <p:cNvSpPr txBox="1"/>
          <p:nvPr/>
        </p:nvSpPr>
        <p:spPr>
          <a:xfrm>
            <a:off x="636587" y="396875"/>
            <a:ext cx="3168651" cy="382273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Heredograma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977" y="3659799"/>
            <a:ext cx="3934736" cy="2920312"/>
          </a:xfrm>
          <a:prstGeom prst="rect">
            <a:avLst/>
          </a:prstGeom>
          <a:ln>
            <a:solidFill>
              <a:schemeClr val="accent2">
                <a:lumOff val="-10000"/>
              </a:schemeClr>
            </a:solidFill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950" y="1272241"/>
            <a:ext cx="4508500" cy="322035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47" name="Ex.: Fibrose Cística…"/>
          <p:cNvSpPr txBox="1"/>
          <p:nvPr/>
        </p:nvSpPr>
        <p:spPr>
          <a:xfrm>
            <a:off x="247961" y="4556437"/>
            <a:ext cx="4482478" cy="179323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1600">
                <a:solidFill>
                  <a:srgbClr val="55555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Ex.: Fibrose Cística</a:t>
            </a:r>
          </a:p>
          <a:p>
            <a:pPr algn="just" defTabSz="457200">
              <a:defRPr sz="1600">
                <a:solidFill>
                  <a:srgbClr val="55555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 fibrose cística é uma doença que afeta as glândulas exócrinas, causando problemas para o trato digestivo e para os pulmões. É uma doença autossômica recessiva, onde a</a:t>
            </a:r>
            <a:r>
              <a:rPr b="1"/>
              <a:t> presença de dois genes</a:t>
            </a:r>
            <a:r>
              <a:t> </a:t>
            </a:r>
            <a:r>
              <a:rPr b="1"/>
              <a:t>recessivos</a:t>
            </a:r>
            <a:r>
              <a:t> indica que o indivíduo é afetado.</a:t>
            </a:r>
          </a:p>
        </p:txBody>
      </p:sp>
      <p:sp>
        <p:nvSpPr>
          <p:cNvPr id="248" name="Símbolos:"/>
          <p:cNvSpPr txBox="1"/>
          <p:nvPr/>
        </p:nvSpPr>
        <p:spPr>
          <a:xfrm>
            <a:off x="5183642" y="3213541"/>
            <a:ext cx="1426328" cy="430916"/>
          </a:xfrm>
          <a:prstGeom prst="rect">
            <a:avLst/>
          </a:prstGeom>
          <a:ln>
            <a:solidFill>
              <a:schemeClr val="accent2">
                <a:lumOff val="-1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Símbolos: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Estou aguardando lá !"/>
          <p:cNvSpPr txBox="1"/>
          <p:nvPr/>
        </p:nvSpPr>
        <p:spPr>
          <a:xfrm>
            <a:off x="5508624" y="5373687"/>
            <a:ext cx="2428034" cy="348428"/>
          </a:xfrm>
          <a:prstGeom prst="rect">
            <a:avLst/>
          </a:prstGeom>
          <a:solidFill>
            <a:srgbClr val="CC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Estou aguardando lá !</a:t>
            </a:r>
          </a:p>
        </p:txBody>
      </p:sp>
      <p:sp>
        <p:nvSpPr>
          <p:cNvPr id="251" name="bevicent@usp.br"/>
          <p:cNvSpPr txBox="1"/>
          <p:nvPr/>
        </p:nvSpPr>
        <p:spPr>
          <a:xfrm>
            <a:off x="6011862" y="6237287"/>
            <a:ext cx="2736852" cy="372749"/>
          </a:xfrm>
          <a:prstGeom prst="rect">
            <a:avLst/>
          </a:prstGeom>
          <a:solidFill>
            <a:srgbClr val="CC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bevicent@usp.br</a:t>
            </a:r>
          </a:p>
        </p:txBody>
      </p:sp>
      <p:sp>
        <p:nvSpPr>
          <p:cNvPr id="252" name="Agora voce está pronta(o) para realizar vários exercícios,…"/>
          <p:cNvSpPr txBox="1"/>
          <p:nvPr/>
        </p:nvSpPr>
        <p:spPr>
          <a:xfrm>
            <a:off x="1096882" y="1910203"/>
            <a:ext cx="7153235" cy="1792991"/>
          </a:xfrm>
          <a:prstGeom prst="rect">
            <a:avLst/>
          </a:prstGeom>
          <a:solidFill>
            <a:srgbClr val="FBF4A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Agora voce está pronta(o) para realizar vários exercícios,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novos desafios….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i="1">
                <a:solidFill>
                  <a:schemeClr val="accent2">
                    <a:lumOff val="-1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Vamos lá conferir !</a:t>
            </a:r>
            <a:r>
              <a:rPr i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colha do Material  - objeto de estudo…"/>
          <p:cNvSpPr txBox="1"/>
          <p:nvPr/>
        </p:nvSpPr>
        <p:spPr>
          <a:xfrm>
            <a:off x="533400" y="1066799"/>
            <a:ext cx="7543800" cy="350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 u="sng">
                <a:latin typeface="Arial"/>
                <a:ea typeface="Arial"/>
                <a:cs typeface="Arial"/>
                <a:sym typeface="Arial"/>
              </a:defRPr>
            </a:pPr>
            <a:r>
              <a:t>Escolha do Material  - objeto de estudo</a:t>
            </a:r>
            <a:endParaRPr>
              <a:solidFill>
                <a:schemeClr val="accent2"/>
              </a:solidFill>
            </a:endParaRPr>
          </a:p>
          <a:p>
            <a:pPr>
              <a:spcBef>
                <a:spcPts val="1000"/>
              </a:spcBef>
              <a:def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ERVILHAS</a:t>
            </a:r>
          </a:p>
          <a:p>
            <a:pPr>
              <a:spcBef>
                <a:spcPts val="1000"/>
              </a:spcBef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Porque?</a:t>
            </a:r>
          </a:p>
          <a:p>
            <a:pPr>
              <a:spcBef>
                <a:spcPts val="1000"/>
              </a:spcBef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b="1" sz="18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Disponibilidade de material</a:t>
            </a:r>
          </a:p>
          <a:p>
            <a:pPr>
              <a:spcBef>
                <a:spcPts val="1000"/>
              </a:spcBef>
              <a:buSzPct val="100000"/>
              <a:buChar char="-"/>
              <a:defRPr b="1" sz="18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Rápido crescimento</a:t>
            </a:r>
          </a:p>
          <a:p>
            <a:pPr>
              <a:spcBef>
                <a:spcPts val="1000"/>
              </a:spcBef>
              <a:defRPr b="1" sz="18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Autofecundação / polinização cruzada</a:t>
            </a:r>
          </a:p>
        </p:txBody>
      </p:sp>
      <p:pic>
        <p:nvPicPr>
          <p:cNvPr id="31" name="peas 1" descr="peas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6686" y="3644900"/>
            <a:ext cx="2455864" cy="3024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7600" y="501720"/>
            <a:ext cx="2743200" cy="229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ineceu" descr="gineceu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68539" y="1052512"/>
            <a:ext cx="6408739" cy="461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Androceu" descr="Androceu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537" y="1268412"/>
            <a:ext cx="6048377" cy="428148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Gineceu: formado pelos carpelos (ovário, estilete, estigma)"/>
          <p:cNvSpPr txBox="1"/>
          <p:nvPr/>
        </p:nvSpPr>
        <p:spPr>
          <a:xfrm>
            <a:off x="179386" y="5661023"/>
            <a:ext cx="3889378" cy="674374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Gineceu</a:t>
            </a:r>
            <a:r>
              <a:rPr b="0"/>
              <a:t>: </a:t>
            </a:r>
            <a:r>
              <a:rPr b="0" sz="2000"/>
              <a:t>formado pelos </a:t>
            </a:r>
            <a:r>
              <a:rPr sz="2000"/>
              <a:t>carpelos</a:t>
            </a:r>
            <a:r>
              <a:rPr b="0" sz="2000"/>
              <a:t> (</a:t>
            </a:r>
            <a:r>
              <a:rPr sz="2000"/>
              <a:t>ovário</a:t>
            </a:r>
            <a:r>
              <a:rPr b="0" sz="2000"/>
              <a:t>, </a:t>
            </a:r>
            <a:r>
              <a:rPr sz="2000"/>
              <a:t>estilete</a:t>
            </a:r>
            <a:r>
              <a:rPr b="0" sz="2000"/>
              <a:t>, </a:t>
            </a:r>
            <a:r>
              <a:rPr sz="2000"/>
              <a:t>estigma</a:t>
            </a:r>
            <a:r>
              <a:rPr b="0" sz="2000"/>
              <a:t>)</a:t>
            </a:r>
          </a:p>
        </p:txBody>
      </p:sp>
      <p:sp>
        <p:nvSpPr>
          <p:cNvPr id="37" name="Androceu: formado pelos estames…"/>
          <p:cNvSpPr txBox="1"/>
          <p:nvPr/>
        </p:nvSpPr>
        <p:spPr>
          <a:xfrm>
            <a:off x="4356100" y="5705474"/>
            <a:ext cx="4787900" cy="687074"/>
          </a:xfrm>
          <a:prstGeom prst="rect">
            <a:avLst/>
          </a:prstGeom>
          <a:solidFill>
            <a:srgbClr val="99CC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Androceu</a:t>
            </a:r>
            <a:r>
              <a:rPr b="0"/>
              <a:t>: </a:t>
            </a:r>
            <a:r>
              <a:rPr b="0" sz="2000"/>
              <a:t>formado pelos</a:t>
            </a:r>
            <a:r>
              <a:rPr b="0"/>
              <a:t> </a:t>
            </a:r>
            <a:r>
              <a:rPr sz="2000"/>
              <a:t>estames </a:t>
            </a:r>
            <a:endParaRPr sz="2000"/>
          </a:p>
          <a:p>
            <a:pPr>
              <a:spcBef>
                <a:spcPts val="1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</a:t>
            </a:r>
            <a:r>
              <a:rPr b="1"/>
              <a:t>filete</a:t>
            </a:r>
            <a:r>
              <a:t> e </a:t>
            </a:r>
            <a:r>
              <a:rPr b="1"/>
              <a:t>antera</a:t>
            </a:r>
            <a:r>
              <a:t> onde estão os pólens)</a:t>
            </a:r>
            <a:r>
              <a:rPr sz="1800"/>
              <a:t> </a:t>
            </a:r>
          </a:p>
        </p:txBody>
      </p:sp>
      <p:sp>
        <p:nvSpPr>
          <p:cNvPr id="38" name="Órgãos reprodutores das plantas"/>
          <p:cNvSpPr txBox="1"/>
          <p:nvPr/>
        </p:nvSpPr>
        <p:spPr>
          <a:xfrm>
            <a:off x="468312" y="0"/>
            <a:ext cx="7991476" cy="348427"/>
          </a:xfrm>
          <a:prstGeom prst="rect">
            <a:avLst/>
          </a:prstGeom>
          <a:solidFill>
            <a:srgbClr val="006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Órgãos reprodutores das plantas</a:t>
            </a:r>
          </a:p>
        </p:txBody>
      </p:sp>
      <p:sp>
        <p:nvSpPr>
          <p:cNvPr id="39" name="Feminino"/>
          <p:cNvSpPr txBox="1"/>
          <p:nvPr/>
        </p:nvSpPr>
        <p:spPr>
          <a:xfrm>
            <a:off x="611186" y="620712"/>
            <a:ext cx="1511303" cy="357952"/>
          </a:xfrm>
          <a:prstGeom prst="rect">
            <a:avLst/>
          </a:prstGeom>
          <a:solidFill>
            <a:srgbClr val="FF99FF"/>
          </a:solidFill>
          <a:ln>
            <a:solidFill>
              <a:srgbClr val="FF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Feminino</a:t>
            </a:r>
          </a:p>
        </p:txBody>
      </p:sp>
      <p:sp>
        <p:nvSpPr>
          <p:cNvPr id="40" name="Masculino"/>
          <p:cNvSpPr txBox="1"/>
          <p:nvPr/>
        </p:nvSpPr>
        <p:spPr>
          <a:xfrm>
            <a:off x="4572000" y="765175"/>
            <a:ext cx="1511300" cy="357952"/>
          </a:xfrm>
          <a:prstGeom prst="rect">
            <a:avLst/>
          </a:prstGeom>
          <a:solidFill>
            <a:srgbClr val="99CCFF"/>
          </a:solidFill>
          <a:ln>
            <a:solidFill>
              <a:srgbClr val="0000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Masculino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polen"/>
          <p:cNvGrpSpPr/>
          <p:nvPr/>
        </p:nvGrpSpPr>
        <p:grpSpPr>
          <a:xfrm>
            <a:off x="1476375" y="1196975"/>
            <a:ext cx="3070225" cy="4114800"/>
            <a:chOff x="0" y="0"/>
            <a:chExt cx="3070225" cy="4114800"/>
          </a:xfrm>
        </p:grpSpPr>
        <p:sp>
          <p:nvSpPr>
            <p:cNvPr id="42" name="Rectangle"/>
            <p:cNvSpPr/>
            <p:nvPr/>
          </p:nvSpPr>
          <p:spPr>
            <a:xfrm>
              <a:off x="0" y="0"/>
              <a:ext cx="3070225" cy="4114800"/>
            </a:xfrm>
            <a:prstGeom prst="rect">
              <a:avLst/>
            </a:prstGeom>
            <a:solidFill>
              <a:srgbClr val="FF99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pic>
          <p:nvPicPr>
            <p:cNvPr id="43" name="polen.png" descr="polen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070225" cy="4114800"/>
            </a:xfrm>
            <a:prstGeom prst="rect">
              <a:avLst/>
            </a:prstGeom>
            <a:ln w="9525" cap="flat">
              <a:solidFill>
                <a:srgbClr val="FF00FF"/>
              </a:solidFill>
              <a:prstDash val="solid"/>
              <a:round/>
            </a:ln>
            <a:effectLst/>
          </p:spPr>
        </p:pic>
      </p:grpSp>
      <p:sp>
        <p:nvSpPr>
          <p:cNvPr id="45" name="Polinização artificial : remoção dos estames da flor…"/>
          <p:cNvSpPr txBox="1"/>
          <p:nvPr/>
        </p:nvSpPr>
        <p:spPr>
          <a:xfrm>
            <a:off x="1476375" y="5229223"/>
            <a:ext cx="3095625" cy="1410974"/>
          </a:xfrm>
          <a:prstGeom prst="rect">
            <a:avLst/>
          </a:prstGeom>
          <a:solidFill>
            <a:srgbClr val="CCFF9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Polinização artificial : </a:t>
            </a:r>
            <a:r>
              <a:rPr sz="2000">
                <a:solidFill>
                  <a:schemeClr val="accent2"/>
                </a:solidFill>
              </a:rPr>
              <a:t>remoção dos estames da flor </a:t>
            </a:r>
            <a:endParaRPr sz="200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  <a:defRPr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 = remoção da parte masculina da flor)</a:t>
            </a:r>
          </a:p>
        </p:txBody>
      </p:sp>
      <p:sp>
        <p:nvSpPr>
          <p:cNvPr id="46" name="Line"/>
          <p:cNvSpPr/>
          <p:nvPr/>
        </p:nvSpPr>
        <p:spPr>
          <a:xfrm flipV="1">
            <a:off x="6084887" y="2133599"/>
            <a:ext cx="1150939" cy="6477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" name="Circle"/>
          <p:cNvSpPr/>
          <p:nvPr/>
        </p:nvSpPr>
        <p:spPr>
          <a:xfrm>
            <a:off x="5867399" y="2708274"/>
            <a:ext cx="287340" cy="28734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8" name="Line"/>
          <p:cNvSpPr/>
          <p:nvPr/>
        </p:nvSpPr>
        <p:spPr>
          <a:xfrm flipH="1" flipV="1">
            <a:off x="7019924" y="2349499"/>
            <a:ext cx="504827" cy="57467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" name="filete"/>
          <p:cNvSpPr txBox="1"/>
          <p:nvPr/>
        </p:nvSpPr>
        <p:spPr>
          <a:xfrm>
            <a:off x="7308850" y="2997199"/>
            <a:ext cx="647700" cy="383539"/>
          </a:xfrm>
          <a:prstGeom prst="rect">
            <a:avLst/>
          </a:prstGeom>
          <a:solidFill>
            <a:srgbClr val="33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filete</a:t>
            </a:r>
          </a:p>
        </p:txBody>
      </p:sp>
      <p:sp>
        <p:nvSpPr>
          <p:cNvPr id="50" name="antera"/>
          <p:cNvSpPr txBox="1"/>
          <p:nvPr/>
        </p:nvSpPr>
        <p:spPr>
          <a:xfrm>
            <a:off x="5724524" y="3357562"/>
            <a:ext cx="719140" cy="358139"/>
          </a:xfrm>
          <a:prstGeom prst="rect">
            <a:avLst/>
          </a:prstGeom>
          <a:solidFill>
            <a:srgbClr val="33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antera</a:t>
            </a:r>
          </a:p>
        </p:txBody>
      </p:sp>
      <p:sp>
        <p:nvSpPr>
          <p:cNvPr id="51" name="Line"/>
          <p:cNvSpPr/>
          <p:nvPr/>
        </p:nvSpPr>
        <p:spPr>
          <a:xfrm flipH="1" flipV="1">
            <a:off x="6011862" y="3068636"/>
            <a:ext cx="73027" cy="2159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" name="Arrow"/>
          <p:cNvSpPr/>
          <p:nvPr/>
        </p:nvSpPr>
        <p:spPr>
          <a:xfrm>
            <a:off x="4643437" y="2852736"/>
            <a:ext cx="720727" cy="144464"/>
          </a:xfrm>
          <a:prstGeom prst="leftArrow">
            <a:avLst>
              <a:gd name="adj1" fmla="val 50000"/>
              <a:gd name="adj2" fmla="val 124725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3" name="Carregada de grãos de pólen"/>
          <p:cNvSpPr txBox="1"/>
          <p:nvPr/>
        </p:nvSpPr>
        <p:spPr>
          <a:xfrm>
            <a:off x="5724525" y="3716337"/>
            <a:ext cx="1439863" cy="549532"/>
          </a:xfrm>
          <a:prstGeom prst="rect">
            <a:avLst/>
          </a:prstGeom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Carregada de grãos de pólen</a:t>
            </a:r>
          </a:p>
        </p:txBody>
      </p:sp>
      <p:sp>
        <p:nvSpPr>
          <p:cNvPr id="54" name="estame"/>
          <p:cNvSpPr/>
          <p:nvPr/>
        </p:nvSpPr>
        <p:spPr>
          <a:xfrm>
            <a:off x="5435600" y="4437062"/>
            <a:ext cx="2736850" cy="357953"/>
          </a:xfrm>
          <a:prstGeom prst="rect">
            <a:avLst/>
          </a:prstGeom>
          <a:solidFill>
            <a:srgbClr val="CCFF9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estame</a:t>
            </a:r>
          </a:p>
        </p:txBody>
      </p:sp>
      <p:sp>
        <p:nvSpPr>
          <p:cNvPr id="55" name="Line"/>
          <p:cNvSpPr/>
          <p:nvPr/>
        </p:nvSpPr>
        <p:spPr>
          <a:xfrm flipH="1">
            <a:off x="5435598" y="1700211"/>
            <a:ext cx="2" cy="273685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" name="Line"/>
          <p:cNvSpPr/>
          <p:nvPr/>
        </p:nvSpPr>
        <p:spPr>
          <a:xfrm>
            <a:off x="8172450" y="1700211"/>
            <a:ext cx="0" cy="273685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" name="Line"/>
          <p:cNvSpPr/>
          <p:nvPr/>
        </p:nvSpPr>
        <p:spPr>
          <a:xfrm flipH="1">
            <a:off x="5435599" y="4437062"/>
            <a:ext cx="2736851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" name="Line"/>
          <p:cNvSpPr/>
          <p:nvPr/>
        </p:nvSpPr>
        <p:spPr>
          <a:xfrm flipH="1">
            <a:off x="5435599" y="1700211"/>
            <a:ext cx="2736851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" name="Arrow"/>
          <p:cNvSpPr/>
          <p:nvPr/>
        </p:nvSpPr>
        <p:spPr>
          <a:xfrm rot="19476313">
            <a:off x="3675062" y="3138486"/>
            <a:ext cx="935039" cy="144464"/>
          </a:xfrm>
          <a:prstGeom prst="leftArrow">
            <a:avLst>
              <a:gd name="adj1" fmla="val 50000"/>
              <a:gd name="adj2" fmla="val 161813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0" name="Masculina:…"/>
          <p:cNvSpPr txBox="1"/>
          <p:nvPr/>
        </p:nvSpPr>
        <p:spPr>
          <a:xfrm>
            <a:off x="5435599" y="765174"/>
            <a:ext cx="2665415" cy="751653"/>
          </a:xfrm>
          <a:prstGeom prst="rect">
            <a:avLst/>
          </a:prstGeom>
          <a:solidFill>
            <a:srgbClr val="99CCFF"/>
          </a:solidFill>
          <a:ln>
            <a:solidFill>
              <a:srgbClr val="0000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Masculina:</a:t>
            </a:r>
          </a:p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Doadora de pólen</a:t>
            </a:r>
          </a:p>
        </p:txBody>
      </p:sp>
      <p:sp>
        <p:nvSpPr>
          <p:cNvPr id="61" name="Feminina:"/>
          <p:cNvSpPr txBox="1"/>
          <p:nvPr/>
        </p:nvSpPr>
        <p:spPr>
          <a:xfrm>
            <a:off x="1476375" y="692150"/>
            <a:ext cx="1439863" cy="348427"/>
          </a:xfrm>
          <a:prstGeom prst="rect">
            <a:avLst/>
          </a:prstGeom>
          <a:solidFill>
            <a:srgbClr val="FF99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Feminina: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aracteres analisados:…"/>
          <p:cNvSpPr txBox="1"/>
          <p:nvPr/>
        </p:nvSpPr>
        <p:spPr>
          <a:xfrm>
            <a:off x="838200" y="380999"/>
            <a:ext cx="7467600" cy="1396364"/>
          </a:xfrm>
          <a:prstGeom prst="rect">
            <a:avLst/>
          </a:prstGeom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b="1" sz="1600" u="sng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Caracteres analisados</a:t>
            </a:r>
            <a:r>
              <a:rPr b="0"/>
              <a:t>:</a:t>
            </a:r>
          </a:p>
          <a:p>
            <a:pPr marL="187156" indent="-187156">
              <a:spcBef>
                <a:spcPts val="500"/>
              </a:spcBef>
              <a:buSzPct val="100000"/>
              <a:buAutoNum type="arabicPeriod" startAt="1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Semente lisa ou rugosa	</a:t>
            </a:r>
          </a:p>
          <a:p>
            <a:pPr marL="187156" indent="-187156">
              <a:spcBef>
                <a:spcPts val="500"/>
              </a:spcBef>
              <a:buSzPct val="100000"/>
              <a:buAutoNum type="arabicPeriod" startAt="1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Cor da semente: amarela ou verde		                 5.  Flores: axiais ou terminais</a:t>
            </a:r>
          </a:p>
          <a:p>
            <a:pPr marL="187156" indent="-187156">
              <a:spcBef>
                <a:spcPts val="500"/>
              </a:spcBef>
              <a:buSzPct val="100000"/>
              <a:buAutoNum type="arabicPeriod" startAt="1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Vagens maduras infladas ou contraídas                                        6. Cor das flores: púrpuras ou brancas</a:t>
            </a:r>
          </a:p>
          <a:p>
            <a:pPr marL="187156" indent="-187156">
              <a:spcBef>
                <a:spcPts val="500"/>
              </a:spcBef>
              <a:buSzPct val="100000"/>
              <a:buAutoNum type="arabicPeriod" startAt="1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Vagens verdes ou amarelas imaturas		                 7. Caule longo ou caule curto</a:t>
            </a:r>
          </a:p>
        </p:txBody>
      </p:sp>
      <p:pic>
        <p:nvPicPr>
          <p:cNvPr id="64" name="caracteres mendelianos seed pr gov.jpg" descr="caracteres mendelianos seed pr go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450" y="1966911"/>
            <a:ext cx="8039100" cy="499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ervilhas flores.jpg" descr="ervilhas flor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354" y="3681428"/>
            <a:ext cx="2908648" cy="211337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224                    705"/>
          <p:cNvSpPr txBox="1"/>
          <p:nvPr/>
        </p:nvSpPr>
        <p:spPr>
          <a:xfrm>
            <a:off x="3663950" y="5847203"/>
            <a:ext cx="1816101" cy="380753"/>
          </a:xfrm>
          <a:prstGeom prst="rect">
            <a:avLst/>
          </a:prstGeom>
          <a:solidFill>
            <a:srgbClr val="FFFF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224                    705 </a:t>
            </a:r>
            <a:r>
              <a:rPr sz="24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NÍCIO DOS EXPERIMENTOS…"/>
          <p:cNvSpPr txBox="1"/>
          <p:nvPr/>
        </p:nvSpPr>
        <p:spPr>
          <a:xfrm>
            <a:off x="609600" y="380999"/>
            <a:ext cx="7315200" cy="113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INÍCIO DOS EXPERIMENTOS</a:t>
            </a:r>
          </a:p>
          <a:p>
            <a: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 Obtenção de culturas puras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ruzamento 1 a" descr="cruzamento 1 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990600"/>
            <a:ext cx="2813050" cy="335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cruzamento 1b" descr="cruzamento 1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1066800"/>
            <a:ext cx="2717800" cy="33909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Polinizou 1 planta de flor púrpura (pura) com pólen de uma planta de flor branca (pura)…"/>
          <p:cNvSpPr txBox="1"/>
          <p:nvPr/>
        </p:nvSpPr>
        <p:spPr>
          <a:xfrm>
            <a:off x="762000" y="4648200"/>
            <a:ext cx="7772400" cy="1412239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600"/>
              </a:spcBef>
              <a:defRPr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Polinizou 1 planta de </a:t>
            </a:r>
            <a:r>
              <a:rPr b="1"/>
              <a:t>flor púrpura</a:t>
            </a:r>
            <a:r>
              <a:t> (pura) com pólen de uma planta de </a:t>
            </a:r>
            <a:r>
              <a:rPr b="1"/>
              <a:t>flor branca</a:t>
            </a:r>
            <a:r>
              <a:t> (pura) </a:t>
            </a:r>
          </a:p>
          <a:p>
            <a:pPr>
              <a:spcBef>
                <a:spcPts val="600"/>
              </a:spcBef>
              <a:defRPr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	e o recíproco</a:t>
            </a:r>
          </a:p>
          <a:p>
            <a:pPr>
              <a:spcBef>
                <a:spcPts val="600"/>
              </a:spcBef>
              <a:defRPr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Polinizou 1 planta de </a:t>
            </a:r>
            <a:r>
              <a:rPr b="1"/>
              <a:t>flor branca</a:t>
            </a:r>
            <a:r>
              <a:t> (pura) com pólen de uma planta de </a:t>
            </a:r>
            <a:r>
              <a:rPr b="1"/>
              <a:t>flor púrpura</a:t>
            </a:r>
            <a:r>
              <a:t> (pura) </a:t>
            </a:r>
          </a:p>
        </p:txBody>
      </p:sp>
      <p:sp>
        <p:nvSpPr>
          <p:cNvPr id="73" name="Experiência  1: Cor da Flor"/>
          <p:cNvSpPr/>
          <p:nvPr/>
        </p:nvSpPr>
        <p:spPr>
          <a:xfrm>
            <a:off x="468312" y="188911"/>
            <a:ext cx="2705840" cy="357953"/>
          </a:xfrm>
          <a:prstGeom prst="rect">
            <a:avLst/>
          </a:prstGeom>
          <a:solidFill>
            <a:srgbClr val="FF66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Experiência  1: </a:t>
            </a:r>
            <a:r>
              <a:rPr b="1"/>
              <a:t>Cor da Flor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