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83" r:id="rId4"/>
    <p:sldId id="258" r:id="rId5"/>
    <p:sldId id="259" r:id="rId6"/>
    <p:sldId id="261" r:id="rId7"/>
    <p:sldId id="266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80" r:id="rId17"/>
    <p:sldId id="281" r:id="rId18"/>
    <p:sldId id="282" r:id="rId19"/>
    <p:sldId id="284" r:id="rId20"/>
    <p:sldId id="262" r:id="rId21"/>
    <p:sldId id="264" r:id="rId22"/>
    <p:sldId id="265" r:id="rId23"/>
    <p:sldId id="277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464F-7987-4DC7-9314-8E51EBEC246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A745-0618-411E-9863-0EA40548C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464F-7987-4DC7-9314-8E51EBEC246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A745-0618-411E-9863-0EA40548C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464F-7987-4DC7-9314-8E51EBEC246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A745-0618-411E-9863-0EA40548C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464F-7987-4DC7-9314-8E51EBEC246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A745-0618-411E-9863-0EA40548C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464F-7987-4DC7-9314-8E51EBEC246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A745-0618-411E-9863-0EA40548C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464F-7987-4DC7-9314-8E51EBEC246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A745-0618-411E-9863-0EA40548C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464F-7987-4DC7-9314-8E51EBEC246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A745-0618-411E-9863-0EA40548C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464F-7987-4DC7-9314-8E51EBEC246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A745-0618-411E-9863-0EA40548C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464F-7987-4DC7-9314-8E51EBEC246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A745-0618-411E-9863-0EA40548C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464F-7987-4DC7-9314-8E51EBEC246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A745-0618-411E-9863-0EA40548C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464F-7987-4DC7-9314-8E51EBEC246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A745-0618-411E-9863-0EA40548C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A464F-7987-4DC7-9314-8E51EBEC246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A745-0618-411E-9863-0EA40548CEF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q.org.br/eneq/xv/resumos/R0981-1.pdf" TargetMode="External"/><Relationship Id="rId2" Type="http://schemas.openxmlformats.org/officeDocument/2006/relationships/hyperlink" Target="https://www.ucs.br/portais/nate/documentos/1471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table.com/?lang=pt" TargetMode="External"/><Relationship Id="rId4" Type="http://schemas.openxmlformats.org/officeDocument/2006/relationships/hyperlink" Target="https://www.youtube.com/user/XDEducation/search?query=liga%C3%A7%C3%B5es+qu%C3%ADmica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ldoensino.com.br/blog/aplicativos-para-estudar-fisica-e-quimica" TargetMode="External"/><Relationship Id="rId2" Type="http://schemas.openxmlformats.org/officeDocument/2006/relationships/hyperlink" Target="http://www.appgeek.com.br/quimic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orary-dreams-astrology-south-af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horary-dreams-astrology-south-af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“Tal como o grosseiro substrato desta vista, as torres que se elevam para as nuvens, os palácios altivos, as igrejas majestosas, o próprio globo imenso, com tudo o que contém, hão de sumir-se, como se deu com essa visão tênue, sem deixarem vestígio. 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323528" y="4976589"/>
            <a:ext cx="88204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Nós somos feitos da mesma matéria de que são feitos os sonhos</a:t>
            </a:r>
            <a:r>
              <a:rPr lang="pt-BR" sz="3600" dirty="0" smtClean="0">
                <a:solidFill>
                  <a:schemeClr val="bg1"/>
                </a:solidFill>
              </a:rPr>
              <a:t>;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nossa vida pequenina é cercada pelo sono”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2D596"/>
              </a:clrFrom>
              <a:clrTo>
                <a:srgbClr val="C2D5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672484" cy="434574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5301208"/>
            <a:ext cx="8488646" cy="1200329"/>
          </a:xfrm>
          <a:prstGeom prst="rect">
            <a:avLst/>
          </a:prstGeom>
          <a:solidFill>
            <a:schemeClr val="bg1"/>
          </a:solidFill>
          <a:ln>
            <a:solidFill>
              <a:srgbClr val="DA8721"/>
            </a:solidFill>
          </a:ln>
        </p:spPr>
        <p:txBody>
          <a:bodyPr wrap="square">
            <a:spAutoFit/>
          </a:bodyPr>
          <a:lstStyle/>
          <a:p>
            <a:r>
              <a:rPr lang="pt-PT" sz="2400" dirty="0" smtClean="0"/>
              <a:t>Existe </a:t>
            </a:r>
            <a:r>
              <a:rPr lang="pt-PT" sz="2400" b="1" dirty="0"/>
              <a:t>formação de uma ligação química </a:t>
            </a:r>
            <a:r>
              <a:rPr lang="pt-PT" sz="2400" dirty="0"/>
              <a:t>quando os átomos </a:t>
            </a:r>
            <a:r>
              <a:rPr lang="pt-PT" sz="2400" dirty="0" smtClean="0"/>
              <a:t> ligados </a:t>
            </a:r>
            <a:r>
              <a:rPr lang="pt-PT" sz="2400" dirty="0"/>
              <a:t>adquirem </a:t>
            </a:r>
            <a:r>
              <a:rPr lang="pt-PT" sz="2400" u="sng" dirty="0" smtClean="0"/>
              <a:t>maior </a:t>
            </a:r>
            <a:r>
              <a:rPr lang="pt-PT" sz="2400" u="sng" dirty="0"/>
              <a:t>estabilidade </a:t>
            </a:r>
            <a:r>
              <a:rPr lang="pt-PT" sz="2400" dirty="0"/>
              <a:t>e, portanto, </a:t>
            </a:r>
            <a:r>
              <a:rPr lang="pt-PT" sz="2400" u="sng" dirty="0" smtClean="0"/>
              <a:t>menor energia potencial</a:t>
            </a:r>
            <a:r>
              <a:rPr lang="pt-PT" sz="2400" dirty="0" smtClean="0"/>
              <a:t> </a:t>
            </a:r>
            <a:r>
              <a:rPr lang="pt-PT" sz="2400" dirty="0"/>
              <a:t>do </a:t>
            </a:r>
            <a:r>
              <a:rPr lang="pt-PT" sz="2400" dirty="0" smtClean="0"/>
              <a:t>que </a:t>
            </a:r>
            <a:r>
              <a:rPr lang="pt-PT" sz="2400" dirty="0"/>
              <a:t>quando estão isolados.</a:t>
            </a:r>
          </a:p>
        </p:txBody>
      </p:sp>
      <p:sp>
        <p:nvSpPr>
          <p:cNvPr id="11" name="Oval 4"/>
          <p:cNvSpPr/>
          <p:nvPr/>
        </p:nvSpPr>
        <p:spPr>
          <a:xfrm>
            <a:off x="1835696" y="3284984"/>
            <a:ext cx="2088232" cy="1152128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899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2D596"/>
              </a:clrFrom>
              <a:clrTo>
                <a:srgbClr val="C2D5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672484" cy="434574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95536" y="4891375"/>
            <a:ext cx="8333487" cy="1569660"/>
          </a:xfrm>
          <a:prstGeom prst="rect">
            <a:avLst/>
          </a:prstGeom>
          <a:solidFill>
            <a:schemeClr val="bg1"/>
          </a:solidFill>
          <a:ln>
            <a:solidFill>
              <a:srgbClr val="DA8721"/>
            </a:solidFill>
          </a:ln>
        </p:spPr>
        <p:txBody>
          <a:bodyPr wrap="square">
            <a:spAutoFit/>
          </a:bodyPr>
          <a:lstStyle/>
          <a:p>
            <a:r>
              <a:rPr lang="pt-PT" sz="2400" dirty="0"/>
              <a:t>É possível </a:t>
            </a:r>
            <a:r>
              <a:rPr lang="pt-PT" sz="2400" dirty="0" smtClean="0"/>
              <a:t>observar que </a:t>
            </a:r>
            <a:r>
              <a:rPr lang="pt-PT" sz="2400" dirty="0"/>
              <a:t>existe </a:t>
            </a:r>
            <a:r>
              <a:rPr lang="pt-PT" sz="2400" b="1" dirty="0"/>
              <a:t>uma distância </a:t>
            </a:r>
          </a:p>
          <a:p>
            <a:r>
              <a:rPr lang="pt-PT" sz="2400" b="1" dirty="0"/>
              <a:t>internuclear a que corresponde uma maior estabilidade do </a:t>
            </a:r>
            <a:r>
              <a:rPr lang="pt-PT" sz="2400" b="1" dirty="0" smtClean="0"/>
              <a:t>sistema</a:t>
            </a:r>
            <a:r>
              <a:rPr lang="pt-PT" sz="2400" dirty="0" smtClean="0"/>
              <a:t>, sendo </a:t>
            </a:r>
            <a:r>
              <a:rPr lang="pt-PT" sz="2400" dirty="0"/>
              <a:t>máximas as forças de atração e mínimas as de repulsão. Esta </a:t>
            </a:r>
            <a:r>
              <a:rPr lang="pt-PT" sz="2400" dirty="0" smtClean="0"/>
              <a:t>distância </a:t>
            </a:r>
            <a:r>
              <a:rPr lang="pt-PT" sz="2400" dirty="0"/>
              <a:t>denomina-se </a:t>
            </a:r>
            <a:r>
              <a:rPr lang="pt-PT" sz="2400" b="1" dirty="0">
                <a:solidFill>
                  <a:srgbClr val="FF0000"/>
                </a:solidFill>
              </a:rPr>
              <a:t>comprimento de ligação</a:t>
            </a:r>
            <a:r>
              <a:rPr lang="pt-PT" sz="2400" dirty="0"/>
              <a:t>. </a:t>
            </a:r>
            <a:endParaRPr lang="pt-PT" sz="2400" dirty="0" smtClean="0"/>
          </a:p>
        </p:txBody>
      </p:sp>
      <p:sp>
        <p:nvSpPr>
          <p:cNvPr id="11" name="Oval 4"/>
          <p:cNvSpPr/>
          <p:nvPr/>
        </p:nvSpPr>
        <p:spPr>
          <a:xfrm>
            <a:off x="1979712" y="1052736"/>
            <a:ext cx="1584176" cy="1296144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101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2D596"/>
              </a:clrFrom>
              <a:clrTo>
                <a:srgbClr val="C2D5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672484" cy="434574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27584" y="5229200"/>
            <a:ext cx="7501508" cy="1200329"/>
          </a:xfrm>
          <a:prstGeom prst="rect">
            <a:avLst/>
          </a:prstGeom>
          <a:solidFill>
            <a:schemeClr val="bg1"/>
          </a:solidFill>
          <a:ln>
            <a:solidFill>
              <a:srgbClr val="DA8721"/>
            </a:solidFill>
          </a:ln>
        </p:spPr>
        <p:txBody>
          <a:bodyPr wrap="square">
            <a:spAutoFit/>
          </a:bodyPr>
          <a:lstStyle/>
          <a:p>
            <a:r>
              <a:rPr lang="pt-PT" sz="2400" dirty="0" smtClean="0"/>
              <a:t>A </a:t>
            </a:r>
            <a:r>
              <a:rPr lang="pt-PT" sz="2400" dirty="0"/>
              <a:t>energia potencial correspondente a essa distância é a energia </a:t>
            </a:r>
            <a:r>
              <a:rPr lang="pt-PT" sz="2400" dirty="0" smtClean="0"/>
              <a:t>liberada </a:t>
            </a:r>
            <a:r>
              <a:rPr lang="pt-PT" sz="2400" dirty="0"/>
              <a:t>para formar a ligação e designa-se por </a:t>
            </a:r>
            <a:r>
              <a:rPr lang="pt-PT" sz="2400" b="1" dirty="0">
                <a:solidFill>
                  <a:srgbClr val="FF0000"/>
                </a:solidFill>
              </a:rPr>
              <a:t>energia de ligação</a:t>
            </a:r>
            <a:r>
              <a:rPr lang="pt-PT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Oval 4"/>
          <p:cNvSpPr/>
          <p:nvPr/>
        </p:nvSpPr>
        <p:spPr>
          <a:xfrm>
            <a:off x="395536" y="3573016"/>
            <a:ext cx="1908720" cy="1224136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56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39879"/>
              </a:clrFrom>
              <a:clrTo>
                <a:srgbClr val="F398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7672484" cy="434574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51520" y="4955684"/>
            <a:ext cx="8712968" cy="1569660"/>
          </a:xfrm>
          <a:prstGeom prst="rect">
            <a:avLst/>
          </a:prstGeom>
          <a:solidFill>
            <a:schemeClr val="bg1"/>
          </a:solidFill>
          <a:ln>
            <a:solidFill>
              <a:srgbClr val="DA8721"/>
            </a:solidFill>
          </a:ln>
        </p:spPr>
        <p:txBody>
          <a:bodyPr wrap="square">
            <a:spAutoFit/>
          </a:bodyPr>
          <a:lstStyle/>
          <a:p>
            <a:r>
              <a:rPr lang="pt-PT" sz="2400" dirty="0"/>
              <a:t>Quando os átomos </a:t>
            </a:r>
            <a:r>
              <a:rPr lang="pt-PT" sz="2400" dirty="0" smtClean="0"/>
              <a:t>estão a </a:t>
            </a:r>
            <a:r>
              <a:rPr lang="pt-PT" sz="2400" dirty="0"/>
              <a:t>distâncias muito próximas um do outro, </a:t>
            </a:r>
            <a:r>
              <a:rPr lang="pt-PT" sz="2400" dirty="0" smtClean="0"/>
              <a:t>começam </a:t>
            </a:r>
            <a:r>
              <a:rPr lang="pt-PT" sz="2400" dirty="0"/>
              <a:t>a ser significativas as forças de repulsão entre as nuvens </a:t>
            </a:r>
            <a:r>
              <a:rPr lang="pt-PT" sz="2400" dirty="0" smtClean="0"/>
              <a:t>eletrônicas</a:t>
            </a:r>
            <a:r>
              <a:rPr lang="pt-PT" sz="2400" dirty="0"/>
              <a:t>. </a:t>
            </a:r>
            <a:r>
              <a:rPr lang="pt-PT" sz="2400" b="1" dirty="0"/>
              <a:t>Estas forças são tanto mais intensas quanto menor for a distância </a:t>
            </a:r>
            <a:r>
              <a:rPr lang="pt-PT" sz="2400" b="1" dirty="0" smtClean="0"/>
              <a:t>entre </a:t>
            </a:r>
            <a:r>
              <a:rPr lang="pt-PT" sz="2400" b="1" dirty="0"/>
              <a:t>os núcleos, levando à instabilidade do </a:t>
            </a:r>
            <a:r>
              <a:rPr lang="pt-PT" sz="2400" b="1" dirty="0" smtClean="0"/>
              <a:t>sistema.</a:t>
            </a:r>
            <a:endParaRPr lang="pt-PT" sz="2400" b="1" dirty="0"/>
          </a:p>
        </p:txBody>
      </p:sp>
      <p:sp>
        <p:nvSpPr>
          <p:cNvPr id="11" name="Oval 4"/>
          <p:cNvSpPr/>
          <p:nvPr/>
        </p:nvSpPr>
        <p:spPr>
          <a:xfrm>
            <a:off x="1187624" y="0"/>
            <a:ext cx="1584176" cy="1179512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40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1520" y="5085184"/>
            <a:ext cx="84249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/>
              <a:t>Como resultado das atrações e repulsões envolvendo </a:t>
            </a:r>
            <a:r>
              <a:rPr lang="pt-PT" sz="2400" dirty="0" smtClean="0"/>
              <a:t>elétrons </a:t>
            </a:r>
            <a:r>
              <a:rPr lang="pt-PT" sz="2400" dirty="0"/>
              <a:t>e núcleos </a:t>
            </a:r>
            <a:r>
              <a:rPr lang="pt-PT" sz="2400" dirty="0" smtClean="0"/>
              <a:t>atômicos </a:t>
            </a:r>
            <a:r>
              <a:rPr lang="pt-PT" sz="2400" dirty="0"/>
              <a:t>num composto estável, </a:t>
            </a:r>
            <a:r>
              <a:rPr lang="pt-PT" sz="2400" b="1" dirty="0"/>
              <a:t>a energia do conjunto de átomos ligados é </a:t>
            </a:r>
            <a:r>
              <a:rPr lang="pt-PT" sz="2400" b="1" dirty="0" smtClean="0"/>
              <a:t>menor </a:t>
            </a:r>
            <a:r>
              <a:rPr lang="pt-PT" sz="2400" b="1" dirty="0"/>
              <a:t>do que a energia dos átomos separados</a:t>
            </a:r>
            <a:r>
              <a:rPr lang="pt-PT" sz="2400" dirty="0"/>
              <a:t>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699222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14760" r="18794" b="15311"/>
          <a:stretch>
            <a:fillRect/>
          </a:stretch>
        </p:blipFill>
        <p:spPr bwMode="auto">
          <a:xfrm>
            <a:off x="395536" y="260647"/>
            <a:ext cx="8352928" cy="588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355976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 smtClean="0"/>
              <a:t>http://www.pmt.usp.br/pmt5783/02%20Ciencia%20dos%20Materiais_</a:t>
            </a:r>
            <a:r>
              <a:rPr lang="pt-BR" sz="1400" dirty="0" err="1" smtClean="0"/>
              <a:t>Ligacao</a:t>
            </a:r>
            <a:r>
              <a:rPr lang="pt-BR" sz="1400" dirty="0" smtClean="0"/>
              <a:t>%20Quimica%20e%20Estrutura.</a:t>
            </a:r>
            <a:r>
              <a:rPr lang="pt-BR" sz="1400" dirty="0" err="1" smtClean="0"/>
              <a:t>pdf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20430" r="18794" b="13421"/>
          <a:stretch>
            <a:fillRect/>
          </a:stretch>
        </p:blipFill>
        <p:spPr bwMode="auto">
          <a:xfrm>
            <a:off x="0" y="188640"/>
            <a:ext cx="8964488" cy="570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355976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 smtClean="0"/>
              <a:t>http://www.pmt.usp.br/pmt5783/02%20Ciencia%20dos%20Materiais_</a:t>
            </a:r>
            <a:r>
              <a:rPr lang="pt-BR" sz="1400" dirty="0" err="1" smtClean="0"/>
              <a:t>Ligacao</a:t>
            </a:r>
            <a:r>
              <a:rPr lang="pt-BR" sz="1400" dirty="0" smtClean="0"/>
              <a:t>%20Quimica%20e%20Estrutura.</a:t>
            </a:r>
            <a:r>
              <a:rPr lang="pt-BR" sz="1400" dirty="0" err="1" smtClean="0"/>
              <a:t>pdf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8010" t="14760" r="18794" b="21926"/>
          <a:stretch>
            <a:fillRect/>
          </a:stretch>
        </p:blipFill>
        <p:spPr bwMode="auto">
          <a:xfrm>
            <a:off x="251520" y="332656"/>
            <a:ext cx="862483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355976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 smtClean="0"/>
              <a:t>http://www.pmt.usp.br/pmt5783/02%20Ciencia%20dos%20Materiais_</a:t>
            </a:r>
            <a:r>
              <a:rPr lang="pt-BR" sz="1400" dirty="0" err="1" smtClean="0"/>
              <a:t>Ligacao</a:t>
            </a:r>
            <a:r>
              <a:rPr lang="pt-BR" sz="1400" dirty="0" smtClean="0"/>
              <a:t>%20Quimica%20e%20Estrutura.</a:t>
            </a:r>
            <a:r>
              <a:rPr lang="pt-BR" sz="1400" dirty="0" err="1" smtClean="0"/>
              <a:t>pdf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l="20372" t="35550" r="14069" b="26650"/>
          <a:stretch>
            <a:fillRect/>
          </a:stretch>
        </p:blipFill>
        <p:spPr bwMode="auto">
          <a:xfrm>
            <a:off x="429935" y="2348880"/>
            <a:ext cx="8284129" cy="298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827584" y="6309320"/>
            <a:ext cx="6804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http://www.nutes.ufrj.br/abrapec/viiienpec/resumos/R0163-2.pdf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Descreva como são as ligações químicas dos compostos abaixo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Por que os compostos fazem um ou outro tipo de ligação química?</a:t>
            </a:r>
          </a:p>
          <a:p>
            <a:r>
              <a:rPr lang="pt-BR" dirty="0" smtClean="0"/>
              <a:t>Estes compostos são classificados como sendo inorgânicos. Por que a classificação é feita desse modo?</a:t>
            </a:r>
          </a:p>
          <a:p>
            <a:r>
              <a:rPr lang="pt-BR" dirty="0" smtClean="0"/>
              <a:t>Quais conceitos forma possível de serem trabalhados a partir desse experimento?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689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8028384" cy="1008112"/>
          </a:xfrm>
        </p:spPr>
        <p:txBody>
          <a:bodyPr/>
          <a:lstStyle/>
          <a:p>
            <a:r>
              <a:rPr lang="pt-BR" dirty="0" smtClean="0"/>
              <a:t>Do que as coisas são feitas?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pt-BR" dirty="0"/>
              <a:t>A</a:t>
            </a:r>
            <a:r>
              <a:rPr lang="pt-BR" dirty="0" smtClean="0"/>
              <a:t> curiosidade sobre o mundo e a vida é uma característica fundamental na história da humanidade... E na Ciência também!</a:t>
            </a:r>
          </a:p>
          <a:p>
            <a:r>
              <a:rPr lang="pt-BR" dirty="0" smtClean="0"/>
              <a:t>Ciência Moderna: XV ...  (início do abandono das respostas místicas; experimentação; novas linguagens; novos métodos)</a:t>
            </a:r>
          </a:p>
          <a:p>
            <a:r>
              <a:rPr lang="pt-BR" dirty="0" smtClean="0"/>
              <a:t>Teoria e Empiria = </a:t>
            </a:r>
            <a:r>
              <a:rPr lang="pt-BR" b="1" dirty="0" smtClean="0"/>
              <a:t>paradigmas científicos</a:t>
            </a:r>
          </a:p>
          <a:p>
            <a:endParaRPr lang="pt-BR" sz="1200" b="1" dirty="0" smtClean="0"/>
          </a:p>
          <a:p>
            <a:pPr algn="ctr">
              <a:buNone/>
            </a:pPr>
            <a:r>
              <a:rPr lang="pt-BR" b="1" i="1" dirty="0" smtClean="0">
                <a:solidFill>
                  <a:srgbClr val="002060"/>
                </a:solidFill>
              </a:rPr>
              <a:t>    </a:t>
            </a:r>
            <a:r>
              <a:rPr lang="pt-BR" sz="3600" b="1" i="1" dirty="0" smtClean="0">
                <a:solidFill>
                  <a:schemeClr val="accent6">
                    <a:lumMod val="50000"/>
                  </a:schemeClr>
                </a:solidFill>
              </a:rPr>
              <a:t>Modelos explicativos -&gt;  </a:t>
            </a:r>
          </a:p>
          <a:p>
            <a:pPr algn="ctr">
              <a:buNone/>
            </a:pPr>
            <a:r>
              <a:rPr lang="pt-BR" sz="3600" b="1" i="1" dirty="0" smtClean="0">
                <a:solidFill>
                  <a:schemeClr val="accent6">
                    <a:lumMod val="50000"/>
                  </a:schemeClr>
                </a:solidFill>
              </a:rPr>
              <a:t>para responder... Do que as coisas são feitas?</a:t>
            </a:r>
            <a:endParaRPr lang="pt-BR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Menos 4"/>
          <p:cNvSpPr/>
          <p:nvPr/>
        </p:nvSpPr>
        <p:spPr>
          <a:xfrm>
            <a:off x="539552" y="548680"/>
            <a:ext cx="8280920" cy="936104"/>
          </a:xfrm>
          <a:prstGeom prst="mathMinu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386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1619672" cy="155679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4968" y="12576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dirty="0" smtClean="0"/>
              <a:t>Como esse conteúdo é apresentado </a:t>
            </a:r>
            <a:br>
              <a:rPr lang="pt-BR" sz="3000" dirty="0" smtClean="0"/>
            </a:br>
            <a:r>
              <a:rPr lang="pt-BR" sz="3000" dirty="0" smtClean="0"/>
              <a:t>nos </a:t>
            </a:r>
            <a:r>
              <a:rPr lang="pt-BR" sz="3000" dirty="0" err="1" smtClean="0"/>
              <a:t>LDs</a:t>
            </a:r>
            <a:r>
              <a:rPr lang="pt-BR" sz="3000" dirty="0" smtClean="0"/>
              <a:t>?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9712" y="1955973"/>
            <a:ext cx="6059016" cy="4425355"/>
          </a:xfrm>
        </p:spPr>
        <p:txBody>
          <a:bodyPr/>
          <a:lstStyle/>
          <a:p>
            <a:pPr algn="ctr"/>
            <a:r>
              <a:rPr lang="pt-BR" dirty="0" smtClean="0"/>
              <a:t>História </a:t>
            </a:r>
          </a:p>
          <a:p>
            <a:pPr algn="ctr"/>
            <a:r>
              <a:rPr lang="pt-BR" dirty="0" smtClean="0"/>
              <a:t>Linguagem</a:t>
            </a:r>
          </a:p>
          <a:p>
            <a:pPr algn="ctr"/>
            <a:r>
              <a:rPr lang="pt-BR" dirty="0" smtClean="0"/>
              <a:t>Imagem</a:t>
            </a:r>
          </a:p>
          <a:p>
            <a:pPr algn="ctr"/>
            <a:r>
              <a:rPr lang="pt-BR" dirty="0" smtClean="0"/>
              <a:t>Exercícios</a:t>
            </a:r>
          </a:p>
          <a:p>
            <a:pPr algn="ctr"/>
            <a:r>
              <a:rPr lang="pt-BR" dirty="0" smtClean="0"/>
              <a:t>Experimentos</a:t>
            </a:r>
          </a:p>
          <a:p>
            <a:pPr algn="ctr"/>
            <a:r>
              <a:rPr lang="pt-BR" dirty="0" smtClean="0"/>
              <a:t>Contextos ou Cotidiano</a:t>
            </a:r>
          </a:p>
          <a:p>
            <a:pPr algn="ctr"/>
            <a:r>
              <a:rPr lang="pt-BR" dirty="0" smtClean="0"/>
              <a:t>Aplicações </a:t>
            </a:r>
            <a:endParaRPr lang="pt-BR" dirty="0"/>
          </a:p>
        </p:txBody>
      </p:sp>
      <p:sp>
        <p:nvSpPr>
          <p:cNvPr id="4" name="Menos 3"/>
          <p:cNvSpPr/>
          <p:nvPr/>
        </p:nvSpPr>
        <p:spPr>
          <a:xfrm rot="16200000" flipV="1">
            <a:off x="-3526425" y="3526427"/>
            <a:ext cx="7826983" cy="77413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82" name="AutoShape 2" descr="Resultado de imagem para livro didatico quim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488" name="Picture 8" descr="Resultado de imagem para livro didatico quim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35696" cy="183569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508104" y="2060848"/>
            <a:ext cx="3096344" cy="25202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203848" y="4509120"/>
            <a:ext cx="3419872" cy="234888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79512" y="2204864"/>
            <a:ext cx="3347864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Como a tecnologia pode nos ajudar no ensino desses conceitos?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780928"/>
            <a:ext cx="3610744" cy="2044824"/>
          </a:xfrm>
        </p:spPr>
        <p:txBody>
          <a:bodyPr/>
          <a:lstStyle/>
          <a:p>
            <a:r>
              <a:rPr lang="pt-BR" b="1" dirty="0" smtClean="0"/>
              <a:t>Softwares</a:t>
            </a:r>
            <a:r>
              <a:rPr lang="pt-BR" dirty="0" smtClean="0"/>
              <a:t> (computadores)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868144" y="2636912"/>
            <a:ext cx="3610744" cy="14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Aplicativos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(celular)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635896" y="5013176"/>
            <a:ext cx="3610744" cy="14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dirty="0" smtClean="0"/>
              <a:t>   (</a:t>
            </a:r>
            <a:r>
              <a:rPr lang="pt-BR" sz="3200" dirty="0" err="1" smtClean="0"/>
              <a:t>Atomilig</a:t>
            </a:r>
            <a:r>
              <a:rPr lang="pt-BR" sz="32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256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pt-BR" dirty="0" smtClean="0">
                <a:hlinkClick r:id="rId2"/>
              </a:rPr>
              <a:t>https://phet.colorado.edu/en/simulation/legacy/hydrogen-atom</a:t>
            </a:r>
          </a:p>
          <a:p>
            <a:pPr>
              <a:spcBef>
                <a:spcPts val="1800"/>
              </a:spcBef>
            </a:pPr>
            <a:r>
              <a:rPr lang="pt-BR" dirty="0" smtClean="0">
                <a:hlinkClick r:id="rId2"/>
              </a:rPr>
              <a:t>https://www.ucs.br/portais/nate/documentos/14714/</a:t>
            </a:r>
            <a:r>
              <a:rPr lang="pt-BR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pt-BR" dirty="0" smtClean="0">
                <a:hlinkClick r:id="rId3"/>
              </a:rPr>
              <a:t>http://www.sbq.org.br/eneq/xv/resumos/R0981-1.pdf</a:t>
            </a:r>
            <a:r>
              <a:rPr lang="pt-BR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pt-BR" dirty="0">
                <a:hlinkClick r:id="rId4"/>
              </a:rPr>
              <a:t>h</a:t>
            </a:r>
            <a:r>
              <a:rPr lang="pt-BR" dirty="0" smtClean="0">
                <a:hlinkClick r:id="rId4"/>
              </a:rPr>
              <a:t>ttps://www.youtube.com/user/XDEducation/search?query=liga%C3%A7%C3%B5es+qu%C3%ADmicas</a:t>
            </a:r>
            <a:r>
              <a:rPr lang="pt-BR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pt-BR" dirty="0" smtClean="0">
                <a:hlinkClick r:id="rId5"/>
              </a:rPr>
              <a:t>https://www.ptable.com/?lang=pt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App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Educalabs</a:t>
            </a:r>
            <a:endParaRPr lang="pt-BR" dirty="0" smtClean="0"/>
          </a:p>
          <a:p>
            <a:r>
              <a:rPr lang="pt-BR" dirty="0" smtClean="0"/>
              <a:t>Mel </a:t>
            </a:r>
            <a:r>
              <a:rPr lang="pt-BR" dirty="0" err="1" smtClean="0"/>
              <a:t>chemistry</a:t>
            </a:r>
            <a:r>
              <a:rPr lang="pt-BR" dirty="0" smtClean="0"/>
              <a:t> </a:t>
            </a:r>
          </a:p>
          <a:p>
            <a:endParaRPr lang="pt-BR" dirty="0" smtClean="0"/>
          </a:p>
          <a:p>
            <a:r>
              <a:rPr lang="pt-BR" dirty="0" smtClean="0"/>
              <a:t>For </a:t>
            </a:r>
            <a:r>
              <a:rPr lang="pt-BR" dirty="0" err="1" smtClean="0"/>
              <a:t>Ipad</a:t>
            </a:r>
            <a:r>
              <a:rPr lang="pt-BR" dirty="0" smtClean="0"/>
              <a:t>: </a:t>
            </a:r>
            <a:r>
              <a:rPr lang="pt-BR" dirty="0" smtClean="0">
                <a:hlinkClick r:id="rId2"/>
              </a:rPr>
              <a:t>http://www.appgeek.com.br/quimica/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hlinkClick r:id="rId3"/>
              </a:rPr>
              <a:t>https://canaldoensino.com.br/blog/aplicativos-para-estudar-fisica-e-quimica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Qual é a importância de saber do que as coisas são feitas e como elas se ligam?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5832648" cy="2952327"/>
          </a:xfrm>
        </p:spPr>
        <p:txBody>
          <a:bodyPr>
            <a:normAutofit lnSpcReduction="10000"/>
          </a:bodyPr>
          <a:lstStyle/>
          <a:p>
            <a:r>
              <a:rPr lang="pt-BR" sz="2800" b="1" dirty="0" smtClean="0"/>
              <a:t>Modelo explicativo da composição da matéria.</a:t>
            </a:r>
          </a:p>
          <a:p>
            <a:r>
              <a:rPr lang="pt-BR" sz="2800" dirty="0" smtClean="0"/>
              <a:t>Reproduzir materiais, mimetizar (vitaminas C, D, essências...)</a:t>
            </a:r>
          </a:p>
          <a:p>
            <a:r>
              <a:rPr lang="pt-BR" sz="2800" dirty="0" smtClean="0"/>
              <a:t>Criar novos materiais (medicamentos, ligas, tecidos, vidros...)</a:t>
            </a:r>
            <a:endParaRPr lang="pt-BR" sz="2800" dirty="0"/>
          </a:p>
        </p:txBody>
      </p:sp>
      <p:pic>
        <p:nvPicPr>
          <p:cNvPr id="26626" name="Picture 2" descr="Resultado de imagem para vitaminas C sintetic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375" y="5085184"/>
            <a:ext cx="2661051" cy="1772816"/>
          </a:xfrm>
          <a:prstGeom prst="rect">
            <a:avLst/>
          </a:prstGeom>
          <a:noFill/>
        </p:spPr>
      </p:pic>
      <p:pic>
        <p:nvPicPr>
          <p:cNvPr id="26628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869160"/>
            <a:ext cx="3531731" cy="1700808"/>
          </a:xfrm>
          <a:prstGeom prst="rect">
            <a:avLst/>
          </a:prstGeom>
          <a:noFill/>
        </p:spPr>
      </p:pic>
      <p:pic>
        <p:nvPicPr>
          <p:cNvPr id="26630" name="Picture 6" descr="As fragrâncias dos perfumes eram inicialmente extraídas dos óleos essenciais de flores, plantas e anima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6D7D9"/>
              </a:clrFrom>
              <a:clrTo>
                <a:srgbClr val="D6D7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132856"/>
            <a:ext cx="304800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pt-BR" dirty="0" smtClean="0"/>
              <a:t>Física e Química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8938320" cy="3484984"/>
          </a:xfrm>
        </p:spPr>
        <p:txBody>
          <a:bodyPr>
            <a:normAutofit/>
          </a:bodyPr>
          <a:lstStyle/>
          <a:p>
            <a:r>
              <a:rPr lang="pt-BR" dirty="0" smtClean="0"/>
              <a:t>Na Física: Newton e a teoria </a:t>
            </a:r>
            <a:r>
              <a:rPr lang="pt-BR" b="1" dirty="0" smtClean="0"/>
              <a:t>ondulatória</a:t>
            </a:r>
            <a:r>
              <a:rPr lang="pt-BR" dirty="0" smtClean="0"/>
              <a:t> da luz</a:t>
            </a:r>
          </a:p>
          <a:p>
            <a:r>
              <a:rPr lang="pt-BR" dirty="0" smtClean="0"/>
              <a:t>Max </a:t>
            </a:r>
            <a:r>
              <a:rPr lang="pt-BR" dirty="0"/>
              <a:t>P</a:t>
            </a:r>
            <a:r>
              <a:rPr lang="pt-BR" dirty="0" smtClean="0"/>
              <a:t>lanck e a teoria </a:t>
            </a:r>
            <a:r>
              <a:rPr lang="pt-BR" b="1" dirty="0" smtClean="0"/>
              <a:t>corpuscular</a:t>
            </a:r>
            <a:r>
              <a:rPr lang="pt-BR" dirty="0" smtClean="0"/>
              <a:t> do elétron</a:t>
            </a:r>
          </a:p>
          <a:p>
            <a:r>
              <a:rPr lang="pt-BR" dirty="0" smtClean="0"/>
              <a:t>Louis De Broglie (1924): </a:t>
            </a:r>
            <a:r>
              <a:rPr lang="pt-BR" b="1" dirty="0" smtClean="0"/>
              <a:t>Princípio da dualidade</a:t>
            </a:r>
            <a:r>
              <a:rPr lang="pt-BR" dirty="0" smtClean="0"/>
              <a:t>... se </a:t>
            </a:r>
            <a:r>
              <a:rPr lang="pt-BR" dirty="0"/>
              <a:t>a luz apresenta natureza dual, uma partícula também apresentaria características ondulatórias.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368152" y="44624"/>
            <a:ext cx="8028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Menos 4"/>
          <p:cNvSpPr/>
          <p:nvPr/>
        </p:nvSpPr>
        <p:spPr>
          <a:xfrm>
            <a:off x="539552" y="548680"/>
            <a:ext cx="8280920" cy="936104"/>
          </a:xfrm>
          <a:prstGeom prst="mathMinu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79512" y="0"/>
            <a:ext cx="1584176" cy="14401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436" name="Picture 4" descr="Resultado de imagem para lu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0"/>
            <a:ext cx="1835696" cy="1556792"/>
          </a:xfrm>
          <a:prstGeom prst="ellipse">
            <a:avLst/>
          </a:prstGeom>
          <a:noFill/>
        </p:spPr>
      </p:pic>
      <p:pic>
        <p:nvPicPr>
          <p:cNvPr id="18440" name="Picture 8" descr="Resultado de imagem para modelos atomic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524404"/>
            <a:ext cx="6048672" cy="233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96144" y="44624"/>
            <a:ext cx="8028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</a:t>
            </a:r>
            <a:r>
              <a:rPr lang="pt-BR" sz="3600" dirty="0" smtClean="0">
                <a:latin typeface="+mj-lt"/>
                <a:ea typeface="+mj-ea"/>
                <a:cs typeface="+mj-cs"/>
              </a:rPr>
              <a:t>os elétrons interagem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5" name="Menos 4"/>
          <p:cNvSpPr/>
          <p:nvPr/>
        </p:nvSpPr>
        <p:spPr>
          <a:xfrm>
            <a:off x="323528" y="548680"/>
            <a:ext cx="8280920" cy="936104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0" name="Picture 2" descr="http://1.bp.blogspot.com/-VtzouoJBdDo/UiQ9nx1fosI/AAAAAAAABQA/5_MyuogOCyM/s1600/%253DSingle_electron_orbitals-782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908" y="1609992"/>
            <a:ext cx="8620572" cy="5059368"/>
          </a:xfrm>
          <a:prstGeom prst="rect">
            <a:avLst/>
          </a:prstGeom>
          <a:noFill/>
        </p:spPr>
      </p:pic>
      <p:sp>
        <p:nvSpPr>
          <p:cNvPr id="8" name="Retângulo de cantos arredondados 7"/>
          <p:cNvSpPr/>
          <p:nvPr/>
        </p:nvSpPr>
        <p:spPr>
          <a:xfrm>
            <a:off x="323528" y="2952328"/>
            <a:ext cx="8496944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23528" y="4149080"/>
            <a:ext cx="8496944" cy="122413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528" y="5373216"/>
            <a:ext cx="8496944" cy="14847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2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 l="45798" t="12967" r="838" b="9229"/>
          <a:stretch>
            <a:fillRect/>
          </a:stretch>
        </p:blipFill>
        <p:spPr bwMode="auto">
          <a:xfrm>
            <a:off x="0" y="0"/>
            <a:ext cx="1548697" cy="157494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5607" t="23265" r="54231" b="16256"/>
          <a:stretch>
            <a:fillRect/>
          </a:stretch>
        </p:blipFill>
        <p:spPr bwMode="auto">
          <a:xfrm>
            <a:off x="1115616" y="404664"/>
            <a:ext cx="313684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3" descr="data:image/png;base64,iVBORw0KGgoAAAANSUhEUgAAAoAAAAJDCAYAAACbsaU5AAAgAElEQVR4XuydB5xU1fn+X9rC0nsVBVSQJiBYEBARsUYUFWs09hKjUaPGkkTzN/aeGI2xRA22+LM3FBWVIkVAeu8dpC0s23f/73NmzuzZuzO7s7OzuzNzn/v53MwiM3fu+Z5LeHjeVktEivTkQQIkQAIkQAIkQAIk4BMCtSgAfbLTXCYJkAAJkAAJkAAJBAlQAPJRIAESIAESIAESIAGfEaAA9NmGc7kkQAIkQAIkQAIkQAHIZ4AESIAESIAESIAEfEaAAtBnG87lkgAJkAAJkAAJkAAFIJ8BEiABEiABEiABEvAZAQpAn204l0sCJEACJEACJEACFIB8BkiABEiABEiABEjAZwQoAH224VwuCZAACZAACZAACVAA8hkgARIgARIgARIgAZ8RoAD02YZzuSRAAiRAAiRAAiRAAchngARIgARIgARIgAR8RoAC0GcbzuWSAAmQAAmQAAmQAAUgnwESIAESIAESIAES8BkBCkCfbTiXSwIkQAIkQAIkQAIUgHwGSIAESIAESIAESMBnBCgAfbbhXC4JkAAJkAAJkAAJUADyGSABEiABEiABEiABnxGgAPTZhnO5JEACJEACJEACJEAByGeABEiABEiABEiABHxGgALQZxvO5ZIACZAACZAACZAABSCfARIgARIgARIgARLwGQEKQJ9tOJdLAiRAAiRAAiRAAhSAfAZIgARIgARIgARIwGcEKAB9tuFcLgmQAAmQAAmQAAlQAPIZIAESIAESIAESIAGfEaAA9NmGc7kkQAIkQAIkQAIkQAHIZ4AESIAESIAESIAEfEaAAtBnG87lkgAJkAAJkAAJkAAFIJ8BEiABEiABEiABEvAZAQpAn204l0sCJEACJEACJEACFIB8BkiABEiABEiABEjAZwQoAH224VwuCZAACZAACZAACVAA8hkgARIgARIgARIgAZ8RoAD02YZzuSRAAiRAAiRAAiRAAchngARIgARIgARIgAR8RoAC0GcbzuWSAAmQAAmQAAmQAAUgnwESIAESIAESIAES8BkBCkCfbTiXSwIkQAIkQAIkQAIUgHwGSIAESIAESIAESMBnBCgAfbbhXC4JkAAJkAAJkAAJUADyGSABEiABEiABEiABnxGgAPTZhnO5JEACJEACJEACJEAByGeABEiABEiABEiABHxGgALQZxvO5ZIACZAACZAACZAABSCfARIgARIgARIgARLwGQEKQJ9tOJdLAiRAAiRAAiRAAhSAfAZIgARIgARIgARIwGcEKAB9tuFcLgmQAAmQAAmQAAlQAPIZIAESIAESIAESIAGfEaAA9NmGc7kkQAIkQAIkQAIkQAHIZ4AESIAESIAESIAEfEaAAtBnG87lkgAJkAAJkAAJkAAFIJ8BEiABEiABEiABEvAZAQpAn204l0sCJEACJEACJEACFIB8BkiABEiABEiABEjAZwQoAH224VwuCZAACZAACZAACVAA8hkgARIgARIgARIgAZ8RoAD02YZzuSRAAiRAAiRAAiRAAchngARIgARIgARIgAR8RoAC0GcbzuWSAAmQAAmQAAmQAAUgnwESIAESIAESIAES8BkBCkCfbTiXSwIkQAIkQAIkQAIUgHwGSIAESIAESIAESMBnBCgAfbbhXC4JkAAJkAAJkAAJUADyGSABEiABEiABEiABnxGgAPTZhnO5JEACJEACJEACJEAByGeABEiABEiABEiABHxGgALQZxvO5ZIACZAACZAACZAABSCfARIgARIgARIgARLwGQEKQJ9tOJdLAiRAAiRAAiRAAhSAfAZIgARIgARIgARIwGcEKAB9tuFcLgmQAAmQAAmQAAlQAPIZIAESIAESIAESIAGfEaAA9NmGc7kkQAIkQAIkQAIkQAHIZ4AESIAESIAESIAEfEaAAtBnG87lkgAJkAAJkAAJkAAFIJ8BEiABEiABEiABEvAZAQpAn204l0sCJEACJEACJEACFIB8BkiABEiABEiABEjAZwQoAH224VwuCZAACZAACZAACVAA8hkgARIgARIgARIgAZ8RoAD02YZzuSRAAiRAAiRAAiRAAchngARIgARIgARIgAR8RoAC0GcbzuWSAAmQAAmQAAmQAAUgnwESIAESIAESIAES8BkBCkCfbTiXSwIkQAIkQAIkQAIUgHwGSIAESIAESIAESMBnBCgAfbbhXC4JkAAJkAAJkAAJUADyGSABEiABEiABEiABnxGgAPTZhnO5JEACJEACJEACJEAByGeABEiABEiABEiABHxGgALQZxvO5ZIACZAACZAACZAABSCfARIgARIgARIgARLwGQEKQJ9tOJdLAiRAAiRAAiRAAhSAfAZIgARIgARIgARIwGcEKAB9tuFcLgmQAAmQAAmQAAlQAPIZIAESIAESIAESIAGfEaAA9NmGc7kkQAIkQAIkQAIkQAHIZ4AESIAESIAESIAEfEaAAtBnG87lkgAJkAAJkAAJkAAFIJ8BEiABEiABEiABEvAZAQpAn204l0sCJEACJEACJEACFIB8BkiABEiABEiABEjAZwQoAH224VwuCZAACZAACZAACVAA8hkgARIgARIgARIgAZ8RoAD02YZzuSRAAiRAAiRAAiRAAchngARIgARIgARIgAR8RoAC0GcbzuWSAAmQAAmQAAmQAAUgnwESIAESIAESIAES8BkBCkCfbTiXSwIkQAIkQAIkQAIUgHwGSIAESIAESIAESMBnBCgAfbbhXC4JkAAJkAAJkAAJUADyGSABEiABEiABEiABnxGgAPTZhnO5JEACJEACJEACJEAByGeABEiABEiABEiABHxGgALQZxvO5ZIACZAACZAACZAABSCfARIgARIgARIgARLwGQEKQJ9tOJdLAiRAAiRAAiRAAhSAfAZIgARIgARIgARIwGcEKAB9tuFcLgmQAAmQAAmQAAlQAPIZIAESIAESIAESIAGfEaAA9NmGc7kkQAIkQAIkQAIkQAHIZ4AESIAESIAESIAEfEaAAtBnG87lkgAJkAAJkAAJkAAFIJ8BEiABEiABEiABEvAZAQpAn204l0sCJEACJEACJEACFIB8BkiABEiABEiABEjAZwQoAH224VwuCZAACZAACZAACVAA8hkgARIgARIgARIgAZ8RoAD02YZzuSRAAiRAAiRAAiRAAchngARIgARIgARIgAR8RoAC0GcbzuWSAAmQAAmQAAmQAAUgnwESIAESIAESIAES8BkBCkCfbTiXSwIkQAIkQAIkQAIUgHwGSIAESIAESIAESMBnBCgAfbbhXC4JkAAJkAAJkAAJUADyGSABEiABEiABEiABnxGgAPTZhnO5JEACJEACJEACJEAByGeABEiABEiABEiABHxGgALQZxvO5ZIACZAACZAACZAABSCfARIgARIgARIgARLwGQEKQJ9tOJdLAiRAAiRAAiRAAhSAfAZIgARIgARIgARIwGcEKAB9tuFcLgmQAAmQAAmQAAlQAPIZIAESIAESIAESIAGfEaAA9NmGc7kkQAIkQAIkQAIkQAHIZ4AESIAESIAESIAEfEaAAtBnG87lkgAJkAAJkAAJkAAFIJ8BEiABEiABEiABEvAZAQpAn204l0sCJEACJEACJEACFIB8BkiABEiABEiABEjAZwQoAH224VwuCZAACZAACZAACVAA8hkgARIggQQk8NFHH0mzZs2kVq1aUlhYKPv375cdO3bIokWL5OGHH07AO+YtkQAJJBMBCsBk2i3eKwmQQEoTePbZZ2Xw4MHSunVradq0qdStW9cIwKKiIsnMzDQnROCWLVtk/vz5cs8996Q0Dy6OBEig6ghQAFYdW16ZBEiABKIm8MMPP8ghhxwiLVu2lPr164f9XF5enhGBW7duNeeyZcvkX//6l8yaNSvq7+EbSYAESAAEKAD5HJAACZBADRP4+eefpVu3btKkSZOo7gQicNu2bUYELlmyRGbOnCnPPfdcVJ/lm0iABEiAApDPAAmQAAnUMAGIv65du5qQb0WOvXv3GhG4efNmmTdvnrz55psyZcqUilyC7yUBEvAxATqAPt58Lp0ESKBmCUCwde/e3eT8xXJs375dcK5YscLkBP7pT3+K5TL8DAmQgA8JUAD6cNO5ZBIggZon8NBDD8l5550nXbp0kdq1a8d0Q1lZWcYF3LhxoxGAyAV88cUXY7oWP0QCJOAvAhSA/tpvrpYESCBBCEyaNEl69uwprVq1ivmOCgoKjAMIEYj2MAsXLpS//e1vMV+PHyQBEvAPAQpA/+w1V0oCJJAgBG688Ua57rrr5KCDDpJGjRpV6q5++eUXIwCXL18uCxYskMmTJ8v48eMrdU1+mARIIPUJUACm/h5zhSRAAglG4PHHH5cxY8bIgQceaHr9VeZAX0CIwNWrVxsXEEUl//3vfytzSX6WBEjABwQoAH2wyVwiCZBAYhFA776RI0caAZiWllapm4P4Qxh47dq1oTDwK6+8Uqlr8sMkQAKpT4ACMPX3mCskARJIMAIvv/yyDBs2zAjASE2fo7llTAixlcDr16+nAIwGGt9DAiRgCFAA8kEgARIggWomgErdY489Vjp37hx18+dwt4gqYOsArlu3ThYvXmxOhoCreUP5dSSQhAQoAJNw03jLJEACyUsAVboNGzaU4447zjiAbdq0iXkxu3fvDjmACAFD/CEP8L333ov5mvwgCZCAPwhQAPpjn7lKEiCBBCGAiR0Y3zZq1Cg54IADzBlLIUhOTo5x/6wDiCIQCEBc+4svvkiQ1fI2SIAEEpUABWCi7gzviwRIICUJfPTRR/Luu++aJtAQfwgDV3QSCPr/7dq1q4QARBsYKwCnTZuWkuy4KBIggfgRoACMH0teiQRIgATKJQB3rk+fPvLZZ5+ZMXAQge3btzdh4Tp16pT7eTh/yP3buXNnSACiDyCcP5xLly41rzxIgARIoCwCFIB8PkiABEigGgnAAezdu7c89thjMnz4cOnUqZM5mzRpYkQgznCj4fLy8mT//v1G/NniDxsCRgUwhN+yZcvkhBNOEFQH44BTmJ+fL9nZ2bJv3z55/fXXq3Gl/CoSIIFEJkABmMi7w3sjARJIOQIQYQMGDDAFIOgHiGkgEIAYCQfxh8kg6enpZt1WyOHVCj+IwMzMzJD7BxG4YsUK4/phJvC1114bYlZYWCgQjhCBcA7tZ7ds2SIffvhhyrHlgkiABKInQAEYPSu+kwRIgAQqTeCJJ54ItYC58sorZcSIEdKxY0dzWgfQDQdD/OF03b89e/YYAYgpIBB9yP9DG5g//OEPJe7PFYAQgVZE4hWfReHId999V+k1VeQCr732msl5RP9Duy6Esy+//PKKXIbvJQESqCQBCsBKAuTHSYAESKAiBDADePTo0ab4A/l/l1xyiQwcONAIQOsCQgDWq1evhJMH0WZFoM3/g4iD+4fQL9rL1KqF/0svPrwCMDc3t5QIRP5gdbiB33//vVlj48aNpUGDBuZeEerGmhCeRksbOJPz58+Xu+66qyJI+V4SIIEYCFAAxgCNHyEBEiCByhAYN25cqAUM3LAzzjhD+vfvb4pBmjVrZkLAOG0IGELOuncQSxB+ODdv3mwEIFrKnHbaaaVuCZ+D8+eergvo5hJWVe/A8ePHS7du3aRDhw5G/IU7cH8QghCjW7duNY4mHcHKPGH8LAmUT4ACsHxGfAcJkAAJxJXADTfcIEOGDDEiEK4Y8v5OOeUUOfjgg40ItC4Z+gNCBKKYA2INxRxo/wIHEAIQYumKK64wOYEQgxdddFEpB9AVf8gH9LqAGRkZoXAyClTieUydOlW6dOlixF80B/IUsSacyGmcMmWKvPDCC9F8lO8hARKoIAEKwAoC49tJgARIoLIEjjjiCCPWUPwBAdi8efNQAQhyAjEdpGnTpiZUisPmyu3du9cIQIi4c88911QOI5QK4TR79mwjnB555JHQ7YVzACECvS6g7SmInMBJkyZVdnnm8xMmTJBevXqZ9VXkgMi1IhBr+vvf/276G/IgARKILwEKwPjy5NVIgARIICoCaAEzcuTIEn0AkftnK4BxEYSG3eOee+4xou+f//yn9O3b1+QMopgCIhBiCeHhu+++u0wBaNvCuEUlblgZ11m5cmVUa4j0Jsw6xtpQ4RyupU15F0c+IEQg7mPu3Lkl1lTeZ/n7JEAC0RGgAIyOE99FAiRAAnEngJ59tgCkZcuWoSpgt5gDBRrIoYPww4nwMELDqCYeNGiQbNiwwYgsuH1wAm+77bbQfcI59OYAWgHodQERUkZoGcLryy+/rNRaf/75ZyP+4GzGcsClxH0grA0B+NNPPzEUHAtIfoYEyiBAAcjHgwRIgARqkACcPISEkSeHAhC3AhhTQ/B7LVq0CIk/OIQQgKgSfvTRR81/T0tLMy7gTTfdVGIl4ULAEIDePECIQeQC2uKSRYsWxRx2hft34oknmj6Hsbh/dgFoc4OiENzLvHnz5P7776/BXeJXk0DqEaAATL095YpIgASSkMDgwYOlbdu2oSpgiCcIsx49ehjXzzqAEHsQf64IhGj09gAEgkgCMFweoA0DwwXctGmT/PDDDzFR/Pzzz01Fc7SFH5G+BL0OIQBR5QwXEGI41nuKaSH8EAmkOAEKwBTfYC6PBEgguQh07do1VPyBPDo4aTb0i1dX/NmfIzlt5QlAFFzYUDAqiSH+bIUxBFdFD1Q3X3XVVeaeEdKuzIGCFwhANLiGA4jcRI6yqwxRfpYEShKgAOQTQQIkQAIJSAB9/fr162emZlj3D+1irPPnvnobQNvlRMoBhAPoij8rAm2LGYhA9OKzc4rRrgah57Fjx5pXVCfbV9yHe8yZM8c0ucZ9V+awDiByHCEAcb7yyiuVuSQ/SwIk4BCgAOTjQAIkQAIJSOCcc86RPn36mJAwQsA44yUAvWPhrABE9a11AdevXy8PPPCAyeOzUzuQ21feAacOAhCtbCpzQIzCAUQ4GuIPE0JefvnlylySnyUBEqAA5DNAAiRAAolN4LzzzpPevXuH8v8gAJHrZ50/NxQcaSWRHECvALRuoCsAUYGLHnzuccwxx5QLbdq0aaEpJ+W+OcIbcH/bt283JxxAiL8FCxYIJqjwIAESiA8BOoDx4cirkAAJkEBcCVx44YVy2GGHhdw/hIERdnWFnxWDkb4YOYCYIhKuFYx1/dxQMMKu7pSRxx57zDShxolroW1NecfEiRONA4gTPQpjOZCPCPcPAhA5gBCAOD/44INYLsfPkAAJhCFAAcjHggRIgAQSkAAmhRx66KEhAQgHsKICMBoHMJwAtOFX9BSEgLRC8pJLLjG/Rg4hTghL+7N9RbgWfQuRNxhLGBjfBeFnBeCaNWuM+4dK4G+//TYBd4q3RALJSYACMDn3jXdNAiSQ4gQw6s22gLE5gLZHoLcQJBKKaASgnTGMV4SAbSEIRNhJJ51UQuChKAXvc6eIeH8+7rjjTO9CFJBABOKeoz0g/mz1rxWAy5Ytk4ULFxoBiJMHCZBAfAhQAMaHI69CAiRAAnElgDFwPXv2NDOByxOAKNKA2PMeFRWAEH+uAIxFcP3ud7+T448/PlRBjGkgKF4pryk0pphATCIMbR1ATAPBHGA0g0Z/QR4kQALxI0ABGD+WvBIJkAAJxI0A3DfkAGIKSKQqYOsERmoD4+0DaPMBbSNobysYKwBtCBjCq6LHkCFD5OyzzzZhYLiACANDAMIJxOm9V9wLhJ91EpGDaAUg8v9wD2hJM2vWrIreCt9PAiRQBgEKQD4eJEACJJCABFBxCwHYvn37EnmA3iIQiMBoGkG7xSAYBeeKP/xsG0FbEQgRtnLlypjIIH9x6NCh0rFjRyMCXQFo+wZaxxLOnxtWttW/eIXwgwCcPHlyTPfBD5EACUQmQAHIp4MESIAEEpTAmDFjpEuXLiUEICprIaLcPMDyBKC3EtjOAnZFIHLvXAcQDZ0rc1x55ZXSq1cvIwLRFNo6gG5lMESgDf3CAcQ9YAYwxB/6ECL8iz6AGAfHgwRIIL4EKADjy5NXIwESIIG4EcAoOFsIAhcNoWBM4bAuoBWCderUCfudbgjYFYEQXV4HELl3rgCE+Krscc0115hCEMwFtm1sUMnshoFtOxoIQIR/rQBE8QdCwKgC5kECJBB/AhSA8WfKK5IACZBA3AhgIogNA0ME4nQFIH6ORgCiZYsVgVb8uSLQFX8ZGRmyevXquKzh9NNPl4MOOsiIQOsCuuPjbPjXun8QgHD/UAVM8ReXLeBFSCAsAQpAPhgkQAIkkMAEhg0bJocccogRfnYcnA0Du0Iw3BK8RSC2IbRXALrhX/y8dOnSuBJBP0MUhUDIwgHEiXvDYe9lx44dgrMyuYdxvWlejARSnAAFYIpvMJdHAiSQ/ATgorVt29aIQFtQYcO/4SqBbYGFFYDhCkBcEQj3z/YAXLJkSZUBQz4jRCuELF5tmxqEfxGWpuNXZeh5YRIoRYACkA8FCZAACSQ4gT59+hgHzfbUgwhMS0srUQwSrhAEws9bAOLm/0EEwvGz4g+/t2rVqgSnwdsjARKIBwEKwHhQ5DVIgARIoIoJYAoHHDSvC2jDwOHyAMOFgF3nD84bxB9O/HeKvyreRF6eBBKIAAVgAm0Gb4UESIAEyiLQt2/fUF89CEG3JQxCwd4my9b9s6+2/58Vgfv27TPiD4UYDL/y2SMBfxGgAPTXfnO1JBATgWNO/rfUrttYatWup5+vJYUF2VJUmCX5uTslN3OVzJv+QkzX5YcqTgAFFeitZ3MB3VCw1wX0hn8h/Oxp++4x967ie8BPkEAqEKAATIVd5BpIoAoIDD71VUlreJARfrXr6ggv0V5zOnO2WABmqxDMkoK8XVKQu1ty96+VWd/fWwV3wkuGI4CQMHrrobUKRCDEn9cFjFT8AdGHyR/xavXCHSIBEkg+AhSAybdnvGMSqFICQ854V+qld5K69dtK7ToNzRlw/nDg/zJE3T+Iv5zAa36mEYH5KgLzszdLzv41MmfSg1V6j7y4yAUXXCCXXnqptGrVSm644QYTDoYIdF1Ad/avLf6whSEM+fIpIgF/E6AA9Pf+c/UkUILAsDHjJS39AKnboL0Kv/SgACwNqUhbuBUW5KkAzDHh4IK83QEnUF/zsjYaEZix5XNZsXQmCVcRgaefflqQE4hQMMK6W7dulTvvvNPMBXZzAdFqBcUgeKXoq6LN4GVJIAkJUAAm4abxlkmgKggcP3ay1GvQUd2/jir86kstjfjWtlFfzxcGBCCcQH0tzFcXcK8JAxfk7TEiMDdrneYGrpF9OybL0gUTquJ2fX/NN99800zYgOCzkzu+/fZb+d///ud7NgRAAiRQPgEKwPIZ8R0kkPIEjh87ScVfJyP+6tQtFn8QgMGobwkGRSr+MMgBAtD8jH5zQfGXDzcw5xfNCVyjTuBa2bv1S1mxbFbKM6zOBZ5//vnym9/8xoR/4e5hbBpm97733nsycyZd1+rcC34XCSQrAQrAZN053jcJxInA0DM/kvSmfQJ5f2n1A66fdf9qh/8S1wG0Pxfk5QVDwQEXMC97kykMgRDcvelDWbOaDYbjtGXy1FNPyeGHH14i/Dt79mx55JFH4vUVvA4JkECKE6AATPEN5vJIoCwCRxz3Z2lxwHlB96+FVvsGwr72NEW/nqNIf22cPzcMDBcwX1T4aSjYOoHGBYQAXCtZGQtk0Zx3uRlxIoDw74EHHmgKPhD+RW4fwr/vvPNOnL6BlyEBEkh1AhSAqb7DXB8JlEFg+DnfSv3GhxgBWLdB7ZLiT92/cAIQlzPhXzcMrL8ugADMhQsYcABDuYBBEbhv+3eycvlc7kclCYwdO1Yuv/zyUuHf999/X2bMmFHJq/PjJEACfiFAAeiXneY6ScBDYODxD0jzTmMChR8Nmmn4tzj0q3UFJgwc1gFUC7CUAwg30DiAODNCAjA/e0vABdSikKw9C2Tx3A+5D5UkwPBvJQHy4yRAAoYABSAfBBLwKYFjf/WONGoxKFj526BE+LeWCkBTABLhsA5goArYFoJYAbjPCQNvD1QEQwRmrpZ9v0zW5sPLfUo8Pst+4403TPUvmj7v2bOH4d/4YOVVSMB3BCgAfbflXDAJBAiMOH9G0P3roAUggfCvLf6wDmAkVqWqgIP5gAEHENNBgi1hMCpuvwrAoAjM2j1Hli/5kVsQI4Fzzz1XrrjiCoZ/Y+THj5EACRQToADk00ACPiQwYOgd0qLzxSoAVfw1aKNTP5zCj3IqgCUYAi7RBiYoAAuNALSNofcIWsLkGfG3XkXgesnOWKR9Ab/yIfH4LHnUJavlzstWmepfTPZA82dU/z788MPx+QJehQRIwDcEKAB9s9VcKAkUExg4/D5p1hH5f+31bBsSgMYBDIZ/EQaOdNgm0CVCwCgEMQJwv1MIskfyjPgLiMCczOWyZN7n3IoYCfzqt0UatlenVvdGdbacdMi/ZeLEifL222/HeEV+jARIwK8EKAD9uvNct68JDDrhEWna7pQSAtDm/YVCwZF6AEYoAkFYOCAAi3MAURGcm7Uh5ALmZK5UAfiZr9nHuvgBw+6Srkc9KGmN9Aq6B9n7RJtsL5SN8/8gS+Z/Getl+TkSIAGfEqAA9OnGc9n+JXDGDUWydenfpXGb4UYA1q3fLuAABit/Qz0AIzmAKj7CtYGBKxgQgGgDY1vBqAOos4ER/kUoOEcLQSgAY3v2Rl2ySl3brmavEGqHANy14UuZ9MEpsV2QnyIBEvA1AQpAX28/F+8nAif9ZoM0aaP9/iD2tOHzlsUztPcfQsAQgWmBIpBg+Nf+HJaPFYBOI+jw00BUBObbEDAEoIaCtSBkyfzxfsIet7V6w7+ZOzNk+4qnZNb398XtO3ghEiAB/xCgAPTPXnOlSuA///mPNG/e3ExQyM/Pl6ysLPnll1/M/NRx48alLKMzNHesQVMx4q8oGMLdsg8T8ycAACAASURBVATzf60AbBK9AFRKNgewRDsYOID5maUdwGABCFxAtINZtnBiynKuqoUNGHqndD36IU/4d1Ew/EtBXVXceV0SSGUCFICpvLtcW4jA1KlTpW3bttKkSZPQf8vNzTUCcO/evbJ9+3bZsmWLLFiwQB5//PGUITfq0nXSpG1nqRd0/YxTpw2bUUCwY+3XoRAwKoFLFIAEi0HCgbAC0lsAUlRQWCz+8m0bmF3BHEAUgmwwAnD54ikpw7e6FsLwb3WR5veQgH8IUAD6Z699uVLMRz3ssMOM65eenl6KQXZ2thGBO3bsCInApUuXygcffJD0Y7UQMkyH66cTPjC/F/8D4YczO2ODZO6cFpgB3EBzANUJrF2nYfEM4PIaQavbFxKAphF0obqCtvq3OAcwP3dHIPSLHEDjBG7UcXBzfPksVmbR3vDv/l0Zsm05w7+VYcrPkoDfCVAA+v0JSOH1//zzz9K9e/ewws+77P3795tQMJzA9evXy7Jly+Trr7+WCRMmJB2hUZeuVteviwn31tFcP5ufB+GXm1ko+3fPlr3b0IuvlqQ3HxDoBVhfBWC9pioA00sUg0RafMk2MPkqAHNUALrh30ARSH7ONkf8aTVw9mZZvWpp0jGtyRseMPSPGv59OBT+zdHij4ytDP/W5J7wu0kgFQhQAKbCLnINpQjMmTPHiL+GDRtGTWffvn1GAEIILl++3IjAjz/+WHCtZDl+dX1xrp+5Z7h+OSL5Kv6yMjZJloq/nevelIWz35K+R10tTdueGCoEqZPWUsWfCsA6DTQcXMcIQTMs0ns4RSBFhRB+OSoy9TVf279o0UdxFbAWgGRvUudPQ79wAPXnFUtnJgvKhLlPhn8TZit4IySQUgQoAFNqO7kYEPj000/l2GOPlRYttGNuBY+dO3caEbhx40YjAHE+9dRTFbxK9b/9iSeekJ49e5ocx+e+HlrS9duv4k+FX8a2CbJ7w//JimU/hW7wyJGPS1rDLoFcQBMGhgMIAaizgVUM1qpdWgEGcgBzA6IvKP7wc0H+3hLiryBP8/807GtDwAU6Fm7VysXVDyfJv7F0+HdvMPx7b5KvjLdPAiRQkwQoAGuSPr+7SgisWrVKunbtGtO1kRMIAYjTCsDp06fL558n7vSK1157TTp16hQqcHnq06M09BrI9cvK2GLE3671b8mCWaWrnHsNOE9bw4wICcA69ZoFBWDQCaytCYTmgOqzSIu0D2DA9TOh3+DPxc5fhrqB6v5p+DeQ97fehIJXLp8b05746UNHnvik8k8LVmpDVGdIl0H3lQz/btPw77zbtJ3OF35Cw7WSAAnEmQAFYJyB8nI1SwDu37Bhw6RpU61+iOEoUnvL5gKuXr3ahIKXLFkiX331leDXiXQ89thj0rt3b2ncuLHJcywoKBBUNmdkZMjzn56uwu9n2bv9G20W/D8Nvc6IeOv9h9wu9Rt3M3mAdeu3Dbp/6gCaUHCD4s+VEIDZjgBUN7Agywn/ZhgnMC97Y1AAbpAeJ8yUPZs/kSkfn51ICGv8XgaNeEDqN+kpdes1V9YN1XGtF7qnkMDW3Mr83F0qordIh163qYv7pfzA5s81vne8ARJIdgIUgMm+g7z/EgQWLlwohx56qNSrV/wXaUURIQwMEbhu3bpQLiDayMyYEVlEVfQ7Kvt+9DPs3LmzEX+1atVSF65QkMMI8Yd2Nihk+fQbbWsz89WovmrAsLsD1cAqAo0LaELAAQFYC/1hnAMi2YgThICtC+gWgKhrlZ+zPdj4eYMMHDtbxSEqjzG67CsVLydHdU+p/CaMdWvc+jhThV27LqqvA6F39yg0YXYV2uqyBsLr2lpHhSDG6f008a5UxsO1kQAJVAMBCsBqgMyvqD4CcOm6dOlSqS/cvXu3EYCbNm0yAhAnCkHgAtb08cADD0i/fv2Mw2ldv7y8PNmzZ4/gviH80MZm9uzZMm/evKhv95DuR+houBOCIrBdsCVMfXWkVAC6YeDgFd3Qb2FBtoZ8VaCo8LNh4Dz0/NNzwFmzzNQRHOg/iPFl+7ZPle/eHRL1vaXaG4/91duad3mQqb6uXbdxQPzpCSFfUgAGqqsDQjvbiD9TWa2vufvXqBBcIXOnPpNqeLgeEiCBaiJAAVhNoPk1VU/g97//vdx8882VFoDWAYQAXLFihRGAixcvlk8++STui7jpppuMkHMdS4RyMaUEwg7tadCo+q233pKXX35ZDjroIOP61dYSXbwvMzPTiL+tW7ca8Qfh9+WXX8Z0nyPOmya/rHlJQ8FwAtEYun7ABYQz5REnAQEYCAMHBKAVf+r+5f6i7t8GIwb7nLpaw8vajgaGrP6/DURgTqZI5o65snr6+b5rCXPc2ROC+ZYdtEUP2u7UC0xgKWmymv1D+54i7bdopq2YKmsNBWthjRWCcAJzM1fJnMmPxrTf/BAJkIC/CVAA+nv/U2r1f/7zn+XKK680IinWw+YAwgFEKNU6gMgDRH5hPI6zzjrLNKeGkEtLSysVrrYCECIwJyfHNKqGEITDd8sttxjhh99zXT8UrED8ofdhLMepV2dKoxYNTe/AuZ+cHRSBrVX8WRFoQ+qBRMBQ6DfU/kULP/Ig/nbqud2IlTVr1shxY8ZrT8JROoautulJiFnDCAfnamXy/t0rdZTZbbL45w9jueWk+8zQMz+R+o0011KrrU3LHUxbCYo/j74OCEDU3YQEIMbv5QfDwJiygpzArSqmV5mTTmDSPQ68YRKocQIUgDW+BbyBeBG4/fbb5aqrrpJDDjnEOGSxHBBcEH84N2/eHHIAIQS/+KLyVZd33XWXNGvWLOT6QQB6Q3+uAIQLaKeVQAha0XfRRReFXD+Ep2O9t2FnfSatupwmaTokpQ4mhgRFByqIF345SgUhwsFwATUcDPUWPAoLbBuYrKD7l2FcKkz+gPBzjyGj35Nm7U9XEVjfOIEQPXACc7M0JLxni2xb+Q+ZM+nBWLYraT4z+LTXpGHzgcGei61KTVwJKwAxts+4f8Wzlwv0eTC5gHAC9TV3/zojAPfv+kkWzXk3aXjwRkmABGqeAAVgze8B7yBOBC6//HJBSBUCEO5aLAeKKKwAdEPAEIAHH3ywvPTSS7FcVsaMGSP9+/c3I+kaNGgQcv7q1g0myDlXhbvnntYFhADECSdw165dRkjC9cMZy3HqVXulUcvGxvWDAIH4y88NNI3O3rdbq4jnyO5N72sl8UR175oEcwGDIlCtKVukgBFwRYV5pYSfe0+DT3tdmnccoyJQv0+FJvICzUxibVeTnbHHtKmZ/tX1sSwj4T8zaMRD0rTdycUNt+vVKuH+hf6t4mm5WDIEHBCBOAtyMXEFIhCTVrZLzv7VJhScsWV8iR6PCQ+GN0gCJFCjBCgAaxQ/vzzeBCZNmmSEWocOHSp8aYguK/4wG3jDhg3GAcS5cuVKQSUwxBcctxNOOCHq61999dWmLyEEW6NGjUzI155e9w8X9QpArwuIvD/cB04UvcycWbHpGhBjbQ+9RAsRgnOCHdfP9A7cvUT27ZgsO9e/KcsWTox6neW98eiTnpcWB5ynIrClhkGDIlAFDXoWnt7rZRO+fvbZZ8u7TNL9/rAxX2gepFama4V1vQaNjPg1od/gvGXHWC0xecUIQMf9M+FgCMA8TQEICsCCXLiAa/VcLdl7l8n8Gf9OOj68YRIggZohQAFYM9z5rVVE4KOPPjICECectmgPtFFBeBUCEOLPbQMDARiuAAShzh9//FEQjo10nHvuuXLEEUcY8YfKXVf8hWtVgxxErwDEr20Y2L7CqbROINzJBQsWRLXUU67cLY1aNQu4cCpA4PoV5AWaRmfvzTBNo3dv/lD2bPpYHb349z3E5JGWB/5aGjRpJ/UQdtaQ8G9H/WByHJFzOX/+fHnyySejWksyvOnIkU+q+xcIpddr0CbgtgaFX1n5f2ZtGLmngs+IQKcgBPvluoCYr5ybudo4gfu2fyfLl/yYDGh4jyRAAjVMgAKwhjeAXx9fAmiTMnToUCMAW7VqFZUItNW2EFRW/OHVNoKG+/fDDz+UeaNwr1CE4i0Uwf1A/OGEIHUFYB2dt+s9vALQ5gNC+Lki0BaFIBSMqmW0foFQjXSgOOa0006Tt38624i/wDi3gPALuH7L1PWbKrvWvSFLF34d303xXK3fsb+Xtgdr9XPzbnLTmd8YLlgnQt0Qgai4fuihh6K6h0svvbREFbXlZV3Smp7gMuSM9yS92eHB9jpNTJ6lKf5QEYjKXyMCw81bhv5zcgDdYpCAANS2MAgBm96Av2ge4JqAC5ix2Mx55kECJEAC5RGgACyPEH8/6QiMGzdOunXrZholI+SKfMBwbhvEgq2wxatt/wL3b9u2baECkPHjx0fF4J133jECEqFjCBgUfLRt29aIP8zo9bp/4cK/EIBuEYh1AyGOvCLQdQFRsDJ58uSw9/n8888bHrgH5Bw++cmRIdcvR5tH71fXb8/mj9X1+0hFb2QRGRWEKN/Us9+ZcukFx5iWPa1btzYiEGvHOsEeruZ9990X9mrXXnttCUHtCmmXHXhBKMPZxZ6UJ+KjvPWo39Zv8E0m5F0v/YBA65f6wSIYR/xBAKI9TrijVAg4GA5GFXVBri0GCRSE5KoAzNHegHAC503/V9T3yDeSAAn4lwAFoH/3PmVXfuONN8qQIUOM6EHRBQQghCCEAkSGPWxRhX118//QU8/m/qG34DHHHCMdO3YMzdv1woP4QhgZAgbuE4QHRAfCvm7VrysCcQ2vCIwUAsaIN68AxOQPmwto8wExCcUel1xyiYwePdoILDDA/UEgPf7+YFPosX/3Csnc+aPshOu3ILbegZV5iNAK58ILLzRuLYQyRCB4gCFmMcOBvfvuu0Nfcd1115m1uKF0bxGNVzzbvQUriPNFixZVqEF2ZdY38Hh1f9ufpsUfGv7FmL0GtUKtcGz41ziBkQRgmBAwRKFxAPN0L20hiL6amcvqAEIEZu6YpqP/plfm1vlZEiABHxCgAPTBJvtxiffee28pF7C+OjBWAOLVba9iBYIVgbb4A02YbWgVYgRC8PDDD5dOnToZN80eKD7BryGycO0JEyaYELTN/bP9/vAeKwLDuj4RcgDdQhBXCLoCEOHTKVOmmMs+99xzRlhZ9xP3ZdvIYI3jvuxhZvPu3vShNmNeVqOPCLj26NFD2rdvb0QghDpEIAQbhPi7774rxx13XFgnFYLRFdEQgGAF5xQ/u2Fz7DFc3o0bN8q3335b5Ws+6sSndLrKiED+H5prqwC0vf/cIpCKOoConvYWgpjJK3AA9dy/Z25ci3eqHBS/gARIoEYIUADWCHZ+aXUQ+OMf/2hEIIQYHECcOMws22C40TpEtv2LW/2L/Dq4UN5j4MCBxrmCGMTcYbhXKD6BwMQJsQdBaMWfDb267l+49i/4HuvSRaoEdgUNfrZ9AfEKcbN27Vr529/+Jm3atCnh+mF9eA/Ej60cnjZtWnVsQ1Tfcdttt0mvXr1M9badjAIRiD1AfqV1Ustj6HUAIQZdpxeCHteECI5XY+9ICzxq1LPSuNWQoAMIAVi7dP5fWQ5gpBzAUiFgdQCzNoUcwOyMReroToiKO99EAiTgXwIUgP7de1+sHGFQTAaBCLSTN6wARFjVigMIP5wIPSJ0C2fN29A4HDBUAEPg4TsQbsaJX2NyiBWADRs2LJX/F64ApCwB6K0EtkIQgsaKQNwzxuG5rp8ViRA8cNNQLTx37lyTY5doB0L3cFchAiHWIaaRfwnxZ2cfuw5quGbf4fInXacXP4MTxDJyDatyvvPRJ7+g01WOLBaA9euEJn+4hSCR9sE25fYWg5gcwLzcUAgYoeC8LK0ERghYcwGz9y6pkZB+oj1PvB8SIIGyCVAA8glJeQLdu3eXfv36hXLhIBzgtNmwKkQUBBJcMogCVP3Gcpx99tlGCELcIURsXStv9S9crEiTSnBfNnzpdQG9OYD4tdsTEMIGM4H/8Y9/mPCnFYdw/SBmf/rpp1CIOJb1VcdnrrnmGtM2ByJw+vTp0rJlSyOow7mo4YpoIhXQQOhbIQhmEIBwAuGYopVPvI/h534vWXvma6NtFYChEHCDktW/wXYw5YWAS46DCzTQLsjbZ2Yt2zzAvGx1AIOFIDn7lqkArNpK7njz4vVIgASqnwAFYPUz5zfWIAEIQbhLEGBwAuECQvjhNVy4N5Zb/ctf/mKEi3Wu4GR5K4DLE4DhRKAVgG4YGGLGdQDhYj744INmTdb1Q2EIXD+0ikmG47LLLjOCD1XceAVHlyFcwEghdAhArwi0BTRuKBjMIABxYo5ytH0Uw/EbfOqr0qj1UElr0EkrfjWHUXsbotff2lmPagj4WCMA69Zvq3mAzUwT6FAD6GA7mHIFoNMMGv0AC00BSLH4MyPhsjYGG0JrNfC+5bJs0ffJsNW8RxIggRokQAFYg/D51alJ4K9//Wso/GvFixu6jOQA2tC0df68QiacALT9AOH+2TxAhIExxg7uFlw/5CMm03HOOefIgAEDjPCz7h+YuQwjhdDDOYDgacWfFc8oCLECEK7pN998ExWi888/X36pe6+2demk85ObFvf1cyZ7GEEXLDbftPCbYA9AiMA2gSpgtw8gJuuVUQUM98/bCLpQR6dgAkiJKuBQEchaMxGEVcBRbSffRAK+JkAB6Ovt5+KrggAEoA3/4jVcBbDXAXSrkysqAF0HEKHNU045xbQ7geuHpsrJdkDAuu6fLQpxRWAkBzWSAHTD5zYcbJto22If8HKPk08+WYYPH27yOt1JLi9NPDlUzeuKPftZm7sHt27Lkk/U+Wtr8gDhAtap2zAkAG0lsBkFV9ydKHQLuI6dAFIsAtX9y1f3L9fjAJpxcIEzWx3AVSvmJ9u2835JgASqmQAFYDUD59elNoGRI0eaSSReAeh1AMPlr4FMpD6AEIW2GbQVMLbRsXX/7Gg4CM7vv0/OEKDX/XMFtCsAI/GLJADBzs0DxM8Ik7suIPatXbt2IcHnDdtjD7E/T392dAmR5s7rxeg2exZoWsHOda/rzOWugRBwAxWA9VpoCDgtJCAh/krMAnb+eHgbQRdq8l9Rgbp/pv9fsQDMz90RCv9CADL/L7X/P4arI4F4EaAAjBdJXocEggTuueeesA6gFRQQEpEcrEgC0Pa087aB8YaAIWiQBxhrIUtNb+IVV1whKNqxuX92gopXQEe6z7IEoHeeshsGhnN66623lsjVdF1ZK85RpPPMp0OKZ/QGBV9Bnk5wyd0p+XriNS9nmxZlrNJf75KGzfsbAWhcwLRWuvfa8LqOFoQEw8bRCcBcDQXn6PcGRsCVEID4Lu3/FxgHt1bDvzNqehv5/SRAAklAgAIwCTaJt5hcBNDTrkWLFqGwobcIJJ4C0FYBe8PA8SpoqW7yt9xyi6mgtrl/aGnjij/7c0UFoG3547aEgXi2DiBe//SnP5WYFGMrxVEt7p6vfnOOCruMgODLg+DboeJrdaARMypxVfjZHLzeR5wvTdqeZNw/IwL1rF0HYWBUBEMEppXpAFrXz4g/IwD3FwvAYB5gXrYWgGQi/Kvfr7mAq1clR7FPdT9b/D4SIIGSBCgA+USQQJwJXH/99SaUaPPG3DYwVsBUxAG0rpbX/cOv4WK5zaARBvbmssV5eVV2OeQuHnnkkUY82wKQcPl/kSqAcWORHEC3IbQrAl0BiEkqqKB2xR5CxxCKdryfFdw/LmgbEnvLFn1XJpP+Q26X9Ka9QgKwTj2tBlYBWKt2euBVz1KHaVaeZ0K+EH4QgEYE5u9T0ek4gCpCA7l/EH8bZeWy2VW2P7wwCZBAahGgAEyt/eRqEoDAueeeayaE2DYw3kbQEDCRqli9IWAraGzPQm8lsO31Z0Ug8tpQAJKMx+mnn24EoFv9W9UC0OZNQgiiCfjVV18dEnsQfuCJkDpCxGirg4rhirqrPfqMkqbtTgoJwLpprYMCEA5guhGAOtCutAYszAuKv2x1/qwA3GscQCsC87O3hARgfs4vem8rknHrec8kQAI1QIACsAag8ytTm8CQIUPkqKOOCgnAcHls0QhA181yBaBbBAKBYotAIAIhCBNxykc0Oz569GjTBNorAL0h4Mo4gN6pIBB+VgRC4PXs2TMk9tAUPF69E3v1HyMNMRVEW8EEqoGbhsLARgDWKp4rbVkVFWnen+MABvL/nOpfzS/MzVpnBKARfwz9RvOY8T0kQAJBAhSAfBRIoAoIXHfddSV6AXpn2OLX4Y5IRSBeB9D2tYPosyfEIELC0Yywq4IlV/qSY8aMMRNbbP4fhCDC51YAuq+RvixSCNhtBu2G0l0HEE7f1KlTK72OSBfofcQFUr9Jj0BbGBWCtUwOoDqAeNXKYO8BARhy/kz4N9Mz/QPj31T8qQvYY8Q02bL0Yfl5yuNVdv+8MAmQQGoRoABMrf3kahKEAPrH9enTp8QcW28zY7QysZWm7m17R8Dh11bAuCFgiD3X/YMoxFSLZD0QAkYDaLcCOFz+ZCwOYCQBaHMA7XzgadOmVSm+Xv3PlrRGaAujTiBawqgAtFXBpQSghoADxR/ZgfYv+Vp4Yh1Ak/u3TjAC7sgLV+uryP5dm2XNjAs5BaRKd5AXJ4HUIUABmDp7yZUkGIGLL744NBLOGwaOVAkMQRhpnq0r/vCzDf9CvKA4YcmSJQlGoGK3c+KJJ8qgQYPC5gB6w8CVcQDdfoBuCBh5fpicUtXHoT2PlfqN4QTqZBAtCAk5gcEwsJZ/mFsoKkTrF9v+JVj9q5W/+Xm7NOS7VXqdNFPqNxIzXg7zgXOzRDJ3LJOvx/Wo6iXw+iRAAilAgAIwBTaRS0hMAiho6N27d8gF9IYzw+UBRisAbf8/W/wBh2vVqlWJCSLKuxo2bJgRgKgCtmFgW0BTFQLQtoGxYWCEgKurgrpLl64qAg8OjIer11xdwOJikGIBiMKPgAAMOX+oAs7ZrmPoOkvnI16QRi0P1p8DIrAgT0XgfpG922fLxLcHRkmdbyMBEvArAQpAv+48110tBCBqunTpEgprumHgSKHMcCHgcNW/NvyL/MAVK1Kj+vPyyy8v0QewUaNGVdIHEDzhmnpDwNVdQd2168E6T7iFisCWwcrg+qHnMiD+tPBDRR8qfxEGLirKD+V49hv8O2nX424tLumgfQZVBGpjaYjAnH0iGVu+k+/fG1Etzzi/hARIIDkJUAAm577xrpOIAEKbbdq0MU6g19EKNxPYOwvYzf9D+BLOlS38wK8r2pYkkdGdeeaZpoWOdQBt6NwrnGMZBVfWJBDrAta0kMY/FrxHWUU9R416Vloe+GtJb9ZMQ8qBsXIQgdl7RXZv+lgmf3RmIm83740ESKAGCVAA1iB8frV/CGDOrBWB3lCwl4LXAbQzgK0LaHv/Qfwla8VvpJ0/7rjj5PDDDy+RB4jZxu4YPfwciwB02+d4ZwFDAM6bNy8pH8jBp74qzQ8YKw2bNVQ3UZeg/69uROCeAtm5/m358fNfJ+W6eNMkQAJVS4ACsGr58uokECLQt29f6dixo3G37Hi4cMUgXgHohn8RtsSJ/5Zq4s+COu+880KcwMo2g3bbwCB/MlwFtVtA4/7sdf/wa3cKCER1vHr+1cQjP+SMd6VZhzN17nA9kw+IAyJw/+4s2bn2VZn+1W9r4raq7Tv/n7rGB9WuLVoTI+laXW/WrwVVOfq6T1936utXWk3/ZZLnyVYbUH6RLwhQAPpim7nIRCKAJtEQNq4T6N6fK1ys+4dXO5YMM2pTVfyBw7HHHiu9evUqFQb2CsBwe+qtoMav7Rg4VwTaFjoQgQinL1y4MJEekZjuZdhZn0vT9qdqODhQFCKFohXDIicf+m+ZNGmSjBs3LqbrJvKHXu/RQ9qr4Gupp9bCSAN9tTNVUEudo+JPO+RIJkSgnjv0XKp/fh5JkZzZRN4b3lviE6AATPw94h2mKAE4grbIwa0IhmixwgWiBcIPv0514edu8xlnnCEdOnQIiUDrmNpcwEgFNOFa6IQTgBB9tgUMHNWazv2L1yM+/NzvpGnb4dpwWnTaiMj1o74302HWrVsn77zzjvzwww/x+qoavc4/u3eXXur4tVPB10xPTFOG8+dtrw7xZ0XgXhV/u4Ju4GoVgTP1z9TrK1fW6Dr45SRQkwQoAGuSPr+bBIIEwiX/w7FBrhtGlKHH31tvvSU///yzL5i9/fbb8sEHH4QEYOPGjUtNBLF5gG4o2ArAcC6qzQGE4LNFH3ACk3V0XqQHYcT5M6VJm0Fy89kTTaoBioiwXrjGt9xyS9I/P2+o63doUPzB+YP4qxsM+4ZdXDAUDDEIAWhEoJ6rVAQu1/MxuoFJ/0xwAbERoACMjRs/RQJVSuCNN96QAw88UOAM4i9vOFQTJkyQTz75pEq/NxEufumll8pFF11k+gE+9thjRgRCACIXsKwwsO2h6HUBvfl/tnciXlemoAN0cPcBcs2VF8jBBx9sGpEj1QAM0Ogaz9Gdd96ZCNsc0z18oOLv4KD4a4NwrxV+5QhA82Uq+rRNYgkRuCIoAh+mCIxpP/ih5CZAAZjc+8e7T1ECzz77rPTs2dP85Q3Hau3atSaP6/XXX0/RFRcv67nnnjNrh+CDa/f000+HnMDy+ih6xZ83/GvdP4jqVA6pjxw5UhBGh7PcTFvEwAkES7jJixcvlvvuuy/pnqP/qvjrp+KvrYo9hH5V/QXWUJYIVNFnxZ9dMPIBrRO4RX+GC7hAz+cpApPumeANV44ABWDl+PHTJFAlBO6///7QWDTkAG7atMmMKYMYSvXj/fffN1XAcPSQpweX7uOPPzYuINxA1wX09lH0CkCws6Ff9E+0LXRSuYjGPh+XXHKJDB48WDp37my4QTyDxdatW2X+/Pny8MMPh32UxowZY9xXtN+xuamoTIeYhoBGLmF1H8j5G6puOIQfBKBx/qJx/+yNeoQg8gF3unxhFgAAIABJREFUB4XgWriA+jOrhKt7V/l9NU2AArCmd4DfTwJhCFxxxRWCpsitWrUyTtX27dtNpepf/vKXlOZ19913y/Dhw6V58+YC0bFlyxZZsGCByQdEE22IQBTORCoG8QpACB4rAJHvl4q9E8t6IK699lrzD4kDDjjA8IOgA4PNmzfLnDlz5KmnnjIfx7PmCkXwdcW15WodVVwDIeV33323yp/H2w85RE6uW9eEfiH+GlZU/OEOrQAM/pzvuIBb9WeEglfo64PLl1f5evgFJJAoBCgAE2UneB8k4CGAv1xRCYu/iDGnFn3q4I5NnTo1ZVm99NJL0l3dHrhPEGzr16+XmTNnCsLCOBDStLOCrQj0VlDbPoq2f6KdpJJKE1Mq8gDceOONMmDAACMCkVKAAwJu48aNhi3+GxzCaIW1KwLhqCKs/N5771XklsK+91YVeserQD1Mn/dWwdYucPn+rUUscP8g/lrr74V1/qLMAQx9sYo90x8wKARREAIROE3P91MwL7TSm8MLpCQBCsCU3FYuKhUIvPrqq9K1a1fjdqFgYZU2sf3mm2+MCEzVA0Uu7dq1M21vIHqXLVsmX3/9tXz++eellowiB4gXhANdtwoCEK4phAqu44dwb3nPwx/+8Afp16+f+QcFmIEPROD3338fKrKxofVwk1YihdZxDYhA7BUq1JFfWN5xwQUXyCEq9q7U57i17l3jSI5eUNRN0DB+96D7Z5o8R5P7596Ex/0zv6X/Lc9xATdYF1C5PM5cwPK2kL+fIgQoAFNkI7mM1COA8FyfPn1M6A75a3DD4P7BJUvF49FHH5UjjjjCCBK4dgj/YjwbnFC0wSnr+O9//2vEMkRMRkaGKZqZMmWKQETzCBBAeL13795GYEMEQljbCmt31F64HosQjO6EGtcFtGP1rGCfMWOG+T6kMUCkw1l0T1wfru3Jd9wRuLGy3Dv97dn6LKDZM/L/6lgB6H6mnM9bwed9NTmmwb6AW4PVwCv111/oPyBmrV7Nx4YEUp4ABWDKbzEXmKwEkO939NFHm3w4K4hmz55tWqOk4oEK527dupUQcRC8//nPf8pc7tixY43YQL4knCrkS8KJ+vTTT03lNI9iAqj+Peyww0w6gS2qcSfSeHP/7Ce9AhBi0LbXsXmWKNiBCDzrrLNCLXus2MOr/dle82jNTwx7eBy7RfpdJvwLoYcQsCsaoxF/eL/XBcSv9dyjvwURiAkhqAZGGHi2nh8wDMw/Nj4gQAHog03mEpOTwOjRo+Xyyy+Xt386S9DMIjdTJGPLHFk9faysXp16Eww+++wzadOmjRFx27ZtMyLliy++kIkTJ5a5gaiMPvzww43LBFGCAgeEIyNVuSbn0xCfu77wwgulh7ZTsc6f22Db5lSGeus5XxlOAOIfJVb84RUVwhCAKA5ByNkebqNu/Gz7NQ773e+Kv8Ej0HL11xl6TtRnwbR+0bN5LOHf4pso+V3B77PTQSACVwYFIIpBXmQYOD4PHK+S0AQoABN6e3hzficw+ndFZrYrBpzmahfbfdtXy+bF98qCn/6bUmgqI+L+97//mQIHCBebK4nctppoV5LIm4J/UCAEjObQEH444f65vRXxc7gjnAD0hoEhAsHfisDbb7/diHk3dIyf7ZjD87TV0f6g0IPYy9AvRlHGZpwqxvA6XEPFvYMCsEU8BKAVmh4HEAIQ4+FsNTAFYCI/yby3eBGgAIwXSV6HBKqAwKlX7ZPGbRpJ7Toi+TrLKlPdlW0r/y6zv/9rFXxbzV0So98w+cQVcQjfYvxdWcdvf/tb08IEYXIIC/S4W7RokSmUmTVrVs0tKAG/+aqrrjIhdiv+8Gpz/8qbsRxOAIYLA6NyGw4gROB5551n5ljbamz3FW4hxOIBKtQh9Daq+PpUi5zc47daKHKSCsAewQKQlrFUAOOCEYpA8N9362/bptDoB2gmg9ABTMCnl7dUFQQoAKuCKq9JAnEiMPLiRdK8Y0+pW1+kIE/bd+wulB1rX5Vp46+M0zfU/GUQ5j7//PNNexdXxKEieNq0aWXe4PPPPx+amAIHasOGDYI8SdvfruZXlxh3gLy8Xr16mTxJKwBRXOSdrOIWgHhDt14nzysAbU4gBKAVgRCcEHoozMEJYYj+g9EcN6gAHKUCEHN/S+UA4gLRNoKOIAALbRVwUASusw6gvr7EHMBotojvSXICFIBJvoG8/dQmcNyYL6VV15MkLV20dYdIzl6R3Zu+kR/ePzFlFo4efxAnCEei2hn96eDeRTP15MMPP5T27duHpoZg1i2qWzE5hEcxgSuvvNJU5Lq5fxgP5xWAbk9Fl18kB9CbB+hWBEMEonURBHksx+V6vydq8UjPoACECKxXTsuYUt8TTvzhTfrfs60ADL6u0VcTAtZzHAVgLFvGzyQZAQrAJNsw3q6/CPTsd4Z0P/5jadA4sO4czQPcu3WBrJ11uaxY+lNKwEAT4U6dOhkRB9GA0W/ffvutQNyVdfz5z3+WYcOGmVm37tQQ5ARiagqPYgI33XSTyZN0w79otu2O1YtUAYyrlCcA3Ypg9AW0LiBC8uUV8UTap/MhANUB7BtsAg0B2KiiPQDtxcMIQeQd2vAvXtEMGm1gUA38fxSA/OPjAwIUgD7YZC4xuQmccUORNGyua9A/rXlZWgjyy3rZsvQhmTft+eRemN79PffcY0a/eUUcRr+hkres4+WXX5ZDDz20xNSQ6dOny7/+9a+k5xLPBYQL/7rVv2XNVrb3EUkAhisEgYvrhoFRyR3r8bROhenvOICtvG1gcOHyWsGEEX/uKLhdegm3ChgC8DNPPmKs98/PkUAiE6AATOTd4b2RgBI4+Yrt0rRta6ldVwtBckT279or21f+U36aeFfS8wk3+i1aEYe2Ma1btzbulG1CDLExYcKEpOcSzwVcdNFFJk/Sun8IAyP/z+v+4dfhWsDgXuDOhssB9ArAcHmAcHSjmRASbs13aB7gML0vuH/2NLOA7VFeHmCE/D9bcWwdwO1OG5jFGAnHRtDxfAR5rQQlQAGYoBvD2yIBS+CEC2ZLiwMGSF0d44pCkGz922vnurdk6mcXJT0kNGtu27atKf7ATNnly5fLV199JePHjy9zbZGmhrz55psmhMyjmMDFF19cqvdfvAQgRKHbC9BtCm0LQdatW2cmusRy/FrDwCM1BNzZcQFb2lxArwiM9AWOCISQ1X9DhUK/dhYwKpFNH0B9na/P4vI1a2K5XX6GBJKKAAVgUm0Xb9aPBI455SXp0PNKSWsY6GiRs09kz+Ypsmvju1JUkC3zpr+QlFhcEYd2IcgXmzt3rhn9hibQZR3jxo2TLl26lJgaMnnyZHnttdeSkkVV3vSll15qZu+6DmB6enqpApBIPQBxb5EcwEgCcPfu3aF+gJs2bYq5EATffb+G+U0vwKAL2Fp/1n8LidZFlV8J7Ig/hH0h/rKCuX87HSGICmArACcy/FuVjyOvnUAEKAATaDN4KyQQicDRJz8v9ep30H6A6VKrdlrobYWF2SoCc6QgP0PdwT2Sl71J9u+cIUsXfpPwMCHWUJla0fm95557rqCq1Y5+s1NDUPkLEcijJIHLLrvMzEl2K4CrWgC6DaEx0/mnn8ovWPqvTig5UsVdKxV6cPlqOxW/L+o/ECAA20AE6ntQE5WuP0MIaoekMvMAC4LCD1W/EIA6UCcwAzgoBDEGDpW/EIAoAlnE8C//CPmEAAWgTzaay0xOAsee/qbUa9BB6tRrHhB/dcxfd4FD/7IqLMyRIj0L1QksyNsthRCBOdu0WGSDzJn8SEIv+vPPPzc5fO7oN+T1YYpHWcczzzwjffv25ei3KHcXIWAIbTv7F68QgDYH0G0FE+mSsTiAthDEjubDtU899VQZMGCA6fmIMDTOy554IiDgwuX2BW/oVm0c3cu6gPrawhGADfRzcAOdzMDQMjRjQrR/uuSg7UvwFfl/bvXvJqf9y0yKvyifKr4tFQhQAKbCLnINKUdgwNA7pGm7U1T8dZTa9ZpI7drpRgCW+EvSCEB1AI0A1DN/nxGBcALzVQTmqgjM3rtIFs56M+H4uKPfkDcGlyja+b0IEaNtjDs15LvvvhO0f+FRmsDYsWOlu1bTui1gqisHECIQAvCOO+4wgt22noH4xIm+g8NuvDGqbft/Wl3c3ikGgQMI4QcBCCdQa6RKHbkQfRCBVgB6xJ9b/btB37OGuX9R7QXflBoEKABTYx+5ihQicPRJ/5SGLY70OH91NPTrWaTmAxZpc+hCrQxxXUArAvOyt6gTuF6y9y2VBTNfTShCGP32zTffmDw0CDnrMNnGwsgbwyg473HdddfJmDFjSo1+Q9uYaMKMCQWhmm4Go/IOO+ywEg5gvASgrQJ2+wBC0Fv3D6/33nuvEXuRpowco3saOsJV7eI3g//9L8FQMMLBzYPCz4aCw00xtg5gKPxre/8FheCGYNgXs4dZ+FFNDyS/JmEIUAAmzFbwRkhA5JhTXgyJv7pprTTkW8fMAcYZ7igsCIhAKwQLg7mAVgTmqgDM3a8icO9idQLfqFHEECIo3HB70Nm2I26I0YpA9JPbtWuXmetrD/T4g5iJZWpIjS6+Br985MiRpg0Mwq42DxBunHcKiBXjYZ8zFUhltYFxBSDm/LoC8AmEeIMH9hkhf1zLvp58++0lBaC+B2FaNGq2J9q0IFT7kX6ur4aAbS6g1kUZBxBOoJMcEboeHEA3BOw2fzatX/REAQidvxp8QPnVNUaAArDG0POLSaAkgYHHPyDNOpxmwr71GrRV8RcQfuh9i59LHeoAYjxcUVAE4ufC/FwTAg6cuzUUvN3kA0II7t89R5bM+7TasY8ePdqEICE+3OKD2rapr96RN8cMgsKKChQUQAh+9NFH5mzXrl2J0W/o+4e5wTwiE/j1r38tHTt2LOECQvB5RaC7J+7VKtIIet++fSUaQT/yyCMlxCOEn91f+zpKm3pDnKEdC0KxG/Vhxiumc3jz8gZqQQuaQ7fTs7V1AYNC0GuSI/xr8/9Q/Wsrf1H4AfdvC8O+/GPjYwIUgD7efC49sQig3x8KPuo2aK9FH0HxZ92/cBnuVgAGRaARgCoGC3RcCIpBrAjMzd4oefsDIjBzxxRZvuTHalv4FVdcYfL1XPEH0eGdOesVgN7QItqK4Lz22muladOmJUa/ISdwwYIF1bamZPwiiHBUArt5gHBR4zUKzu0FmJGRUUIA3nzzzSUEH5xdiHq7p3jdqzmgCypQgNFNneQ+waIQVA3bMHCaZyqIDf3idY9unC3+gJtYke9Lxj3nPZNAeQQoAMsjxN8ngWogMORX70h6i4FGANZr0DAU9jUuIBzAMAIQaVEm9OsIQLiBBfkaZgsWg5iCkOytpiAkkA+4vNpCwTdqcj/cOjt5wnWbvE6T6zDZ0KB1APEK0QChACfw1ltvFbhM69evl2nTpskLLyRnH8RqeKxCXzF48GATOkcY2IrAcHmAXmFuLxDJAUT/Rm8jaOyRDQGj4hf7Zl1c/PdVceyzd7AKwY7B1jCmIETPOsE/LPrHIuT+2dAvWsBQ+FXnk8fvSmQCFICJvDu8N98QOOHCuYHQb3prqatt/hD6RdFHWfl/XgFoxSCmhcAFtA5gQe4u4/5BAOI1a9dsWba4dIFFPGFff/31csABBxjxh9MbbvR+lxUYVvwhRwziwhWBe/fuDYlA9LZbtmyZmRjC0W/R7dwpp5wiBx10UAkX0BXl4ZxZe+VIbWBc8Ye9gjDHWD4IPYi+WEfARbeiku/qqmIQAhD9A20oGM2f8/W/oRiEeX6xUOVnUpkABWAq7y7XlhQEBp/2mjRuNVRDv3D/0gPh32DeX5kC0BZ/hIpAAo5ggf6NV5CX74SB96jw0zBwUADm7F0qi34uLqyINyRMnkDOH0K1EH8INbpCI5zLFE4AhqswtU4SXCX0Anzrrbc4+i3KDezfv78ZCee6gOHCwOEuF8kB9Lp/bgNohuWj3Bi+jQRqiAAFYA2B59eSgCVw/NjJOuatSyD8m167lPtXqv1L8IMhB9CtBDaFIBCACAMX5wHaljCoCM7dv0YLQmbLqhXxz5s766yz5IgjjgiJP4Qbve6frfx1n4BIDpPrAEJsoMIUIUYIQIyOQysZHtETOOaYY6Rbt24hF9BbDRypEjicALTV2lYE2upfOIBwAuMZ6o1+hXwnCZBAtAQoAKMlxfeRQBUQ6Df4RmnV5aqg+GsjdbWXha38NWHgYCg47FejCMSpALbVwHAAAyJwr9MYersJ/0IAwgnM2jNfi0Gmxn1Fv/vd7+TAAw8MCUDvxIlI82bDCQy3WhQiw4pBmwsIIYiwHhpI84iewNChQ01hjs0F9LqAZTm0bisYb+8/O/8X4m/lypXR3xDfSQIkUCMEKABrBDu/lAQCBAaNQOuXM4P5fy1M/l+o/UtQ/EVyAMUrAG0xiKkEtgIw4ALm5+4IhIDhAOprzt4lOi/427huwznnnGPGfCH0a8O/4VqNhPvSSA6gNw8QQhC5gNYFxBzgb7+N7zriCiVBLzZs2DBp06ZNqC+gWw3sNmy2t+8V6DY8b90/2/oFIpC5dgm66bwtEvAQoADkI0ECNUjgyBOflKZtTwoJwDrBAhA3BzBcBTBu2YaAA02giyuCA+4fzgynGnhn0P0LtIPJ2bdCli74Kq4rv+GGG0yjZyv+EF50582WVWRQXp85NxSMUKPrAq5du1bmzZsX17X44WL9+vWTDh06GCfQGwr2hunt/kD42QIdK/5sWxcIc4o/Pzw5XGOqEKAATJWd5DqSksDRJz0vjVsPKxaATv8/6wRGFIARikACvQBxBuYCmzNXBWCwFYwJBWeukh4jxhsRifejgXRhfqb+rCdmCpvXTNNE+sAmn8gvv/wiX3/9dZmM77nnHmndurVxlSACbfGH6wJWtM0IBIc3DxDCwwpAvGLWLNrB8Kg4ARSFtG3b1ohAtIWxxTrefXIFOnL/7J5A/EH4waml+Ks4f36CBGqSAAVgTdLnd/ueAARgo1ZDtPgD0z9aSV0VgCVCwAgDh2sCbR1ATw6g7QlYkFdQshegCkA7EQSvOZmrpf9ZXxr+ZswqxCT6CgZ7C5r/Fvz1ZcM/1l6DhaHRXRAA+Avf+wq3z4o/vNavX79E9S/ERUUnTcBtcvP/vNNBIAC3b98ucAEpQCr+x+nFF1+UQw891ExoQf6m6wS6e+W257HOnw0Dk3vFufMTJJAIBCgAE2EXeA++JTBoxIPSpO2oYBFIR20Boz3M7Ag4WwRSlgB0m0AHQ8F2Ggicv8KgC5hvHEDbC1CbQu9fJ/3HRFdBe9OpxcUiyNWDGLSC0P6MdixoNOwKQOv8uS1gwlUAB0So9mtTsRfuDCcAMW3CDQOjKfSSJUt8+xzFsvCzzz5bMKkFri34I68SxRtPP/20cW/hArqzmiECIfpwrq7A1I5Y7o2fIQESqHoCFIBVz5jfQAIRCQwYeocWgZwRnP+rArB+A9MD0FYAm9fyBGDYHEDbAiYwE7hAi0BCIWBTCLJO+pwyWS8euL75Ds+r/W+/P31qSAhEWsjLOssVTpIrAL35f/h1LALQGwLGr70CcNOmTbJw4UI+aRUg8Mwzz0ifPn1M+BeibouOY0Mu5bhx49jCpQIc+VYSSFYCFIDJunO875Qg0PfIy6VF5wtDArBu/RYlxF80AtCGfe0kEOTzuT0AA1XA20PzgCH+8lQEHjjwFRWb9TXkrGdtCM/Az+ZVv9iOobtsxIcmdOueEHLur99++20za9YWgNjpH64IjKcAdCuB4VxBvMyfPz8lnonqWgRmKHfsqP/oUKcPghqh3MmTJ8vrr79eXbfA7yEBEqhBAhSANQifX00CIDDkjP8L5gAiD7CDCsC04jzA4EQQ5ON5j/BVwAVavIH+f8VNoI0AzNF5wMEegIFQ8CYN42ZLvfrt9Ls7a/uZlhp+bia16zaROnrWrhd81Z9H9psWquaFiPO2DMGvUYTRuXPnUg2gvS5gpB0vKwQMx8/tOWdHjtlWMHhFU2hWAkf/5+mBBx6QI488Upo3b25yO8Fv0aJF8sEHH8jMmTOjvxDfSQIkkLQEKACTdut446lCYNCIhyS9+YBgJXAHI8BqqQtncwHhxIU9EPotMQYuT0fBZesoOFcABkLAedmbjOsXEH86Fi57izo+qyuEsGfPnkYw2PFuyBNDoQdeIeAwZ9b2AAw3ASTSlAncRKQ2MBAn4XIA3bnAyAVEP0COHot+O1977TXj2KalpQkqeTds2GCE3z/+8Y/oL8J3kgAJJDUBCsCk3j7efCoQ6Nn/LGlxwAXFYeC05uoApqsA1LN2LeMGhj3QwsUUgRSp8Msxjh5eA/3/SjqARvhp4Qde4QauXB7fvnmXXHKJHHzwwaWKQLwOYKQcwEgCEEUh4XIAbQjYuoCoBF68eHEqPA5Vvoarr75axowZY4o/ILAxum3ZsmXyxRdfyIQJE6r8+/kFJEACiUGAAjAx9oF34XMCg054WOo3OiQoAtsVC8A6DUx+XrhCkEAIWIVfQY55hfuHnwPiTws/8oNTQHI0/8+OgVMnEFNB1qxeFVfiY8eOFfSUc3MA4S55cwAr0gbGVp1GKgJxQ8DoUwgRw6N8As8//7yp2EbfP7TzQR9FjNN76KGHyv8w30ECJJAyBCgAU2YruZBkJtC913B1Ac8PhoE7mlw84wAaAZiuZ93Sy9Phv1b8WfevsCCrhPtXqGIwL3tzcATcOtMQetXK+Dtlo0aNMmPgaqIPIIQgXCy2JonuT8CHH34o7drpPzL0XxUIn6P1y8SJE+X//u//orsA30UCJJASBCgAU2IbuYhUINDnyMukYfNBkqZNoevWb+uEgVUAYkac9yghANUBVPcPkzxCDmBoAoiGfjX/D5XAq1ZUXauU66+/Xlq1alXlk0DgCEL02XPPnj0sAInyD8CJv14uf/zNGuPUwmGF+4fcyXfeeccUgfAgARLwDwEKQP/sNVeawATwF3OzjofIikm/l7SGB2llbqdAVa7JA4QARBi4ZEPAIu37YkRfMPcPbqC3AhjFH6b6N3uDhojzqnRaBsLAthAETmB1zQKGAFy6dGkC727i3NoZNxTpPzK05aNWl181/BszQWXq1KmCPo48SIAE/EWAAtBf+83VJiCB4ed8K627jVDRF7i5RV/doKHgTsYJrFWnYXEouJbOiXMOncmhAjBQ+FGIHED9ubj4A73/0PwZPf/WaZVuQZWKP9zWkCFDpF+/fqFKYIjAcM2gw21BpCIQd+6srQZ2K4Ah/nByHFn5D/awMeOl7SEn63MVGPmXvU9k79aFsmnh3bJ47sflX4DvIAESSCkCFIAptZ3Ju5hHH31UOnXqZFqK4LDTHtDgFz3mvvwyMLc21Y5jTn5BOva9xvyljEkchfkiuZkiy344T//bAaYvYKgiWN3AwBFwAo0DGHL/UABiw7+BIpB8Lf6A+7dmTXwLPsraA4wXQ3NhWwyC/fSOhAv3+Uh9AFGk4G0D446Ay8zMpPsX5R+K067OksatteG3/juiIE8ka4/IrvXvy5RPzonyCnwbCZBAKhGgAEyl3UzCtSDxHP3I0DcOPeUCwqbI/KWP/mQ7d+40Cf5weGbMmGEa1abKMWDYndLlyIc05BsIyalJJzkq/vbv2ii7N30o25Y/IY1aHhMUgfoXtwrAWvjb2wjAwB9duH4mBIzq32DVb2Dyxw5T8FHdzlj//v0FpxWA2NdoWsFEEoDeBtAQfLb6F0KQ83+j+9Mw8Pj75aCBf5K0Ruax0X8YiOz7Zb1sWfKgzJv+r+guwneRAAmkFAEKwJTazuRazE8//WSmR0AkoCWFe0D84US4Dy0+cKLKc8WKFfLUU08l10Ij3O1Zvy+S+k107q+KP/Tzg/O3f/d22bPlM9m+4mnt1TfXfLJrt+4qErtoTmDzgAh0GgOa0C/av+TvC4R/9RWVwGtWr6wxRkOHDjU9Aa0IhLB3XcBwrWDCCUDMp3UFIP5RgJFltvgD7uCqVdXnbtYY0Dh88UmXbZam7dprcVHgHxpZGSJ7Nn0n3783Ig5X5yVIgASSkQAFYDLuWpLf8yuvvCLHH3+8KRiI1BfOLhE5YBB/cAHR7BcCcPny5fL4448nNYXRNxZJg6aic1iD4k8dmSzNZdu79UvZtuIpWb5kWtj1denS1biAtWAZBo9AKBgFHhWb7FGVAE844QTp0KGDEYHuVBAIQTiC3sPmAKIyFc2fcWLv3fDvvn37TNsSCECIP7Qv4REdgTNvCjxvqCPKyxbJ3LlHtq/8u8z67i/RXYDvIgESSDkCFIApt6WJvaA//OEPcsMNN5iwb7QHRIAVgevXrzciEK0rICST8Tjjt0U6+k3Fn0ZzVbuZcFxWhrqd277RsO+TsmzRd8m4rFL3fNJJJ0mLFi2MCExPTw+5gBCApSuai0LCzwpAb/6fFX9whlFhvHBh1bW0SYkNCC5i5MWLpHmnnpKm6bVwmnP2qvu3dbZsmHuTLF88JZWWyrWQAAlUgAAFYAVg8a2VJ4B2HYceemgpAVDeld1QMAQgzunTp8tnn31W3kcT6vdPv65IGrVQ8adt/Yz4y9KCl735RvxtX/GMLJn/RULdb2Vv5sgjjzRNhyEC3YKQOrA+ncMbAvaGf5H7BwH47LPPytatW80/ADi5Irrd+dX12vpFnznMls7P1X9s7C6UHWv/I9PGXxXdBfguEiCBlCRAAZiS25qYi8IEguOOO864QhU9EBq0uYDoXQYBiNFf3377bdLMgEWvtfHLrwjkYan4QyguW92Yfdsnajjun7Lo5/cqiiUp3t+9e3dT4Q0R6OYDui6gVwC67h/EH/4BAH4Qjvg1nGAUBf373/9OCgY1dZPH/uptaX/Y+TpmMPDM5aD1y/blsnnRn2Th7P/V1G3xe0mABBKAAAVgAmyCX24BCfsVCf16uaAAACJeEuJYAAAgAElEQVRw06ZNRgDiRCFJMrSIeeGFF4zzid54T3w8SPJy1P0zfxlPll9W/1sW/PTflH8MMH+2efPmpuDHFoXYRbsC0M39Qzj4wAMPlAsvvNCISISSkS+IZwEVzp9++mlS7H91bO7hR19rGoYX5mfK/Bkvma889aoMadymiUk30DRR8w+OXRu+kEkfnlYdt8TvIAESSGACFIAJvDmpdGt//etf5ZprrpH27dvHvCw4PxCACAHaYhCMr/rf/xLbyUDYEuKnWbNmZvwWihme+XCkOn8zZMeaV7QNxwsxM0nWDx5yyCHGDXQLQiDscML9g/BzW9jccsstctRRR5lwMj6H9+BZQBuYv/zFn4UMR5/0nKYStNTQbiMzMzrUH7Iw1zQHR0U4+kFiGkyP4x806QaZO7bK1qWPyM9TU6OSPlmff943CSQCAQrARNgFH9zDpEmT5PDDDzdhwFgPtASxYWArABEGhguInLBEPJ5++mnp3bu3CXtD1KCAAWtAJfO7n/3Cv4grsGkPPvig9OzZ07BMS0szQhpu8Jw5c+SZZ56pwJWS+62DT3tN6qa10bOVcfyM+HNaA6EiHAIw0Bsyw2kKvk6adfiVrJ11haxetSy5IfDuSYAEKk2AArDSCHmBaAjgL2mEQFG9Gethq4EhoBBOhojC+fPPP8vs2bNjvWyVfe6xxx4zo9EQ9oSzhftHOxu0L4Fofffdd6vsu1P1wi+++KIccMABoecIrjCcwilTpsi4ceNSddlmXQOP/5sWcwwMir+WwQkxOiO6Nhqoa3fn4FGk42SMAER/SDMecHdABGpj8Nz9a7Td0HxZOOuNlGbFxZEACZRPgAKwfEZ8RxwIQKBBAKInXKwHHB8IKCsArQuIdiAoCKiK47zzdCSbuk043Dw1TCiZOHFixK+84447BL3wbMGLdS/RzBos3nzzzaq43ZS/5rXXXitoNI1xcwgFo1oYfQHxD4KXXnopZSeDHDXqH5Le7HAtIGqrZ2vtn5lunL9aWhSD3n7F6i8w57eosCA4Hxou4N5iEWjGA67VYpAVmnrwfMo/L1wgCZBAZAIUgHw6qoUABBoEINywWA+0AXGngsD9gwhcvHixcdTidVx99dUmXw/5aW7POtusGKIDOWg492jz5m3btsn3338f+vrLL79cIByxVjS6xvvsOLu5c+fKq6++Gq9b9eV1/vSnPxlntXXr1kYEIqyOvND58+fLww8/nHJMjhr1rHH+6hnx11Zq19Wcv9q1TNQXrV28B6p9caLnX1EB8iqzdCxgwAUM5ARuCYrAZb7MP025B4QLIoEYCVAAxgiOH6sYAQgkJP7DuYnlcNvAQAQijGoFIF4hrCp7QPi1bNmyxOQKt1WJd0oFXD2caFGCqlS0Jpk5c6Z8/PHHRpygZQnEIu4XvweB8s0333CCRWU3Sj+PnL9u3bqZnFJwhju8YcMG0xsSYeJUOQaNeECreEcY4QcBWKdeEyP6jPjTYTDOQJjQkgMOoApAHflmxWBBXqAgJBAK3iV5Wet07vQaHT34kyz++cNUwcV1kAAJVIAABWAFYPGtsRN4//33pW/fvkYExnLYCmBvEQjEH8KpCKtCFHz00UexXF7uvPPOUhMrvM2KXQGIgg4rAJHbZ0UgxtWh4hltTvAe3C+ECcLUEH+oWuVReQKnnXaajB071uQDosE03Fm4scgHxDMA1sl+9B9ymynaqNegk55w/5oGxJ8KPysCS4R/gwu2oq/YBRQNA+uZFygIMSIwZ5txAZETuHfb1xFHDyY7Q94/CZBAZAIUgHw6qoXARRddJDfeeKMJA7dq1apC32mFlM3/s21gUAGM3K8ffvghdD04gXDgom0NcvHFFxtRCifJ7U8HAec97IgyKwQR2rUiEK9wASFCcJ/4fuQJbty40Yi+r7/+2jiAPOJH4NZbbxU7aQShYJtnCd733ntv/L6ohq50zCkvaej3qEDoFwIwTcO+jviDAyhu/p+9T3UArfsXCAMHfl2QlxsSgBCBRgCqC5it+YDzZ7Chdg1tM7+WBGqMAAVgjaH33xd/8skngqkQaOwL1yaaAyFUhPfsLGC8bt68OVQB/MEHH4S9DEKucAXPOuusiF/zm9/8xghSiD8Up0D0IecPr173DxexAtC+2nFlrhMIAYhcRYg/OFQYfQc3atasWdEsl++pIAGMg0OPRRTbYN/gFKM1DPb+73//ewWvljhvHzDsbmnW/jSpl94pWPjRUOrUDTp/jggMe8eOAHRDwQXaCDo/t9gFzMvebBxAnPt+maxzgScnDgDeCQmQQJUToACscsT8Akvgz3/+swwfPtyIQCu6wgktvB8Vt0jux+nOAYYAxCg4m/83derUMgFDEEAM3HfffWZsnD3OOecc6d+/v7kPFHyg0tcVgG7un/2MVwC6YWA3HxAiECecSky1+PHHH/kQVBEB9Fi8+eabS7WGQbU1WsO88UZytjs55uR/S6NWg1X8tdOzjbqAwby/YOGHdQJdrMj9MwcEYLAQxLh/wZ8hAAt0BI0JA2tRSH7uDiP+kAuYs2+pTqN5vYp2iZclARJIRAIUgIm4Kyl8T2jVAdetQ4cOZiwaToTv3APOGoQfcuvwCjEF4Yf8Orza9i9wepD0X15rGbiEtkgAjtxrr70m999/vxF/bujXun/udAp7XxCk3hxACEBvGBj3bAUgXpH/V1UtalL4ManQ0q6//no59thjS7SGgQOLQiGM4MNrsh1DRr8v6U17B92/5hr+Lc77Q+jX5gKGW1e4IhCEgLU9oIq/Ask3AnCXEYKBPMDVJhScsW0CG0Qn24PC+yWBShCgAKwEPH40NgLPP/+8cQHhvEEAQsBBYLlOmysA0efNCkCEduH+rVu3zrR/ue666+SMM86QgQMHmjFh4Q5MIYFYgwjECUfuoIMOCrl/di6tfUXrFu8RSQDC4XNDwLYq2IpACBE4liz+iO1ZifZTcJcxacZtDbNlyxaTd/nII4+UusyJJ55o3ovD9neEeP/888+j/coqe1//Ibdr8ccZkpbe2eT+1auv4V9NSbVtX0z1b7AYJOxNhMkBRCg4UAiCM9gSRl3A3KwNAQGoTuD+nTNl2eJJVbYuXpgESCCxCFAAJtZ++OJuRo0aJaeeeqoRYdYFdF03OG02/Gunf1j3D4UftvjDhYVCDlTyHn/88ea69npo1ozwLkK6dtYsQoM29IvJJG7oFz+HC//iu8KFgN08QNwrBCDuHXmAVgRCiEybNs0Xe1uTi0TOX9euXUu0hsE/FODAwnm+4oorQo4zUg+s0HcbfGP/4Opi/2xbmepe08Dj/580baf5f6byFyHgNCMA3Qpg0/8vXAGIUbS2B6DbD9AWgoTJA8wMCMCsjPmyZF7NC+Dq5s3vIwG/EqAA9OvOJ8C6b7vtNuncubP5S9kdEQehZh1AVNba1i8I+SL8i1YfZR0I744cOVJ69eolX3zxhREEEIEINb/33ntGIMJ9xH/Hf/M6gNYV8n5HOAHobQdj3UAr/mxBCKqB4VjyqDoCo0ePlrPPPls6depkiozwDwnsAxxYCEE8Z7a5t5t76gpAV9Aj9xT7hxDyvHnzqu7GPVceNOJBadJ2lApAiL+gANQCkKpwAPNytCm0hn/hAmbvXSKL535cbevkF5EACdQsAQrAmuXv+28/6aSTQiPibGWwLQCBo4YQqhWACAWXJ/5coHADUegBwYcGz6gUxV/kVvzZaR+uAAyX/2cFobcNjP01RJ91/6wAtC1hrBOIymXMQ+ZRtQTwj4pBgwZJ27Ztjbj/8MMPTYoBTjfH03V5XQHo5nViT1FEhOcOLq5bRFSVqzjyhMe0+fNwI/4CIrC+qQAONX+2hSARHMCIOYCmFYzmsoamgmhD6BwtVDICUNvB7F2mApBNoatyb3ltEkgkAhSAibQbPr+Xo48+WtLT0w0FODH4CxhCCq5fZQ+E/5B3iMMKQNv6xRWAZVUluw6gWxDi9gK0QhC5hrYlDF4RwmYYuLK7GN3nMQ4OrWEwHtCKPzfM783x9ApA6+ravbROIPZw/Pjx0d1EJd5lBGDrYZr/pwKwfnt9bWDCv+4EkKhCwLYHoB0N5xaBBAtBAg2hVwcrgXWsIgVgJXaOHyWB5CJAAZhc+8W7rQSBa665JlR84m38XFb/P68DCIEQSQBaN9BWL1sHEM2h0RYG+Ys8qpYAxD56TdoCIziBkdy/cHtrXUArAO0/RGwxEtIKquIYOvoDSW9+hOxY+x9pouPf6iH826C9vjaT2sgBDBZ/GDGIOqXStUqB24rQBzBQBZwVqAK2E0F0LjDawBgRqA2hl8yvmrVVBS9ekwRIoHIEKAArx4+fTiICv//9740wsA4g3MZoKoAjiQQrAsM5gBANVvzhFeIBApDVwFX7wFx44YXSo0cP4/xBAGK6iyv+IrX48eZ32uput7AHe4i9RD6nO30m1hUNPfMjadh8gDZ77qwVv47Dp+HeLYu/dkLAmAFcUgCiD2C4OcAhARh0/9xxcGgF4zaCLsjTELAKwFxTBKI5gPuWy7KFE2NdDj9HAiSQZAQoAJNsw3i7sRO4/fbbpX379qEKYOQcVqUAdEPAEA8IIS5atCj2BfCTZRI488wzTSsYCHwrAO3+WhEYqcVPuAIf1wG0o/6smEcuKkLMFTmGnfWppDfrp4LvgJDgq+0Ud1jxhtcN8z41+X/11AFELmCdemlRzQH2CkC3IXSB9oGxTaCtA5iXvckIwBw9UQSyYun0iiyJ7yUBEkhiAhSASbx5vPWKEbjnnntMMYhtAROuAjicQKiIA2hDwN6G0BAOEIALFy6s2E3z3VETQENo21oIAtDOdnYdQLf1i72wzQH0Nvp2i3tsU3LrAqI4CVXdmEUd6UBboo4dO0rz5s3lgzmXCMSem8vnCr7AMxZo1gynbsPcf0n9Jt1DYeC6aS017KuzgN1JIBFCwKEikBI5gFr8kbfXmQVsG0GvVwG4SnLgAGYs1kbQS6PmzTeSAAkkNwEKwOTeP959BQjcddddRgDaEHBlHUDrGtlpIG4lsBsCtk4gqpnpAFZgwyrwVoz269evX6ivJMK/3vF+cAPDHeGKQLzVwFYMYi8hAnEiFOwW9uD5woQbVJtD9OH7cA/2Pp767CiTn1csPIsFn5nUYap0NUybvVO2LX9CGrY8KhAGNq1g2qp4bKACEP0Lo5wEEgoDF2gPzGy9dvEc4EAl8C7j/AUmgayWpQuLRyVWAD3fSgIkkKQEKACTdON42xUncNNNN5m/oMsSgNFWAbshw3AC0FsEYvsBMgew4vsWzSduuOGGEu6f2/bFVgBH0+LH3Vdbie6GglHdbV1AFPacfvrpRuzhtELPvtrpNvb16U+PMSLPPQtyVfDl7NRzu7ZkCVTkZmcsNIUZzTr8yikEaacOYkPN+0NFcL2oRsGZ/D9VlEWFOUEBuCfYAibg/uE7AwJQHcB9q2TlcrYpiuZZ43tIIFUIUACmyk5yHeUSuOqqq0JNoCECwzmAsQpAbx9AdxqILQaBcGAVcLnbFNMb7r77bjPazU6WsQU+NvwLEVjRvbVNobG33mIQ6wLefPPNIeHnFXwIKeMaKCjB+dKEXwUcvpxdem5TwbfdCL6sPfPMuXTBVyXWPmDoHzVnsK+6f1oJrPmAdeo1VwdQBWDt9JAbGN7SxCSQfCkqyAmJv6KCbK3+VeHn9AA0Y+AgAPXkCLiYHjt+iASSmgAFYFJvH2++IgQQJuzdu7dxAHHaHLFY+gC6TpFbBey2gXGrgPEzzrJyxiqyFr63mMD5558vffv2LRH+hbh3xR9+rqgAxB677p/92Yo/2yD6ySefNDcDwQeh54o+fAZ9BOEcfjbjGHXaVpqRa1l75qrg+7rMbezRe6Q0NS5gQADWrd9GBaCKv5AATNexheHmVhcY8YewL9w/83NBZqD9S27A/SvI3Wny/pD/l7t/vaxayeIk/pkiAb8RoAD02477fL133HFHSACGawRd0TChOwrOLRrAX/iuAERD6/nz5/ucftUsH84uZkHbyl83/6+sBtD2biLlAHobQlsnEHtpRSDyOv/4xz+GRB+cX+y9FX34feQK4qxo1TDur/cR50vDFkcFqoH1rFO3yf9v717A5ZzuPY4v2iJCZbslkYskJRpFXRJUBXGpR08cDZKTlodTKupyntY5Hj1KL9pqKaWlqkTJE+pedbR6EbcgiojELShJSCKNaFwSQojkrN/a85++effsvWdm7732mpnv+zzz7Ej2zLvmsyb2L/9189U/H/wUBPV1nZbzGtesaa7+ZQPgR6u0AMTCn7Z/WeSHf/3Qr3/MfemZrukYXhUBBJIWIAAm3T00rrMFNA/QKoB2RnClR8HltwyxCmB2GFghIRsAFQqY/9fZvdn8etnVvzYErHl4+QpgJSu8Sx3zZwFQ4c4CoFYD6/xh9a8eWumtM6sXLlzoZsyY0SlveMcRX3Xrb+RXBIctYbQYRAFQcwH913XX9/fInQnnA+BqP+TbPPdPFUAtAPHz/3wAXKUK4AdLm+f++fA3cLer3X03De+UdvIiCCBQWwIEwNrqL1rbQYHRo0eHY8I0aV9BsNRWMKVuUW6VKLta1IZ9FQYVDhj+7WDntfJ0LQAZMGDAWkPA2cqf/braAJjd2ie/H6ACoKYSKPA98cQTXfMG/avutMeJPgD29VXAvn4uoD8ZxCqAflFIfhh4rQqgD3+rP1rxr9M/fAD84L35IfztMuZJv/mzc8sW3+0euO2gLms7L4wAAmkKEADT7Bda1YUCX//614tVwJ49exY3g7bVm+usk6uo+LYoANrpEEuWLHEvvPCC23PPPYu/l63+vfvuu8VzgBUC9d/6fq6uEVBVV/vtWfUvO7SfrQKW6le1qLVwrzl92fCXPRs4Ow9QFb8Y2/t8eqcvuvV7fioEwXULQ8EthoH9R3eNFoCo+heqgM3bvzQvAGlefPLBipfd8HGzw0kiq/yilPeXOffWq7e6aX8Y2zUdxKsigECSAgTAJLuFRnWlwKhRo9ywYcOKIdCCnw0Fl6oUqYKnYKEJ/prX9eKLL7qpU6e6448/vhgSLCxoiND2/lP1T78/b968rnxLDf3ap5566loBUEGwqyqACoG2FYxCoCqA//jHP8Km0DGuIdvs4Hp8cnsfAvv5ELhRoRK4YeHWzZsMKgCGoV8f/lavWlEc+g0rj/3cv+2/8LxfXbx+OF5Ol1Ymv/f2SvfGK5PdI3+dEONtcA8EEEhAgACYQCfQhPgCRx99dAiAGgrOrwYutRBEP/j1vUcddZSbP3++e+ihh9yFF17oxowZs1aVSGHPhn71Vf89Z86c+G+wge44YcIE179//1AB1LxOfc1W/jpzCNhW9WYrgAqAsbf3GTxkO7fehgPdx9fbLDMXsLnT16z+oDj3b9WHb4TKn1YBz5v7Yvjzvf/9NrfJVmN8kPQbSisE+v0CV/n9CFe89bb757wr3eP3ntFAnx7eKgKNK0AAbNy+b/h3/uUvf7lYBczPBcwPF37pS19ygwcP9j9YV4cVnY899pibOHFi2FYmu1WIqn8WALVB9EsvvdTwzl0NcOyxx7pBgwa1mANYzjnAITD54f1SZwG3tgpYfazKn4XAxYsXd2vIHzRosB/O9WcF+4dda9Z86EPfSvfyy6Urz/scfo/7ZJ/93QYbO7+yWPsG6gQShcAl/hzi09yzM67v6m7j9RFAoJsFCIDd3AHcvnsFxo4dGyp7Nm/MhoPzw8BHHnmk22677Zz2nPvUpz4VKkwa3tVQ8BZbbBFCoB3/ZvP+fv7zn4dgMGvWLDd58uTufaN1fHf14dChQ0seA9dZ28BkQ7763QKgvuofA7V4jfqPx9zGW4zwK4x9JVAh0J9D/MF7PgS+Mde9NO0QXzH8ey2+LdqMAAJlChAAy4Ti2+pXwI7zyodAe8c6VWLnnXcO5whruFhVQFsgoPlgmhO4YMGCsO2HKn5a9KH5gfp9LRhRSHzmmWfclVdeWb+I3fjO9t9/f7fLLrsUh381BJzfCFpBsLVVwGp6qQpg/iSQbMi3+X/6+uSTT3bju+/YrQ886nnXc3M/nNyjOQRqPuAHK5xb/voMd9+NbA/TMV2ejUDaAgTAtPuH1kUS2HfffUMlUKuCVQXUQ4FB1SVtMaLfV/izoWE7JUIb/1oY0NCwKn5//etf3bRp00IAtHCoOWLaJuSGG26I9I4a6zYnnHBCOArO5gDaUXDZCmC1J4GUOgouOwRcy/s7amXxwF2vcj2btMWMD4Ef8yHQzwdc6beHeXvxPX57mAMb64PEu0WggQQIgA3U2bzV9gX22muvMC9QgfALX/hCmFtmoTD/bAuBGhJcunRpeGiBiKqAd911l7vnnntCANTvKwDqocUjd9/d9hFg7beS78gL2BxNC4DZ7X0sBFZ6yosqgPmj4FTdzQ7/zpw5s+Y7Y8QBF7rNB5/gVwZ/0i8q8W/Hbw+jSqC2hxna47/dxRdfXPPvkTeAAAItBQiAfCoQyAn85Cc/cYcddpgbMmRI2Ci6vUvDwRb0FPYUAPVQJfDPf/5z+LNXXnklBEBtF/KXv/zFT85/ub2X5c8rEPjsZz/r9thjj+JKYAXB7AkvFgLtJbOLfFpbBKJFPPkAqO19rOKrX9dy9S/L+7lDJrmmAeNdj15+exg/FKzr+H3vChtca47jFVdcUUFv8K0IIFALAgTAWugl2hhV4Nlnnw0rfjWMWO6lTaItBGooWAFQgU8BcMqUKWGvOP235gM+8sgjoTrI1bkCqtiq3xT+9MgOA1sAbG2T71JzAC0A2hCwvmarf/qc1NNV3B5mE+e+MfqhMNdVFU/Nb9WUBhYy1VNv814QaD5Esnn3UC4EEHDTp08Pq3ybmpoq1rAFIQqCVgXUvL9LL720uBhEIVALQm666aaKX58ntC1w+eWXuwceeKC4tU/2RJC2NvlurQKYr/7Z9i8Kgfp1Pe7veNZZZ4WtjXr37h2q3wrGmuKgEHjbbbfxDxf+EiJQRwIEwDrqTN5KxwTOPvtsp8UEAwcOrOqFskPBGvJVQFAQvP/++921114bzgK2uYCqqMQ6PaKqN1ODT1JA0ZFwmrPWVhUw/9ZKBUCb/2fVPy32UfDTQ0G/nvd3/OEPfxi2PNKiGoVAVUK1tZFOs7nssss407oG/27QZARKCRAA+VwgUBBQKNthhx1CeKj20rwwVQB1Pmy2CnjBBReEH6AWAFVprIcFBNU6dfbzzj///LAVjBbwqGp10UUXFUNg/qi/cgJgfvjX9v6zINTZ7U/t9X7605+6bbbZJlTCFQIVhPW51uf3O9/5TmrNpT0IIFCFAAGwCjSeUp8CmtCvOWQKDNVemjOlH5SvvfZaMQBqrpiG1rTwwwKg9o6r1Q2Eq7XpyudNmjQpDN1rqFcVOg1Z3nrrrcVtYWwI2Lb3ybalVAUwO+9PfaqFHwp/jbJ4Z+TIkW7cuHFu6623Dobyk4k+1/o8//jHP27RnVo4pa2UZKwV15pvqXmECuQK1HLU8/UPrUqvn/3sZ2HDdVuUpSMW9Y8tza3Voi0uBBCoXIAAWLkZz6hDgdNPP92deuqp4QdeRy79YNJKYJsHqEUfCn1a+KEfmi+88EJ4PPXUU2HjaK6OC2gLGA3dKyDYMLzM77zzzhBAFGDy8wHbCoBa0JMd+lX1T6GyUcKf2eiIvc9//vPhnGVtq6N9FDUUrtCl6rVOutH1ta99Lfhqn0wFv+x2O9lwba4WqO+44452O//mm292ffv2DX2o17fNvBUo1RaFcvu7pikcXAggUL4AAbB8K76zjgW++93vuuOOO67DAVA/lCwAag6gAqAeWgzyrW99qxgAZ8+eHUIgV8cFLrnkkrBwQSFEwUBn86rCeu6554YX116O/fr1C8PDVgnMbgqdrwAq/Kkf9Vr1utijXPWTTz7ZDR8+PIRAna6iSz7aHubhhx8uno5jJ68o/OVPXMmusNY/kOyhqurrr78etkvKXxrCHzFiRJjTqX5T+LP763stTKqf9Bp66O/bo48+6q655ppy3x7fh0BDCxAAG7r7efMmoDlkGvJSWOjIlV0JrEUfFgCffvpppx+mqkypAqgAqD/j6riAVlTrtBYFDw0Laq6ljuIrdeqKjvTT9jDZoeBsALTKnxaB6HW4nDvttNPC/EqFMQ3Bqqr6u9/9LgQzVQblaZU/G/qVqV3ZAJjfXFshUI/bb7+9+P0KcLvuumsI7Tp+Mb91j+bT2tC0hUJVfu0sboVBVSi18IoLAQRaFyAA8ulAwAt8+9vfdhry0sT3ts6MbQ/LhqQ0LGUVQIU+zZs65phjQvjTfyugcHVcQFXVUaNGhaCgoKE5ZlpdrRXBjz/+eJs3+NWvfuWGDRsWqksKDxraVOXwvPPO63jD6uwVzjzzTLfjjjuG7WFUsdN5y3Y8ooU/VVdVWc2GPzFYAFRI069VAbQtdrJHKcr+lFNOcTrbWeFPq5Czl+b6KcBrSFj3V/C0++meFt61UtuGhbUP53333VdnvcHbQaBzBAiAnePIq9S4wIQJE0KFTgsJNJRYzaUfbrYZtA1J2RxALTA5/PDDQwDU6uBZs2ZVcwuekxOYOHGiGzp0aKhMKUxoE24Nt5dzfJlCosKELgV3VWzvvffeUN3iailwzjnnhD0BFbYV/uyIRAVA22g7+48nC4IW/CwI5rfYUdXcttjRPD4NNytoZq+rr77abb/99sWhfJtvmP2e7BxDGxbW3zUtOrnuuuvoUgQQyAkQAPlIIFAQ0A8KVQC33HLLqkxsBbBCoH4A2WkgCoGqaigE6qG5U1ydI7DGV6V8ydY98utfhxBh5zBrAUhbl6pJu+22WxjGVEDRvEFVaW+55RbmZrYCp0VSffr0CcFP/0iyod/sWcs2XJutAuYDYLYKaFU7BXANBS9ZsiQMB2ePYPztb3/rdtppp+KQcHufHN3bXkt/D2rncKwAACAASURBVFUR1or73/zmN+09lT9HoKEECIAN1d282bYEtCpRAVBVwEq3grHqn4U/DUXa/D8NBe++++7hB9H8+fPZALqTPoYv+4rQ1r765CeJNb+in5v2fV9lvfHGG0Olta1L88ysn1WBsjNvNSzM1VJAC6S0RZKCnwVAC37ZAKhn5oeASwXA7EprW3RjVUBtom5bxag/9t577xD+Nttss4q6xv4uqm8V7nUGd6kFJxW9KN+MQB0JEADrqDN5Kx0T0Aa3Bx10UAiBmn+kH2zlXBrSssUfqjjoB4+GIi0AajGBfniqOqUKIFfnCKzxm3b7SWDNL+arPgoav/Z9caqfY9nWNXr0aHfSSSettW2M+upPf/qTu/vuuzuncXX0KtpmZ9tttw1eFv5sCDYbAlubO1sqAOaHgW0Bh4VAVQG1d+aYMWPCAp/8kHA5vLqvDQXbPNzvfe975TyV70GgIQQIgA3RzbzJcgU0V0hzyvRDxya6t/ZcVTo070w/vOwEEKs62KkfmlemYTNV/1j1W24vtP99v/R9dIq2JclU/+b4H/in+wUGt3vztq5f/OIX4cSX7LYx2pLnRz/6Ufs3bsDvOP7444vVP5npoSHa7Nw/BUELgOVUAFUxb+usZVXKFdI/97nPrbUFTaX82sZHIVAbg+sMbg0FT548udKX4fsRqEsBAmBdditvqlqBo446yulEA1U8dKqBftgpCGY3t9VrZ48Ky25IaxUHW+2ruWUa7mq0TYSr9S/3eW/5ff82UfVPAVBbjvjh37t9qDiojAqrhoh13rNtG6O+efDBB1koUAL/0EMPDf8gUgXOwl92U+3sCuD8di32cqUqgKUCoG2iriqg7qfKo4bpq52Tq/tryxrNK9TfSw0DazumUqeYlPu54/sQqCcBAmA99SbvpVMENEykH3raa0zhT4/sJrS6SXYjWlUytPmzDf8qUCgAalsRhnw7pUtavIgt/gh/4APg2776d54P2ue1s7fi7dtt5w7z1SsFx79dfnkIB6rO/v73v+dovhJdNX78+LX+MWRzAEvN/6s0AObPW84OA3/60592hxxySKj+aaFORy6rymsYWFVAzQNU4OdCoNEFCICN/gng/ZcUOOOMM0IIVPVBAVBHUWWv7CR2rf61yp8ChUKfhn6p+nXNh+sZv3ffZzQ/MzP8O8tX/072w79/a2fz5vd95XD9XOXw9IMPdjprlqulgBZ/qApnc/+yR75lF3+0NV+2tQqgBUDbF1ABUNvMqAK45557hsUf2RNIqu0frTDW309Ny1AA1BGM119/fbUvx/MQqBsBAmDddCVvpLMFvvKVrzhVIrQgxDaebS44rQkb2trqRc3/swCouUuab0T46+ze+NfrrfEhzo/JN/9GYfh3sl/8cWw7K3/Dtxe2jQnP9cODr/vK4bm+cvgLv0CHq6WANmbWfNjs6l9Vw/PhLz9FIvtKrQVA+0eUVslrQ+cjjjgiTLXQr3V2tlbO697ZLWGq6SP9/dQ/zLS6WEPAenBcXDWSPKfeBAiA9dajvJ9OFxg7dmyoRGTnAloAVAhU+NMPGD00z4ir6wT+y6/QvsSfAKG9/yzELfQh7ix/bu9kHyTauub6bWMG57aNme6D/PG+cvg0x761oNOKeP0DSEfAZef/2bm/+WHg1uzbCoAantXQsR5f/epXiy+hIXkdP9cZFUDbE1D/MFP404KfSZMmdd2HlFdGoEYECIA10lE0s/sFtD2MtsKwioSGsDT8q2ErKn5x+meRD3F9CyHuSh++dX3oHyt8JfAN/3jFP25oJQjmt41Z44PjRF85PLGdbWPivLP07nKwHxpXANQq9mwAzK4Azu8BWOpdtBUAVZ3TpWMYs5fOd9ZG3aoAavi5I5dCpv5xpv0AFf505Bwng3RElOfWiwABsF56kveBQB0L/NCvyt7GV/0285Uiv/mLW9/m/ykA+tD3fiEEKk4s9f/9qh/efdw/7itsCXO+f/4Zqhxm5g3O8wHwWz7E39JO5bCOWdt8a1qEoQCoebDZAKhN0lvbBLqSAKi9ABctWhSmVOhx5JFHhlW7+rVOctEWMAqA+TOBK+kPDTNbdV7TM1QBVADkuL9KFPneehUgANZrz/K+EKgDge/64LabD35b+OC2icKff/g1vK4wABzeoSqA7/vQsNJ/Xe6/LvNf3/ZfF/owMd9/vcTP73vTzxvslVv8cZ8f/t2/jG1j6oCxqreg4wt1/q5VADUFQkEwHwAVBjVvL3/ZquC2KoA6t1mhT4+RI0eGubV6aM/MUaNGhQCoR2srjNt7Y6rOWwBUlV4BUPe866672nsqf45A3QsQAOu+i3mDCNSmgDZ73tGHvy196GsqhD9V/9bzD7/zX/FSAFT4UwjUoLDCnz0W+F/P9+HiJ9l5gwqJvvr3M18d+kE728bUplzntXrChAlhDqCFP9sEur0KYDawtbcIRBszK/SpIqhwqWkVO++8szvcH+un/RoVAJuamip+U3pNC386mlHbwGgIWGdxz549u+LX4wkI1JsAAbDeepT3g0AdCFzr9+sbVgh/Gvb1g7ftVoFWFaqAywoB8C3/HM0LXOADoILgjzbcsFnG//dThW1jprH4o81Pi+bmKYS1tgik1BzAfLWuvQBoq+n1VeFPe2qqWqdN2bUhu+7ft2/fFntxttVw3dNW/1oI1BYwGv7VMXNcCCDg/5+a+8c0JggggEC3ClzhK3+7+yHF3j746bGuzdvLzPtr0UBtB1O4VloA9F8VAhcXAqAqgecrBPqvN/lq0/gyto3pVogEbq6tWbT4ySqAtim6gl9bq4DLqQCW2ghaR7cpAOqhjdg1DKwAaJuya0FIa2cOG5f2FdTpPNpP0MKfzuaeNWuWmzlzZtgHkAsBBAiAfAYQQCAhgQt8xecAv8pXwa9PqfBXKgRa+MuEwPcU/jKVQIU/Peb63zvbDzN+zy/+uIrFH+32/IEHHug+4+dPaiN0OxZxQx+i7RzgbAjMv1h7cwAVAO0sbVX/smdqKwDqGMUTTzwxBEA9Nttss+J+hKVWBtvr6TX10OpfDf0qBGpOoap/U6ZMafc98w0INIoAFcBG6WneJwI1IPCQX3U60A/9Kvx9QmGvnOqf3lcm/Nmv3y2EQAXBJdoiprAoZJYfHnzK/3qOH2bkaltg+PDhIQDaiTiqACp85SuArZ0EohCYHQLWPD9b6JE/T1sBUHv2KbgpAD766KNuxIgRbty4ccW5gLq3nUpiC08saNpQssLfO++8E4KfAqBV/7SymAsBBP4lQADk04AAAkkIXOWHfvfW0K8PgL0qCX/W+lwI/MgCoP/zNzMBUEFwqg+Bs5j/V1a/f/GLXwzHwWWHgW0lcLYCWGqlrn7PAl/+a/YIOKvaKfjZ2b2as6dLq5H3228/N2jQoLWqgGqDLruvvYa+6vg3q/7pdbRBu46C40IAAQIgnwEEEEhI4L/9PLPxfl5Z/+y8v2wIbP5JX7rFJap/paqAiwohUJtFP+0D4P8V9ghMiCHJpuy0005Oj0033TSEQDsWMTsMrCDY2ty8UotAVAm0YV8bBtaWLQp/euTn6Q3z5z8fcMABbsiQIW6TTTYJQ8E9/MpuO0VEcHodLSLRV4U/PRT62PIlyY8VjUpAgApgAp1AExBodIGLffXvEF/96+Orf9rvr8XQb1sLQITXSgjUJtEaAtbjdf94uRAC5/gq4AM+BL7IMHBZHz1V4FQFtHmA+mrDwFYF1JBsqSqgBcDs8K9+bcHPvmrRhg3/vtDKAh1tTq1FKQqBdjSj3VPhz1YRK/zp7F/N++NCAIHSAgRAPhkIINDtAjf4bV/2UADUli8WALOhr8oAuDozDByOivPBTxXAl/3X6T4APsKwYNl9r6Hg3r17hwUhCl86Ei4bAlubB1hqDqDN/7NhW63+1ZnaCoDPPfdcu23SBtX9+vULQVCXNpK2oV+9zhwW+LRryDcgQADkM4AAAt0ucL9f/KGj3vrayt+OzAHMrgrWSmD/7qwKqJXACoAKgloIchfDwBX1/WGHHVasvuWrgAqA+Qpga3MAs9U/W7Gr8McGzRV1B9+MQIcECIAd4uPJCCDQUYFT/JDecT48KPzp4SeTNb9kuSuArQH57WAK/63j4bQIRCFwYaH6pwD4gn8wD7Dy3jv00EOLVcANNthgrSqg5gHmQ2B+8YfO580GQFv5S/irvC94BgIdESAAdkSP5yKAQIcFTvMB8OiuCoC5CqACoMKfhoBf9I/bqQBW1X9amWtDwRYCtSpXC0Oyl8Jgdu6fwmB2uxYN/aryp2PauBBAIK4AATCuN3dDAIGcwP/6AHhkJgCuU00FsLWVwKr++fvZEPCrmQCohSC/JwBW9Xm86aabwhy873//+yEIZucD5lcDWwVQQTBb/VP4U/WP7Vmq6gKehECHBQiAHSbkBRBAoCMC3/AB8Ms+AG5VGAL+eCcuAsnvBbhI1b/CMLAC4B0EwIq77qKLLnI77LCD69WrV9jk+YQTTgjzAnVCiFUBs8PACoDZ8KfhX+0BqNM5uBBAoPsECIDdZ8+dEUDACxzrtxfRHMCtCotAela6DUyp6p9k/e+/n5n/p3mAqgBq+Fch8CUWgVT1+bPqn4Z7FeYWLVoUTu249NJL3bb+KD8bEtaL2yIQBUV971wCd1XmPAmBrhAgAHaFKq+JAAJlC3zJb+57kp8/1s8HP1UBm6oZAi4EvuJNFQr9Y5n/DVsAomHgBRYAffh7yf96KoGk7H7SN86fP99pjz5V/BTqtOWK/vuPf/yjmzp1akWvxTcjgED3ChAAu9efuyOAgBe42m8EvYPfB1ABUI8whFjJKuASVcBV2eqfv4cCoLaBmee/zvNf/+4fM9gHsKLP35qCsyp++epfRS/ENyOAQLcLEAC7vQtoAAIIaCHIAX5IMQRAOwtYLOVsBt3KAhDb/88qgNoI2sKfAqCGgP/OSSBlf/hU/RswYMBa33/hhRdS/StbkG9EIC0BAmBa/UFrEGhIgTF+GFhbwdg8QJ0Isn42ALZ3Eoi+txAEVaV6v1Dxs/CnlcCvF6p/c/XVP6ZR/avos2bVv+yTbrnlFjdu3LiKXodvRgCBNAQIgGn0A61AoOEFfuoXEHwmMwy8kY6FC0VA/W8qVw3MamUqgFr1u9L/2YrC8K9tAaMguMg/FP700GkgzxIAy/7Mlar+aUHHWWed5W688cayX4dvRACBdAQIgOn0BS1BoKEF9vFVwP/0w8D9/BCwhoI3LZwLvKFXWasaWELJqn6q/K304e4d/1Whzx6a/6eqnw0BTyf8VfRZo/pXERffjEBNCBAAa6KbaCQCjSHwP34u4Gd9FVArgjUM3MM/FADta6EW2FwQLJB8oNDnH9ryxQKgrf61ALikUP1TANRegC8y96/sD1Sp6t+cOXPc2WefTfWvbEW+EYH0BAiA6fUJLUKgoQXO8UPB/X3w6+8rgU2FALhhYTj4EyVkPlT4KwTAEAT9QxU/hT8t/NBX7f03x39d7L8+R/ir6PNVqvp36623urFjx1b0OnwzAgikJUAATKs/aA0CCHiBbxdC4AAFwEL409cwFOyvbCUwXwEM8//891j17x/+v3Xqh84AnkP4K/n5uuSSS1xTU1PYxFmXjmx755133NKlS92ZZ5651nNU/dPcP20IzYUAArUrQACs3b6j5QjUtcApfjh4oI6H85VADQMrAOrrupl3rf+BKQBaBVBfl2eqf0s19GubPxP+WnxeFOL69u3rNt54Y9ejRw+n0z0sAL733ntu2bJlIQQuWLDAffOb3wx/RvWvrv/a8eYaSIAA2ECdzVtFoNYExvpj4lQF1HxAC4DrF1YFZ+cAav6fhn/fs2Ff/2sN/77qq36LFQAJf2t1vfbvGz58uOvXr1/xHF+r/ukbdX6vNnrW44033nD//Oc/QwjUqR+qAFL9q7W/SbQXgZYCBEA+FQggkLzAv/kVwgN9JXAj31KdFfyxQov1P7AwBzCz95/N+1Pwe4ng16Jvr7zySrfbbru5rbbaym2++ebFql+pD4GC4PLly0MA1LFvr7zySgiBkydPdvNYSZ383xsaiEBbAgRAPh8IIFAzAkMHDXIDCieF2FCwjnzT0O87/uvr/vE8oa/V/rzgggvc/vvvHyp/vXv3Lrvf33rrrWIIfO6555weqiJyIYBA7QoQAGu372g5AgggULbAaaedFlbuDh482PXp06fs59k3aihYVcCFCxe6Z5991k2bNs3dfPPNFb8OT0AAgTQECIBp9AOtQAABBLpU4KqrrnL77LOP69+/f1jwUem1cuXKEAD1UAXwmWeeCXMBdSIIFwII1J4AAbD2+owWI4AAAhULqGK3rd9eZ4sttqj4ufaEN9980y1ZsiTM/1MV8OGHH3a33XZb1a/HExFAoPsECIDdZ8+dEUAAgSgCP/jBD9wRRxzhBgwYELZ8qfZ69913QwC0YWBVAS+77LJqX47nIYBANwoQALsRn1sjgAACMQQmTpzoRo0a5QYOHOg+8YlS56mU1woNAysALl682M2ePTtUAe+4446wMpgLAQRqS4AAWFv9RWsRQACBigWuu+46t9dee4UA+DF/1nK114cffhgCoB4Kf6oATpkyxT3xxBPVviTPQwCBbhIgAHYTPLdFAAEEYglota72/lMAtNM+qrm3VQAVALUQ5Omnn3YPPfRQmAvIhQACtSVAAKyt/qK1CCCAQMUC119/vRsxYkQIgOutt17Fz7cn6Hg4qwAqAD711FPugQcecNOnT6/6NXkiAgh0jwABsHvcuSsCCCAQTeCXv/ylGzlypNt6663D0W/VXrYKWCFQcwBVAZw6dWoYCuZCAIHaEiAA1lZ/0VoEEECgYoFzzjnHHXzwwSEAVrMJtG740UcfFat/CoAKfQqA11xzTcXt4QkIIND9AgTA7u8DWoAAAgh0qcD48ePdMccc4wb5o/T0qGYj6GXLlrnXXnsthMBXX301DP/q8Yc//KFL286LI4BA1wgQALvGlVdFAAEEkhKYNGmS22abbUIA1DnAlSwGsVNALAC+7M9bfvLJJ93MmTPdY489ltT7pDEIIFCeAAGwPCe+CwEEEKhpgWOPPdaNHj06nAWsxSAbbbRRu5XANWvWuBUrVjhtAK3wZw8tAJk1a5a78847a9qExiPQyAIEwEbufd47Agg0lMDFF18cAqAevXr1CiFQj1IrgxX87JEd/l20aFGo/KkCyOKPhvr48GbrTIAAWGcdyttBAAEEWhMYNmyYO+6449yQIUNc//79iwGwZ8+ebp119OOg+dKCj2wAXLp0aZj7pwrg888/72bMmBFCIBcCCNSuAAGwdvuOliOAAAIVC2g/QA0Faz7gpptuGs4GVhVw3XXXLYZAC4Aa+lUQtKHf+fPnh1M/FAC5EECgtgUIgLXdf7QeAQQQqErgpJNOcttuu23YF1AhcIMNNigGwFWrVhXn/mnvP539q6FfDfnqCDguBBCofQECYO33Ie8AAQQQqEpgv/32c0OHDg2VQAVBqwIqAKr6t3z58hD8VAF88MEHq7oHT0IAgTQFCIBp9gutQgABBKIK6KzgpqamcM/Vq1eHCqDm/c2dOzdqO7gZ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MpePwAAANhJREFU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/w/YH5bsPViNW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365" name="AutoShape 5" descr="data:image/png;base64,iVBORw0KGgoAAAANSUhEUgAAAoAAAAJDCAYAAACbsaU5AAAgAElEQVR4XuydB5xU1fn+X9rC0nsVBVSQJiBYEBARsUYUFWs09hKjUaPGkkTzN/aeGI2xRA22+LM3FBWVIkVAeu8dpC0s23f/73NmzuzZuzO7s7OzuzNzn/v53MwiM3fu+Z5LeHjeVktEivTkQQIkQAIkQAIkQAIk4BMCtSgAfbLTXCYJkAAJkAAJkAAJBAlQAPJRIAESIAESIAESIAGfEaAA9NmGc7kkQAIkQAIkQAIkQAHIZ4AESIAESIAESIAEfEaAAtBnG87lkgAJkAAJkAAJkAAFIJ8BEiABEiABEiABEvAZAQpAn204l0sCJEACJEACJEACFIB8BkiABEiABEiABEjAZwQoAH224VwuCZAACZAACZAACVAA8hkgARIgARIgARIgAZ8RoAD02YZzuSRAAiRAAiRAAiRAAchngARIgARIgARIgAR8RoAC0GcbzuWSAAmQAAmQAAmQAAUgnwESIAESIAESIAES8BkBCkCfbTiXSwIkQAIkQAIkQAIUgHwGSIAESIAESIAESMBnBCgAfbbhXC4JkAAJkAAJkAAJUADyGSABEiABEiABEiABnxGgAPTZhnO5JEACJEACJEACJEAByGeABEiABEiABEiABHxGgALQZxvO5ZIACZAACZAACZAABSCfARIgARIgARIgARLwGQEKQJ9tOJdLAiRAAiRAAiRAAhSAfAZIgARIgARIgARIwGcEKAB9tuFcLgmQAAmQAAmQAAlQAPIZIAESIAESIAESIAGfEaAA9NmGc7kkQAIkQAIkQAIkQAHIZ4AESIAESIAESIAEfEaAAtBnG87lkgAJkAAJkAAJkAAFIJ8BEiABEiABEiABEvAZAQpAn204l0sCJEACJEACJEACFIB8BkiABEiABEiABEjAZwQoAH224VwuCZAACZAACZAACVAA8hkgARIgARIgARIgAZ8RoAD02YZzuSRAAiRAAiRAAiRAAchngARIgARIgARIgAR8RoAC0GcbzuWSAAmQAAmQAAmQAAUgnwESIAESIAESIAES8BkBCkCfbTiXSwIkQAIkQAIkQAIUgHwGSIAESIAESIAESMBnBCgAfbbhXC4JkAAJkAAJkAAJUADyGSABEiABEiABEiABnxGgAPTZhnO5JEACJEACJEACJEAByGeABEiABEiABEiABHxGgALQZxvO5ZIACZAACZAACZAABSCfARIgARIgARIgARLwGQEKQJ9tOJdLAiRAAiRAAiRAAhSAfAZIgARIgARIgARIwGcEKAB9tuFcLgmQAAmQAAmQAAlQAPIZIAESIAESIAESIAGfEaAA9NmGc7kkQAIkQAIkQAIkQAHIZ4AESIAESIAESIAEfEaAAtBnG87lkgAJkAAJkAAJkAAFIJ8BEiABEiABEiABEvAZAQpAn204l0sCJEACJEACJEACFIB8BkiABEiABEiABEjAZwQoAH224VwuCZAACZAACZAACVAA8hkgARIgARIgARIgAZ8RoAD02YZzuSRAAiRAAiRAAiRAAchngARIgARIgARIgAR8RoAC0GcbzuWSAAmQAAmQAAmQAAUgnwESIAESIAESIAES8BkBCkCfbTiXSwIkQAIkQAIkQAIUgHwGSIAESIAESIAESMBnBCgAfbbhXC4JkAAJkAAJkAAJUADyGSABEiABEiABEiABnxGgAPTZhnO5JEACJEACJEACJEAByGeABEiABEiABEiABHxGgALQZxvO5ZIACZAACZAACZAABSCfARIgARIgARIgARLwGQEKQJ9tOJdLAiRAAiRAAiRAAhSAfAZIgARIgARIgARIwGcEKAB9tuFcLgmQAAmQAAmQAAlQAPIZIAESIAESIAESIAGfEaAA9NmGc7kkQAIkQAIkQAIkQAHIZ4AESIAESIAESIAEfEaAAtBnG87lkgAJkAAJkAAJkAAFIJ8BEiABEiABEiABEvAZAQpAn204l0sCJEACJEACJEACFIB8BkiABEiABEiABEjAZwQoAH224VwuCZAACZAACZAACVAA8hkgARIgARIgARIgAZ8RoAD02YZzuSRAAiRAAiRAAiRAAchngARIgARIgARIgAR8RoAC0GcbzuWSAAmQAAmQAAmQAAUgnwESIAESIAESIAES8BkBCkCfbTiXSwIkQAIkQAIkQAIUgHwGSIAESIAESIAESMBnBCgAfbbhXC4JkAAJkAAJkAAJUADyGSABEiABEiABEiABnxGgAPTZhnO5JEACJEACJEACJEAByGeABEiABEiABEiABHxGgALQZxvO5ZIACZAACZAACZAABSCfARIgARIgARIgARLwGQEKQJ9tOJdLAiRAAiRAAiRAAhSAfAZIgARIgARIgARIwGcEKAB9tuFcLgmQAAmQAAmQAAlQAPIZIAESIAESIAESIAGfEaAA9NmGc7kkQAIkQAIkQAIkQAHIZ4AESIAESIAESIAEfEaAAtBnG87lkgAJkAAJkAAJkAAFIJ8BEiABEiABEiABEvAZAQpAn204l0sCJEACJEACJEACFIB8BkiABEiABEiABEjAZwQoAH224VwuCZAACZAACZAACVAA8hkgARIgARIgARIgAZ8RoAD02YZzuSRAAiRAAiRAAiRAAchngARIgARIgARIgAR8RoAC0GcbzuWSAAmQAAmQAAmQAAUgnwESIAESIAESIAES8BkBCkCfbTiXSwIkQAIkQAIkQAIUgHwGSIAESIAESIAESMBnBCgAfbbhXC4JkAAJkAAJkAAJUADyGSABEiABEiABEiABnxGgAPTZhnO5JEACJEACJEACJEAByGeABEiABEiABEiABHxGgALQZxvO5ZIACZAACZAACZAABSCfARIgARIgARIgARLwGQEKQJ9tOJdLAiRAAiRAAiRAAhSAfAZIgARIgARIgARIwGcEKAB9tuFcLgmQAAmQAAmQAAlQAPIZIAESIAESIAESIAGfEaAA9NmGc7kkQAIkQAIkQAIkQAHIZ4AESIAESIAESIAEfEaAAtBnG87lkgAJkAAJkAAJkAAFIJ8BEiABEiABEiABEvAZAQpAn204l0sCJEACJEACJEACFIB8BkiABEiABEiABEjAZwQoAH224VwuCZAACZAACZAACVAA8hkgARIgARIgARIgAZ8RoAD02YZzuSRAAiRAAiRAAiRAAchngARIgARIgARIgAR8RoAC0GcbzuWSAAmQAAmQAAmQAAUgnwESIAESIAESIAES8BkBCkCfbTiXSwIkQAIkQAIkQAIUgHwGSIAESIAESIAESMBnBCgAfbbhXC4JkAAJkAAJkAAJUADyGSABEiABEiABEiABnxGgAPTZhnO5JEACJEACJEACJEAByGeABEiABEiABEiABHxGgALQZxvO5ZIACZAACZAACZAABSCfARIgARIgARIgARLwGQEKQJ9tOJdLAiRAAiRAAiRAAhSAfAZIgARIgARIgARIwGcEKAB9tuFcLgmQAAmQAAmQAAlQAPIZIAESIAESIAESIAGfEaAA9NmGc7kkQAIkQAIkQAIkQAHIZ4AESIAESIAESIAEfEaAAtBnG87lkgAJkAAJkAAJkAAFIJ8BEiABEiABEiABEvAZAQpAn204l0sCJEACJEACJEACFIB8BkiABEiABEiABEjAZwQoAH224VwuCZAACZAACZAACVAA8hkgARIggQQk8NFHH0mzZs2kVq1aUlhYKPv375cdO3bIokWL5OGHH07AO+YtkQAJJBMBCsBk2i3eKwmQQEoTePbZZ2Xw4MHSunVradq0qdStW9cIwKKiIsnMzDQnROCWLVtk/vz5cs8996Q0Dy6OBEig6ghQAFYdW16ZBEiABKIm8MMPP8ghhxwiLVu2lPr164f9XF5enhGBW7duNeeyZcvkX//6l8yaNSvq7+EbSYAESAAEKAD5HJAACZBADRP4+eefpVu3btKkSZOo7gQicNu2bUYELlmyRGbOnCnPPfdcVJ/lm0iABEiAApDPAAmQAAnUMAGIv65du5qQb0WOvXv3GhG4efNmmTdvnrz55psyZcqUilyC7yUBEvAxATqAPt58Lp0ESKBmCUCwde/e3eT8xXJs375dcK5YscLkBP7pT3+K5TL8DAmQgA8JUAD6cNO5ZBIggZon8NBDD8l5550nXbp0kdq1a8d0Q1lZWcYF3LhxoxGAyAV88cUXY7oWP0QCJOAvAhSA/tpvrpYESCBBCEyaNEl69uwprVq1ivmOCgoKjAMIEYj2MAsXLpS//e1vMV+PHyQBEvAPAQpA/+w1V0oCJJAgBG688Ua57rrr5KCDDpJGjRpV6q5++eUXIwCXL18uCxYskMmTJ8v48eMrdU1+mARIIPUJUACm/h5zhSRAAglG4PHHH5cxY8bIgQceaHr9VeZAX0CIwNWrVxsXEEUl//3vfytzSX6WBEjABwQoAH2wyVwiCZBAYhFA776RI0caAZiWllapm4P4Qxh47dq1oTDwK6+8Uqlr8sMkQAKpT4ACMPX3mCskARJIMAIvv/yyDBs2zAjASE2fo7llTAixlcDr16+nAIwGGt9DAiRgCFAA8kEgARIggWomgErdY489Vjp37hx18+dwt4gqYOsArlu3ThYvXmxOhoCreUP5dSSQhAQoAJNw03jLJEACyUsAVboNGzaU4447zjiAbdq0iXkxu3fvDjmACAFD/CEP8L333ov5mvwgCZCAPwhQAPpjn7lKEiCBBCGAiR0Y3zZq1Cg54IADzBlLIUhOTo5x/6wDiCIQCEBc+4svvkiQ1fI2SIAEEpUABWCi7gzviwRIICUJfPTRR/Luu++aJtAQfwgDV3QSCPr/7dq1q4QARBsYKwCnTZuWkuy4KBIggfgRoACMH0teiQRIgATKJQB3rk+fPvLZZ5+ZMXAQge3btzdh4Tp16pT7eTh/yP3buXNnSACiDyCcP5xLly41rzxIgARIoCwCFIB8PkiABEigGgnAAezdu7c89thjMnz4cOnUqZM5mzRpYkQgznCj4fLy8mT//v1G/NniDxsCRgUwhN+yZcvkhBNOEFQH44BTmJ+fL9nZ2bJv3z55/fXXq3Gl/CoSIIFEJkABmMi7w3sjARJIOQIQYQMGDDAFIOgHiGkgEIAYCQfxh8kg6enpZt1WyOHVCj+IwMzMzJD7BxG4YsUK4/phJvC1114bYlZYWCgQjhCBcA7tZ7ds2SIffvhhyrHlgkiABKInQAEYPSu+kwRIgAQqTeCJJ54ItYC58sorZcSIEdKxY0dzWgfQDQdD/OF03b89e/YYAYgpIBB9yP9DG5g//OEPJe7PFYAQgVZE4hWfReHId999V+k1VeQCr732msl5RP9Duy6Esy+//PKKXIbvJQESqCQBCsBKAuTHSYAESKAiBDADePTo0ab4A/l/l1xyiQwcONAIQOsCQgDWq1evhJMH0WZFoM3/g4iD+4fQL9rL1KqF/0svPrwCMDc3t5QIRP5gdbiB33//vVlj48aNpUGDBuZeEerGmhCeRksbOJPz58+Xu+66qyJI+V4SIIEYCFAAxgCNHyEBEiCByhAYN25cqAUM3LAzzjhD+vfvb4pBmjVrZkLAOG0IGELOuncQSxB+ODdv3mwEIFrKnHbaaaVuCZ+D8+eergvo5hJWVe/A8ePHS7du3aRDhw5G/IU7cH8QghCjW7duNY4mHcHKPGH8LAmUT4ACsHxGfAcJkAAJxJXADTfcIEOGDDEiEK4Y8v5OOeUUOfjgg40ItC4Z+gNCBKKYA2INxRxo/wIHEAIQYumKK64wOYEQgxdddFEpB9AVf8gH9LqAGRkZoXAyClTieUydOlW6dOlixF80B/IUsSacyGmcMmWKvPDCC9F8lO8hARKoIAEKwAoC49tJgARIoLIEjjjiCCPWUPwBAdi8efNQAQhyAjEdpGnTpiZUisPmyu3du9cIQIi4c88911QOI5QK4TR79mwjnB555JHQ7YVzACECvS6g7SmInMBJkyZVdnnm8xMmTJBevXqZ9VXkgMi1IhBr+vvf/276G/IgARKILwEKwPjy5NVIgARIICoCaAEzcuTIEn0AkftnK4BxEYSG3eOee+4xou+f//yn9O3b1+QMopgCIhBiCeHhu+++u0wBaNvCuEUlblgZ11m5cmVUa4j0Jsw6xtpQ4RyupU15F0c+IEQg7mPu3Lkl1lTeZ/n7JEAC0RGgAIyOE99FAiRAAnEngJ59tgCkZcuWoSpgt5gDBRrIoYPww4nwMELDqCYeNGiQbNiwwYgsuH1wAm+77bbQfcI59OYAWgHodQERUkZoGcLryy+/rNRaf/75ZyP+4GzGcsClxH0grA0B+NNPPzEUHAtIfoYEyiBAAcjHgwRIgARqkACcPISEkSeHAhC3AhhTQ/B7LVq0CIk/OIQQgKgSfvTRR81/T0tLMy7gTTfdVGIl4ULAEIDePECIQeQC2uKSRYsWxRx2hft34oknmj6Hsbh/dgFoc4OiENzLvHnz5P7776/BXeJXk0DqEaAATL095YpIgASSkMDgwYOlbdu2oSpgiCcIsx49ehjXzzqAEHsQf64IhGj09gAEgkgCMFweoA0DwwXctGmT/PDDDzFR/Pzzz01Fc7SFH5G+BL0OIQBR5QwXEGI41nuKaSH8EAmkOAEKwBTfYC6PBEgguQh07do1VPyBPDo4aTb0i1dX/NmfIzlt5QlAFFzYUDAqiSH+bIUxBFdFD1Q3X3XVVeaeEdKuzIGCFwhANLiGA4jcRI6yqwxRfpYEShKgAOQTQQIkQAIJSAB9/fr162emZlj3D+1irPPnvnobQNvlRMoBhAPoij8rAm2LGYhA9OKzc4rRrgah57Fjx5pXVCfbV9yHe8yZM8c0ucZ9V+awDiByHCEAcb7yyiuVuSQ/SwIk4BCgAOTjQAIkQAIJSOCcc86RPn36mJAwQsA44yUAvWPhrABE9a11AdevXy8PPPCAyeOzUzuQ21feAacOAhCtbCpzQIzCAUQ4GuIPE0JefvnlylySnyUBEqAA5DNAAiRAAolN4LzzzpPevXuH8v8gAJHrZ50/NxQcaSWRHECvALRuoCsAUYGLHnzuccwxx5QLbdq0aaEpJ+W+OcIbcH/bt283JxxAiL8FCxYIJqjwIAESiA8BOoDx4cirkAAJkEBcCVx44YVy2GGHhdw/hIERdnWFnxWDkb4YOYCYIhKuFYx1/dxQMMKu7pSRxx57zDShxolroW1NecfEiRONA4gTPQpjOZCPCPcPAhA5gBCAOD/44INYLsfPkAAJhCFAAcjHggRIgAQSkAAmhRx66KEhAQgHsKICMBoHMJwAtOFX9BSEgLRC8pJLLjG/Rg4hTghL+7N9RbgWfQuRNxhLGBjfBeFnBeCaNWuM+4dK4G+//TYBd4q3RALJSYACMDn3jXdNAiSQ4gQw6s22gLE5gLZHoLcQJBKKaASgnTGMV4SAbSEIRNhJJ51UQuChKAXvc6eIeH8+7rjjTO9CFJBABOKeoz0g/mz1rxWAy5Ytk4ULFxoBiJMHCZBAfAhQAMaHI69CAiRAAnElgDFwPXv2NDOByxOAKNKA2PMeFRWAEH+uAIxFcP3ud7+T448/PlRBjGkgKF4pryk0pphATCIMbR1ATAPBHGA0g0Z/QR4kQALxI0ABGD+WvBIJkAAJxI0A3DfkAGIKSKQqYOsERmoD4+0DaPMBbSNobysYKwBtCBjCq6LHkCFD5OyzzzZhYLiACANDAMIJxOm9V9wLhJ91EpGDaAUg8v9wD2hJM2vWrIreCt9PAiRQBgEKQD4eJEACJJCABFBxCwHYvn37EnmA3iIQiMBoGkG7xSAYBeeKP/xsG0FbEQgRtnLlypjIIH9x6NCh0rFjRyMCXQFo+wZaxxLOnxtWttW/eIXwgwCcPHlyTPfBD5EACUQmQAHIp4MESIAEEpTAmDFjpEuXLiUEICprIaLcPMDyBKC3EtjOAnZFIHLvXAcQDZ0rc1x55ZXSq1cvIwLRFNo6gG5lMESgDf3CAcQ9YAYwxB/6ECL8iz6AGAfHgwRIIL4EKADjy5NXIwESIIG4EcAoOFsIAhcNoWBM4bAuoBWCderUCfudbgjYFYEQXV4HELl3rgCE+Krscc0115hCEMwFtm1sUMnshoFtOxoIQIR/rQBE8QdCwKgC5kECJBB/AhSA8WfKK5IACZBA3AhgIogNA0ME4nQFIH6ORgCiZYsVgVb8uSLQFX8ZGRmyevXquKzh9NNPl4MOOsiIQOsCuuPjbPjXun8QgHD/UAVM8ReXLeBFSCAsAQpAPhgkQAIkkMAEhg0bJocccogRfnYcnA0Du0Iw3BK8RSC2IbRXALrhX/y8dOnSuBJBP0MUhUDIwgHEiXvDYe9lx44dgrMyuYdxvWlejARSnAAFYIpvMJdHAiSQ/ATgorVt29aIQFtQYcO/4SqBbYGFFYDhCkBcEQj3z/YAXLJkSZUBQz4jRCuELF5tmxqEfxGWpuNXZeh5YRIoRYACkA8FCZAACSQ4gT59+hgHzfbUgwhMS0srUQwSrhAEws9bAOLm/0EEwvGz4g+/t2rVqgSnwdsjARKIBwEKwHhQ5DVIgARIoIoJYAoHHDSvC2jDwOHyAMOFgF3nD84bxB9O/HeKvyreRF6eBBKIAAVgAm0Gb4UESIAEyiLQt2/fUF89CEG3JQxCwd4my9b9s6+2/58Vgfv27TPiD4UYDL/y2SMBfxGgAPTXfnO1JBATgWNO/rfUrttYatWup5+vJYUF2VJUmCX5uTslN3OVzJv+QkzX5YcqTgAFFeitZ3MB3VCw1wX0hn8h/Oxp++4x967ie8BPkEAqEKAATIVd5BpIoAoIDD71VUlreJARfrXr6ggv0V5zOnO2WABmqxDMkoK8XVKQu1ty96+VWd/fWwV3wkuGI4CQMHrrobUKRCDEn9cFjFT8AdGHyR/xavXCHSIBEkg+AhSAybdnvGMSqFICQ854V+qld5K69dtK7ToNzRlw/nDg/zJE3T+Iv5zAa36mEYH5KgLzszdLzv41MmfSg1V6j7y4yAUXXCCXXnqptGrVSm644QYTDoYIdF1Ad/avLf6whSEM+fIpIgF/E6AA9Pf+c/UkUILAsDHjJS39AKnboL0Kv/SgACwNqUhbuBUW5KkAzDHh4IK83QEnUF/zsjYaEZix5XNZsXQmCVcRgaefflqQE4hQMMK6W7dulTvvvNPMBXZzAdFqBcUgeKXoq6LN4GVJIAkJUAAm4abxlkmgKggcP3ay1GvQUd2/jir86kstjfjWtlFfzxcGBCCcQH0tzFcXcK8JAxfk7TEiMDdrneYGrpF9OybL0gUTquJ2fX/NN99800zYgOCzkzu+/fZb+d///ud7NgRAAiRQPgEKwPIZ8R0kkPIEjh87ScVfJyP+6tQtFn8QgMGobwkGRSr+MMgBAtD8jH5zQfGXDzcw5xfNCVyjTuBa2bv1S1mxbFbKM6zOBZ5//vnym9/8xoR/4e5hbBpm97733nsycyZd1+rcC34XCSQrAQrAZN053jcJxInA0DM/kvSmfQJ5f2n1A66fdf9qh/8S1wG0Pxfk5QVDwQEXMC97kykMgRDcvelDWbOaDYbjtGXy1FNPyeGHH14i/Dt79mx55JFH4vUVvA4JkECKE6AATPEN5vJIoCwCRxz3Z2lxwHlB96+FVvsGwr72NEW/nqNIf22cPzcMDBcwX1T4aSjYOoHGBYQAXCtZGQtk0Zx3uRlxIoDw74EHHmgKPhD+RW4fwr/vvPNOnL6BlyEBEkh1AhSAqb7DXB8JlEFg+DnfSv3GhxgBWLdB7ZLiT92/cAIQlzPhXzcMrL8ugADMhQsYcABDuYBBEbhv+3eycvlc7kclCYwdO1Yuv/zyUuHf999/X2bMmFHJq/PjJEACfiFAAeiXneY6ScBDYODxD0jzTmMChR8Nmmn4tzj0q3UFJgwc1gFUC7CUAwg30DiAODNCAjA/e0vABdSikKw9C2Tx3A+5D5UkwPBvJQHy4yRAAoYABSAfBBLwKYFjf/WONGoxKFj526BE+LeWCkBTABLhsA5goArYFoJYAbjPCQNvD1QEQwRmrpZ9v0zW5sPLfUo8Pst+4403TPUvmj7v2bOH4d/4YOVVSMB3BCgAfbflXDAJBAiMOH9G0P3roAUggfCvLf6wDmAkVqWqgIP5gAEHENNBgi1hMCpuvwrAoAjM2j1Hli/5kVsQI4Fzzz1XrrjiCoZ/Y+THj5EACRQToADk00ACPiQwYOgd0qLzxSoAVfw1aKNTP5zCj3IqgCUYAi7RBiYoAAuNALSNofcIWsLkGfG3XkXgesnOWKR9Ab/yIfH4LHnUJavlzstWmepfTPZA82dU/z788MPx+QJehQRIwDcEKAB9s9VcKAkUExg4/D5p1hH5f+31bBsSgMYBDIZ/EQaOdNgm0CVCwCgEMQJwv1MIskfyjPgLiMCczOWyZN7n3IoYCfzqt0UatlenVvdGdbacdMi/ZeLEifL222/HeEV+jARIwK8EKAD9uvNct68JDDrhEWna7pQSAtDm/YVCwZF6AEYoAkFYOCAAi3MAURGcm7Uh5ALmZK5UAfiZr9nHuvgBw+6Srkc9KGmN9Aq6B9n7RJtsL5SN8/8gS+Z/Getl+TkSIAGfEqAA9OnGc9n+JXDGDUWydenfpXGb4UYA1q3fLuAABit/Qz0AIzmAKj7CtYGBKxgQgGgDY1vBqAOos4ER/kUoOEcLQSgAY3v2Rl2ySl3brmavEGqHANy14UuZ9MEpsV2QnyIBEvA1AQpAX28/F+8nAif9ZoM0aaP9/iD2tOHzlsUztPcfQsAQgWmBIpBg+Nf+HJaPFYBOI+jw00BUBObbEDAEoIaCtSBkyfzxfsIet7V6w7+ZOzNk+4qnZNb398XtO3ghEiAB/xCgAPTPXnOlSuA///mPNG/e3ExQyM/Pl6ysLPnll1/M/NRx48alLKMzNHesQVMx4q8oGMLdsg8T8ycAACAASURBVATzf60AbBK9AFRKNgewRDsYOID5maUdwGABCFxAtINZtnBiynKuqoUNGHqndD36IU/4d1Ew/EtBXVXceV0SSGUCFICpvLtcW4jA1KlTpW3bttKkSZPQf8vNzTUCcO/evbJ9+3bZsmWLLFiwQB5//PGUITfq0nXSpG1nqRd0/YxTpw2bUUCwY+3XoRAwKoFLFIAEi0HCgbAC0lsAUlRQWCz+8m0bmF3BHEAUgmwwAnD54ikpw7e6FsLwb3WR5veQgH8IUAD6Z699uVLMRz3ssMOM65eenl6KQXZ2thGBO3bsCInApUuXygcffJD0Y7UQMkyH66cTPjC/F/8D4YczO2ODZO6cFpgB3EBzANUJrF2nYfEM4PIaQavbFxKAphF0obqCtvq3OAcwP3dHIPSLHEDjBG7UcXBzfPksVmbR3vDv/l0Zsm05w7+VYcrPkoDfCVAA+v0JSOH1//zzz9K9e/ewws+77P3795tQMJzA9evXy7Jly+Trr7+WCRMmJB2hUZeuVteviwn31tFcP5ufB+GXm1ko+3fPlr3b0IuvlqQ3HxDoBVhfBWC9pioA00sUg0RafMk2MPkqAHNUALrh30ARSH7ONkf8aTVw9mZZvWpp0jGtyRseMPSPGv59OBT+zdHij4ytDP/W5J7wu0kgFQhQAKbCLnINpQjMmTPHiL+GDRtGTWffvn1GAEIILl++3IjAjz/+WHCtZDl+dX1xrp+5Z7h+OSL5Kv6yMjZJloq/nevelIWz35K+R10tTdueGCoEqZPWUsWfCsA6DTQcXMcIQTMs0ns4RSBFhRB+OSoy9TVf279o0UdxFbAWgGRvUudPQ79wAPXnFUtnJgvKhLlPhn8TZit4IySQUgQoAFNqO7kYEPj000/l2GOPlRYttGNuBY+dO3caEbhx40YjAHE+9dRTFbxK9b/9iSeekJ49e5ocx+e+HlrS9duv4k+FX8a2CbJ7w//JimU/hW7wyJGPS1rDLoFcQBMGhgMIAaizgVUM1qpdWgEGcgBzA6IvKP7wc0H+3hLiryBP8/807GtDwAU6Fm7VysXVDyfJv7F0+HdvMPx7b5KvjLdPAiRQkwQoAGuSPr+7SgisWrVKunbtGtO1kRMIAYjTCsDp06fL558n7vSK1157TTp16hQqcHnq06M09BrI9cvK2GLE3671b8mCWaWrnHsNOE9bw4wICcA69ZoFBWDQCaytCYTmgOqzSIu0D2DA9TOh3+DPxc5fhrqB6v5p+DeQ97fehIJXLp8b05746UNHnvik8k8LVmpDVGdIl0H3lQz/btPw77zbtJ3OF35Cw7WSAAnEmQAFYJyB8nI1SwDu37Bhw6RpU61+iOEoUnvL5gKuXr3ahIKXLFkiX331leDXiXQ89thj0rt3b2ncuLHJcywoKBBUNmdkZMjzn56uwu9n2bv9G20W/D8Nvc6IeOv9h9wu9Rt3M3mAdeu3Dbp/6gCaUHCD4s+VEIDZjgBUN7Agywn/ZhgnMC97Y1AAbpAeJ8yUPZs/kSkfn51ICGv8XgaNeEDqN+kpdes1V9YN1XGtF7qnkMDW3Mr83F0qordIh163qYv7pfzA5s81vne8ARJIdgIUgMm+g7z/EgQWLlwohx56qNSrV/wXaUURIQwMEbhu3bpQLiDayMyYEVlEVfQ7Kvt+9DPs3LmzEX+1atVSF65QkMMI8Yd2Nihk+fQbbWsz89WovmrAsLsD1cAqAo0LaELAAQFYC/1hnAMi2YgThICtC+gWgKhrlZ+zPdj4eYMMHDtbxSEqjzG67CsVLydHdU+p/CaMdWvc+jhThV27LqqvA6F39yg0YXYV2uqyBsLr2lpHhSDG6f008a5UxsO1kQAJVAMBCsBqgMyvqD4CcOm6dOlSqS/cvXu3EYCbNm0yAhAnCkHgAtb08cADD0i/fv2Mw2ldv7y8PNmzZ4/gviH80MZm9uzZMm/evKhv95DuR+houBOCIrBdsCVMfXWkVAC6YeDgFd3Qb2FBtoZ8VaCo8LNh4Dz0/NNzwFmzzNQRHOg/iPFl+7ZPle/eHRL1vaXaG4/91duad3mQqb6uXbdxQPzpCSFfUgAGqqsDQjvbiD9TWa2vufvXqBBcIXOnPpNqeLgeEiCBaiJAAVhNoPk1VU/g97//vdx8882VFoDWAYQAXLFihRGAixcvlk8++STui7jpppuMkHMdS4RyMaUEwg7tadCo+q233pKXX35ZDjroIOP61dYSXbwvMzPTiL+tW7ca8Qfh9+WXX8Z0nyPOmya/rHlJQ8FwAtEYun7ABYQz5REnAQEYCAMHBKAVf+r+5f6i7t8GIwb7nLpaw8vajgaGrP6/DURgTqZI5o65snr6+b5rCXPc2ROC+ZYdtEUP2u7UC0xgKWmymv1D+54i7bdopq2YKmsNBWthjRWCcAJzM1fJnMmPxrTf/BAJkIC/CVAA+nv/U2r1f/7zn+XKK680IinWw+YAwgFEKNU6gMgDRH5hPI6zzjrLNKeGkEtLSysVrrYCECIwJyfHNKqGEITDd8sttxjhh99zXT8UrED8ofdhLMepV2dKoxYNTe/AuZ+cHRSBrVX8WRFoQ+qBRMBQ6DfU/kULP/Ig/nbqud2IlTVr1shxY8ZrT8JROoautulJiFnDCAfnamXy/t0rdZTZbbL45w9jueWk+8zQMz+R+o0011KrrU3LHUxbCYo/j74OCEDU3YQEIMbv5QfDwJiygpzArSqmV5mTTmDSPQ68YRKocQIUgDW+BbyBeBG4/fbb5aqrrpJDDjnEOGSxHBBcEH84N2/eHHIAIQS/+KLyVZd33XWXNGvWLOT6QQB6Q3+uAIQLaKeVQAha0XfRRReFXD+Ep2O9t2FnfSatupwmaTokpQ4mhgRFByqIF345SgUhwsFwATUcDPUWPAoLbBuYrKD7l2FcKkz+gPBzjyGj35Nm7U9XEVjfOIEQPXACc7M0JLxni2xb+Q+ZM+nBWLYraT4z+LTXpGHzgcGei61KTVwJKwAxts+4f8Wzlwv0eTC5gHAC9TV3/zojAPfv+kkWzXk3aXjwRkmABGqeAAVgze8B7yBOBC6//HJBSBUCEO5aLAeKKKwAdEPAEIAHH3ywvPTSS7FcVsaMGSP9+/c3I+kaNGgQcv7q1g0myDlXhbvnntYFhADECSdw165dRkjC9cMZy3HqVXulUcvGxvWDAIH4y88NNI3O3rdbq4jnyO5N72sl8UR175oEcwGDIlCtKVukgBFwRYV5pYSfe0+DT3tdmnccoyJQv0+FJvICzUxibVeTnbHHtKmZ/tX1sSwj4T8zaMRD0rTdycUNt+vVKuH+hf6t4mm5WDIEHBCBOAtyMXEFIhCTVrZLzv7VJhScsWV8iR6PCQ+GN0gCJFCjBCgAaxQ/vzzeBCZNmmSEWocOHSp8aYguK/4wG3jDhg3GAcS5cuVKQSUwxBcctxNOOCHq61999dWmLyEEW6NGjUzI155e9w8X9QpArwuIvD/cB04UvcycWbHpGhBjbQ+9RAsRgnOCHdfP9A7cvUT27ZgsO9e/KcsWTox6neW98eiTnpcWB5ynIrClhkGDIlAFDXoWnt7rZRO+fvbZZ8u7TNL9/rAxX2gepFama4V1vQaNjPg1od/gvGXHWC0xecUIQMf9M+FgCMA8TQEICsCCXLiAa/VcLdl7l8n8Gf9OOj68YRIggZohQAFYM9z5rVVE4KOPPjICECectmgPtFFBeBUCEOLPbQMDARiuAAShzh9//FEQjo10nHvuuXLEEUcY8YfKXVf8hWtVgxxErwDEr20Y2L7CqbROINzJBQsWRLXUU67cLY1aNQu4cCpA4PoV5AWaRmfvzTBNo3dv/lD2bPpYHb349z3E5JGWB/5aGjRpJ/UQdtaQ8G9H/WByHJFzOX/+fHnyySejWksyvOnIkU+q+xcIpddr0CbgtgaFX1n5f2ZtGLmngs+IQKcgBPvluoCYr5ybudo4gfu2fyfLl/yYDGh4jyRAAjVMgAKwhjeAXx9fAmiTMnToUCMAW7VqFZUItNW2EFRW/OHVNoKG+/fDDz+UeaNwr1CE4i0Uwf1A/OGEIHUFYB2dt+s9vALQ5gNC+Lki0BaFIBSMqmW0foFQjXSgOOa0006Tt38624i/wDi3gPALuH7L1PWbKrvWvSFLF34d303xXK3fsb+Xtgdr9XPzbnLTmd8YLlgnQt0Qgai4fuihh6K6h0svvbREFbXlZV3Smp7gMuSM9yS92eHB9jpNTJ6lKf5QEYjKXyMCw81bhv5zcgDdYpCAANS2MAgBm96Av2ge4JqAC5ix2Mx55kECJEAC5RGgACyPEH8/6QiMGzdOunXrZholI+SKfMBwbhvEgq2wxatt/wL3b9u2baECkPHjx0fF4J133jECEqFjCBgUfLRt29aIP8zo9bp/4cK/EIBuEYh1AyGOvCLQdQFRsDJ58uSw9/n8888bHrgH5Bw++cmRIdcvR5tH71fXb8/mj9X1+0hFb2QRGRWEKN/Us9+ZcukFx5iWPa1btzYiEGvHOsEeruZ9990X9mrXXnttCUHtCmmXHXhBKMPZxZ6UJ+KjvPWo39Zv8E0m5F0v/YBA65f6wSIYR/xBAKI9TrijVAg4GA5GFXVBri0GCRSE5KoAzNHegHAC503/V9T3yDeSAAn4lwAFoH/3PmVXfuONN8qQIUOM6EHRBQQghCCEAkSGPWxRhX118//QU8/m/qG34DHHHCMdO3YMzdv1woP4QhgZAgbuE4QHRAfCvm7VrysCcQ2vCIwUAsaIN68AxOQPmwto8wExCcUel1xyiYwePdoILDDA/UEgPf7+YFPosX/3Csnc+aPshOu3ILbegZV5iNAK58ILLzRuLYQyRCB4gCFmMcOBvfvuu0Nfcd1115m1uKF0bxGNVzzbvQUriPNFixZVqEF2ZdY38Hh1f9ufpsUfGv7FmL0GtUKtcGz41ziBkQRgmBAwRKFxAPN0L20hiL6amcvqAEIEZu6YpqP/plfm1vlZEiABHxCgAPTBJvtxiffee28pF7C+OjBWAOLVba9iBYIVgbb4A02YbWgVYgRC8PDDD5dOnToZN80eKD7BryGycO0JEyaYELTN/bP9/vAeKwLDuj4RcgDdQhBXCLoCEOHTKVOmmMs+99xzRlhZ9xP3ZdvIYI3jvuxhZvPu3vShNmNeVqOPCLj26NFD2rdvb0QghDpEIAQbhPi7774rxx13XFgnFYLRFdEQgGAF5xQ/u2Fz7DFc3o0bN8q3335b5Ws+6sSndLrKiED+H5prqwC0vf/cIpCKOoConvYWgpjJK3AA9dy/Z25ci3eqHBS/gARIoEYIUADWCHZ+aXUQ+OMf/2hEIIQYHECcOMws22C40TpEtv2LW/2L/Dq4UN5j4MCBxrmCGMTcYbhXKD6BwMQJsQdBaMWfDb267l+49i/4HuvSRaoEdgUNfrZ9AfEKcbN27Vr529/+Jm3atCnh+mF9eA/Ej60cnjZtWnVsQ1Tfcdttt0mvXr1M9badjAIRiD1AfqV1Ustj6HUAIQZdpxeCHteECI5XY+9ICzxq1LPSuNWQoAMIAVi7dP5fWQ5gpBzAUiFgdQCzNoUcwOyMReroToiKO99EAiTgXwIUgP7de1+sHGFQTAaBCLSTN6wARFjVigMIP5wIPSJ0C2fN29A4HDBUAEPg4TsQbsaJX2NyiBWADRs2LJX/F64ApCwB6K0EtkIQgsaKQNwzxuG5rp8ViRA8cNNQLTx37lyTY5doB0L3cFchAiHWIaaRfwnxZ2cfuw5quGbf4fInXacXP4MTxDJyDatyvvPRJ7+g01WOLBaA9euEJn+4hSCR9sE25fYWg5gcwLzcUAgYoeC8LK0ERghYcwGz9y6pkZB+oj1PvB8SIIGyCVAA8glJeQLdu3eXfv36hXLhIBzgtNmwKkQUBBJcMogCVP3Gcpx99tlGCELcIURsXStv9S9crEiTSnBfNnzpdQG9OYD4tdsTEMIGM4H/8Y9/mPCnFYdw/SBmf/rpp1CIOJb1VcdnrrnmGtM2ByJw+vTp0rJlSyOow7mo4YpoIhXQQOhbIQhmEIBwAuGYopVPvI/h534vWXvma6NtFYChEHCDktW/wXYw5YWAS46DCzTQLsjbZ2Yt2zzAvGx1AIOFIDn7lqkArNpK7njz4vVIgASqnwAFYPUz5zfWIAEIQbhLEGBwAuECQvjhNVy4N5Zb/ctf/mKEi3Wu4GR5K4DLE4DhRKAVgG4YGGLGdQDhYj744INmTdb1Q2EIXD+0ikmG47LLLjOCD1XceAVHlyFcwEghdAhArwi0BTRuKBjMIABxYo5ytH0Uw/EbfOqr0qj1UElr0EkrfjWHUXsbotff2lmPagj4WCMA69Zvq3mAzUwT6FAD6GA7mHIFoNMMGv0AC00BSLH4MyPhsjYGG0JrNfC+5bJs0ffJsNW8RxIggRokQAFYg/D51alJ4K9//Wso/GvFixu6jOQA2tC0df68QiacALT9AOH+2TxAhIExxg7uFlw/5CMm03HOOefIgAEDjPCz7h+YuQwjhdDDOYDgacWfFc8oCLECEK7pN998ExWi888/X36pe6+2demk85ObFvf1cyZ7GEEXLDbftPCbYA9AiMA2gSpgtw8gJuuVUQUM98/bCLpQR6dgAkiJKuBQEchaMxGEVcBRbSffRAK+JkAB6Ovt5+KrggAEoA3/4jVcBbDXAXSrkysqAF0HEKHNU045xbQ7geuHpsrJdkDAuu6fLQpxRWAkBzWSAHTD5zYcbJto22If8HKPk08+WYYPH27yOt1JLi9NPDlUzeuKPftZm7sHt27Lkk/U+Wtr8gDhAtap2zAkAG0lsBkFV9ydKHQLuI6dAFIsAtX9y1f3L9fjAJpxcIEzWx3AVSvmJ9u2835JgASqmQAFYDUD59elNoGRI0eaSSReAeh1AMPlr4FMpD6AEIW2GbQVMLbRsXX/7Gg4CM7vv0/OEKDX/XMFtCsAI/GLJADBzs0DxM8Ik7suIPatXbt2IcHnDdtjD7E/T392dAmR5s7rxeg2exZoWsHOda/rzOWugRBwAxWA9VpoCDgtJCAh/krMAnb+eHgbQRdq8l9Rgbp/pv9fsQDMz90RCv9CADL/L7X/P4arI4F4EaAAjBdJXocEggTuueeesA6gFRQQEpEcrEgC0Pa087aB8YaAIWiQBxhrIUtNb+IVV1whKNqxuX92gopXQEe6z7IEoHeeshsGhnN66623lsjVdF1ZK85RpPPMp0OKZ/QGBV9Bnk5wyd0p+XriNS9nmxZlrNJf75KGzfsbAWhcwLRWuvfa8LqOFoQEw8bRCcBcDQXn6PcGRsCVEID4Lu3/FxgHt1bDvzNqehv5/SRAAklAgAIwCTaJt5hcBNDTrkWLFqGwobcIJJ4C0FYBe8PA8SpoqW7yt9xyi6mgtrl/aGnjij/7c0UFoG3547aEgXi2DiBe//SnP5WYFGMrxVEt7p6vfnOOCruMgODLg+DboeJrdaARMypxVfjZHLzeR5wvTdqeZNw/IwL1rF0HYWBUBEMEppXpAFrXz4g/IwD3FwvAYB5gXrYWgGQi/Kvfr7mAq1clR7FPdT9b/D4SIIGSBCgA+USQQJwJXH/99SaUaPPG3DYwVsBUxAG0rpbX/cOv4WK5zaARBvbmssV5eVV2OeQuHnnkkUY82wKQcPl/kSqAcWORHEC3IbQrAl0BiEkqqKB2xR5CxxCKdryfFdw/LmgbEnvLFn1XJpP+Q26X9Ka9QgKwTj2tBlYBWKt2euBVz1KHaVaeZ0K+EH4QgEYE5u9T0ek4gCpCA7l/EH8bZeWy2VW2P7wwCZBAahGgAEyt/eRqEoDAueeeayaE2DYw3kbQEDCRqli9IWAraGzPQm8lsO31Z0Ug8tpQAJKMx+mnn24EoFv9W9UC0OZNQgiiCfjVV18dEnsQfuCJkDpCxGirg4rhirqrPfqMkqbtTgoJwLpprYMCEA5guhGAOtCutAYszAuKv2x1/qwA3GscQCsC87O3hARgfs4vem8rknHrec8kQAI1QIACsAag8ytTm8CQIUPkqKOOCgnAcHls0QhA181yBaBbBAKBYotAIAIhCBNxykc0Oz569GjTBNorAL0h4Mo4gN6pIBB+VgRC4PXs2TMk9tAUPF69E3v1HyMNMRVEW8EEqoGbhsLARgDWKp4rbVkVFWnen+MABvL/nOpfzS/MzVpnBKARfwz9RvOY8T0kQAJBAhSAfBRIoAoIXHfddSV6AXpn2OLX4Y5IRSBeB9D2tYPosyfEIELC0Yywq4IlV/qSY8aMMRNbbP4fhCDC51YAuq+RvixSCNhtBu2G0l0HEE7f1KlTK72OSBfofcQFUr9Jj0BbGBWCtUwOoDqAeNXKYO8BARhy/kz4N9Mz/QPj31T8qQvYY8Q02bL0Yfl5yuNVdv+8MAmQQGoRoABMrf3kahKEAPrH9enTp8QcW28zY7QysZWm7m17R8Dh11bAuCFgiD3X/YMoxFSLZD0QAkYDaLcCOFz+ZCwOYCQBaHMA7XzgadOmVSm+Xv3PlrRGaAujTiBawqgAtFXBpQSghoADxR/ZgfYv+Vp4Yh1Ak/u3TjAC7sgLV+uryP5dm2XNjAs5BaRKd5AXJ4HUIUABmDp7yZUkGIGLL744NBLOGwaOVAkMQRhpnq0r/vCzDf9CvKA4YcmSJQlGoGK3c+KJJ8qgQYPC5gB6w8CVcQDdfoBuCBh5fpicUtXHoT2PlfqN4QTqZBAtCAk5gcEwsJZ/mFsoKkTrF9v+JVj9q5W/+Xm7NOS7VXqdNFPqNxIzXg7zgXOzRDJ3LJOvx/Wo6iXw+iRAAilAgAIwBTaRS0hMAiho6N27d8gF9IYzw+UBRisAbf8/W/wBh2vVqlWJCSLKuxo2bJgRgKgCtmFgW0BTFQLQtoGxYWCEgKurgrpLl64qAg8OjIer11xdwOJikGIBiMKPgAAMOX+oAs7ZrmPoOkvnI16QRi0P1p8DIrAgT0XgfpG922fLxLcHRkmdbyMBEvArAQpAv+48110tBCBqunTpEgprumHgSKHMcCHgcNW/NvyL/MAVK1Kj+vPyyy8v0QewUaNGVdIHEDzhmnpDwNVdQd2168E6T7iFisCWwcrg+qHnMiD+tPBDRR8qfxEGLirKD+V49hv8O2nX424tLumgfQZVBGpjaYjAnH0iGVu+k+/fG1Etzzi/hARIIDkJUAAm577xrpOIAEKbbdq0MU6g19EKNxPYOwvYzf9D+BLOlS38wK8r2pYkkdGdeeaZpoWOdQBt6NwrnGMZBVfWJBDrAta0kMY/FrxHWUU9R416Vloe+GtJb9ZMQ8qBsXIQgdl7RXZv+lgmf3RmIm83740ESKAGCVAA1iB8frV/CGDOrBWB3lCwl4LXAbQzgK0LaHv/Qfwla8VvpJ0/7rjj5PDDDy+RB4jZxu4YPfwciwB02+d4ZwFDAM6bNy8pH8jBp74qzQ8YKw2bNVQ3UZeg/69uROCeAtm5/m358fNfJ+W6eNMkQAJVS4ACsGr58uokECLQt29f6dixo3G37Hi4cMUgXgHohn8RtsSJ/5Zq4s+COu+880KcwMo2g3bbwCB/MlwFtVtA4/7sdf/wa3cKCER1vHr+1cQjP+SMd6VZhzN17nA9kw+IAyJw/+4s2bn2VZn+1W9r4raq7Tv/n7rGB9WuLVoTI+laXW/WrwVVOfq6T1936utXWk3/ZZLnyVYbUH6RLwhQAPpim7nIRCKAJtEQNq4T6N6fK1ys+4dXO5YMM2pTVfyBw7HHHiu9evUqFQb2CsBwe+qtoMav7Rg4VwTaFjoQgQinL1y4MJEekZjuZdhZn0vT9qdqODhQFCKFohXDIicf+m+ZNGmSjBs3LqbrJvKHXu/RQ9qr4Gupp9bCSAN9tTNVUEudo+JPO+RIJkSgnjv0XKp/fh5JkZzZRN4b3lviE6AATPw94h2mKAE4grbIwa0IhmixwgWiBcIPv0514edu8xlnnCEdOnQIiUDrmNpcwEgFNOFa6IQTgBB9tgUMHNWazv2L1yM+/NzvpGnb4dpwWnTaiMj1o74302HWrVsn77zzjvzwww/x+qoavc4/u3eXXur4tVPB10xPTFOG8+dtrw7xZ0XgXhV/u4Ju4GoVgTP1z9TrK1fW6Dr45SRQkwQoAGuSPr+bBIIEwiX/w7FBrhtGlKHH31tvvSU///yzL5i9/fbb8sEHH4QEYOPGjUtNBLF5gG4o2ArAcC6qzQGE4LNFH3ACk3V0XqQHYcT5M6VJm0Fy89kTTaoBioiwXrjGt9xyS9I/P2+o63doUPzB+YP4qxsM+4ZdXDAUDDEIAWhEoJ6rVAQu1/MxuoFJ/0xwAbERoACMjRs/RQJVSuCNN96QAw88UOAM4i9vOFQTJkyQTz75pEq/NxEufumll8pFF11k+gE+9thjRgRCACIXsKwwsO2h6HUBvfl/tnciXlemoAN0cPcBcs2VF8jBBx9sGpEj1QAM0Ogaz9Gdd96ZCNsc0z18oOLv4KD4a4NwrxV+5QhA82Uq+rRNYgkRuCIoAh+mCIxpP/ih5CZAAZjc+8e7T1ECzz77rPTs2dP85Q3Hau3atSaP6/XXX0/RFRcv67nnnjNrh+CDa/f000+HnMDy+ih6xZ83/GvdP4jqVA6pjxw5UhBGh7PcTFvEwAkES7jJixcvlvvuuy/pnqP/qvjrp+KvrYo9hH5V/QXWUJYIVNFnxZ9dMPIBrRO4RX+GC7hAz+cpApPumeANV44ABWDl+PHTJFAlBO6///7QWDTkAG7atMmMKYMYSvXj/fffN1XAcPSQpweX7uOPPzYuINxA1wX09lH0CkCws6Ff9E+0LXRSuYjGPh+XXHKJDB48WDp37my4QTyDxdatW2X+/Pny8MMPh32UxowZY9xXtN+xuamoTIeYhoBGLmF1H8j5G6puOIQfBKBx/qJx/+yNeoQg8gF3unxhFgAAIABJREFUB4XgWriA+jOrhKt7V/l9NU2AArCmd4DfTwJhCFxxxRWCpsitWrUyTtX27dtNpepf/vKXlOZ19913y/Dhw6V58+YC0bFlyxZZsGCByQdEE22IQBTORCoG8QpACB4rAJHvl4q9E8t6IK699lrzD4kDDjjA8IOgA4PNmzfLnDlz5KmnnjIfx7PmCkXwdcW15WodVVwDIeV33323yp/H2w85RE6uW9eEfiH+GlZU/OEOrQAM/pzvuIBb9WeEglfo64PLl1f5evgFJJAoBCgAE2UneB8k4CGAv1xRCYu/iDGnFn3q4I5NnTo1ZVm99NJL0l3dHrhPEGzr16+XmTNnCsLCOBDStLOCrQj0VlDbPoq2f6KdpJJKE1Mq8gDceOONMmDAACMCkVKAAwJu48aNhi3+GxzCaIW1KwLhqCKs/N5771XklsK+91YVeserQD1Mn/dWwdYucPn+rUUscP8g/lrr74V1/qLMAQx9sYo90x8wKARREAIROE3P91MwL7TSm8MLpCQBCsCU3FYuKhUIvPrqq9K1a1fjdqFgYZU2sf3mm2+MCEzVA0Uu7dq1M21vIHqXLVsmX3/9tXz++eellowiB4gXhANdtwoCEK4phAqu44dwb3nPwx/+8Afp16+f+QcFmIEPROD3338fKrKxofVwk1YihdZxDYhA7BUq1JFfWN5xwQUXyCEq9q7U57i17l3jSI5eUNRN0DB+96D7Z5o8R5P7596Ex/0zv6X/Lc9xATdYF1C5PM5cwPK2kL+fIgQoAFNkI7mM1COA8FyfPn1M6A75a3DD4P7BJUvF49FHH5UjjjjCCBK4dgj/YjwbnFC0wSnr+O9//2vEMkRMRkaGKZqZMmWKQETzCBBAeL13795GYEMEQljbCmt31F64HosQjO6EGtcFtGP1rGCfMWOG+T6kMUCkw1l0T1wfru3Jd9wRuLGy3Dv97dn6LKDZM/L/6lgB6H6mnM9bwed9NTmmwb6AW4PVwCv111/oPyBmrV7Nx4YEUp4ABWDKbzEXmKwEkO939NFHm3w4K4hmz55tWqOk4oEK527dupUQcRC8//nPf8pc7tixY43YQL4knCrkS8KJ+vTTT03lNI9iAqj+Peyww0w6gS2qcSfSeHP/7Ce9AhBi0LbXsXmWKNiBCDzrrLNCLXus2MOr/dle82jNTwx7eBy7RfpdJvwLoYcQsCsaoxF/eL/XBcSv9dyjvwURiAkhqAZGGHi2nh8wDMw/Nj4gQAHog03mEpOTwOjRo+Xyyy+Xt386S9DMIjdTJGPLHFk9faysXp16Eww+++wzadOmjRFx27ZtMyLliy++kIkTJ5a5gaiMPvzww43LBFGCAgeEIyNVuSbn0xCfu77wwgulh7ZTsc6f22Db5lSGeus5XxlOAOIfJVb84RUVwhCAKA5ByNkebqNu/Gz7NQ773e+Kv8Ej0HL11xl6TtRnwbR+0bN5LOHf4pso+V3B77PTQSACVwYFIIpBXmQYOD4PHK+S0AQoABN6e3hzficw+ndFZrYrBpzmahfbfdtXy+bF98qCn/6bUmgqI+L+97//mQIHCBebK4nctppoV5LIm4J/UCAEjObQEH444f65vRXxc7gjnAD0hoEhAsHfisDbb7/diHk3dIyf7ZjD87TV0f6g0IPYy9AvRlHGZpwqxvA6XEPFvYMCsEU8BKAVmh4HEAIQ4+FsNTAFYCI/yby3eBGgAIwXSV6HBKqAwKlX7ZPGbRpJ7Toi+TrLKlPdlW0r/y6zv/9rFXxbzV0So98w+cQVcQjfYvxdWcdvf/tb08IEYXIIC/S4W7RokSmUmTVrVs0tKAG/+aqrrjIhdiv+8Gpz/8qbsRxOAIYLA6NyGw4gROB5551n5ljbamz3FW4hxOIBKtQh9Daq+PpUi5zc47daKHKSCsAewQKQlrFUAOOCEYpA8N9362/bptDoB2gmg9ABTMCnl7dUFQQoAKuCKq9JAnEiMPLiRdK8Y0+pW1+kIE/bd+wulB1rX5Vp46+M0zfU/GUQ5j7//PNNexdXxKEieNq0aWXe4PPPPx+amAIHasOGDYI8SdvfruZXlxh3gLy8Xr16mTxJKwBRXOSdrOIWgHhDt14nzysAbU4gBKAVgRCcEHoozMEJYYj+g9EcN6gAHKUCEHN/S+UA4gLRNoKOIAALbRVwUASusw6gvr7EHMBotojvSXICFIBJvoG8/dQmcNyYL6VV15MkLV20dYdIzl6R3Zu+kR/ePzFlFo4efxAnCEei2hn96eDeRTP15MMPP5T27duHpoZg1i2qWzE5hEcxgSuvvNJU5Lq5fxgP5xWAbk9Fl18kB9CbB+hWBEMEonURBHksx+V6vydq8UjPoACECKxXTsuYUt8TTvzhTfrfs60ADL6u0VcTAtZzHAVgLFvGzyQZAQrAJNsw3q6/CPTsd4Z0P/5jadA4sO4czQPcu3WBrJ11uaxY+lNKwEAT4U6dOhkRB9GA0W/ffvutQNyVdfz5z3+WYcOGmVm37tQQ5ARiagqPYgI33XSTyZN0w79otu2O1YtUAYyrlCcA3Ypg9AW0LiBC8uUV8UTap/MhANUB7BtsAg0B2KiiPQDtxcMIQeQd2vAvXtEMGm1gUA38fxSA/OPjAwIUgD7YZC4xuQmccUORNGyua9A/rXlZWgjyy3rZsvQhmTft+eRemN79PffcY0a/eUUcRr+hkres4+WXX5ZDDz20xNSQ6dOny7/+9a+k5xLPBYQL/7rVv2XNVrb3EUkAhisEgYvrhoFRyR3r8bROhenvOICtvG1gcOHyWsGEEX/uKLhdegm3ChgC8DNPPmKs98/PkUAiE6AATOTd4b2RgBI4+Yrt0rRta6ldVwtBckT279or21f+U36aeFfS8wk3+i1aEYe2Ma1btzbulG1CDLExYcKEpOcSzwVcdNFFJk/Sun8IAyP/z+v+4dfhWsDgXuDOhssB9ArAcHmAcHSjmRASbs13aB7gML0vuH/2NLOA7VFeHmCE/D9bcWwdwO1OG5jFGAnHRtDxfAR5rQQlQAGYoBvD2yIBS+CEC2ZLiwMGSF0d44pCkGz922vnurdk6mcXJT0kNGtu27atKf7ATNnly5fLV199JePHjy9zbZGmhrz55psmhMyjmMDFF19cqvdfvAQgRKHbC9BtCm0LQdatW2cmusRy/FrDwCM1BNzZcQFb2lxArwiM9AWOCISQ1X9DhUK/dhYwKpFNH0B9na/P4vI1a2K5XX6GBJKKAAVgUm0Xb9aPBI455SXp0PNKSWsY6GiRs09kz+Ypsmvju1JUkC3zpr+QlFhcEYd2IcgXmzt3rhn9hibQZR3jxo2TLl26lJgaMnnyZHnttdeSkkVV3vSll15qZu+6DmB6enqpApBIPQBxb5EcwEgCcPfu3aF+gJs2bYq5EATffb+G+U0vwKAL2Fp/1n8LidZFlV8J7Ig/hH0h/rKCuX87HSGICmArACcy/FuVjyOvnUAEKAATaDN4KyQQicDRJz8v9ep30H6A6VKrdlrobYWF2SoCc6QgP0PdwT2Sl71J9u+cIUsXfpPwMCHWUJla0fm95557rqCq1Y5+s1NDUPkLEcijJIHLLrvMzEl2K4CrWgC6DaEx0/mnn8ovWPqvTig5UsVdKxV6cPlqOxW/L+o/ECAA20AE6ntQE5WuP0MIaoekMvMAC4LCD1W/EIA6UCcwAzgoBDEGDpW/EIAoAlnE8C//CPmEAAWgTzaay0xOAsee/qbUa9BB6tRrHhB/dcxfd4FD/7IqLMyRIj0L1QksyNsthRCBOdu0WGSDzJn8SEIv+vPPPzc5fO7oN+T1YYpHWcczzzwjffv25ei3KHcXIWAIbTv7F68QgDYH0G0FE+mSsTiAthDEjubDtU899VQZMGCA6fmIMDTOy554IiDgwuX2BW/oVm0c3cu6gPrawhGADfRzcAOdzMDQMjRjQrR/uuSg7UvwFfl/bvXvJqf9y0yKvyifKr4tFQhQAKbCLnINKUdgwNA7pGm7U1T8dZTa9ZpI7drpRgCW+EvSCEB1AI0A1DN/nxGBcALzVQTmqgjM3rtIFs56M+H4uKPfkDcGlyja+b0IEaNtjDs15LvvvhO0f+FRmsDYsWOlu1bTui1gqisHECIQAvCOO+4wgt22noH4xIm+g8NuvDGqbft/Wl3c3ikGgQMI4QcBCCdQa6RKHbkQfRCBVgB6xJ9b/btB37OGuX9R7QXflBoEKABTYx+5ihQicPRJ/5SGLY70OH91NPTrWaTmAxZpc+hCrQxxXUArAvOyt6gTuF6y9y2VBTNfTShCGP32zTffmDw0CDnrMNnGwsgbwyg473HdddfJmDFjSo1+Q9uYaMKMCQWhmm4Go/IOO+ywEg5gvASgrQJ2+wBC0Fv3D6/33nuvEXuRpowco3saOsJV7eI3g//9L8FQMMLBzYPCz4aCw00xtg5gKPxre/8FheCGYNgXs4dZ+FFNDyS/JmEIUAAmzFbwRkhA5JhTXgyJv7pprTTkW8fMAcYZ7igsCIhAKwQLg7mAVgTmqgDM3a8icO9idQLfqFHEECIo3HB70Nm2I26I0YpA9JPbtWuXmetrD/T4g5iJZWpIjS6+Br985MiRpg0Mwq42DxBunHcKiBXjYZ8zFUhltYFxBSDm/LoC8AmEeIMH9hkhf1zLvp58++0lBaC+B2FaNGq2J9q0IFT7kX6ur4aAbS6g1kUZBxBOoJMcEboeHEA3BOw2fzatX/REAQidvxp8QPnVNUaAArDG0POLSaAkgYHHPyDNOpxmwr71GrRV8RcQfuh9i59LHeoAYjxcUVAE4ufC/FwTAg6cuzUUvN3kA0II7t89R5bM+7TasY8ePdqEICE+3OKD2rapr96RN8cMgsKKChQUQAh+9NFH5mzXrl2J0W/o+4e5wTwiE/j1r38tHTt2LOECQvB5RaC7J+7VKtIIet++fSUaQT/yyCMlxCOEn91f+zpKm3pDnKEdC0KxG/Vhxiumc3jz8gZqQQuaQ7fTs7V1AYNC0GuSI/xr8/9Q/Wsrf1H4AfdvC8O+/GPjYwIUgD7efC49sQig3x8KPuo2aK9FH0HxZ92/cBnuVgAGRaARgCoGC3RcCIpBrAjMzd4oefsDIjBzxxRZvuTHalv4FVdcYfL1XPEH0eGdOesVgN7QItqK4Lz22muladOmJUa/ISdwwYIF1bamZPwiiHBUArt5gHBR4zUKzu0FmJGRUUIA3nzzzSUEH5xdiHq7p3jdqzmgCypQgNFNneQ+waIQVA3bMHCaZyqIDf3idY9unC3+gJtYke9Lxj3nPZNAeQQoAMsjxN8ngWogMORX70h6i4FGANZr0DAU9jUuIBzAMAIQaVEm9OsIQLiBBfkaZgsWg5iCkOytpiAkkA+4vNpCwTdqcj/cOjt5wnWbvE6T6zDZ0KB1APEK0QChACfw1ltvFbhM69evl2nTpskLLyRnH8RqeKxCXzF48GATOkcY2IrAcHmAXmFuLxDJAUT/Rm8jaOyRDQGj4hf7Zl1c/PdVceyzd7AKwY7B1jCmIETPOsE/LPrHIuT+2dAvWsBQ+FXnk8fvSmQCFICJvDu8N98QOOHCuYHQb3prqatt/hD6RdFHWfl/XgFoxSCmhcAFtA5gQe4u4/5BAOI1a9dsWba4dIFFPGFff/31csABBxjxh9MbbvR+lxUYVvwhRwziwhWBe/fuDYlA9LZbtmyZmRjC0W/R7dwpp5wiBx10UAkX0BXl4ZxZe+VIbWBc8Ye9gjDHWD4IPYi+WEfARbeiku/qqmIQAhD9A20oGM2f8/W/oRiEeX6xUOVnUpkABWAq7y7XlhQEBp/2mjRuNVRDv3D/0gPh32DeX5kC0BZ/hIpAAo5ggf6NV5CX74SB96jw0zBwUADm7F0qi34uLqyINyRMnkDOH0K1EH8INbpCI5zLFE4AhqswtU4SXCX0Anzrrbc4+i3KDezfv78ZCee6gOHCwOEuF8kB9Lp/bgNohuWj3Bi+jQRqiAAFYA2B59eSgCVw/NjJOuatSyD8m167lPtXqv1L8IMhB9CtBDaFIBCACAMX5wHaljCoCM7dv0YLQmbLqhXxz5s766yz5IgjjgiJP4Qbve6frfx1n4BIDpPrAEJsoMIUIUYIQIyOQysZHtETOOaYY6Rbt24hF9BbDRypEjicALTV2lYE2upfOIBwAuMZ6o1+hXwnCZBAtAQoAKMlxfeRQBUQ6Df4RmnV5aqg+GsjdbWXha38NWHgYCg47FejCMSpALbVwHAAAyJwr9MYersJ/0IAwgnM2jNfi0Gmxn1Fv/vd7+TAAw8MCUDvxIlI82bDCQy3WhQiw4pBmwsIIYiwHhpI84iewNChQ01hjs0F9LqAZTm0bisYb+8/O/8X4m/lypXR3xDfSQIkUCMEKABrBDu/lAQCBAaNQOuXM4P5fy1M/l+o/UtQ/EVyAMUrAG0xiKkEtgIw4ALm5+4IhIDhAOprzt4lOi/427huwznnnGPGfCH0a8O/4VqNhPvSSA6gNw8QQhC5gNYFxBzgb7+N7zriCiVBLzZs2DBp06ZNqC+gWw3sNmy2t+8V6DY8b90/2/oFIpC5dgm66bwtEvAQoADkI0ECNUjgyBOflKZtTwoJwDrBAhA3BzBcBTBu2YaAA02giyuCA+4fzgynGnhn0P0LtIPJ2bdCli74Kq4rv+GGG0yjZyv+EF50582WVWRQXp85NxSMUKPrAq5du1bmzZsX17X44WL9+vWTDh06GCfQGwr2hunt/kD42QIdK/5sWxcIc4o/Pzw5XGOqEKAATJWd5DqSksDRJz0vjVsPKxaATv8/6wRGFIARikACvQBxBuYCmzNXBWCwFYwJBWeukh4jxhsRifejgXRhfqb+rCdmCpvXTNNE+sAmn8gvv/wiX3/9dZmM77nnHmndurVxlSACbfGH6wJWtM0IBIc3DxDCwwpAvGLWLNrB8Kg4ARSFtG3b1ohAtIWxxTrefXIFOnL/7J5A/EH4waml+Ks4f36CBGqSAAVgTdLnd/ueAARgo1ZDtPgD0z9aSV0VgCVCwAgDh2sCbR1ATw6g7QlYkFdQshegCkA7EQSvOZmrpf9ZXxr+ZswqxCT6CgZ7C5r/Fvz1ZcM/1l6DhaHRXRAA+Avf+wq3z4o/vNavX79E9S/ERUUnTcBtcvP/vNNBIAC3b98ucAEpQCr+x+nFF1+UQw891ExoQf6m6wS6e+W257HOnw0Dk3vFufMTJJAIBCgAE2EXeA++JTBoxIPSpO2oYBFIR20Boz3M7Ag4WwRSlgB0m0AHQ8F2Ggicv8KgC5hvHEDbC1CbQu9fJ/3HRFdBe9OpxcUiyNWDGLSC0P6MdixoNOwKQOv8uS1gwlUAB0So9mtTsRfuDCcAMW3CDQOjKfSSJUt8+xzFsvCzzz5bMKkFri34I68SxRtPP/20cW/hArqzmiECIfpwrq7A1I5Y7o2fIQESqHoCFIBVz5jfQAIRCQwYeocWgZwRnP+rArB+A9MD0FYAm9fyBGDYHEDbAiYwE7hAi0BCIWBTCLJO+pwyWS8euL75Ds+r/W+/P31qSAhEWsjLOssVTpIrAL35f/h1LALQGwLGr70CcNOmTbJw4UI+aRUg8Mwzz0ifPn1M+BeibouOY0Mu5bhx49jCpQIc+VYSSFYCFIDJunO875Qg0PfIy6VF5wtDArBu/RYlxF80AtCGfe0kEOTzuT0AA1XA20PzgCH+8lQEHjjwFRWb9TXkrGdtCM/Az+ZVv9iOobtsxIcmdOueEHLur99++20za9YWgNjpH64IjKcAdCuB4VxBvMyfPz8lnonqWgRmKHfsqP/oUKcPghqh3MmTJ8vrr79eXbfA7yEBEqhBAhSANQifX00CIDDkjP8L5gAiD7CDCsC04jzA4EQQ5ON5j/BVwAVavIH+f8VNoI0AzNF5wMEegIFQ8CYN42ZLvfrt9Ls7a/uZlhp+bia16zaROnrWrhd81Z9H9psWquaFiPO2DMGvUYTRuXPnUg2gvS5gpB0vKwQMx8/tOWdHjtlWMHhFU2hWAkf/5+mBBx6QI488Upo3b25yO8Fv0aJF8sEHH8jMmTOjvxDfSQIkkLQEKACTdut446lCYNCIhyS9+YBgJXAHI8BqqQtncwHhxIU9EPotMQYuT0fBZesoOFcABkLAedmbjOsXEH86Fi57izo+qyuEsGfPnkYw2PFuyBNDoQdeIeAwZ9b2AAw3ASTSlAncRKQ2MBAn4XIA3bnAyAVEP0COHot+O1977TXj2KalpQkqeTds2GCE3z/+8Y/oL8J3kgAJJDUBCsCk3j7efCoQ6Nn/LGlxwAXFYeC05uoApqsA1LN2LeMGhj3QwsUUgRSp8Msxjh5eA/3/SjqARvhp4Qde4QauXB7fvnmXXHKJHHzwwaWKQLwOYKQcwEgCEEUh4XIAbQjYuoCoBF68eHEqPA5Vvoarr75axowZY4o/ILAxum3ZsmXyxRdfyIQJE6r8+/kFJEACiUGAAjAx9oF34XMCg054WOo3OiQoAtsVC8A6DUx+XrhCkEAIWIVfQY55hfuHnwPiTws/8oNTQHI0/8+OgVMnEFNB1qxeFVfiY8eOFfSUc3MA4S55cwAr0gbGVp1GKgJxQ8DoUwgRw6N8As8//7yp2EbfP7TzQR9FjNN76KGHyv8w30ECJJAyBCgAU2YruZBkJtC913B1Ac8PhoE7mlw84wAaAZiuZ93Sy9Phv1b8WfevsCCrhPtXqGIwL3tzcATcOtMQetXK+Dtlo0aNMmPgaqIPIIQgXCy2JonuT8CHH34o7drpPzL0XxUIn6P1y8SJE+X//u//orsA30UCJJASBCgAU2IbuYhUINDnyMukYfNBkqZNoevWb+uEgVUAYkac9yghANUBVPcPkzxCDmBoAoiGfjX/D5XAq1ZUXauU66+/Xlq1alXlk0DgCEL02XPPnj0sAInyD8CJv14uf/zNGuPUwmGF+4fcyXfeeccUgfAgARLwDwEKQP/sNVeawATwF3OzjofIikm/l7SGB2llbqdAVa7JA4QARBi4ZEPAIu37YkRfMPcPbqC3AhjFH6b6N3uDhojzqnRaBsLAthAETmB1zQKGAFy6dGkC727i3NoZNxTpPzK05aNWl181/BszQWXq1KmCPo48SIAE/EWAAtBf+83VJiCB4ed8K627jVDRF7i5RV/doKHgTsYJrFWnYXEouJbOiXMOncmhAjBQ+FGIHED9ubj4A73/0PwZPf/WaZVuQZWKP9zWkCFDpF+/fqFKYIjAcM2gw21BpCIQd+6srQZ2K4Ah/nByHFn5D/awMeOl7SEn63MVGPmXvU9k79aFsmnh3bJ47sflX4DvIAESSCkCFIAptZ3Ju5hHH31UOnXqZFqK4LDTHtDgFz3mvvwyMLc21Y5jTn5BOva9xvyljEkchfkiuZkiy344T//bAaYvYKgiWN3AwBFwAo0DGHL/UABiw7+BIpB8Lf6A+7dmTXwLPsraA4wXQ3NhWwyC/fSOhAv3+Uh9AFGk4G0D446Ay8zMpPsX5R+K067OksatteG3/juiIE8ka4/IrvXvy5RPzonyCnwbCZBAKhGgAEyl3UzCtSDxHP3I0DcOPeUCwqbI/KWP/mQ7d+40Cf5weGbMmGEa1abKMWDYndLlyIc05BsIyalJJzkq/vbv2ii7N30o25Y/IY1aHhMUgfoXtwrAWvjb2wjAwB9duH4mBIzq32DVb2Dyxw5T8FHdzlj//v0FpxWA2NdoWsFEEoDeBtAQfLb6F0KQ83+j+9Mw8Pj75aCBf5K0Ruax0X8YiOz7Zb1sWfKgzJv+r+guwneRAAmkFAEKwJTazuRazE8//WSmR0AkoCWFe0D84US4Dy0+cKLKc8WKFfLUU08l10Ij3O1Zvy+S+k107q+KP/Tzg/O3f/d22bPlM9m+4mnt1TfXfLJrt+4qErtoTmDzgAh0GgOa0C/av+TvC4R/9RWVwGtWr6wxRkOHDjU9Aa0IhLB3XcBwrWDCCUDMp3UFIP5RgJFltvgD7uCqVdXnbtYY0Dh88UmXbZam7dprcVHgHxpZGSJ7Nn0n3783Ig5X5yVIgASSkQAFYDLuWpLf8yuvvCLHH3+8KRiI1BfOLhE5YBB/cAHR7BcCcPny5fL4448nNYXRNxZJg6aic1iD4k8dmSzNZdu79UvZtuIpWb5kWtj1denS1biAtWAZBo9AKBgFHhWb7FGVAE844QTp0KGDEYHuVBAIQTiC3sPmAKIyFc2fcWLv3fDvvn37TNsSCECIP7Qv4REdgTNvCjxvqCPKyxbJ3LlHtq/8u8z67i/RXYDvIgESSDkCFIApt6WJvaA//OEPcsMNN5iwb7QHRIAVgevXrzciEK0rICST8Tjjt0U6+k3Fn0ZzVbuZcFxWhrqd277RsO+TsmzRd8m4rFL3fNJJJ0mLFi2MCExPTw+5gBCApSuai0LCzwpAb/6fFX9whlFhvHBh1bW0SYkNCC5i5MWLpHmnnpKm6bVwmnP2qvu3dbZsmHuTLF88JZWWyrWQAAlUgAAFYAVg8a2VJ4B2HYceemgpAVDeld1QMAQgzunTp8tnn31W3kcT6vdPv65IGrVQ8adt/Yz4y9KCl735RvxtX/GMLJn/RULdb2Vv5sgjjzRNhyEC3YKQOrA+ncMbAvaGf5H7BwH47LPPytatW80/ADi5Irrd+dX12vpFnznMls7P1X9s7C6UHWv/I9PGXxXdBfguEiCBlCRAAZiS25qYi8IEguOOO864QhU9EBq0uYDoXQYBiNFf3377bdLMgEWvtfHLrwjkYan4QyguW92Yfdsnajjun7Lo5/cqiiUp3t+9e3dT4Q0R6OYDui6gVwC67h/EH/4BAH4Qjvg1nGAUBf373/9OCgY1dZPH/uptaX/Y+TpmMPDM5aD1y/blsnnRn2Th7P/V1G3xe0mABBKAAAVgAmyCX24BCfsVCf16uaAAACJeEuJYAAAgAElEQVRw06ZNRgDiRCFJMrSIeeGFF4zzid54T3w8SPJy1P0zfxlPll9W/1sW/PTflH8MMH+2efPmpuDHFoXYRbsC0M39Qzj4wAMPlAsvvNCISISSkS+IZwEVzp9++mlS7H91bO7hR19rGoYX5mfK/Bkvma889aoMadymiUk30DRR8w+OXRu+kEkfnlYdt8TvIAESSGACFIAJvDmpdGt//etf5ZprrpH27dvHvCw4PxCACAHaYhCMr/rf/xLbyUDYEuKnWbNmZvwWihme+XCkOn8zZMeaV7QNxwsxM0nWDx5yyCHGDXQLQiDscML9g/BzW9jccsstctRRR5lwMj6H9+BZQBuYv/zFn4UMR5/0nKYStNTQbiMzMzrUH7Iw1zQHR0U4+kFiGkyP4x806QaZO7bK1qWPyM9TU6OSPlmff943CSQCAQrARNgFH9zDpEmT5PDDDzdhwFgPtASxYWArABEGhguInLBEPJ5++mnp3bu3CXtD1KCAAWtAJfO7n/3Cv4grsGkPPvig9OzZ07BMS0szQhpu8Jw5c+SZZ56pwJWS+62DT3tN6qa10bOVcfyM+HNaA6EiHAIw0Bsyw2kKvk6adfiVrJ11haxetSy5IfDuSYAEKk2AArDSCHmBaAjgL2mEQFG9Gethq4EhoBBOhojC+fPPP8vs2bNjvWyVfe6xxx4zo9EQ9oSzhftHOxu0L4Fofffdd6vsu1P1wi+++KIccMABoecIrjCcwilTpsi4ceNSddlmXQOP/5sWcwwMir+WwQkxOiO6Nhqoa3fn4FGk42SMAER/SDMecHdABGpj8Nz9a7Td0HxZOOuNlGbFxZEACZRPgAKwfEZ8RxwIQKBBAKInXKwHHB8IKCsArQuIdiAoCKiK47zzdCSbuk043Dw1TCiZOHFixK+84447BL3wbMGLdS/RzBos3nzzzaq43ZS/5rXXXitoNI1xcwgFo1oYfQHxD4KXXnopZSeDHDXqH5Le7HAtIGqrZ2vtn5lunL9aWhSD3n7F6i8w57eosCA4Hxou4N5iEWjGA67VYpAVmnrwfMo/L1wgCZBAZAIUgHw6qoUABBoEINywWA+0AXGngsD9gwhcvHixcdTidVx99dUmXw/5aW7POtusGKIDOWg492jz5m3btsn3338f+vrLL79cIByxVjS6xvvsOLu5c+fKq6++Gq9b9eV1/vSnPxlntXXr1kYEIqyOvND58+fLww8/nHJMjhr1rHH+6hnx11Zq19Wcv9q1TNQXrV28B6p9caLnX1EB8iqzdCxgwAUM5ARuCYrAZb7MP025B4QLIoEYCVAAxgiOH6sYAQgkJP7DuYnlcNvAQAQijGoFIF4hrCp7QPi1bNmyxOQKt1WJd0oFXD2caFGCqlS0Jpk5c6Z8/PHHRpygZQnEIu4XvweB8s0333CCRWU3Sj+PnL9u3bqZnFJwhju8YcMG0xsSYeJUOQaNeECreEcY4QcBWKdeEyP6jPjTYTDOQJjQkgMOoApAHflmxWBBXqAgJBAK3iV5Wet07vQaHT34kyz++cNUwcV1kAAJVIAABWAFYPGtsRN4//33pW/fvkYExnLYCmBvEQjEH8KpCKtCFHz00UexXF7uvPPOUhMrvM2KXQGIgg4rAJHbZ0UgxtWh4hltTvAe3C+ECcLUEH+oWuVReQKnnXaajB071uQDosE03Fm4scgHxDMA1sl+9B9ymynaqNegk55w/5oGxJ8KPysCS4R/gwu2oq/YBRQNA+uZFygIMSIwZ5txAZETuHfb1xFHDyY7Q94/CZBAZAIUgHw6qoXARRddJDfeeKMJA7dq1apC32mFlM3/s21gUAGM3K8ffvghdD04gXDgom0NcvHFFxtRCifJ7U8HAec97IgyKwQR2rUiEK9wASFCcJ/4fuQJbty40Yi+r7/+2jiAPOJH4NZbbxU7aQShYJtnCd733ntv/L6ohq50zCkvaej3qEDoFwIwTcO+jviDAyhu/p+9T3UArfsXCAMHfl2QlxsSgBCBRgCqC5it+YDzZ7Chdg1tM7+WBGqMAAVgjaH33xd/8skngqkQaOwL1yaaAyFUhPfsLGC8bt68OVQB/MEHH4S9DEKucAXPOuusiF/zm9/8xghSiD8Up0D0IecPr173DxexAtC+2nFlrhMIAYhcRYg/OFQYfQc3atasWdEsl++pIAGMg0OPRRTbYN/gFKM1DPb+73//ewWvljhvHzDsbmnW/jSpl94pWPjRUOrUDTp/jggMe8eOAHRDwQXaCDo/t9gFzMvebBxAnPt+maxzgScnDgDeCQmQQJUToACscsT8Akvgz3/+swwfPtyIQCu6wgktvB8Vt0jux+nOAYYAxCg4m/83derUMgFDEEAM3HfffWZsnD3OOecc6d+/v7kPFHyg0tcVgG7un/2MVwC6YWA3HxAiECecSky1+PHHH/kQVBEB9Fi8+eabS7WGQbU1WsO88UZytjs55uR/S6NWg1X8tdOzjbqAwby/YOGHdQJdrMj9MwcEYLAQxLh/wZ8hAAt0BI0JA2tRSH7uDiP+kAuYs2+pTqN5vYp2iZclARJIRAIUgIm4Kyl8T2jVAdetQ4cOZiwaToTv3APOGoQfcuvwCjEF4Yf8Orza9i9wepD0X15rGbiEtkgAjtxrr70m999/vxF/bujXun/udAp7XxCk3hxACEBvGBj3bAUgXpH/V1UtalL4ManQ0q6//no59thjS7SGgQOLQiGM4MNrsh1DRr8v6U17B92/5hr+Lc77Q+jX5gKGW1e4IhCEgLU9oIq/Ask3AnCXEYKBPMDVJhScsW0CG0Qn24PC+yWBShCgAKwEPH40NgLPP/+8cQHhvEEAQsBBYLlOmysA0efNCkCEduH+rVu3zrR/ue666+SMM86QgQMHmjFh4Q5MIYFYgwjECUfuoIMOCrl/di6tfUXrFu8RSQDC4XNDwLYq2IpACBE4liz+iO1ZifZTcJcxacZtDbNlyxaTd/nII4+UusyJJ55o3ovD9neEeP/888+j/coqe1//Ibdr8ccZkpbe2eT+1auv4V9NSbVtX0z1b7AYJOxNhMkBRCg4UAiCM9gSRl3A3KwNAQGoTuD+nTNl2eJJVbYuXpgESCCxCFAAJtZ++OJuRo0aJaeeeqoRYdYFdF03OG02/Gunf1j3D4UftvjDhYVCDlTyHn/88ea69npo1ozwLkK6dtYsQoM29IvJJG7oFz+HC//iu8KFgN08QNwrBCDuHXmAVgRCiEybNs0Xe1uTi0TOX9euXUu0hsE/FODAwnm+4oorQo4zUg+s0HcbfGP/4Opi/2xbmepe08Dj/580baf5f6byFyHgNCMA3Qpg0/8vXAGIUbS2B6DbD9AWgoTJA8wMCMCsjPmyZF7NC+Dq5s3vIwG/EqAA9OvOJ8C6b7vtNuncubP5S9kdEQehZh1AVNba1i8I+SL8i1YfZR0I744cOVJ69eolX3zxhREEEIEINb/33ntGIMJ9xH/Hf/M6gNYV8n5HOAHobQdj3UAr/mxBCKqB4VjyqDoCo0ePlrPPPls6depkiozwDwnsAxxYCEE8Z7a5t5t76gpAV9Aj9xT7hxDyvHnzqu7GPVceNOJBadJ2lApAiL+gANQCkKpwAPNytCm0hn/hAmbvXSKL535cbevkF5EACdQsAQrAmuXv+28/6aSTQiPibGWwLQCBo4YQqhWACAWXJ/5coHADUegBwYcGz6gUxV/kVvzZaR+uAAyX/2cFobcNjP01RJ91/6wAtC1hrBOIymXMQ+ZRtQTwj4pBgwZJ27Ztjbj/8MMPTYoBTjfH03V5XQHo5nViT1FEhOcOLq5bRFSVqzjyhMe0+fNwI/4CIrC+qQAONX+2hSARHMCIOYCmFYzmsoamgmhD6BwtVDICUNvB7F2mApBNoatyb3ltEkgkAhSAibQbPr+Xo48+WtLT0w0FODH4CxhCCq5fZQ+E/5B3iMMKQNv6xRWAZVUluw6gWxDi9gK0QhC5hrYlDF4RwmYYuLK7GN3nMQ4OrWEwHtCKPzfM783x9ApA6+ravbROIPZw/Pjx0d1EJd5lBGDrYZr/pwKwfnt9bWDCv+4EkKhCwLYHoB0N5xaBBAtBAg2hVwcrgXWsIgVgJXaOHyWB5CJAAZhc+8W7rQSBa665JlR84m38XFb/P68DCIEQSQBaN9BWL1sHEM2h0RYG+Ys8qpYAxD56TdoCIziBkdy/cHtrXUArAO0/RGwxEtIKquIYOvoDSW9+hOxY+x9pouPf6iH826C9vjaT2sgBDBZ/GDGIOqXStUqB24rQBzBQBZwVqAK2E0F0LjDawBgRqA2hl8yvmrVVBS9ekwRIoHIEKAArx4+fTiICv//9740wsA4g3MZoKoAjiQQrAsM5gBANVvzhFeIBApDVwFX7wFx44YXSo0cP4/xBAGK6iyv+IrX48eZ32uput7AHe4i9RD6nO30m1hUNPfMjadh8gDZ77qwVv47Dp+HeLYu/dkLAmAFcUgCiD2C4OcAhARh0/9xxcGgF4zaCLsjTELAKwFxTBKI5gPuWy7KFE2NdDj9HAiSQZAQoAJNsw3i7sRO4/fbbpX379qEKYOQcVqUAdEPAEA8IIS5atCj2BfCTZRI488wzTSsYCHwrAO3+WhEYqcVPuAIf1wG0o/6smEcuKkLMFTmGnfWppDfrp4LvgJDgq+0Ud1jxhtcN8z41+X/11AFELmCdemlRzQH2CkC3IXSB9oGxTaCtA5iXvckIwBw9UQSyYun0iiyJ7yUBEkhiAhSASbx5vPWKEbjnnntMMYhtAROuAjicQKiIA2hDwN6G0BAOEIALFy6s2E3z3VETQENo21oIAtDOdnYdQLf1i72wzQH0Nvp2i3tsU3LrAqI4CVXdmEUd6UBboo4dO0rz5s3lgzmXCMSem8vnCr7AMxZo1gynbsPcf0n9Jt1DYeC6aS017KuzgN1JIBFCwKEikBI5gFr8kbfXmQVsG0GvVwG4SnLgAGYs1kbQS6PmzTeSAAkkNwEKwOTeP959BQjcddddRgDaEHBlHUDrGtlpIG4lsBsCtk4gqpnpAFZgwyrwVoz269evX6ivJMK/3vF+cAPDHeGKQLzVwFYMYi8hAnEiFOwW9uD5woQbVJtD9OH7cA/2Pp767CiTn1csPIsFn5nUYap0NUybvVO2LX9CGrY8KhAGNq1g2qp4bKACEP0Lo5wEEgoDF2gPzGy9dvEc4EAl8C7j/AUmgayWpQuLRyVWAD3fSgIkkKQEKACTdON42xUncNNNN5m/oMsSgNFWAbshw3AC0FsEYvsBMgew4vsWzSduuOGGEu6f2/bFVgBH0+LH3Vdbie6GglHdbV1AFPacfvrpRuzhtELPvtrpNvb16U+PMSLPPQtyVfDl7NRzu7ZkCVTkZmcsNIUZzTr8yikEaacOYkPN+0NFcL2oRsGZ/D9VlEWFOUEBuCfYAibg/uE7AwJQHcB9q2TlcrYpiuZZ43tIIFUIUACmyk5yHeUSuOqqq0JNoCECwzmAsQpAbx9AdxqILQaBcGAVcLnbFNMb7r77bjPazU6WsQU+NvwLEVjRvbVNobG33mIQ6wLefPPNIeHnFXwIKeMaKCjB+dKEXwUcvpxdem5TwbfdCL6sPfPMuXTBVyXWPmDoHzVnsK+6f1oJrPmAdeo1VwdQBWDt9JAbGN7SxCSQfCkqyAmJv6KCbK3+VeHn9AA0Y+AgAPXkCLiYHjt+iASSmgAFYFJvH2++IgQQJuzdu7dxAHHaHLFY+gC6TpFbBey2gXGrgPEzzrJyxiqyFr63mMD5558vffv2LRH+hbh3xR9+rqgAxB677p/92Yo/2yD6ySefNDcDwQeh54o+fAZ9BOEcfjbjGHXaVpqRa1l75qrg+7rMbezRe6Q0NS5gQADWrd9GBaCKv5AATNexheHmVhcY8YewL9w/83NBZqD9S27A/SvI3Wny/pD/l7t/vaxayeIk/pkiAb8RoAD02477fL133HFHSACGawRd0TChOwrOLRrAX/iuAERD6/nz5/ucftUsH84uZkHbyl83/6+sBtD2biLlAHobQlsnEHtpRSDyOv/4xz+GRB+cX+y9FX34feQK4qxo1TDur/cR50vDFkcFqoH1rFO3yf9v717A5ZzuPY4v2iJCZbslkYskJRpFXRJUBXGpR08cDZKTlodTKupyntY5Hj1KL9pqKaWlqkTJE+pedbR6EbcgiojELShJSCKNaFwSQojkrN/a85++effsvWdm7732mpnv+zzz7Ej2zLvmsyb2L/9189U/H/wUBPV1nZbzGtesaa7+ZQPgR6u0AMTCn7Z/WeSHf/3Qr3/MfemZrukYXhUBBJIWIAAm3T00rrMFNA/QKoB2RnClR8HltwyxCmB2GFghIRsAFQqY/9fZvdn8etnVvzYErHl4+QpgJSu8Sx3zZwFQ4c4CoFYD6/xh9a8eWumtM6sXLlzoZsyY0SlveMcRX3Xrb+RXBIctYbQYRAFQcwH913XX9/fInQnnA+BqP+TbPPdPFUAtAPHz/3wAXKUK4AdLm+f++fA3cLer3X03De+UdvIiCCBQWwIEwNrqL1rbQYHRo0eHY8I0aV9BsNRWMKVuUW6VKLta1IZ9FQYVDhj+7WDntfJ0LQAZMGDAWkPA2cqf/braAJjd2ie/H6ACoKYSKPA98cQTXfMG/avutMeJPgD29VXAvn4uoD8ZxCqAflFIfhh4rQqgD3+rP1rxr9M/fAD84L35IfztMuZJv/mzc8sW3+0euO2gLms7L4wAAmkKEADT7Bda1YUCX//614tVwJ49exY3g7bVm+usk6uo+LYoANrpEEuWLHEvvPCC23PPPYu/l63+vfvuu8VzgBUC9d/6fq6uEVBVV/vtWfUvO7SfrQKW6le1qLVwrzl92fCXPRs4Ow9QFb8Y2/t8eqcvuvV7fioEwXULQ8EthoH9R3eNFoCo+heqgM3bvzQvAGlefPLBipfd8HGzw0kiq/yilPeXOffWq7e6aX8Y2zUdxKsigECSAgTAJLuFRnWlwKhRo9ywYcOKIdCCnw0Fl6oUqYKnYKEJ/prX9eKLL7qpU6e6448/vhgSLCxoiND2/lP1T78/b968rnxLDf3ap5566loBUEGwqyqACoG2FYxCoCqA//jHP8Km0DGuIdvs4Hp8cnsfAvv5ELhRoRK4YeHWzZsMKgCGoV8f/lavWlEc+g0rj/3cv+2/8LxfXbx+OF5Ol1Ymv/f2SvfGK5PdI3+dEONtcA8EEEhAgACYQCfQhPgCRx99dAiAGgrOrwYutRBEP/j1vUcddZSbP3++e+ihh9yFF17oxowZs1aVSGHPhn71Vf89Z86c+G+wge44YcIE179//1AB1LxOfc1W/jpzCNhW9WYrgAqAsbf3GTxkO7fehgPdx9fbLDMXsLnT16z+oDj3b9WHb4TKn1YBz5v7Yvjzvf/9NrfJVmN8kPQbSisE+v0CV/n9CFe89bb757wr3eP3ntFAnx7eKgKNK0AAbNy+b/h3/uUvf7lYBczPBcwPF37pS19ygwcP9j9YV4cVnY899pibOHFi2FYmu1WIqn8WALVB9EsvvdTwzl0NcOyxx7pBgwa1mANYzjnAITD54f1SZwG3tgpYfazKn4XAxYsXd2vIHzRosB/O9WcF+4dda9Z86EPfSvfyy6Urz/scfo/7ZJ/93QYbO7+yWPsG6gQShcAl/hzi09yzM67v6m7j9RFAoJsFCIDd3AHcvnsFxo4dGyp7Nm/MhoPzw8BHHnmk22677Zz2nPvUpz4VKkwa3tVQ8BZbbBFCoB3/ZvP+fv7zn4dgMGvWLDd58uTufaN1fHf14dChQ0seA9dZ28BkQ7763QKgvuofA7V4jfqPx9zGW4zwK4x9JVAh0J9D/MF7PgS+Mde9NO0QXzH8ey2+LdqMAAJlChAAy4Ti2+pXwI7zyodAe8c6VWLnnXcO5whruFhVQFsgoPlgmhO4YMGCsO2HKn5a9KH5gfp9LRhRSHzmmWfclVdeWb+I3fjO9t9/f7fLLrsUh381BJzfCFpBsLVVwGp6qQpg/iSQbMi3+X/6+uSTT3bju+/YrQ886nnXc3M/nNyjOQRqPuAHK5xb/voMd9+NbA/TMV2ejUDaAgTAtPuH1kUS2HfffUMlUKuCVQXUQ4FB1SVtMaLfV/izoWE7JUIb/1oY0NCwKn5//etf3bRp00IAtHCoOWLaJuSGG26I9I4a6zYnnHBCOArO5gDaUXDZCmC1J4GUOgouOwRcy/s7amXxwF2vcj2btMWMD4Ef8yHQzwdc6beHeXvxPX57mAMb64PEu0WggQQIgA3U2bzV9gX22muvMC9QgfALX/hCmFtmoTD/bAuBGhJcunRpeGiBiKqAd911l7vnnntCANTvKwDqocUjd9/d9hFg7beS78gL2BxNC4DZ7X0sBFZ6yosqgPmj4FTdzQ7/zpw5s+Y7Y8QBF7rNB5/gVwZ/0i8q8W/Hbw+jSqC2hxna47/dxRdfXPPvkTeAAAItBQiAfCoQyAn85Cc/cYcddpgbMmRI2Ci6vUvDwRb0FPYUAPVQJfDPf/5z+LNXXnklBEBtF/KXv/zFT85/ub2X5c8rEPjsZz/r9thjj+JKYAXB7AkvFgLtJbOLfFpbBKJFPPkAqO19rOKrX9dy9S/L+7lDJrmmAeNdj15+exg/FKzr+H3vChtca47jFVdcUUFv8K0IIFALAgTAWugl2hhV4Nlnnw0rfjWMWO6lTaItBGooWAFQgU8BcMqUKWGvOP235gM+8sgjoTrI1bkCqtiq3xT+9MgOA1sAbG2T71JzAC0A2hCwvmarf/qc1NNV3B5mE+e+MfqhMNdVFU/Nb9WUBhYy1VNv814QaD5Esnn3UC4EEHDTp08Pq3ybmpoq1rAFIQqCVgXUvL9LL720uBhEIVALQm666aaKX58ntC1w+eWXuwceeKC4tU/2RJC2NvlurQKYr/7Z9i8Kgfp1Pe7veNZZZ4WtjXr37h2q3wrGmuKgEHjbbbfxDxf+EiJQRwIEwDrqTN5KxwTOPvtsp8UEAwcOrOqFskPBGvJVQFAQvP/++921114bzgK2uYCqqMQ6PaKqN1ODT1JA0ZFwmrPWVhUw/9ZKBUCb/2fVPy32UfDTQ0G/nvd3/OEPfxi2PNKiGoVAVUK1tZFOs7nssss407oG/27QZARKCRAA+VwgUBBQKNthhx1CeKj20rwwVQB1Pmy2CnjBBReEH6AWAFVprIcFBNU6dfbzzj///LAVjBbwqGp10UUXFUNg/qi/cgJgfvjX9v6zINTZ7U/t9X7605+6bbbZJlTCFQIVhPW51uf3O9/5TmrNpT0IIFCFAAGwCjSeUp8CmtCvOWQKDNVemjOlH5SvvfZaMQBqrpiG1rTwwwKg9o6r1Q2Eq7XpyudNmjQpDN1rqFcVOg1Z3nrrrcVtYWwI2Lb3ybalVAUwO+9PfaqFHwp/jbJ4Z+TIkW7cuHFu6623Dobyk4k+1/o8//jHP27RnVo4pa2UZKwV15pvqXmECuQK1HLU8/UPrUqvn/3sZ2HDdVuUpSMW9Y8tza3Voi0uBBCoXIAAWLkZz6hDgdNPP92deuqp4QdeRy79YNJKYJsHqEUfCn1a+KEfmi+88EJ4PPXUU2HjaK6OC2gLGA3dKyDYMLzM77zzzhBAFGDy8wHbCoBa0JMd+lX1T6GyUcKf2eiIvc9//vPhnGVtq6N9FDUUrtCl6rVOutH1ta99Lfhqn0wFv+x2O9lwba4WqO+44452O//mm292ffv2DX2o17fNvBUo1RaFcvu7pikcXAggUL4AAbB8K76zjgW++93vuuOOO67DAVA/lCwAag6gAqAeWgzyrW99qxgAZ8+eHUIgV8cFLrnkkrBwQSFEwUBn86rCeu6554YX116O/fr1C8PDVgnMbgqdrwAq/Kkf9Vr1utijXPWTTz7ZDR8+PIRAna6iSz7aHubhhx8uno5jJ68o/OVPXMmusNY/kOyhqurrr78etkvKXxrCHzFiRJjTqX5T+LP763stTKqf9Bp66O/bo48+6q655ppy3x7fh0BDCxAAG7r7efMmoDlkGvJSWOjIlV0JrEUfFgCffvpppx+mqkypAqgAqD/j6riAVlTrtBYFDw0Laq6ljuIrdeqKjvTT9jDZoeBsALTKnxaB6HW4nDvttNPC/EqFMQ3Bqqr6u9/9LgQzVQblaZU/G/qVqV3ZAJjfXFshUI/bb7+9+P0KcLvuumsI7Tp+Mb91j+bT2tC0hUJVfu0sboVBVSi18IoLAQRaFyAA8ulAwAt8+9vfdhry0sT3ts6MbQ/LhqQ0LGUVQIU+zZs65phjQvjTfyugcHVcQFXVUaNGhaCgoKE5ZlpdrRXBjz/+eJs3+NWvfuWGDRsWqksKDxraVOXwvPPO63jD6uwVzjzzTLfjjjuG7WFUsdN5y3Y8ooU/VVdVWc2GPzFYAFRI069VAbQtdrJHKcr+lFNOcTrbWeFPq5Czl+b6KcBrSFj3V/C0++meFt61UtuGhbUP53333VdnvcHbQaBzBAiAnePIq9S4wIQJE0KFTgsJNJRYzaUfbrYZtA1J2RxALTA5/PDDQwDU6uBZs2ZVcwuekxOYOHGiGzp0aKhMKUxoE24Nt5dzfJlCosKELgV3VWzvvffeUN3iailwzjnnhD0BFbYV/uyIRAVA22g7+48nC4IW/CwI5rfYUdXcttjRPD4NNytoZq+rr77abb/99sWhfJtvmP2e7BxDGxbW3zUtOrnuuuvoUgQQyAkQAPlIIFAQ0A8KVQC33HLLqkxsBbBCoH4A2WkgCoGqaigE6qG5U1ydI7DGV6V8ydY98utfhxBh5zBrAUhbl6pJu+22WxjGVEDRvEFVaW+55RbmZrYCp0VSffr0CcFP/0iyod/sWcs2XJutAuYDYLYKaFU7BXANBS9ZsiQMB2ePYPztb3/rdtppp+KQcHufHN3bXkt/D2rncKwAACAASURBVFUR1or73/zmN+09lT9HoKEECIAN1d282bYEtCpRAVBVwEq3grHqn4U/DUXa/D8NBe++++7hB9H8+fPZALqTPoYv+4rQ1r765CeJNb+in5v2fV9lvfHGG0Olta1L88ysn1WBsjNvNSzM1VJAC6S0RZKCnwVAC37ZAKhn5oeASwXA7EprW3RjVUBtom5bxag/9t577xD+Nttss4q6xv4uqm8V7nUGd6kFJxW9KN+MQB0JEADrqDN5Kx0T0Aa3Bx10UAiBmn+kH2zlXBrSssUfqjjoB4+GIi0AajGBfniqOqUKIFfnCKzxm3b7SWDNL+arPgoav/Z9caqfY9nWNXr0aHfSSSettW2M+upPf/qTu/vuuzuncXX0KtpmZ9tttw1eFv5sCDYbAlubO1sqAOaHgW0Bh4VAVQG1d+aYMWPCAp/8kHA5vLqvDQXbPNzvfe975TyV70GgIQQIgA3RzbzJcgU0V0hzyvRDxya6t/ZcVTo070w/vOwEEKs62KkfmlemYTNV/1j1W24vtP99v/R9dIq2JclU/+b4H/in+wUGt3vztq5f/OIX4cSX7LYx2pLnRz/6Ufs3bsDvOP7444vVP5npoSHa7Nw/BUELgOVUAFUxb+usZVXKFdI/97nPrbUFTaX82sZHIVAbg+sMbg0FT548udKX4fsRqEsBAmBdditvqlqBo446yulEA1U8dKqBftgpCGY3t9VrZ48Ky25IaxUHW+2ruWUa7mq0TYSr9S/3eW/5ff82UfVPAVBbjvjh37t9qDiojAqrhoh13rNtG6O+efDBB1koUAL/0EMPDf8gUgXOwl92U+3sCuD8di32cqUqgKUCoG2iriqg7qfKo4bpq52Tq/tryxrNK9TfSw0DazumUqeYlPu54/sQqCcBAmA99SbvpVMENEykH3raa0zhT4/sJrS6SXYjWlUytPmzDf8qUCgAalsRhnw7pUtavIgt/gh/4APg2776d54P2ue1s7fi7dtt5w7z1SsFx79dfnkIB6rO/v73v+dovhJdNX78+LX+MWRzAEvN/6s0AObPW84OA3/60592hxxySKj+aaFORy6rymsYWFVAzQNU4OdCoNEFCICN/gng/ZcUOOOMM0IIVPVBAVBHUWWv7CR2rf61yp8ChUKfhn6p+nXNh+sZv3ffZzQ/MzP8O8tX/072w79/a2fz5vd95XD9XOXw9IMPdjprlqulgBZ/qApnc/+yR75lF3+0NV+2tQqgBUDbF1ABUNvMqAK45557hsUf2RNIqu0frTDW309Ny1AA1BGM119/fbUvx/MQqBsBAmDddCVvpLMFvvKVrzhVIrQgxDaebS44rQkb2trqRc3/swCouUuab0T46+ze+NfrrfEhzo/JN/9GYfh3sl/8cWw7K3/Dtxe2jQnP9cODr/vK4bm+cvgLv0CHq6WANmbWfNjs6l9Vw/PhLz9FIvtKrQVA+0eUVslrQ+cjjjgiTLXQr3V2tlbO697ZLWGq6SP9/dQ/zLS6WEPAenBcXDWSPKfeBAiA9dajvJ9OFxg7dmyoRGTnAloAVAhU+NMPGD00z4ir6wT+y6/QvsSfAKG9/yzELfQh7ix/bu9kHyTauub6bWMG57aNme6D/PG+cvg0x761oNOKeP0DSEfAZef/2bm/+WHg1uzbCoAantXQsR5f/epXiy+hIXkdP9cZFUDbE1D/MFP404KfSZMmdd2HlFdGoEYECIA10lE0s/sFtD2MtsKwioSGsDT8q2ErKn5x+meRD3F9CyHuSh++dX3oHyt8JfAN/3jFP25oJQjmt41Z44PjRF85PLGdbWPivLP07nKwHxpXANQq9mwAzK4Azu8BWOpdtBUAVZ3TpWMYs5fOd9ZG3aoAavi5I5dCpv5xpv0AFf505Bwng3RElOfWiwABsF56kveBQB0L/NCvyt7GV/0285Uiv/mLW9/m/ykA+tD3fiEEKk4s9f/9qh/efdw/7itsCXO+f/4Zqhxm5g3O8wHwWz7E39JO5bCOWdt8a1qEoQCoebDZAKhN0lvbBLqSAKi9ABctWhSmVOhx5JFHhlW7+rVOctEWMAqA+TOBK+kPDTNbdV7TM1QBVADkuL9KFPneehUgANZrz/K+EKgDge/64LabD35b+OC2icKff/g1vK4wABzeoSqA7/vQsNJ/Xe6/LvNf3/ZfF/owMd9/vcTP73vTzxvslVv8cZ8f/t2/jG1j6oCxqreg4wt1/q5VADUFQkEwHwAVBjVvL3/ZquC2KoA6t1mhT4+RI0eGubV6aM/MUaNGhQCoR2srjNt7Y6rOWwBUlV4BUPe866672nsqf45A3QsQAOu+i3mDCNSmgDZ73tGHvy196GsqhD9V/9bzD7/zX/FSAFT4UwjUoLDCnz0W+F/P9+HiJ9l5gwqJvvr3M18d+kE728bUplzntXrChAlhDqCFP9sEur0KYDawtbcIRBszK/SpIqhwqWkVO++8szvcH+un/RoVAJuamip+U3pNC386mlHbwGgIWGdxz549u+LX4wkI1JsAAbDeepT3g0AdCFzr9+sbVgh/Gvb1g7ftVoFWFaqAywoB8C3/HM0LXOADoILgjzbcsFnG//dThW1jprH4o81Pi+bmKYS1tgik1BzAfLWuvQBoq+n1VeFPe2qqWqdN2bUhu+7ft2/fFntxttVw3dNW/1oI1BYwGv7VMXNcCCDg/5+a+8c0JggggEC3ClzhK3+7+yHF3j746bGuzdvLzPtr0UBtB1O4VloA9F8VAhcXAqAqgecrBPqvN/lq0/gyto3pVogEbq6tWbT4ySqAtim6gl9bq4DLqQCW2ghaR7cpAOqhjdg1DKwAaJuya0FIa2cOG5f2FdTpPNpP0MKfzuaeNWuWmzlzZtgHkAsBBAiAfAYQQCAhgQt8xecAv8pXwa9PqfBXKgRa+MuEwPcU/jKVQIU/Peb63zvbDzN+zy/+uIrFH+32/IEHHug+4+dPaiN0OxZxQx+i7RzgbAjMv1h7cwAVAO0sbVX/smdqKwDqGMUTTzwxBEA9Nttss+J+hKVWBtvr6TX10OpfDf0qBGpOoap/U6ZMafc98w0INIoAFcBG6WneJwI1IPCQX3U60A/9Kvx9QmGvnOqf3lcm/Nmv3y2EQAXBJdoiprAoZJYfHnzK/3qOH2bkaltg+PDhIQDaiTiqACp85SuArZ0EohCYHQLWPD9b6JE/T1sBUHv2KbgpAD766KNuxIgRbty4ccW5gLq3nUpiC08saNpQssLfO++8E4KfAqBV/7SymAsBBP4lQADk04AAAkkIXOWHfvfW0K8PgL0qCX/W+lwI/MgCoP/zNzMBUEFwqg+Bs5j/V1a/f/GLXwzHwWWHgW0lcLYCWGqlrn7PAl/+a/YIOKvaKfjZ2b2as6dLq5H3228/N2jQoLWqgGqDLruvvYa+6vg3q/7pdbRBu46C40IAAQIgnwEEEEhI4L/9PLPxfl5Z/+y8v2wIbP5JX7rFJap/paqAiwohUJtFP+0D4P8V9ghMiCHJpuy0005Oj0033TSEQDsWMTsMrCDY2ty8UotAVAm0YV8bBtaWLQp/euTn6Q3z5z8fcMABbsiQIW6TTTYJQ8E9/MpuO0VEcHodLSLRV4U/PRT62PIlyY8VjUpAgApgAp1AExBodIGLffXvEF/96+Orf9rvr8XQb1sLQITXSgjUJtEaAtbjdf94uRAC5/gq4AM+BL7IMHBZHz1V4FQFtHmA+mrDwFYF1JBsqSqgBcDs8K9+bcHPvmrRhg3/vtDKAh1tTq1FKQqBdjSj3VPhz1YRK/zp7F/N++NCAIHSAgRAPhkIINDtAjf4bV/2UADUli8WALOhr8oAuDozDByOivPBTxXAl/3X6T4APsKwYNl9r6Hg3r17hwUhCl86Ei4bAlubB1hqDqDN/7NhW63+1ZnaCoDPPfdcu23SBtX9+vULQVCXNpK2oV+9zhwW+LRryDcgQADkM4AAAt0ucL9f/KGj3vrayt+OzAHMrgrWSmD/7qwKqJXACoAKgloIchfDwBX1/WGHHVasvuWrgAqA+Qpga3MAs9U/W7Gr8McGzRV1B9+MQIcECIAd4uPJCCDQUYFT/JDecT48KPzp4SeTNb9kuSuArQH57WAK/63j4bQIRCFwYaH6pwD4gn8wD7Dy3jv00EOLVcANNthgrSqg5gHmQ2B+8YfO580GQFv5S/irvC94BgIdESAAdkSP5yKAQIcFTvMB8OiuCoC5CqACoMKfhoBf9I/bqQBW1X9amWtDwRYCtSpXC0Oyl8Jgdu6fwmB2uxYN/aryp2PauBBAIK4AATCuN3dDAIGcwP/6AHhkJgCuU00FsLWVwKr++fvZEPCrmQCohSC/JwBW9Xm86aabwhy873//+yEIZucD5lcDWwVQQTBb/VP4U/WP7Vmq6gKehECHBQiAHSbkBRBAoCMC3/AB8Ms+AG5VGAL+eCcuAsnvBbhI1b/CMLAC4B0EwIq77qKLLnI77LCD69WrV9jk+YQTTgjzAnVCiFUBs8PACoDZ8KfhX+0BqNM5uBBAoPsECIDdZ8+dEUDACxzrtxfRHMCtCotAela6DUyp6p9k/e+/n5n/p3mAqgBq+Fch8CUWgVT1+bPqn4Z7FeYWLVoUTu249NJL3bb+KD8bEtaL2yIQBUV971wCd1XmPAmBrhAgAHaFKq+JAAJlC3zJb+57kp8/1s8HP1UBm6oZAi4EvuJNFQr9Y5n/DVsAomHgBRYAffh7yf96KoGk7H7SN86fP99pjz5V/BTqtOWK/vuPf/yjmzp1akWvxTcjgED3ChAAu9efuyOAgBe42m8EvYPfB1ABUI8whFjJKuASVcBV2eqfv4cCoLaBmee/zvNf/+4fM9gHsKLP35qCsyp++epfRS/ENyOAQLcLEAC7vQtoAAIIaCHIAX5IMQRAOwtYLOVsBt3KAhDb/88qgNoI2sKfAqCGgP/OSSBlf/hU/RswYMBa33/hhRdS/StbkG9EIC0BAmBa/UFrEGhIgTF+GFhbwdg8QJ0Isn42ALZ3Eoi+txAEVaV6v1Dxs/CnlcCvF6p/c/XVP6ZR/avos2bVv+yTbrnlFjdu3LiKXodvRgCBNAQIgGn0A61AoOEFfuoXEHwmMwy8kY6FC0VA/W8qVw3MamUqgFr1u9L/2YrC8K9tAaMguMg/FP700GkgzxIAy/7Mlar+aUHHWWed5W688cayX4dvRACBdAQIgOn0BS1BoKEF9vFVwP/0w8D9/BCwhoI3LZwLvKFXWasaWELJqn6q/K304e4d/1Whzx6a/6eqnw0BTyf8VfRZo/pXERffjEBNCBAAa6KbaCQCjSHwP34u4Gd9FVArgjUM3MM/FADta6EW2FwQLJB8oNDnH9ryxQKgrf61ALikUP1TANRegC8y96/sD1Sp6t+cOXPc2WefTfWvbEW+EYH0BAiA6fUJLUKgoQXO8UPB/X3w6+8rgU2FALhhYTj4EyVkPlT4KwTAEAT9QxU/hT8t/NBX7f03x39d7L8+R/ir6PNVqvp36623urFjx1b0OnwzAgikJUAATKs/aA0CCHiBbxdC4AAFwEL409cwFOyvbCUwXwEM8//891j17x/+v3Xqh84AnkP4K/n5uuSSS1xTU1PYxFmXjmx755133NKlS92ZZ5651nNU/dPcP20IzYUAArUrQACs3b6j5QjUtcApfjh4oI6H85VADQMrAOrrupl3rf+BKQBaBVBfl2eqf0s19GubPxP+WnxeFOL69u3rNt54Y9ejRw+n0z0sAL733ntu2bJlIQQuWLDAffOb3wx/RvWvrv/a8eYaSIAA2ECdzVtFoNYExvpj4lQF1HxAC4DrF1YFZ+cAav6fhn/fs2Ff/2sN/77qq36LFQAJf2t1vfbvGz58uOvXr1/xHF+r/ukbdX6vNnrW44033nD//Oc/QwjUqR+qAFL9q7W/SbQXgZYCBEA+FQggkLzAv/kVwgN9JXAj31KdFfyxQov1P7AwBzCz95/N+1Pwe4ng16Jvr7zySrfbbru5rbbaym2++ebFql+pD4GC4PLly0MA1LFvr7zySgiBkydPdvNYSZ383xsaiEBbAgRAPh8IIFAzAkMHDXIDCieF2FCwjnzT0O87/uvr/vE8oa/V/rzgggvc/vvvHyp/vXv3Lrvf33rrrWIIfO6555weqiJyIYBA7QoQAGu372g5AgggULbAaaedFlbuDh482PXp06fs59k3aihYVcCFCxe6Z5991k2bNs3dfPPNFb8OT0AAgTQECIBp9AOtQAABBLpU4KqrrnL77LOP69+/f1jwUem1cuXKEAD1UAXwmWeeCXMBdSIIFwII1J4AAbD2+owWI4AAAhULqGK3rd9eZ4sttqj4ufaEN9980y1ZsiTM/1MV8OGHH3a33XZb1a/HExFAoPsECIDdZ8+dEUAAgSgCP/jBD9wRRxzhBgwYELZ8qfZ69913QwC0YWBVAS+77LJqX47nIYBANwoQALsRn1sjgAACMQQmTpzoRo0a5QYOHOg+8YlS56mU1woNAysALl682M2ePTtUAe+4446wMpgLAQRqS4AAWFv9RWsRQACBigWuu+46t9dee4UA+DF/1nK114cffhgCoB4Kf6oATpkyxT3xxBPVviTPQwCBbhIgAHYTPLdFAAEEYglota72/lMAtNM+qrm3VQAVALUQ5Omnn3YPPfRQmAvIhQACtSVAAKyt/qK1CCCAQMUC119/vRsxYkQIgOutt17Fz7cn6Hg4qwAqAD711FPugQcecNOnT6/6NXkiAgh0jwABsHvcuSsCCCAQTeCXv/ylGzlypNt6663D0W/VXrYKWCFQcwBVAZw6dWoYCuZCAIHaEiAA1lZ/0VoEEECgYoFzzjnHHXzwwSEAVrMJtG740UcfFat/CoAKfQqA11xzTcXt4QkIIND9AgTA7u8DWoAAAgh0qcD48ePdMccc4wb5o/T0qGYj6GXLlrnXXnsthMBXX301DP/q8Yc//KFL286LI4BA1wgQALvGlVdFAAEEkhKYNGmS22abbUIA1DnAlSwGsVNALAC+7M9bfvLJJ93MmTPdY489ltT7pDEIIFCeAAGwPCe+CwEEEKhpgWOPPdaNHj06nAWsxSAbbbRRu5XANWvWuBUrVjhtAK3wZw8tAJk1a5a78847a9qExiPQyAIEwEbufd47Agg0lMDFF18cAqAevXr1CiFQj1IrgxX87JEd/l20aFGo/KkCyOKPhvr48GbrTIAAWGcdyttBAAEEWhMYNmyYO+6449yQIUNc//79iwGwZ8+ebp119OOg+dKCj2wAXLp0aZj7pwrg888/72bMmBFCIBcCCNSuAAGwdvuOliOAAAIVC2g/QA0Faz7gpptuGs4GVhVw3XXXLYZAC4Aa+lUQtKHf+fPnh1M/FAC5EECgtgUIgLXdf7QeAQQQqErgpJNOcttuu23YF1AhcIMNNigGwFWrVhXn/mnvP539q6FfDfnqCDguBBCofQECYO33Ie8AAQQQqEpgv/32c0OHDg2VQAVBqwIqAKr6t3z58hD8VAF88MEHq7oHT0IAgTQFCIBp9gutQgABBKIK6KzgpqamcM/Vq1eHCqDm/c2dOzdqO7gZ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BMBkuoKGIIAAAggggAACcQQIgHGcuQsCCCCAAAIIIJCMAAEwma6gIQgggAACCCCAQBwBAmAcZ+6CAAIIIMpePwAAANhJREFUIIAAAggkI0AATKYraAgCCCCAAAIIIBBHgAAYx5m7IIAAAggggAACyQgQAJPpChqCAAIIIIAAAgjEESAAxnHmLggggAACCCCAQDICBMBkuoKGIIAAAggggAACcQQIgHGcuQsCCCCAAAIIIJCMAAEwma6gIQgggAACCCCAQBwBAmAcZ+6CAAIIIIAAAggkI0AATKYraAgCCCCAAAIIIBBHgAAYx5m7IIAAAggggAACyQgQAJPpChqCAAIIIIAAAgjEESAAxnHmLggggAACCCCAQDIC/w/YH5bsPViNW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1715" t="35550" r="14660" b="31375"/>
          <a:stretch>
            <a:fillRect/>
          </a:stretch>
        </p:blipFill>
        <p:spPr bwMode="auto">
          <a:xfrm rot="10255938">
            <a:off x="5472682" y="759904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0591" t="22595" r="8066" b="16926"/>
          <a:stretch>
            <a:fillRect/>
          </a:stretch>
        </p:blipFill>
        <p:spPr bwMode="auto">
          <a:xfrm>
            <a:off x="4211960" y="3645024"/>
            <a:ext cx="3168352" cy="289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Resultado de imagem para bola de bilh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30216"/>
            <a:ext cx="2627784" cy="262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3243995" cy="293658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55576" y="1484784"/>
            <a:ext cx="8064896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PT" sz="2800" dirty="0"/>
              <a:t>A ligação química </a:t>
            </a:r>
            <a:r>
              <a:rPr lang="pt-PT" sz="2800" dirty="0" smtClean="0"/>
              <a:t>resulta das atrações e repulsões envolvendo elétrons e núcleos atômicos, conferindo ao conjunto de átomos, íons ou moléculas ligados, uma menor energia do que quando separados.</a:t>
            </a:r>
            <a:endParaRPr lang="pt-PT" sz="28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59965" y="188641"/>
            <a:ext cx="9164563" cy="1008112"/>
          </a:xfrm>
          <a:noFill/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rgbClr val="DA8721"/>
                </a:solidFill>
              </a:rPr>
              <a:t>Ligação Química</a:t>
            </a:r>
            <a:endParaRPr lang="pt-PT" sz="3600" b="1" dirty="0">
              <a:solidFill>
                <a:srgbClr val="DA8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676456" cy="49143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51520" y="5301208"/>
            <a:ext cx="8676456" cy="1200329"/>
          </a:xfrm>
          <a:prstGeom prst="rect">
            <a:avLst/>
          </a:prstGeom>
          <a:solidFill>
            <a:schemeClr val="bg1"/>
          </a:solidFill>
          <a:ln>
            <a:solidFill>
              <a:srgbClr val="DA8721"/>
            </a:solidFill>
          </a:ln>
        </p:spPr>
        <p:txBody>
          <a:bodyPr wrap="square">
            <a:spAutoFit/>
          </a:bodyPr>
          <a:lstStyle/>
          <a:p>
            <a:r>
              <a:rPr lang="pt-PT" sz="2400" dirty="0"/>
              <a:t>Quando os dois átomos se encontram suficientemente separados, pode </a:t>
            </a:r>
            <a:r>
              <a:rPr lang="pt-PT" sz="2400" dirty="0" smtClean="0"/>
              <a:t>supor-se </a:t>
            </a:r>
            <a:r>
              <a:rPr lang="pt-PT" sz="2400" dirty="0"/>
              <a:t>que não existe interação entre eles e que </a:t>
            </a:r>
            <a:r>
              <a:rPr lang="pt-PT" sz="2400" b="1" dirty="0"/>
              <a:t>a </a:t>
            </a:r>
            <a:r>
              <a:rPr lang="pt-PT" sz="2400" b="1" u="sng" dirty="0"/>
              <a:t>energia </a:t>
            </a:r>
            <a:r>
              <a:rPr lang="pt-PT" sz="2400" b="1" u="sng" dirty="0" smtClean="0"/>
              <a:t>potencial do </a:t>
            </a:r>
            <a:r>
              <a:rPr lang="pt-PT" sz="2400" b="1" u="sng" dirty="0"/>
              <a:t>sistema </a:t>
            </a:r>
            <a:r>
              <a:rPr lang="pt-PT" sz="2400" dirty="0" smtClean="0"/>
              <a:t>formado </a:t>
            </a:r>
            <a:r>
              <a:rPr lang="pt-PT" sz="2400" dirty="0"/>
              <a:t>por esses átomos isolados é nula.</a:t>
            </a:r>
          </a:p>
        </p:txBody>
      </p:sp>
      <p:sp>
        <p:nvSpPr>
          <p:cNvPr id="5" name="Oval 4"/>
          <p:cNvSpPr/>
          <p:nvPr/>
        </p:nvSpPr>
        <p:spPr>
          <a:xfrm>
            <a:off x="6300192" y="692696"/>
            <a:ext cx="2520280" cy="1512168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51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1CC"/>
              </a:clrFrom>
              <a:clrTo>
                <a:srgbClr val="FFF1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7672484" cy="434574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5085184"/>
            <a:ext cx="8280920" cy="1569660"/>
          </a:xfrm>
          <a:prstGeom prst="rect">
            <a:avLst/>
          </a:prstGeom>
          <a:solidFill>
            <a:schemeClr val="bg1"/>
          </a:solidFill>
          <a:ln>
            <a:solidFill>
              <a:srgbClr val="DA8721"/>
            </a:solidFill>
          </a:ln>
        </p:spPr>
        <p:txBody>
          <a:bodyPr wrap="square">
            <a:spAutoFit/>
          </a:bodyPr>
          <a:lstStyle/>
          <a:p>
            <a:r>
              <a:rPr lang="pt-PT" sz="2400" dirty="0"/>
              <a:t>À medida que </a:t>
            </a:r>
            <a:r>
              <a:rPr lang="pt-PT" sz="2400" dirty="0" smtClean="0"/>
              <a:t>os átomos se </a:t>
            </a:r>
            <a:r>
              <a:rPr lang="pt-PT" sz="2400" dirty="0"/>
              <a:t>vão aproximando, começam a intensificar-se as forças </a:t>
            </a:r>
            <a:r>
              <a:rPr lang="pt-PT" sz="2400" dirty="0" smtClean="0"/>
              <a:t>atrativas </a:t>
            </a:r>
            <a:r>
              <a:rPr lang="pt-PT" sz="2400" dirty="0"/>
              <a:t>entre os </a:t>
            </a:r>
            <a:r>
              <a:rPr lang="pt-PT" sz="2400" b="1" dirty="0"/>
              <a:t>núcleos</a:t>
            </a:r>
            <a:r>
              <a:rPr lang="pt-PT" sz="2400" dirty="0"/>
              <a:t> de um dos átomos e a </a:t>
            </a:r>
            <a:r>
              <a:rPr lang="pt-PT" sz="2400" b="1" dirty="0"/>
              <a:t>nuvem eletrónica </a:t>
            </a:r>
            <a:r>
              <a:rPr lang="pt-PT" sz="2400" dirty="0"/>
              <a:t>do </a:t>
            </a:r>
            <a:r>
              <a:rPr lang="pt-PT" sz="2400" dirty="0" smtClean="0"/>
              <a:t>outro</a:t>
            </a:r>
            <a:r>
              <a:rPr lang="pt-PT" sz="2400" dirty="0"/>
              <a:t>, o que provoca uma </a:t>
            </a:r>
            <a:r>
              <a:rPr lang="pt-PT" sz="2400" u="sng" dirty="0"/>
              <a:t>diminuição da energia </a:t>
            </a:r>
            <a:r>
              <a:rPr lang="pt-PT" sz="2400" u="sng" dirty="0" smtClean="0"/>
              <a:t>potencial </a:t>
            </a:r>
            <a:r>
              <a:rPr lang="pt-PT" sz="2400" dirty="0" smtClean="0"/>
              <a:t>do </a:t>
            </a:r>
            <a:r>
              <a:rPr lang="pt-PT" sz="2400" dirty="0"/>
              <a:t>sistema. </a:t>
            </a:r>
          </a:p>
        </p:txBody>
      </p:sp>
      <p:sp>
        <p:nvSpPr>
          <p:cNvPr id="10" name="Oval 4"/>
          <p:cNvSpPr/>
          <p:nvPr/>
        </p:nvSpPr>
        <p:spPr>
          <a:xfrm>
            <a:off x="3923928" y="2132856"/>
            <a:ext cx="2160240" cy="1296144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95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646</Words>
  <Application>Microsoft Office PowerPoint</Application>
  <PresentationFormat>Apresentação na tela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do Office</vt:lpstr>
      <vt:lpstr>Apresentação do PowerPoint</vt:lpstr>
      <vt:lpstr>Do que as coisas são feitas?</vt:lpstr>
      <vt:lpstr>Qual é a importância de saber do que as coisas são feitas e como elas se ligam?</vt:lpstr>
      <vt:lpstr>Física e Química</vt:lpstr>
      <vt:lpstr>Apresentação do PowerPoint</vt:lpstr>
      <vt:lpstr>Apresentação do PowerPoint</vt:lpstr>
      <vt:lpstr>Ligação Química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Descreva como são as ligações químicas dos compostos abaixo</vt:lpstr>
      <vt:lpstr>Questões </vt:lpstr>
      <vt:lpstr>Como esse conteúdo é apresentado  nos LDs?</vt:lpstr>
      <vt:lpstr>Como a tecnologia pode nos ajudar no ensino desses conceitos?</vt:lpstr>
      <vt:lpstr>Apresentação do PowerPoint</vt:lpstr>
      <vt:lpstr>App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“Tal como o grosseiro substrato desta vista, as torres que se elevam para as nuvens, os palácios altivos, as igrejas majestosas, o próprio globo imenso, com tudo o que contém, hão de sumir-se, como se deu com essa visão tênue, sem deixarem vestígio.</dc:title>
  <dc:creator>Joana</dc:creator>
  <cp:lastModifiedBy>joana andrade</cp:lastModifiedBy>
  <cp:revision>51</cp:revision>
  <dcterms:created xsi:type="dcterms:W3CDTF">2018-03-18T14:07:42Z</dcterms:created>
  <dcterms:modified xsi:type="dcterms:W3CDTF">2018-04-02T12:59:24Z</dcterms:modified>
</cp:coreProperties>
</file>