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52"/>
  </p:notesMasterIdLst>
  <p:sldIdLst>
    <p:sldId id="256" r:id="rId5"/>
    <p:sldId id="258" r:id="rId6"/>
    <p:sldId id="277" r:id="rId7"/>
    <p:sldId id="276" r:id="rId8"/>
    <p:sldId id="297" r:id="rId9"/>
    <p:sldId id="272" r:id="rId10"/>
    <p:sldId id="260" r:id="rId11"/>
    <p:sldId id="259" r:id="rId12"/>
    <p:sldId id="273" r:id="rId13"/>
    <p:sldId id="263" r:id="rId14"/>
    <p:sldId id="262" r:id="rId15"/>
    <p:sldId id="275" r:id="rId16"/>
    <p:sldId id="264" r:id="rId17"/>
    <p:sldId id="274" r:id="rId18"/>
    <p:sldId id="265" r:id="rId19"/>
    <p:sldId id="289" r:id="rId20"/>
    <p:sldId id="290" r:id="rId21"/>
    <p:sldId id="292" r:id="rId22"/>
    <p:sldId id="294" r:id="rId23"/>
    <p:sldId id="286" r:id="rId24"/>
    <p:sldId id="291" r:id="rId25"/>
    <p:sldId id="295" r:id="rId26"/>
    <p:sldId id="267" r:id="rId27"/>
    <p:sldId id="266" r:id="rId28"/>
    <p:sldId id="293" r:id="rId29"/>
    <p:sldId id="268" r:id="rId30"/>
    <p:sldId id="280" r:id="rId31"/>
    <p:sldId id="269" r:id="rId32"/>
    <p:sldId id="279" r:id="rId33"/>
    <p:sldId id="261" r:id="rId34"/>
    <p:sldId id="278" r:id="rId35"/>
    <p:sldId id="281" r:id="rId36"/>
    <p:sldId id="299" r:id="rId37"/>
    <p:sldId id="300" r:id="rId38"/>
    <p:sldId id="270" r:id="rId39"/>
    <p:sldId id="282" r:id="rId40"/>
    <p:sldId id="285" r:id="rId41"/>
    <p:sldId id="283" r:id="rId42"/>
    <p:sldId id="271" r:id="rId43"/>
    <p:sldId id="284" r:id="rId44"/>
    <p:sldId id="287" r:id="rId45"/>
    <p:sldId id="288" r:id="rId46"/>
    <p:sldId id="302" r:id="rId47"/>
    <p:sldId id="303" r:id="rId48"/>
    <p:sldId id="301" r:id="rId49"/>
    <p:sldId id="296" r:id="rId50"/>
    <p:sldId id="298" r:id="rId5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578"/>
  </p:normalViewPr>
  <p:slideViewPr>
    <p:cSldViewPr snapToGrid="0" snapToObjects="1">
      <p:cViewPr>
        <p:scale>
          <a:sx n="119" d="100"/>
          <a:sy n="119" d="100"/>
        </p:scale>
        <p:origin x="312" y="-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78C9CC-CC34-4D0A-834F-4E0B8A6378D4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5BFB4C3-9721-45A4-95D6-BC9105B4443E}">
      <dgm:prSet/>
      <dgm:spPr/>
      <dgm:t>
        <a:bodyPr/>
        <a:lstStyle/>
        <a:p>
          <a:r>
            <a:rPr lang="pt-BR" u="sng"/>
            <a:t>Atividade</a:t>
          </a:r>
          <a:r>
            <a:rPr lang="pt-BR"/>
            <a:t> de Compra e venda de risco</a:t>
          </a:r>
          <a:endParaRPr lang="en-US"/>
        </a:p>
      </dgm:t>
    </dgm:pt>
    <dgm:pt modelId="{03711893-6E5D-41FF-8949-F73FADFB354D}" type="parTrans" cxnId="{E9660076-6C59-425E-A5BB-41AEC2FCC767}">
      <dgm:prSet/>
      <dgm:spPr/>
      <dgm:t>
        <a:bodyPr/>
        <a:lstStyle/>
        <a:p>
          <a:endParaRPr lang="en-US"/>
        </a:p>
      </dgm:t>
    </dgm:pt>
    <dgm:pt modelId="{758BF132-62CA-47BE-A27B-E73FCFC20C6C}" type="sibTrans" cxnId="{E9660076-6C59-425E-A5BB-41AEC2FCC767}">
      <dgm:prSet/>
      <dgm:spPr/>
      <dgm:t>
        <a:bodyPr/>
        <a:lstStyle/>
        <a:p>
          <a:endParaRPr lang="en-US"/>
        </a:p>
      </dgm:t>
    </dgm:pt>
    <dgm:pt modelId="{2B852905-9907-4BCA-BD28-2480B8599F4F}">
      <dgm:prSet/>
      <dgm:spPr/>
      <dgm:t>
        <a:bodyPr/>
        <a:lstStyle/>
        <a:p>
          <a:r>
            <a:rPr lang="pt-BR"/>
            <a:t>Circulação – transferência – socialização – pulverização do risco pela lei dos grandes números</a:t>
          </a:r>
          <a:endParaRPr lang="en-US"/>
        </a:p>
      </dgm:t>
    </dgm:pt>
    <dgm:pt modelId="{43EB1C45-4D6D-4F88-A3CD-C9B011508AC7}" type="parTrans" cxnId="{C14AD2D0-B154-442E-BA77-E4596A8F5F3C}">
      <dgm:prSet/>
      <dgm:spPr/>
      <dgm:t>
        <a:bodyPr/>
        <a:lstStyle/>
        <a:p>
          <a:endParaRPr lang="en-US"/>
        </a:p>
      </dgm:t>
    </dgm:pt>
    <dgm:pt modelId="{1DA84438-EAAF-4E33-9DB6-DF5601CA453A}" type="sibTrans" cxnId="{C14AD2D0-B154-442E-BA77-E4596A8F5F3C}">
      <dgm:prSet/>
      <dgm:spPr/>
      <dgm:t>
        <a:bodyPr/>
        <a:lstStyle/>
        <a:p>
          <a:endParaRPr lang="en-US"/>
        </a:p>
      </dgm:t>
    </dgm:pt>
    <dgm:pt modelId="{44183AE2-E7A6-4719-8195-0E3C3F706075}">
      <dgm:prSet/>
      <dgm:spPr/>
      <dgm:t>
        <a:bodyPr/>
        <a:lstStyle/>
        <a:p>
          <a:r>
            <a:rPr lang="pt-BR" dirty="0"/>
            <a:t>Sua viabilidade depende do calculo atuarial </a:t>
          </a:r>
          <a:endParaRPr lang="en-US" dirty="0"/>
        </a:p>
      </dgm:t>
    </dgm:pt>
    <dgm:pt modelId="{3E7861EC-5F11-4C74-8025-70C2C4B3A7EA}" type="parTrans" cxnId="{4225D829-B5EE-4649-B4C0-83FFB527913A}">
      <dgm:prSet/>
      <dgm:spPr/>
      <dgm:t>
        <a:bodyPr/>
        <a:lstStyle/>
        <a:p>
          <a:endParaRPr lang="en-US"/>
        </a:p>
      </dgm:t>
    </dgm:pt>
    <dgm:pt modelId="{162CA89D-9463-4BC4-8461-2FA7C438AA84}" type="sibTrans" cxnId="{4225D829-B5EE-4649-B4C0-83FFB527913A}">
      <dgm:prSet/>
      <dgm:spPr/>
      <dgm:t>
        <a:bodyPr/>
        <a:lstStyle/>
        <a:p>
          <a:endParaRPr lang="en-US"/>
        </a:p>
      </dgm:t>
    </dgm:pt>
    <dgm:pt modelId="{1B086199-E9B9-084E-B725-AF24D9C36C5B}" type="pres">
      <dgm:prSet presAssocID="{0E78C9CC-CC34-4D0A-834F-4E0B8A6378D4}" presName="vert0" presStyleCnt="0">
        <dgm:presLayoutVars>
          <dgm:dir/>
          <dgm:animOne val="branch"/>
          <dgm:animLvl val="lvl"/>
        </dgm:presLayoutVars>
      </dgm:prSet>
      <dgm:spPr/>
    </dgm:pt>
    <dgm:pt modelId="{D9CD3200-754E-F643-A5A1-CA98E13AF68F}" type="pres">
      <dgm:prSet presAssocID="{A5BFB4C3-9721-45A4-95D6-BC9105B4443E}" presName="thickLine" presStyleLbl="alignNode1" presStyleIdx="0" presStyleCnt="3"/>
      <dgm:spPr/>
    </dgm:pt>
    <dgm:pt modelId="{D6DB35C2-15AF-2D42-A3CE-2C509679A2DF}" type="pres">
      <dgm:prSet presAssocID="{A5BFB4C3-9721-45A4-95D6-BC9105B4443E}" presName="horz1" presStyleCnt="0"/>
      <dgm:spPr/>
    </dgm:pt>
    <dgm:pt modelId="{01DEE9C1-67D8-E346-84EC-B35F434964FC}" type="pres">
      <dgm:prSet presAssocID="{A5BFB4C3-9721-45A4-95D6-BC9105B4443E}" presName="tx1" presStyleLbl="revTx" presStyleIdx="0" presStyleCnt="3"/>
      <dgm:spPr/>
    </dgm:pt>
    <dgm:pt modelId="{2CBF9E5B-40E3-7B48-AD4B-12DAAD6E8EAE}" type="pres">
      <dgm:prSet presAssocID="{A5BFB4C3-9721-45A4-95D6-BC9105B4443E}" presName="vert1" presStyleCnt="0"/>
      <dgm:spPr/>
    </dgm:pt>
    <dgm:pt modelId="{9CA3357A-3E45-F14E-AA3B-9DFED62DAB13}" type="pres">
      <dgm:prSet presAssocID="{2B852905-9907-4BCA-BD28-2480B8599F4F}" presName="thickLine" presStyleLbl="alignNode1" presStyleIdx="1" presStyleCnt="3"/>
      <dgm:spPr/>
    </dgm:pt>
    <dgm:pt modelId="{7F2D878E-DD70-9049-AA2E-B8F947F0D1C8}" type="pres">
      <dgm:prSet presAssocID="{2B852905-9907-4BCA-BD28-2480B8599F4F}" presName="horz1" presStyleCnt="0"/>
      <dgm:spPr/>
    </dgm:pt>
    <dgm:pt modelId="{30C71C4B-29D4-2841-84DC-76DEB807B5BC}" type="pres">
      <dgm:prSet presAssocID="{2B852905-9907-4BCA-BD28-2480B8599F4F}" presName="tx1" presStyleLbl="revTx" presStyleIdx="1" presStyleCnt="3"/>
      <dgm:spPr/>
    </dgm:pt>
    <dgm:pt modelId="{6792A06B-11CB-2E47-A173-22B726DD2503}" type="pres">
      <dgm:prSet presAssocID="{2B852905-9907-4BCA-BD28-2480B8599F4F}" presName="vert1" presStyleCnt="0"/>
      <dgm:spPr/>
    </dgm:pt>
    <dgm:pt modelId="{4AB97E6B-F2C8-5E48-B8D9-843DBD1E4C81}" type="pres">
      <dgm:prSet presAssocID="{44183AE2-E7A6-4719-8195-0E3C3F706075}" presName="thickLine" presStyleLbl="alignNode1" presStyleIdx="2" presStyleCnt="3"/>
      <dgm:spPr/>
    </dgm:pt>
    <dgm:pt modelId="{A6C85B9C-008F-E54A-A3C4-55C4D44DC4B4}" type="pres">
      <dgm:prSet presAssocID="{44183AE2-E7A6-4719-8195-0E3C3F706075}" presName="horz1" presStyleCnt="0"/>
      <dgm:spPr/>
    </dgm:pt>
    <dgm:pt modelId="{3374996B-0F79-1E4C-BB3F-80D3F8FB6B2E}" type="pres">
      <dgm:prSet presAssocID="{44183AE2-E7A6-4719-8195-0E3C3F706075}" presName="tx1" presStyleLbl="revTx" presStyleIdx="2" presStyleCnt="3"/>
      <dgm:spPr/>
    </dgm:pt>
    <dgm:pt modelId="{ADDB4D6C-87C3-E341-AA5F-E765DB8143E5}" type="pres">
      <dgm:prSet presAssocID="{44183AE2-E7A6-4719-8195-0E3C3F706075}" presName="vert1" presStyleCnt="0"/>
      <dgm:spPr/>
    </dgm:pt>
  </dgm:ptLst>
  <dgm:cxnLst>
    <dgm:cxn modelId="{DF69DB06-6B6A-E341-94F4-20FB6288390C}" type="presOf" srcId="{2B852905-9907-4BCA-BD28-2480B8599F4F}" destId="{30C71C4B-29D4-2841-84DC-76DEB807B5BC}" srcOrd="0" destOrd="0" presId="urn:microsoft.com/office/officeart/2008/layout/LinedList"/>
    <dgm:cxn modelId="{1191041F-AD19-EF43-B554-26D330721305}" type="presOf" srcId="{44183AE2-E7A6-4719-8195-0E3C3F706075}" destId="{3374996B-0F79-1E4C-BB3F-80D3F8FB6B2E}" srcOrd="0" destOrd="0" presId="urn:microsoft.com/office/officeart/2008/layout/LinedList"/>
    <dgm:cxn modelId="{4225D829-B5EE-4649-B4C0-83FFB527913A}" srcId="{0E78C9CC-CC34-4D0A-834F-4E0B8A6378D4}" destId="{44183AE2-E7A6-4719-8195-0E3C3F706075}" srcOrd="2" destOrd="0" parTransId="{3E7861EC-5F11-4C74-8025-70C2C4B3A7EA}" sibTransId="{162CA89D-9463-4BC4-8461-2FA7C438AA84}"/>
    <dgm:cxn modelId="{226D6F75-ECB8-0C4B-B3DA-55A0820D09EB}" type="presOf" srcId="{0E78C9CC-CC34-4D0A-834F-4E0B8A6378D4}" destId="{1B086199-E9B9-084E-B725-AF24D9C36C5B}" srcOrd="0" destOrd="0" presId="urn:microsoft.com/office/officeart/2008/layout/LinedList"/>
    <dgm:cxn modelId="{E9660076-6C59-425E-A5BB-41AEC2FCC767}" srcId="{0E78C9CC-CC34-4D0A-834F-4E0B8A6378D4}" destId="{A5BFB4C3-9721-45A4-95D6-BC9105B4443E}" srcOrd="0" destOrd="0" parTransId="{03711893-6E5D-41FF-8949-F73FADFB354D}" sibTransId="{758BF132-62CA-47BE-A27B-E73FCFC20C6C}"/>
    <dgm:cxn modelId="{79ED6489-4286-5F49-8C9E-62358BB1A076}" type="presOf" srcId="{A5BFB4C3-9721-45A4-95D6-BC9105B4443E}" destId="{01DEE9C1-67D8-E346-84EC-B35F434964FC}" srcOrd="0" destOrd="0" presId="urn:microsoft.com/office/officeart/2008/layout/LinedList"/>
    <dgm:cxn modelId="{C14AD2D0-B154-442E-BA77-E4596A8F5F3C}" srcId="{0E78C9CC-CC34-4D0A-834F-4E0B8A6378D4}" destId="{2B852905-9907-4BCA-BD28-2480B8599F4F}" srcOrd="1" destOrd="0" parTransId="{43EB1C45-4D6D-4F88-A3CD-C9B011508AC7}" sibTransId="{1DA84438-EAAF-4E33-9DB6-DF5601CA453A}"/>
    <dgm:cxn modelId="{58BE8BCF-9164-2847-82AB-FC7842721206}" type="presParOf" srcId="{1B086199-E9B9-084E-B725-AF24D9C36C5B}" destId="{D9CD3200-754E-F643-A5A1-CA98E13AF68F}" srcOrd="0" destOrd="0" presId="urn:microsoft.com/office/officeart/2008/layout/LinedList"/>
    <dgm:cxn modelId="{F139D90C-FA87-7742-B574-93DC28348FE6}" type="presParOf" srcId="{1B086199-E9B9-084E-B725-AF24D9C36C5B}" destId="{D6DB35C2-15AF-2D42-A3CE-2C509679A2DF}" srcOrd="1" destOrd="0" presId="urn:microsoft.com/office/officeart/2008/layout/LinedList"/>
    <dgm:cxn modelId="{4847933D-F697-D44C-B3D8-FE4191621922}" type="presParOf" srcId="{D6DB35C2-15AF-2D42-A3CE-2C509679A2DF}" destId="{01DEE9C1-67D8-E346-84EC-B35F434964FC}" srcOrd="0" destOrd="0" presId="urn:microsoft.com/office/officeart/2008/layout/LinedList"/>
    <dgm:cxn modelId="{47614CCE-E5F4-6A48-BC59-108FC0AFDD7B}" type="presParOf" srcId="{D6DB35C2-15AF-2D42-A3CE-2C509679A2DF}" destId="{2CBF9E5B-40E3-7B48-AD4B-12DAAD6E8EAE}" srcOrd="1" destOrd="0" presId="urn:microsoft.com/office/officeart/2008/layout/LinedList"/>
    <dgm:cxn modelId="{62EB3B7A-B84F-B545-8C14-B2BF903873B0}" type="presParOf" srcId="{1B086199-E9B9-084E-B725-AF24D9C36C5B}" destId="{9CA3357A-3E45-F14E-AA3B-9DFED62DAB13}" srcOrd="2" destOrd="0" presId="urn:microsoft.com/office/officeart/2008/layout/LinedList"/>
    <dgm:cxn modelId="{8F26A81E-933E-BE48-B234-01609463D629}" type="presParOf" srcId="{1B086199-E9B9-084E-B725-AF24D9C36C5B}" destId="{7F2D878E-DD70-9049-AA2E-B8F947F0D1C8}" srcOrd="3" destOrd="0" presId="urn:microsoft.com/office/officeart/2008/layout/LinedList"/>
    <dgm:cxn modelId="{41873596-6B70-9A45-8807-482B67C3381E}" type="presParOf" srcId="{7F2D878E-DD70-9049-AA2E-B8F947F0D1C8}" destId="{30C71C4B-29D4-2841-84DC-76DEB807B5BC}" srcOrd="0" destOrd="0" presId="urn:microsoft.com/office/officeart/2008/layout/LinedList"/>
    <dgm:cxn modelId="{DF0F2324-52D1-7D43-A933-FBFF89710F2D}" type="presParOf" srcId="{7F2D878E-DD70-9049-AA2E-B8F947F0D1C8}" destId="{6792A06B-11CB-2E47-A173-22B726DD2503}" srcOrd="1" destOrd="0" presId="urn:microsoft.com/office/officeart/2008/layout/LinedList"/>
    <dgm:cxn modelId="{8A44122C-BD5F-EE48-81F9-FCF7474B2998}" type="presParOf" srcId="{1B086199-E9B9-084E-B725-AF24D9C36C5B}" destId="{4AB97E6B-F2C8-5E48-B8D9-843DBD1E4C81}" srcOrd="4" destOrd="0" presId="urn:microsoft.com/office/officeart/2008/layout/LinedList"/>
    <dgm:cxn modelId="{1FA8D547-FB02-E542-A10C-7BDFAE0D1DAA}" type="presParOf" srcId="{1B086199-E9B9-084E-B725-AF24D9C36C5B}" destId="{A6C85B9C-008F-E54A-A3C4-55C4D44DC4B4}" srcOrd="5" destOrd="0" presId="urn:microsoft.com/office/officeart/2008/layout/LinedList"/>
    <dgm:cxn modelId="{BA30D9FA-9EE2-3741-A7F4-51C9FE4FBC17}" type="presParOf" srcId="{A6C85B9C-008F-E54A-A3C4-55C4D44DC4B4}" destId="{3374996B-0F79-1E4C-BB3F-80D3F8FB6B2E}" srcOrd="0" destOrd="0" presId="urn:microsoft.com/office/officeart/2008/layout/LinedList"/>
    <dgm:cxn modelId="{BD42C213-CC33-694A-B1EF-0795F04CD14E}" type="presParOf" srcId="{A6C85B9C-008F-E54A-A3C4-55C4D44DC4B4}" destId="{ADDB4D6C-87C3-E341-AA5F-E765DB8143E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684FBB-59DF-49BA-8721-E4680DFE1B72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F69AA464-F85A-4D1C-A16E-6669F3A8DA2E}">
      <dgm:prSet/>
      <dgm:spPr/>
      <dgm:t>
        <a:bodyPr/>
        <a:lstStyle/>
        <a:p>
          <a:r>
            <a:rPr lang="pt-BR"/>
            <a:t>Para evitar abusos, tribunais ingleses passam a exigir a presença de interesse para que possa validamente ser contratado seguro.</a:t>
          </a:r>
          <a:endParaRPr lang="en-US"/>
        </a:p>
      </dgm:t>
    </dgm:pt>
    <dgm:pt modelId="{85F4437E-5260-4618-A930-D0BF0FB29616}" type="parTrans" cxnId="{CEE01833-28C9-43F3-8310-21556D4102C1}">
      <dgm:prSet/>
      <dgm:spPr/>
      <dgm:t>
        <a:bodyPr/>
        <a:lstStyle/>
        <a:p>
          <a:endParaRPr lang="en-US"/>
        </a:p>
      </dgm:t>
    </dgm:pt>
    <dgm:pt modelId="{FC139581-6F78-41CF-95D1-4709AA546C61}" type="sibTrans" cxnId="{CEE01833-28C9-43F3-8310-21556D4102C1}">
      <dgm:prSet/>
      <dgm:spPr/>
      <dgm:t>
        <a:bodyPr/>
        <a:lstStyle/>
        <a:p>
          <a:endParaRPr lang="en-US"/>
        </a:p>
      </dgm:t>
    </dgm:pt>
    <dgm:pt modelId="{D0721FFB-F741-4653-8934-14ECCA86A241}">
      <dgm:prSet/>
      <dgm:spPr/>
      <dgm:t>
        <a:bodyPr/>
        <a:lstStyle/>
        <a:p>
          <a:r>
            <a:rPr lang="pt-BR"/>
            <a:t>Esse elemento passa a ser exigidos em outros países, dada a centralidade da Inglaterra no negócio securitário </a:t>
          </a:r>
          <a:endParaRPr lang="en-US"/>
        </a:p>
      </dgm:t>
    </dgm:pt>
    <dgm:pt modelId="{EBABEE87-8A6C-4BD5-8162-BF2151BAB1C0}" type="parTrans" cxnId="{CFF1862F-79C2-4BA3-B47E-550E9D15EFFF}">
      <dgm:prSet/>
      <dgm:spPr/>
      <dgm:t>
        <a:bodyPr/>
        <a:lstStyle/>
        <a:p>
          <a:endParaRPr lang="en-US"/>
        </a:p>
      </dgm:t>
    </dgm:pt>
    <dgm:pt modelId="{81CE34EA-0775-4E4D-B3CB-E82E4082E2A1}" type="sibTrans" cxnId="{CFF1862F-79C2-4BA3-B47E-550E9D15EFFF}">
      <dgm:prSet/>
      <dgm:spPr/>
      <dgm:t>
        <a:bodyPr/>
        <a:lstStyle/>
        <a:p>
          <a:endParaRPr lang="en-US"/>
        </a:p>
      </dgm:t>
    </dgm:pt>
    <dgm:pt modelId="{4EF164F9-12BB-D14A-91B7-F9CAAFC6E9E8}" type="pres">
      <dgm:prSet presAssocID="{C2684FBB-59DF-49BA-8721-E4680DFE1B72}" presName="linear" presStyleCnt="0">
        <dgm:presLayoutVars>
          <dgm:animLvl val="lvl"/>
          <dgm:resizeHandles val="exact"/>
        </dgm:presLayoutVars>
      </dgm:prSet>
      <dgm:spPr/>
    </dgm:pt>
    <dgm:pt modelId="{814DFF1F-B5D0-6949-8CEB-C4FB522F50E9}" type="pres">
      <dgm:prSet presAssocID="{F69AA464-F85A-4D1C-A16E-6669F3A8DA2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31DCD29-B720-714A-99F3-C2AD2CA9AB9F}" type="pres">
      <dgm:prSet presAssocID="{FC139581-6F78-41CF-95D1-4709AA546C61}" presName="spacer" presStyleCnt="0"/>
      <dgm:spPr/>
    </dgm:pt>
    <dgm:pt modelId="{7CDA0061-CBF0-DD48-B75D-09C5435C0570}" type="pres">
      <dgm:prSet presAssocID="{D0721FFB-F741-4653-8934-14ECCA86A241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CFF1862F-79C2-4BA3-B47E-550E9D15EFFF}" srcId="{C2684FBB-59DF-49BA-8721-E4680DFE1B72}" destId="{D0721FFB-F741-4653-8934-14ECCA86A241}" srcOrd="1" destOrd="0" parTransId="{EBABEE87-8A6C-4BD5-8162-BF2151BAB1C0}" sibTransId="{81CE34EA-0775-4E4D-B3CB-E82E4082E2A1}"/>
    <dgm:cxn modelId="{CEE01833-28C9-43F3-8310-21556D4102C1}" srcId="{C2684FBB-59DF-49BA-8721-E4680DFE1B72}" destId="{F69AA464-F85A-4D1C-A16E-6669F3A8DA2E}" srcOrd="0" destOrd="0" parTransId="{85F4437E-5260-4618-A930-D0BF0FB29616}" sibTransId="{FC139581-6F78-41CF-95D1-4709AA546C61}"/>
    <dgm:cxn modelId="{89694140-4A69-0842-8D36-DB669B64C0E2}" type="presOf" srcId="{D0721FFB-F741-4653-8934-14ECCA86A241}" destId="{7CDA0061-CBF0-DD48-B75D-09C5435C0570}" srcOrd="0" destOrd="0" presId="urn:microsoft.com/office/officeart/2005/8/layout/vList2"/>
    <dgm:cxn modelId="{BF3E799C-AAE1-B746-AB88-72BFBB17A114}" type="presOf" srcId="{F69AA464-F85A-4D1C-A16E-6669F3A8DA2E}" destId="{814DFF1F-B5D0-6949-8CEB-C4FB522F50E9}" srcOrd="0" destOrd="0" presId="urn:microsoft.com/office/officeart/2005/8/layout/vList2"/>
    <dgm:cxn modelId="{9D31E6C3-9C22-684D-B7B2-EF2240900F72}" type="presOf" srcId="{C2684FBB-59DF-49BA-8721-E4680DFE1B72}" destId="{4EF164F9-12BB-D14A-91B7-F9CAAFC6E9E8}" srcOrd="0" destOrd="0" presId="urn:microsoft.com/office/officeart/2005/8/layout/vList2"/>
    <dgm:cxn modelId="{E285A77E-22F6-4947-8871-8A7417F31A35}" type="presParOf" srcId="{4EF164F9-12BB-D14A-91B7-F9CAAFC6E9E8}" destId="{814DFF1F-B5D0-6949-8CEB-C4FB522F50E9}" srcOrd="0" destOrd="0" presId="urn:microsoft.com/office/officeart/2005/8/layout/vList2"/>
    <dgm:cxn modelId="{AB181A5B-7A5E-724C-91E0-A836028A8E94}" type="presParOf" srcId="{4EF164F9-12BB-D14A-91B7-F9CAAFC6E9E8}" destId="{D31DCD29-B720-714A-99F3-C2AD2CA9AB9F}" srcOrd="1" destOrd="0" presId="urn:microsoft.com/office/officeart/2005/8/layout/vList2"/>
    <dgm:cxn modelId="{30F424F8-DD24-0642-B708-9C2BD7848613}" type="presParOf" srcId="{4EF164F9-12BB-D14A-91B7-F9CAAFC6E9E8}" destId="{7CDA0061-CBF0-DD48-B75D-09C5435C057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13FEA6-EAC1-413F-9E63-F404C72DC59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BE79898-B760-4512-B60E-FA1C5ED2BC6E}">
      <dgm:prSet/>
      <dgm:spPr/>
      <dgm:t>
        <a:bodyPr/>
        <a:lstStyle/>
        <a:p>
          <a:r>
            <a:rPr lang="pt-BR"/>
            <a:t>Industrialização com base em eletricidade e petróleo</a:t>
          </a:r>
          <a:endParaRPr lang="en-US"/>
        </a:p>
      </dgm:t>
    </dgm:pt>
    <dgm:pt modelId="{A36F5EE4-AECE-49A3-93D0-3837F5D2AE32}" type="parTrans" cxnId="{7497E1BF-6277-4986-B9E0-1DF08ECF945F}">
      <dgm:prSet/>
      <dgm:spPr/>
      <dgm:t>
        <a:bodyPr/>
        <a:lstStyle/>
        <a:p>
          <a:endParaRPr lang="en-US"/>
        </a:p>
      </dgm:t>
    </dgm:pt>
    <dgm:pt modelId="{728036C1-9162-4B04-94D4-772C288BFA8F}" type="sibTrans" cxnId="{7497E1BF-6277-4986-B9E0-1DF08ECF945F}">
      <dgm:prSet/>
      <dgm:spPr/>
      <dgm:t>
        <a:bodyPr/>
        <a:lstStyle/>
        <a:p>
          <a:endParaRPr lang="en-US"/>
        </a:p>
      </dgm:t>
    </dgm:pt>
    <dgm:pt modelId="{ACD696B2-03AE-4C0B-AD0F-29972CC9DE66}">
      <dgm:prSet/>
      <dgm:spPr/>
      <dgm:t>
        <a:bodyPr/>
        <a:lstStyle/>
        <a:p>
          <a:r>
            <a:rPr lang="pt-BR"/>
            <a:t>Disseminação da responsabilidade objetiva (sem culpa)</a:t>
          </a:r>
          <a:endParaRPr lang="en-US"/>
        </a:p>
      </dgm:t>
    </dgm:pt>
    <dgm:pt modelId="{61411032-6862-4BBD-8497-F74AB4437961}" type="parTrans" cxnId="{4B23F0A8-00F2-4667-984A-2DB6ECF01BDC}">
      <dgm:prSet/>
      <dgm:spPr/>
      <dgm:t>
        <a:bodyPr/>
        <a:lstStyle/>
        <a:p>
          <a:endParaRPr lang="en-US"/>
        </a:p>
      </dgm:t>
    </dgm:pt>
    <dgm:pt modelId="{72DD7FE8-0EBE-4E13-937D-5E1F81246D3B}" type="sibTrans" cxnId="{4B23F0A8-00F2-4667-984A-2DB6ECF01BDC}">
      <dgm:prSet/>
      <dgm:spPr/>
      <dgm:t>
        <a:bodyPr/>
        <a:lstStyle/>
        <a:p>
          <a:endParaRPr lang="en-US"/>
        </a:p>
      </dgm:t>
    </dgm:pt>
    <dgm:pt modelId="{E6FB6C25-A8E2-4C1C-AB53-984C77D3B0CB}">
      <dgm:prSet/>
      <dgm:spPr/>
      <dgm:t>
        <a:bodyPr/>
        <a:lstStyle/>
        <a:p>
          <a:r>
            <a:rPr lang="pt-BR"/>
            <a:t>Sociedade de massas</a:t>
          </a:r>
          <a:endParaRPr lang="en-US"/>
        </a:p>
      </dgm:t>
    </dgm:pt>
    <dgm:pt modelId="{ECF9AF19-2ABA-49E9-9604-D97007C04006}" type="parTrans" cxnId="{D68574B9-B409-4D7E-B7CD-18903FE2DEC8}">
      <dgm:prSet/>
      <dgm:spPr/>
      <dgm:t>
        <a:bodyPr/>
        <a:lstStyle/>
        <a:p>
          <a:endParaRPr lang="en-US"/>
        </a:p>
      </dgm:t>
    </dgm:pt>
    <dgm:pt modelId="{92C04D3C-A6C9-43D7-A934-1B71D772D91F}" type="sibTrans" cxnId="{D68574B9-B409-4D7E-B7CD-18903FE2DEC8}">
      <dgm:prSet/>
      <dgm:spPr/>
      <dgm:t>
        <a:bodyPr/>
        <a:lstStyle/>
        <a:p>
          <a:endParaRPr lang="en-US"/>
        </a:p>
      </dgm:t>
    </dgm:pt>
    <dgm:pt modelId="{D785CFC4-1189-4D09-B7EB-72C1DD032EAE}">
      <dgm:prSet/>
      <dgm:spPr/>
      <dgm:t>
        <a:bodyPr/>
        <a:lstStyle/>
        <a:p>
          <a:r>
            <a:rPr lang="pt-BR"/>
            <a:t>Impactos no setor securitário:</a:t>
          </a:r>
          <a:endParaRPr lang="en-US"/>
        </a:p>
      </dgm:t>
    </dgm:pt>
    <dgm:pt modelId="{E9FF3D7B-3183-44B6-8514-809F8AFD4E64}" type="parTrans" cxnId="{415FFD9F-7198-4574-B311-F5C9487D277A}">
      <dgm:prSet/>
      <dgm:spPr/>
      <dgm:t>
        <a:bodyPr/>
        <a:lstStyle/>
        <a:p>
          <a:endParaRPr lang="en-US"/>
        </a:p>
      </dgm:t>
    </dgm:pt>
    <dgm:pt modelId="{71DAF3BB-F961-40A4-B588-2573BD0C2CA0}" type="sibTrans" cxnId="{415FFD9F-7198-4574-B311-F5C9487D277A}">
      <dgm:prSet/>
      <dgm:spPr/>
      <dgm:t>
        <a:bodyPr/>
        <a:lstStyle/>
        <a:p>
          <a:endParaRPr lang="en-US"/>
        </a:p>
      </dgm:t>
    </dgm:pt>
    <dgm:pt modelId="{CF9EDD55-B664-4861-A73E-6C4FF7E6CB64}">
      <dgm:prSet/>
      <dgm:spPr/>
      <dgm:t>
        <a:bodyPr/>
        <a:lstStyle/>
        <a:p>
          <a:r>
            <a:rPr lang="pt-BR" dirty="0"/>
            <a:t>Seguros obrigatórios (acidentes  do trabalho – a partir da Alemanha, RC para veículos, Incêndio para condomínios)</a:t>
          </a:r>
          <a:endParaRPr lang="en-US" dirty="0"/>
        </a:p>
      </dgm:t>
    </dgm:pt>
    <dgm:pt modelId="{3E23573C-3653-46C2-AB79-054F6B51CF47}" type="parTrans" cxnId="{41E33995-A4FA-4592-8BB6-DDD54E190853}">
      <dgm:prSet/>
      <dgm:spPr/>
      <dgm:t>
        <a:bodyPr/>
        <a:lstStyle/>
        <a:p>
          <a:endParaRPr lang="en-US"/>
        </a:p>
      </dgm:t>
    </dgm:pt>
    <dgm:pt modelId="{77D4E96F-8212-41BA-8548-7007162B2E4B}" type="sibTrans" cxnId="{41E33995-A4FA-4592-8BB6-DDD54E190853}">
      <dgm:prSet/>
      <dgm:spPr/>
      <dgm:t>
        <a:bodyPr/>
        <a:lstStyle/>
        <a:p>
          <a:endParaRPr lang="en-US"/>
        </a:p>
      </dgm:t>
    </dgm:pt>
    <dgm:pt modelId="{A66E74ED-388D-41E8-8809-F02460C93B81}">
      <dgm:prSet/>
      <dgm:spPr/>
      <dgm:t>
        <a:bodyPr/>
        <a:lstStyle/>
        <a:p>
          <a:r>
            <a:rPr lang="pt-BR" dirty="0"/>
            <a:t>Seguros privados contratados por adesão a condições gerais de negócio. FACILITA O CÁLCULO ATUARIAL</a:t>
          </a:r>
          <a:endParaRPr lang="en-US" dirty="0"/>
        </a:p>
      </dgm:t>
    </dgm:pt>
    <dgm:pt modelId="{BC43FFE3-17A7-4681-9C01-7D8E6AB83AA3}" type="parTrans" cxnId="{90E9CB35-59D8-4E66-84E5-A6C3F8D7B2B2}">
      <dgm:prSet/>
      <dgm:spPr/>
      <dgm:t>
        <a:bodyPr/>
        <a:lstStyle/>
        <a:p>
          <a:endParaRPr lang="en-US"/>
        </a:p>
      </dgm:t>
    </dgm:pt>
    <dgm:pt modelId="{B3980883-34A9-4DE8-A32B-83B6C0232BD8}" type="sibTrans" cxnId="{90E9CB35-59D8-4E66-84E5-A6C3F8D7B2B2}">
      <dgm:prSet/>
      <dgm:spPr/>
      <dgm:t>
        <a:bodyPr/>
        <a:lstStyle/>
        <a:p>
          <a:endParaRPr lang="en-US"/>
        </a:p>
      </dgm:t>
    </dgm:pt>
    <dgm:pt modelId="{604755C1-FF58-B74A-93E6-3BB8593C7008}">
      <dgm:prSet/>
      <dgm:spPr/>
      <dgm:t>
        <a:bodyPr/>
        <a:lstStyle/>
        <a:p>
          <a:r>
            <a:rPr lang="en-US" dirty="0" err="1"/>
            <a:t>Superação</a:t>
          </a:r>
          <a:r>
            <a:rPr lang="en-US" dirty="0"/>
            <a:t> de </a:t>
          </a:r>
          <a:r>
            <a:rPr lang="en-US" dirty="0" err="1"/>
            <a:t>visão</a:t>
          </a:r>
          <a:r>
            <a:rPr lang="en-US" dirty="0"/>
            <a:t> </a:t>
          </a:r>
          <a:r>
            <a:rPr lang="en-US" dirty="0" err="1"/>
            <a:t>individualista</a:t>
          </a:r>
          <a:r>
            <a:rPr lang="en-US" dirty="0"/>
            <a:t> dos </a:t>
          </a:r>
          <a:r>
            <a:rPr lang="en-US" dirty="0" err="1"/>
            <a:t>contratos</a:t>
          </a:r>
          <a:r>
            <a:rPr lang="en-US" dirty="0"/>
            <a:t> de </a:t>
          </a:r>
          <a:r>
            <a:rPr lang="en-US" dirty="0" err="1"/>
            <a:t>seguros</a:t>
          </a:r>
          <a:endParaRPr lang="en-US" dirty="0"/>
        </a:p>
      </dgm:t>
    </dgm:pt>
    <dgm:pt modelId="{2FB49AD2-79BD-2045-966A-6434DA9F1193}" type="parTrans" cxnId="{063357FD-9919-764B-BA32-8C7A187EED91}">
      <dgm:prSet/>
      <dgm:spPr/>
      <dgm:t>
        <a:bodyPr/>
        <a:lstStyle/>
        <a:p>
          <a:endParaRPr lang="pt-BR"/>
        </a:p>
      </dgm:t>
    </dgm:pt>
    <dgm:pt modelId="{B35DC449-6995-044B-89C0-A03BCF2E6379}" type="sibTrans" cxnId="{063357FD-9919-764B-BA32-8C7A187EED91}">
      <dgm:prSet/>
      <dgm:spPr/>
      <dgm:t>
        <a:bodyPr/>
        <a:lstStyle/>
        <a:p>
          <a:endParaRPr lang="pt-BR"/>
        </a:p>
      </dgm:t>
    </dgm:pt>
    <dgm:pt modelId="{7166B190-163C-BE40-80C6-27A3D7BCE5D7}">
      <dgm:prSet/>
      <dgm:spPr/>
      <dgm:t>
        <a:bodyPr/>
        <a:lstStyle/>
        <a:p>
          <a:r>
            <a:rPr lang="en-US" dirty="0" err="1"/>
            <a:t>Regulaçao</a:t>
          </a:r>
          <a:r>
            <a:rPr lang="en-US" dirty="0"/>
            <a:t> do </a:t>
          </a:r>
          <a:r>
            <a:rPr lang="en-US" dirty="0" err="1"/>
            <a:t>setor</a:t>
          </a:r>
          <a:r>
            <a:rPr lang="en-US" dirty="0"/>
            <a:t> </a:t>
          </a:r>
          <a:r>
            <a:rPr lang="en-US" dirty="0" err="1"/>
            <a:t>securitário</a:t>
          </a:r>
          <a:r>
            <a:rPr lang="en-US" dirty="0"/>
            <a:t>, inclusive do </a:t>
          </a:r>
          <a:r>
            <a:rPr lang="en-US" dirty="0" err="1"/>
            <a:t>contrato</a:t>
          </a:r>
          <a:r>
            <a:rPr lang="en-US" dirty="0"/>
            <a:t> (</a:t>
          </a:r>
          <a:r>
            <a:rPr lang="en-US" dirty="0" err="1"/>
            <a:t>contratos</a:t>
          </a:r>
          <a:r>
            <a:rPr lang="en-US" dirty="0"/>
            <a:t> </a:t>
          </a:r>
          <a:r>
            <a:rPr lang="en-US" dirty="0" err="1"/>
            <a:t>desequilibrados</a:t>
          </a:r>
          <a:r>
            <a:rPr lang="en-US" dirty="0"/>
            <a:t> </a:t>
          </a:r>
          <a:r>
            <a:rPr lang="en-US" dirty="0" err="1"/>
            <a:t>impactam</a:t>
          </a:r>
          <a:r>
            <a:rPr lang="en-US" dirty="0"/>
            <a:t> o Sistema) </a:t>
          </a:r>
        </a:p>
      </dgm:t>
    </dgm:pt>
    <dgm:pt modelId="{318DF2D6-DA14-8F4C-89D6-BA35C47767EF}" type="parTrans" cxnId="{F7188F77-DFCB-8F4A-9C78-4D74B607C553}">
      <dgm:prSet/>
      <dgm:spPr/>
      <dgm:t>
        <a:bodyPr/>
        <a:lstStyle/>
        <a:p>
          <a:endParaRPr lang="pt-BR"/>
        </a:p>
      </dgm:t>
    </dgm:pt>
    <dgm:pt modelId="{0495226A-DE20-D04C-89D3-0AB640410FBA}" type="sibTrans" cxnId="{F7188F77-DFCB-8F4A-9C78-4D74B607C553}">
      <dgm:prSet/>
      <dgm:spPr/>
      <dgm:t>
        <a:bodyPr/>
        <a:lstStyle/>
        <a:p>
          <a:endParaRPr lang="pt-BR"/>
        </a:p>
      </dgm:t>
    </dgm:pt>
    <dgm:pt modelId="{BFBCAC04-4312-7243-8E63-00F29BEAC6FF}">
      <dgm:prSet/>
      <dgm:spPr/>
      <dgm:t>
        <a:bodyPr/>
        <a:lstStyle/>
        <a:p>
          <a:r>
            <a:rPr lang="en-US" dirty="0" err="1"/>
            <a:t>Apolices</a:t>
          </a:r>
          <a:r>
            <a:rPr lang="en-US" dirty="0"/>
            <a:t> de </a:t>
          </a:r>
          <a:r>
            <a:rPr lang="en-US" dirty="0" err="1"/>
            <a:t>responsabilidade</a:t>
          </a:r>
          <a:r>
            <a:rPr lang="en-US" dirty="0"/>
            <a:t> civil </a:t>
          </a:r>
          <a:r>
            <a:rPr lang="en-US" dirty="0" err="1"/>
            <a:t>contratadas</a:t>
          </a:r>
          <a:r>
            <a:rPr lang="en-US" dirty="0"/>
            <a:t> </a:t>
          </a:r>
          <a:r>
            <a:rPr lang="en-US" dirty="0" err="1"/>
            <a:t>pelas</a:t>
          </a:r>
          <a:r>
            <a:rPr lang="en-US" dirty="0"/>
            <a:t> </a:t>
          </a:r>
          <a:r>
            <a:rPr lang="en-US" dirty="0" err="1"/>
            <a:t>empresas</a:t>
          </a:r>
          <a:r>
            <a:rPr lang="en-US" dirty="0"/>
            <a:t> (por ser </a:t>
          </a:r>
          <a:r>
            <a:rPr lang="en-US" dirty="0" err="1"/>
            <a:t>mais</a:t>
          </a:r>
          <a:r>
            <a:rPr lang="en-US" dirty="0"/>
            <a:t> </a:t>
          </a:r>
          <a:r>
            <a:rPr lang="en-US" dirty="0" err="1"/>
            <a:t>eficiente</a:t>
          </a:r>
          <a:r>
            <a:rPr lang="en-US" dirty="0"/>
            <a:t>, Segundo Richard Posner)</a:t>
          </a:r>
        </a:p>
      </dgm:t>
    </dgm:pt>
    <dgm:pt modelId="{1FEAD355-6B4E-7444-B880-E20B72D37328}" type="parTrans" cxnId="{3EC62DDF-BC22-AE49-8996-39535CDFF802}">
      <dgm:prSet/>
      <dgm:spPr/>
      <dgm:t>
        <a:bodyPr/>
        <a:lstStyle/>
        <a:p>
          <a:endParaRPr lang="pt-BR"/>
        </a:p>
      </dgm:t>
    </dgm:pt>
    <dgm:pt modelId="{B7982F27-6C4C-B048-86DA-F433B9BB4299}" type="sibTrans" cxnId="{3EC62DDF-BC22-AE49-8996-39535CDFF802}">
      <dgm:prSet/>
      <dgm:spPr/>
      <dgm:t>
        <a:bodyPr/>
        <a:lstStyle/>
        <a:p>
          <a:endParaRPr lang="pt-BR"/>
        </a:p>
      </dgm:t>
    </dgm:pt>
    <dgm:pt modelId="{13D5BDD0-1486-C140-ACEC-9580A559B1FF}">
      <dgm:prSet/>
      <dgm:spPr/>
      <dgm:t>
        <a:bodyPr/>
        <a:lstStyle/>
        <a:p>
          <a:r>
            <a:rPr lang="en-US" dirty="0"/>
            <a:t>NACIONALIZAÇÕES  E PRIVATIZAÇÕES</a:t>
          </a:r>
        </a:p>
      </dgm:t>
    </dgm:pt>
    <dgm:pt modelId="{3C423865-CDAB-454C-A2B5-2C44620F8C09}" type="parTrans" cxnId="{621EF63F-B2D2-5A43-993F-3B539C22FD27}">
      <dgm:prSet/>
      <dgm:spPr/>
      <dgm:t>
        <a:bodyPr/>
        <a:lstStyle/>
        <a:p>
          <a:endParaRPr lang="pt-BR"/>
        </a:p>
      </dgm:t>
    </dgm:pt>
    <dgm:pt modelId="{69F683C8-85B9-8D4D-8784-1EEB9A8D2DDC}" type="sibTrans" cxnId="{621EF63F-B2D2-5A43-993F-3B539C22FD27}">
      <dgm:prSet/>
      <dgm:spPr/>
      <dgm:t>
        <a:bodyPr/>
        <a:lstStyle/>
        <a:p>
          <a:endParaRPr lang="pt-BR"/>
        </a:p>
      </dgm:t>
    </dgm:pt>
    <dgm:pt modelId="{3B102FDE-9A59-7941-AC06-0DF04EBC789D}" type="pres">
      <dgm:prSet presAssocID="{6913FEA6-EAC1-413F-9E63-F404C72DC59A}" presName="linear" presStyleCnt="0">
        <dgm:presLayoutVars>
          <dgm:animLvl val="lvl"/>
          <dgm:resizeHandles val="exact"/>
        </dgm:presLayoutVars>
      </dgm:prSet>
      <dgm:spPr/>
    </dgm:pt>
    <dgm:pt modelId="{A9783E6B-BEFA-A346-A0F3-498A30E79F3F}" type="pres">
      <dgm:prSet presAssocID="{2BE79898-B760-4512-B60E-FA1C5ED2BC6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CEEC58B-39EC-2E4D-9B61-55E2C62D16A8}" type="pres">
      <dgm:prSet presAssocID="{728036C1-9162-4B04-94D4-772C288BFA8F}" presName="spacer" presStyleCnt="0"/>
      <dgm:spPr/>
    </dgm:pt>
    <dgm:pt modelId="{7973A3A7-B88B-714B-A4CB-ABC32C1FB6B3}" type="pres">
      <dgm:prSet presAssocID="{ACD696B2-03AE-4C0B-AD0F-29972CC9DE6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6167885-8294-B142-8682-A6D7EF90450A}" type="pres">
      <dgm:prSet presAssocID="{72DD7FE8-0EBE-4E13-937D-5E1F81246D3B}" presName="spacer" presStyleCnt="0"/>
      <dgm:spPr/>
    </dgm:pt>
    <dgm:pt modelId="{BB86FBBD-891E-D04E-8721-552EA6D5AF71}" type="pres">
      <dgm:prSet presAssocID="{E6FB6C25-A8E2-4C1C-AB53-984C77D3B0C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101FAEF-F0BC-9B4B-A5BC-2828AFD8A31E}" type="pres">
      <dgm:prSet presAssocID="{92C04D3C-A6C9-43D7-A934-1B71D772D91F}" presName="spacer" presStyleCnt="0"/>
      <dgm:spPr/>
    </dgm:pt>
    <dgm:pt modelId="{A9A0A513-064C-BB4C-948A-231BAD5AC395}" type="pres">
      <dgm:prSet presAssocID="{D785CFC4-1189-4D09-B7EB-72C1DD032EAE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107841AB-D420-5A4D-B18A-482C6775EED6}" type="pres">
      <dgm:prSet presAssocID="{D785CFC4-1189-4D09-B7EB-72C1DD032EAE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CD554415-A5F6-A84F-9EB7-18187D74CEFF}" type="presOf" srcId="{13D5BDD0-1486-C140-ACEC-9580A559B1FF}" destId="{107841AB-D420-5A4D-B18A-482C6775EED6}" srcOrd="0" destOrd="5" presId="urn:microsoft.com/office/officeart/2005/8/layout/vList2"/>
    <dgm:cxn modelId="{4756BF18-0CBC-114B-A265-24B0C32C60D9}" type="presOf" srcId="{CF9EDD55-B664-4861-A73E-6C4FF7E6CB64}" destId="{107841AB-D420-5A4D-B18A-482C6775EED6}" srcOrd="0" destOrd="1" presId="urn:microsoft.com/office/officeart/2005/8/layout/vList2"/>
    <dgm:cxn modelId="{A66CE421-D399-A04B-87E3-847059D76CAE}" type="presOf" srcId="{D785CFC4-1189-4D09-B7EB-72C1DD032EAE}" destId="{A9A0A513-064C-BB4C-948A-231BAD5AC395}" srcOrd="0" destOrd="0" presId="urn:microsoft.com/office/officeart/2005/8/layout/vList2"/>
    <dgm:cxn modelId="{0145BA22-526F-A741-A344-4C3DE3184B25}" type="presOf" srcId="{604755C1-FF58-B74A-93E6-3BB8593C7008}" destId="{107841AB-D420-5A4D-B18A-482C6775EED6}" srcOrd="0" destOrd="3" presId="urn:microsoft.com/office/officeart/2005/8/layout/vList2"/>
    <dgm:cxn modelId="{D365CC31-9E7E-F24E-B140-4967B3151AC9}" type="presOf" srcId="{ACD696B2-03AE-4C0B-AD0F-29972CC9DE66}" destId="{7973A3A7-B88B-714B-A4CB-ABC32C1FB6B3}" srcOrd="0" destOrd="0" presId="urn:microsoft.com/office/officeart/2005/8/layout/vList2"/>
    <dgm:cxn modelId="{90E9CB35-59D8-4E66-84E5-A6C3F8D7B2B2}" srcId="{D785CFC4-1189-4D09-B7EB-72C1DD032EAE}" destId="{A66E74ED-388D-41E8-8809-F02460C93B81}" srcOrd="2" destOrd="0" parTransId="{BC43FFE3-17A7-4681-9C01-7D8E6AB83AA3}" sibTransId="{B3980883-34A9-4DE8-A32B-83B6C0232BD8}"/>
    <dgm:cxn modelId="{621EF63F-B2D2-5A43-993F-3B539C22FD27}" srcId="{D785CFC4-1189-4D09-B7EB-72C1DD032EAE}" destId="{13D5BDD0-1486-C140-ACEC-9580A559B1FF}" srcOrd="5" destOrd="0" parTransId="{3C423865-CDAB-454C-A2B5-2C44620F8C09}" sibTransId="{69F683C8-85B9-8D4D-8784-1EEB9A8D2DDC}"/>
    <dgm:cxn modelId="{F7188F77-DFCB-8F4A-9C78-4D74B607C553}" srcId="{D785CFC4-1189-4D09-B7EB-72C1DD032EAE}" destId="{7166B190-163C-BE40-80C6-27A3D7BCE5D7}" srcOrd="4" destOrd="0" parTransId="{318DF2D6-DA14-8F4C-89D6-BA35C47767EF}" sibTransId="{0495226A-DE20-D04C-89D3-0AB640410FBA}"/>
    <dgm:cxn modelId="{CE610779-80AD-FF47-B047-C6CAFEE627ED}" type="presOf" srcId="{BFBCAC04-4312-7243-8E63-00F29BEAC6FF}" destId="{107841AB-D420-5A4D-B18A-482C6775EED6}" srcOrd="0" destOrd="0" presId="urn:microsoft.com/office/officeart/2005/8/layout/vList2"/>
    <dgm:cxn modelId="{4BC3C97B-8F7C-E04D-AD9A-85C3DFE46771}" type="presOf" srcId="{6913FEA6-EAC1-413F-9E63-F404C72DC59A}" destId="{3B102FDE-9A59-7941-AC06-0DF04EBC789D}" srcOrd="0" destOrd="0" presId="urn:microsoft.com/office/officeart/2005/8/layout/vList2"/>
    <dgm:cxn modelId="{F7228793-7F20-1443-9A5A-BE6662262471}" type="presOf" srcId="{E6FB6C25-A8E2-4C1C-AB53-984C77D3B0CB}" destId="{BB86FBBD-891E-D04E-8721-552EA6D5AF71}" srcOrd="0" destOrd="0" presId="urn:microsoft.com/office/officeart/2005/8/layout/vList2"/>
    <dgm:cxn modelId="{41E33995-A4FA-4592-8BB6-DDD54E190853}" srcId="{D785CFC4-1189-4D09-B7EB-72C1DD032EAE}" destId="{CF9EDD55-B664-4861-A73E-6C4FF7E6CB64}" srcOrd="1" destOrd="0" parTransId="{3E23573C-3653-46C2-AB79-054F6B51CF47}" sibTransId="{77D4E96F-8212-41BA-8548-7007162B2E4B}"/>
    <dgm:cxn modelId="{415FFD9F-7198-4574-B311-F5C9487D277A}" srcId="{6913FEA6-EAC1-413F-9E63-F404C72DC59A}" destId="{D785CFC4-1189-4D09-B7EB-72C1DD032EAE}" srcOrd="3" destOrd="0" parTransId="{E9FF3D7B-3183-44B6-8514-809F8AFD4E64}" sibTransId="{71DAF3BB-F961-40A4-B588-2573BD0C2CA0}"/>
    <dgm:cxn modelId="{BA2FEBA0-B97D-4743-B3E8-79BA372DA0BF}" type="presOf" srcId="{7166B190-163C-BE40-80C6-27A3D7BCE5D7}" destId="{107841AB-D420-5A4D-B18A-482C6775EED6}" srcOrd="0" destOrd="4" presId="urn:microsoft.com/office/officeart/2005/8/layout/vList2"/>
    <dgm:cxn modelId="{4B23F0A8-00F2-4667-984A-2DB6ECF01BDC}" srcId="{6913FEA6-EAC1-413F-9E63-F404C72DC59A}" destId="{ACD696B2-03AE-4C0B-AD0F-29972CC9DE66}" srcOrd="1" destOrd="0" parTransId="{61411032-6862-4BBD-8497-F74AB4437961}" sibTransId="{72DD7FE8-0EBE-4E13-937D-5E1F81246D3B}"/>
    <dgm:cxn modelId="{D68574B9-B409-4D7E-B7CD-18903FE2DEC8}" srcId="{6913FEA6-EAC1-413F-9E63-F404C72DC59A}" destId="{E6FB6C25-A8E2-4C1C-AB53-984C77D3B0CB}" srcOrd="2" destOrd="0" parTransId="{ECF9AF19-2ABA-49E9-9604-D97007C04006}" sibTransId="{92C04D3C-A6C9-43D7-A934-1B71D772D91F}"/>
    <dgm:cxn modelId="{424AA9BA-C8BE-A846-97F7-26C0693B6746}" type="presOf" srcId="{A66E74ED-388D-41E8-8809-F02460C93B81}" destId="{107841AB-D420-5A4D-B18A-482C6775EED6}" srcOrd="0" destOrd="2" presId="urn:microsoft.com/office/officeart/2005/8/layout/vList2"/>
    <dgm:cxn modelId="{7497E1BF-6277-4986-B9E0-1DF08ECF945F}" srcId="{6913FEA6-EAC1-413F-9E63-F404C72DC59A}" destId="{2BE79898-B760-4512-B60E-FA1C5ED2BC6E}" srcOrd="0" destOrd="0" parTransId="{A36F5EE4-AECE-49A3-93D0-3837F5D2AE32}" sibTransId="{728036C1-9162-4B04-94D4-772C288BFA8F}"/>
    <dgm:cxn modelId="{966F3FC0-9B76-7349-9B85-EABF2417A6E2}" type="presOf" srcId="{2BE79898-B760-4512-B60E-FA1C5ED2BC6E}" destId="{A9783E6B-BEFA-A346-A0F3-498A30E79F3F}" srcOrd="0" destOrd="0" presId="urn:microsoft.com/office/officeart/2005/8/layout/vList2"/>
    <dgm:cxn modelId="{3EC62DDF-BC22-AE49-8996-39535CDFF802}" srcId="{D785CFC4-1189-4D09-B7EB-72C1DD032EAE}" destId="{BFBCAC04-4312-7243-8E63-00F29BEAC6FF}" srcOrd="0" destOrd="0" parTransId="{1FEAD355-6B4E-7444-B880-E20B72D37328}" sibTransId="{B7982F27-6C4C-B048-86DA-F433B9BB4299}"/>
    <dgm:cxn modelId="{063357FD-9919-764B-BA32-8C7A187EED91}" srcId="{D785CFC4-1189-4D09-B7EB-72C1DD032EAE}" destId="{604755C1-FF58-B74A-93E6-3BB8593C7008}" srcOrd="3" destOrd="0" parTransId="{2FB49AD2-79BD-2045-966A-6434DA9F1193}" sibTransId="{B35DC449-6995-044B-89C0-A03BCF2E6379}"/>
    <dgm:cxn modelId="{BB6F4114-409C-D84E-B768-257C1915B001}" type="presParOf" srcId="{3B102FDE-9A59-7941-AC06-0DF04EBC789D}" destId="{A9783E6B-BEFA-A346-A0F3-498A30E79F3F}" srcOrd="0" destOrd="0" presId="urn:microsoft.com/office/officeart/2005/8/layout/vList2"/>
    <dgm:cxn modelId="{9AA70057-56C9-3644-89A3-372A8974C65B}" type="presParOf" srcId="{3B102FDE-9A59-7941-AC06-0DF04EBC789D}" destId="{0CEEC58B-39EC-2E4D-9B61-55E2C62D16A8}" srcOrd="1" destOrd="0" presId="urn:microsoft.com/office/officeart/2005/8/layout/vList2"/>
    <dgm:cxn modelId="{A5DDAF72-0C5E-C943-8962-A3A41A10D16C}" type="presParOf" srcId="{3B102FDE-9A59-7941-AC06-0DF04EBC789D}" destId="{7973A3A7-B88B-714B-A4CB-ABC32C1FB6B3}" srcOrd="2" destOrd="0" presId="urn:microsoft.com/office/officeart/2005/8/layout/vList2"/>
    <dgm:cxn modelId="{6C8829D5-A826-6546-BDE9-4358A74322D5}" type="presParOf" srcId="{3B102FDE-9A59-7941-AC06-0DF04EBC789D}" destId="{46167885-8294-B142-8682-A6D7EF90450A}" srcOrd="3" destOrd="0" presId="urn:microsoft.com/office/officeart/2005/8/layout/vList2"/>
    <dgm:cxn modelId="{8480AB9A-B040-1E48-8D8A-88B1601FF5EC}" type="presParOf" srcId="{3B102FDE-9A59-7941-AC06-0DF04EBC789D}" destId="{BB86FBBD-891E-D04E-8721-552EA6D5AF71}" srcOrd="4" destOrd="0" presId="urn:microsoft.com/office/officeart/2005/8/layout/vList2"/>
    <dgm:cxn modelId="{BE22B3DA-F7A7-A646-9F1D-A8FDD34AA9F6}" type="presParOf" srcId="{3B102FDE-9A59-7941-AC06-0DF04EBC789D}" destId="{B101FAEF-F0BC-9B4B-A5BC-2828AFD8A31E}" srcOrd="5" destOrd="0" presId="urn:microsoft.com/office/officeart/2005/8/layout/vList2"/>
    <dgm:cxn modelId="{D86CFDAE-056F-F742-8091-D793E620DAC7}" type="presParOf" srcId="{3B102FDE-9A59-7941-AC06-0DF04EBC789D}" destId="{A9A0A513-064C-BB4C-948A-231BAD5AC395}" srcOrd="6" destOrd="0" presId="urn:microsoft.com/office/officeart/2005/8/layout/vList2"/>
    <dgm:cxn modelId="{FFEECD53-6A34-4349-A45B-67B061066F3A}" type="presParOf" srcId="{3B102FDE-9A59-7941-AC06-0DF04EBC789D}" destId="{107841AB-D420-5A4D-B18A-482C6775EED6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456BB3E-D24C-4106-AE14-2EAD5E1CE3B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3245106-8BF2-4CBE-BDE2-14807ED62B17}">
      <dgm:prSet/>
      <dgm:spPr/>
      <dgm:t>
        <a:bodyPr/>
        <a:lstStyle/>
        <a:p>
          <a:r>
            <a:rPr lang="pt-BR" dirty="0"/>
            <a:t>Multiplicação de riscos seguráveis (afinal, posso segurar qualquer risco que eu possa calcular).</a:t>
          </a:r>
          <a:endParaRPr lang="en-US" dirty="0"/>
        </a:p>
      </dgm:t>
    </dgm:pt>
    <dgm:pt modelId="{B66021C8-D14B-43C6-8D3D-C8A5AC9C1437}" type="parTrans" cxnId="{6B67C37C-A6CC-4BDC-A994-1C5EA75337CA}">
      <dgm:prSet/>
      <dgm:spPr/>
      <dgm:t>
        <a:bodyPr/>
        <a:lstStyle/>
        <a:p>
          <a:endParaRPr lang="en-US"/>
        </a:p>
      </dgm:t>
    </dgm:pt>
    <dgm:pt modelId="{2B87ABC1-5595-4305-8392-BDD43D1006A1}" type="sibTrans" cxnId="{6B67C37C-A6CC-4BDC-A994-1C5EA75337CA}">
      <dgm:prSet/>
      <dgm:spPr/>
      <dgm:t>
        <a:bodyPr/>
        <a:lstStyle/>
        <a:p>
          <a:endParaRPr lang="en-US"/>
        </a:p>
      </dgm:t>
    </dgm:pt>
    <dgm:pt modelId="{ABE1CD1A-4F3D-4147-AA67-EA5139E77B94}">
      <dgm:prSet/>
      <dgm:spPr/>
      <dgm:t>
        <a:bodyPr/>
        <a:lstStyle/>
        <a:p>
          <a:r>
            <a:rPr lang="pt-BR" dirty="0"/>
            <a:t>Seguros </a:t>
          </a:r>
          <a:r>
            <a:rPr lang="pt-BR" dirty="0" err="1"/>
            <a:t>D</a:t>
          </a:r>
          <a:r>
            <a:rPr lang="pt-BR" dirty="0"/>
            <a:t> &amp; O, seguro de riscos de engenharia, saúde, sequestro, etc..</a:t>
          </a:r>
          <a:endParaRPr lang="en-US" dirty="0"/>
        </a:p>
      </dgm:t>
    </dgm:pt>
    <dgm:pt modelId="{59305FF7-0F7B-4F3B-B0A7-077BBFDF59FF}" type="parTrans" cxnId="{94D1DC69-9DB6-457D-AE2E-D6FF6E8EB884}">
      <dgm:prSet/>
      <dgm:spPr/>
      <dgm:t>
        <a:bodyPr/>
        <a:lstStyle/>
        <a:p>
          <a:endParaRPr lang="en-US"/>
        </a:p>
      </dgm:t>
    </dgm:pt>
    <dgm:pt modelId="{57669AA8-CBCB-4E60-B295-0787106F269E}" type="sibTrans" cxnId="{94D1DC69-9DB6-457D-AE2E-D6FF6E8EB884}">
      <dgm:prSet/>
      <dgm:spPr/>
      <dgm:t>
        <a:bodyPr/>
        <a:lstStyle/>
        <a:p>
          <a:endParaRPr lang="en-US"/>
        </a:p>
      </dgm:t>
    </dgm:pt>
    <dgm:pt modelId="{D797FD51-C4F2-3448-B094-78FD22703712}">
      <dgm:prSet/>
      <dgm:spPr/>
      <dgm:t>
        <a:bodyPr/>
        <a:lstStyle/>
        <a:p>
          <a:r>
            <a:rPr lang="pt-BR" dirty="0"/>
            <a:t>Contratação eletrônica dos seguros</a:t>
          </a:r>
        </a:p>
      </dgm:t>
    </dgm:pt>
    <dgm:pt modelId="{B81E1C91-1501-5242-A4A0-603853C2FA98}" type="parTrans" cxnId="{A3FDF19C-E678-AB4C-92CC-A8F9BDDA3D09}">
      <dgm:prSet/>
      <dgm:spPr/>
    </dgm:pt>
    <dgm:pt modelId="{D3FFD51A-409A-1641-A3B6-C8476D20A3FE}" type="sibTrans" cxnId="{A3FDF19C-E678-AB4C-92CC-A8F9BDDA3D09}">
      <dgm:prSet/>
      <dgm:spPr/>
    </dgm:pt>
    <dgm:pt modelId="{32AA19C8-CBFE-B545-B4B0-D66320F7385A}" type="pres">
      <dgm:prSet presAssocID="{9456BB3E-D24C-4106-AE14-2EAD5E1CE3BA}" presName="linear" presStyleCnt="0">
        <dgm:presLayoutVars>
          <dgm:animLvl val="lvl"/>
          <dgm:resizeHandles val="exact"/>
        </dgm:presLayoutVars>
      </dgm:prSet>
      <dgm:spPr/>
    </dgm:pt>
    <dgm:pt modelId="{81F87E65-37A5-B14B-A3D3-655FE340809E}" type="pres">
      <dgm:prSet presAssocID="{53245106-8BF2-4CBE-BDE2-14807ED62B1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625E92C-CAAF-A54C-B8FD-94552D5C72C4}" type="pres">
      <dgm:prSet presAssocID="{2B87ABC1-5595-4305-8392-BDD43D1006A1}" presName="spacer" presStyleCnt="0"/>
      <dgm:spPr/>
    </dgm:pt>
    <dgm:pt modelId="{B9E4C550-F1BA-BB42-9543-16D5D72C33EB}" type="pres">
      <dgm:prSet presAssocID="{ABE1CD1A-4F3D-4147-AA67-EA5139E77B9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0115B14-6A3D-A140-A5F4-840C96DF235D}" type="pres">
      <dgm:prSet presAssocID="{57669AA8-CBCB-4E60-B295-0787106F269E}" presName="spacer" presStyleCnt="0"/>
      <dgm:spPr/>
    </dgm:pt>
    <dgm:pt modelId="{E6FB05E6-B254-184A-B618-7DFD2762380A}" type="pres">
      <dgm:prSet presAssocID="{D797FD51-C4F2-3448-B094-78FD22703712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C9A834A-2939-E140-9D80-A5CEC1C8464F}" type="presOf" srcId="{D797FD51-C4F2-3448-B094-78FD22703712}" destId="{E6FB05E6-B254-184A-B618-7DFD2762380A}" srcOrd="0" destOrd="0" presId="urn:microsoft.com/office/officeart/2005/8/layout/vList2"/>
    <dgm:cxn modelId="{78ED4451-5EDB-C040-A255-FB82C4691D53}" type="presOf" srcId="{9456BB3E-D24C-4106-AE14-2EAD5E1CE3BA}" destId="{32AA19C8-CBFE-B545-B4B0-D66320F7385A}" srcOrd="0" destOrd="0" presId="urn:microsoft.com/office/officeart/2005/8/layout/vList2"/>
    <dgm:cxn modelId="{94D1DC69-9DB6-457D-AE2E-D6FF6E8EB884}" srcId="{9456BB3E-D24C-4106-AE14-2EAD5E1CE3BA}" destId="{ABE1CD1A-4F3D-4147-AA67-EA5139E77B94}" srcOrd="1" destOrd="0" parTransId="{59305FF7-0F7B-4F3B-B0A7-077BBFDF59FF}" sibTransId="{57669AA8-CBCB-4E60-B295-0787106F269E}"/>
    <dgm:cxn modelId="{6B67C37C-A6CC-4BDC-A994-1C5EA75337CA}" srcId="{9456BB3E-D24C-4106-AE14-2EAD5E1CE3BA}" destId="{53245106-8BF2-4CBE-BDE2-14807ED62B17}" srcOrd="0" destOrd="0" parTransId="{B66021C8-D14B-43C6-8D3D-C8A5AC9C1437}" sibTransId="{2B87ABC1-5595-4305-8392-BDD43D1006A1}"/>
    <dgm:cxn modelId="{9B2B148D-1BE2-7347-A38A-114AFE630B80}" type="presOf" srcId="{53245106-8BF2-4CBE-BDE2-14807ED62B17}" destId="{81F87E65-37A5-B14B-A3D3-655FE340809E}" srcOrd="0" destOrd="0" presId="urn:microsoft.com/office/officeart/2005/8/layout/vList2"/>
    <dgm:cxn modelId="{A3FDF19C-E678-AB4C-92CC-A8F9BDDA3D09}" srcId="{9456BB3E-D24C-4106-AE14-2EAD5E1CE3BA}" destId="{D797FD51-C4F2-3448-B094-78FD22703712}" srcOrd="2" destOrd="0" parTransId="{B81E1C91-1501-5242-A4A0-603853C2FA98}" sibTransId="{D3FFD51A-409A-1641-A3B6-C8476D20A3FE}"/>
    <dgm:cxn modelId="{914933C5-B239-5241-9C4A-1CC605A7B194}" type="presOf" srcId="{ABE1CD1A-4F3D-4147-AA67-EA5139E77B94}" destId="{B9E4C550-F1BA-BB42-9543-16D5D72C33EB}" srcOrd="0" destOrd="0" presId="urn:microsoft.com/office/officeart/2005/8/layout/vList2"/>
    <dgm:cxn modelId="{0BCC07C2-8CD6-7641-8B51-0AF86766167D}" type="presParOf" srcId="{32AA19C8-CBFE-B545-B4B0-D66320F7385A}" destId="{81F87E65-37A5-B14B-A3D3-655FE340809E}" srcOrd="0" destOrd="0" presId="urn:microsoft.com/office/officeart/2005/8/layout/vList2"/>
    <dgm:cxn modelId="{EAA3CCF8-7647-D448-9FF1-032DC9FE1F8B}" type="presParOf" srcId="{32AA19C8-CBFE-B545-B4B0-D66320F7385A}" destId="{2625E92C-CAAF-A54C-B8FD-94552D5C72C4}" srcOrd="1" destOrd="0" presId="urn:microsoft.com/office/officeart/2005/8/layout/vList2"/>
    <dgm:cxn modelId="{7AA34C10-BC8B-3F45-805B-4A8B6A2738B8}" type="presParOf" srcId="{32AA19C8-CBFE-B545-B4B0-D66320F7385A}" destId="{B9E4C550-F1BA-BB42-9543-16D5D72C33EB}" srcOrd="2" destOrd="0" presId="urn:microsoft.com/office/officeart/2005/8/layout/vList2"/>
    <dgm:cxn modelId="{949814EB-27BD-F649-A42E-43012B08A1B9}" type="presParOf" srcId="{32AA19C8-CBFE-B545-B4B0-D66320F7385A}" destId="{30115B14-6A3D-A140-A5F4-840C96DF235D}" srcOrd="3" destOrd="0" presId="urn:microsoft.com/office/officeart/2005/8/layout/vList2"/>
    <dgm:cxn modelId="{32288E92-0250-5340-B102-7E559757D5BF}" type="presParOf" srcId="{32AA19C8-CBFE-B545-B4B0-D66320F7385A}" destId="{E6FB05E6-B254-184A-B618-7DFD2762380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4DD4995-146B-454B-8615-6A6A7C6EA8A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5A53F21-5833-4D70-A783-AEEA0C33937F}">
      <dgm:prSet/>
      <dgm:spPr/>
      <dgm:t>
        <a:bodyPr/>
        <a:lstStyle/>
        <a:p>
          <a:r>
            <a:rPr lang="pt-BR"/>
            <a:t>O seguro de crédito</a:t>
          </a:r>
          <a:endParaRPr lang="en-US"/>
        </a:p>
      </dgm:t>
    </dgm:pt>
    <dgm:pt modelId="{0C1A9482-9825-4EED-BD70-E540ADFCE40E}" type="parTrans" cxnId="{2E971493-E9FE-4D19-8B35-A1F65C561DBB}">
      <dgm:prSet/>
      <dgm:spPr/>
      <dgm:t>
        <a:bodyPr/>
        <a:lstStyle/>
        <a:p>
          <a:endParaRPr lang="en-US"/>
        </a:p>
      </dgm:t>
    </dgm:pt>
    <dgm:pt modelId="{E77B88B7-4D00-41F2-82BB-11CD698C39FF}" type="sibTrans" cxnId="{2E971493-E9FE-4D19-8B35-A1F65C561DBB}">
      <dgm:prSet/>
      <dgm:spPr/>
      <dgm:t>
        <a:bodyPr/>
        <a:lstStyle/>
        <a:p>
          <a:endParaRPr lang="en-US"/>
        </a:p>
      </dgm:t>
    </dgm:pt>
    <dgm:pt modelId="{F06FA22A-0E50-40E5-9CB0-3258FFBD5DAD}">
      <dgm:prSet/>
      <dgm:spPr/>
      <dgm:t>
        <a:bodyPr/>
        <a:lstStyle/>
        <a:p>
          <a:r>
            <a:rPr lang="pt-BR"/>
            <a:t>O papel das seguradoras na crise do subprime de 2008</a:t>
          </a:r>
          <a:endParaRPr lang="en-US"/>
        </a:p>
      </dgm:t>
    </dgm:pt>
    <dgm:pt modelId="{355BA8AD-DD60-4B55-95E3-332343849A4A}" type="parTrans" cxnId="{24B7E753-574A-4FC6-B81C-E9EAE77D7611}">
      <dgm:prSet/>
      <dgm:spPr/>
      <dgm:t>
        <a:bodyPr/>
        <a:lstStyle/>
        <a:p>
          <a:endParaRPr lang="en-US"/>
        </a:p>
      </dgm:t>
    </dgm:pt>
    <dgm:pt modelId="{0978D090-BFF4-40E2-B2A7-B89C489A67C1}" type="sibTrans" cxnId="{24B7E753-574A-4FC6-B81C-E9EAE77D7611}">
      <dgm:prSet/>
      <dgm:spPr/>
      <dgm:t>
        <a:bodyPr/>
        <a:lstStyle/>
        <a:p>
          <a:endParaRPr lang="en-US"/>
        </a:p>
      </dgm:t>
    </dgm:pt>
    <dgm:pt modelId="{A89FD5EB-1281-CD44-B0BB-824DC21C9F4E}" type="pres">
      <dgm:prSet presAssocID="{A4DD4995-146B-454B-8615-6A6A7C6EA8AE}" presName="linear" presStyleCnt="0">
        <dgm:presLayoutVars>
          <dgm:animLvl val="lvl"/>
          <dgm:resizeHandles val="exact"/>
        </dgm:presLayoutVars>
      </dgm:prSet>
      <dgm:spPr/>
    </dgm:pt>
    <dgm:pt modelId="{C448116D-77A1-6E42-8417-3A6A6E921574}" type="pres">
      <dgm:prSet presAssocID="{55A53F21-5833-4D70-A783-AEEA0C33937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B4DBBB2-5A7B-0F4A-8170-246D6F9D4045}" type="pres">
      <dgm:prSet presAssocID="{E77B88B7-4D00-41F2-82BB-11CD698C39FF}" presName="spacer" presStyleCnt="0"/>
      <dgm:spPr/>
    </dgm:pt>
    <dgm:pt modelId="{31005C7C-A692-C544-A22F-6324F0F7F584}" type="pres">
      <dgm:prSet presAssocID="{F06FA22A-0E50-40E5-9CB0-3258FFBD5DAD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69586935-BC18-8E48-A278-3934009C2204}" type="presOf" srcId="{55A53F21-5833-4D70-A783-AEEA0C33937F}" destId="{C448116D-77A1-6E42-8417-3A6A6E921574}" srcOrd="0" destOrd="0" presId="urn:microsoft.com/office/officeart/2005/8/layout/vList2"/>
    <dgm:cxn modelId="{24B7E753-574A-4FC6-B81C-E9EAE77D7611}" srcId="{A4DD4995-146B-454B-8615-6A6A7C6EA8AE}" destId="{F06FA22A-0E50-40E5-9CB0-3258FFBD5DAD}" srcOrd="1" destOrd="0" parTransId="{355BA8AD-DD60-4B55-95E3-332343849A4A}" sibTransId="{0978D090-BFF4-40E2-B2A7-B89C489A67C1}"/>
    <dgm:cxn modelId="{2E971493-E9FE-4D19-8B35-A1F65C561DBB}" srcId="{A4DD4995-146B-454B-8615-6A6A7C6EA8AE}" destId="{55A53F21-5833-4D70-A783-AEEA0C33937F}" srcOrd="0" destOrd="0" parTransId="{0C1A9482-9825-4EED-BD70-E540ADFCE40E}" sibTransId="{E77B88B7-4D00-41F2-82BB-11CD698C39FF}"/>
    <dgm:cxn modelId="{69490FBE-42EC-2F4B-ADEE-BAF47DBB855F}" type="presOf" srcId="{A4DD4995-146B-454B-8615-6A6A7C6EA8AE}" destId="{A89FD5EB-1281-CD44-B0BB-824DC21C9F4E}" srcOrd="0" destOrd="0" presId="urn:microsoft.com/office/officeart/2005/8/layout/vList2"/>
    <dgm:cxn modelId="{CBEF90D9-1388-8448-8A21-FAFD2DD03AD5}" type="presOf" srcId="{F06FA22A-0E50-40E5-9CB0-3258FFBD5DAD}" destId="{31005C7C-A692-C544-A22F-6324F0F7F584}" srcOrd="0" destOrd="0" presId="urn:microsoft.com/office/officeart/2005/8/layout/vList2"/>
    <dgm:cxn modelId="{E68205A1-6A27-D742-A1B7-C89A39A959D5}" type="presParOf" srcId="{A89FD5EB-1281-CD44-B0BB-824DC21C9F4E}" destId="{C448116D-77A1-6E42-8417-3A6A6E921574}" srcOrd="0" destOrd="0" presId="urn:microsoft.com/office/officeart/2005/8/layout/vList2"/>
    <dgm:cxn modelId="{9E355F29-21DC-E44E-99CD-232909A77813}" type="presParOf" srcId="{A89FD5EB-1281-CD44-B0BB-824DC21C9F4E}" destId="{FB4DBBB2-5A7B-0F4A-8170-246D6F9D4045}" srcOrd="1" destOrd="0" presId="urn:microsoft.com/office/officeart/2005/8/layout/vList2"/>
    <dgm:cxn modelId="{F72AC80A-F5D6-A042-A9CF-7669E15F319A}" type="presParOf" srcId="{A89FD5EB-1281-CD44-B0BB-824DC21C9F4E}" destId="{31005C7C-A692-C544-A22F-6324F0F7F58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CD3200-754E-F643-A5A1-CA98E13AF68F}">
      <dsp:nvSpPr>
        <dsp:cNvPr id="0" name=""/>
        <dsp:cNvSpPr/>
      </dsp:nvSpPr>
      <dsp:spPr>
        <a:xfrm>
          <a:off x="0" y="2703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DEE9C1-67D8-E346-84EC-B35F434964FC}">
      <dsp:nvSpPr>
        <dsp:cNvPr id="0" name=""/>
        <dsp:cNvSpPr/>
      </dsp:nvSpPr>
      <dsp:spPr>
        <a:xfrm>
          <a:off x="0" y="2703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700" u="sng" kern="1200"/>
            <a:t>Atividade</a:t>
          </a:r>
          <a:r>
            <a:rPr lang="pt-BR" sz="3700" kern="1200"/>
            <a:t> de Compra e venda de risco</a:t>
          </a:r>
          <a:endParaRPr lang="en-US" sz="3700" kern="1200"/>
        </a:p>
      </dsp:txBody>
      <dsp:txXfrm>
        <a:off x="0" y="2703"/>
        <a:ext cx="6900512" cy="1843578"/>
      </dsp:txXfrm>
    </dsp:sp>
    <dsp:sp modelId="{9CA3357A-3E45-F14E-AA3B-9DFED62DAB13}">
      <dsp:nvSpPr>
        <dsp:cNvPr id="0" name=""/>
        <dsp:cNvSpPr/>
      </dsp:nvSpPr>
      <dsp:spPr>
        <a:xfrm>
          <a:off x="0" y="1846281"/>
          <a:ext cx="6900512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C71C4B-29D4-2841-84DC-76DEB807B5BC}">
      <dsp:nvSpPr>
        <dsp:cNvPr id="0" name=""/>
        <dsp:cNvSpPr/>
      </dsp:nvSpPr>
      <dsp:spPr>
        <a:xfrm>
          <a:off x="0" y="1846281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700" kern="1200"/>
            <a:t>Circulação – transferência – socialização – pulverização do risco pela lei dos grandes números</a:t>
          </a:r>
          <a:endParaRPr lang="en-US" sz="3700" kern="1200"/>
        </a:p>
      </dsp:txBody>
      <dsp:txXfrm>
        <a:off x="0" y="1846281"/>
        <a:ext cx="6900512" cy="1843578"/>
      </dsp:txXfrm>
    </dsp:sp>
    <dsp:sp modelId="{4AB97E6B-F2C8-5E48-B8D9-843DBD1E4C81}">
      <dsp:nvSpPr>
        <dsp:cNvPr id="0" name=""/>
        <dsp:cNvSpPr/>
      </dsp:nvSpPr>
      <dsp:spPr>
        <a:xfrm>
          <a:off x="0" y="3689859"/>
          <a:ext cx="69005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74996B-0F79-1E4C-BB3F-80D3F8FB6B2E}">
      <dsp:nvSpPr>
        <dsp:cNvPr id="0" name=""/>
        <dsp:cNvSpPr/>
      </dsp:nvSpPr>
      <dsp:spPr>
        <a:xfrm>
          <a:off x="0" y="3689859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700" kern="1200" dirty="0"/>
            <a:t>Sua viabilidade depende do calculo atuarial </a:t>
          </a:r>
          <a:endParaRPr lang="en-US" sz="3700" kern="1200" dirty="0"/>
        </a:p>
      </dsp:txBody>
      <dsp:txXfrm>
        <a:off x="0" y="3689859"/>
        <a:ext cx="6900512" cy="18435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4DFF1F-B5D0-6949-8CEB-C4FB522F50E9}">
      <dsp:nvSpPr>
        <dsp:cNvPr id="0" name=""/>
        <dsp:cNvSpPr/>
      </dsp:nvSpPr>
      <dsp:spPr>
        <a:xfrm>
          <a:off x="0" y="251647"/>
          <a:ext cx="5744684" cy="206973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/>
            <a:t>Para evitar abusos, tribunais ingleses passam a exigir a presença de interesse para que possa validamente ser contratado seguro.</a:t>
          </a:r>
          <a:endParaRPr lang="en-US" sz="2900" kern="1200"/>
        </a:p>
      </dsp:txBody>
      <dsp:txXfrm>
        <a:off x="101036" y="352683"/>
        <a:ext cx="5542612" cy="1867658"/>
      </dsp:txXfrm>
    </dsp:sp>
    <dsp:sp modelId="{7CDA0061-CBF0-DD48-B75D-09C5435C0570}">
      <dsp:nvSpPr>
        <dsp:cNvPr id="0" name=""/>
        <dsp:cNvSpPr/>
      </dsp:nvSpPr>
      <dsp:spPr>
        <a:xfrm>
          <a:off x="0" y="2404897"/>
          <a:ext cx="5744684" cy="206973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/>
            <a:t>Esse elemento passa a ser exigidos em outros países, dada a centralidade da Inglaterra no negócio securitário </a:t>
          </a:r>
          <a:endParaRPr lang="en-US" sz="2900" kern="1200"/>
        </a:p>
      </dsp:txBody>
      <dsp:txXfrm>
        <a:off x="101036" y="2505933"/>
        <a:ext cx="5542612" cy="18676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783E6B-BEFA-A346-A0F3-498A30E79F3F}">
      <dsp:nvSpPr>
        <dsp:cNvPr id="0" name=""/>
        <dsp:cNvSpPr/>
      </dsp:nvSpPr>
      <dsp:spPr>
        <a:xfrm>
          <a:off x="0" y="38388"/>
          <a:ext cx="6008209" cy="4797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/>
            <a:t>Industrialização com base em eletricidade e petróleo</a:t>
          </a:r>
          <a:endParaRPr lang="en-US" sz="2000" kern="1200"/>
        </a:p>
      </dsp:txBody>
      <dsp:txXfrm>
        <a:off x="23417" y="61805"/>
        <a:ext cx="5961375" cy="432866"/>
      </dsp:txXfrm>
    </dsp:sp>
    <dsp:sp modelId="{7973A3A7-B88B-714B-A4CB-ABC32C1FB6B3}">
      <dsp:nvSpPr>
        <dsp:cNvPr id="0" name=""/>
        <dsp:cNvSpPr/>
      </dsp:nvSpPr>
      <dsp:spPr>
        <a:xfrm>
          <a:off x="0" y="575688"/>
          <a:ext cx="6008209" cy="47970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/>
            <a:t>Disseminação da responsabilidade objetiva (sem culpa)</a:t>
          </a:r>
          <a:endParaRPr lang="en-US" sz="2000" kern="1200"/>
        </a:p>
      </dsp:txBody>
      <dsp:txXfrm>
        <a:off x="23417" y="599105"/>
        <a:ext cx="5961375" cy="432866"/>
      </dsp:txXfrm>
    </dsp:sp>
    <dsp:sp modelId="{BB86FBBD-891E-D04E-8721-552EA6D5AF71}">
      <dsp:nvSpPr>
        <dsp:cNvPr id="0" name=""/>
        <dsp:cNvSpPr/>
      </dsp:nvSpPr>
      <dsp:spPr>
        <a:xfrm>
          <a:off x="0" y="1112989"/>
          <a:ext cx="6008209" cy="47970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/>
            <a:t>Sociedade de massas</a:t>
          </a:r>
          <a:endParaRPr lang="en-US" sz="2000" kern="1200"/>
        </a:p>
      </dsp:txBody>
      <dsp:txXfrm>
        <a:off x="23417" y="1136406"/>
        <a:ext cx="5961375" cy="432866"/>
      </dsp:txXfrm>
    </dsp:sp>
    <dsp:sp modelId="{A9A0A513-064C-BB4C-948A-231BAD5AC395}">
      <dsp:nvSpPr>
        <dsp:cNvPr id="0" name=""/>
        <dsp:cNvSpPr/>
      </dsp:nvSpPr>
      <dsp:spPr>
        <a:xfrm>
          <a:off x="0" y="1650289"/>
          <a:ext cx="6008209" cy="47970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/>
            <a:t>Impactos no setor securitário:</a:t>
          </a:r>
          <a:endParaRPr lang="en-US" sz="2000" kern="1200"/>
        </a:p>
      </dsp:txBody>
      <dsp:txXfrm>
        <a:off x="23417" y="1673706"/>
        <a:ext cx="5961375" cy="432866"/>
      </dsp:txXfrm>
    </dsp:sp>
    <dsp:sp modelId="{107841AB-D420-5A4D-B18A-482C6775EED6}">
      <dsp:nvSpPr>
        <dsp:cNvPr id="0" name=""/>
        <dsp:cNvSpPr/>
      </dsp:nvSpPr>
      <dsp:spPr>
        <a:xfrm>
          <a:off x="0" y="2129989"/>
          <a:ext cx="6008209" cy="2566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761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 err="1"/>
            <a:t>Apolices</a:t>
          </a:r>
          <a:r>
            <a:rPr lang="en-US" sz="1600" kern="1200" dirty="0"/>
            <a:t> de </a:t>
          </a:r>
          <a:r>
            <a:rPr lang="en-US" sz="1600" kern="1200" dirty="0" err="1"/>
            <a:t>responsabilidade</a:t>
          </a:r>
          <a:r>
            <a:rPr lang="en-US" sz="1600" kern="1200" dirty="0"/>
            <a:t> civil </a:t>
          </a:r>
          <a:r>
            <a:rPr lang="en-US" sz="1600" kern="1200" dirty="0" err="1"/>
            <a:t>contratadas</a:t>
          </a:r>
          <a:r>
            <a:rPr lang="en-US" sz="1600" kern="1200" dirty="0"/>
            <a:t> </a:t>
          </a:r>
          <a:r>
            <a:rPr lang="en-US" sz="1600" kern="1200" dirty="0" err="1"/>
            <a:t>pelas</a:t>
          </a:r>
          <a:r>
            <a:rPr lang="en-US" sz="1600" kern="1200" dirty="0"/>
            <a:t> </a:t>
          </a:r>
          <a:r>
            <a:rPr lang="en-US" sz="1600" kern="1200" dirty="0" err="1"/>
            <a:t>empresas</a:t>
          </a:r>
          <a:r>
            <a:rPr lang="en-US" sz="1600" kern="1200" dirty="0"/>
            <a:t> (por ser </a:t>
          </a:r>
          <a:r>
            <a:rPr lang="en-US" sz="1600" kern="1200" dirty="0" err="1"/>
            <a:t>mais</a:t>
          </a:r>
          <a:r>
            <a:rPr lang="en-US" sz="1600" kern="1200" dirty="0"/>
            <a:t> </a:t>
          </a:r>
          <a:r>
            <a:rPr lang="en-US" sz="1600" kern="1200" dirty="0" err="1"/>
            <a:t>eficiente</a:t>
          </a:r>
          <a:r>
            <a:rPr lang="en-US" sz="1600" kern="1200" dirty="0"/>
            <a:t>, Segundo Richard Posner)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600" kern="1200" dirty="0"/>
            <a:t>Seguros obrigatórios (acidentes  do trabalho – a partir da Alemanha, RC para veículos, Incêndio para condomínios)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600" kern="1200" dirty="0"/>
            <a:t>Seguros privados contratados por adesão a condições gerais de negócio. FACILITA O CÁLCULO ATUARIAL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 err="1"/>
            <a:t>Superação</a:t>
          </a:r>
          <a:r>
            <a:rPr lang="en-US" sz="1600" kern="1200" dirty="0"/>
            <a:t> de </a:t>
          </a:r>
          <a:r>
            <a:rPr lang="en-US" sz="1600" kern="1200" dirty="0" err="1"/>
            <a:t>visão</a:t>
          </a:r>
          <a:r>
            <a:rPr lang="en-US" sz="1600" kern="1200" dirty="0"/>
            <a:t> </a:t>
          </a:r>
          <a:r>
            <a:rPr lang="en-US" sz="1600" kern="1200" dirty="0" err="1"/>
            <a:t>individualista</a:t>
          </a:r>
          <a:r>
            <a:rPr lang="en-US" sz="1600" kern="1200" dirty="0"/>
            <a:t> dos </a:t>
          </a:r>
          <a:r>
            <a:rPr lang="en-US" sz="1600" kern="1200" dirty="0" err="1"/>
            <a:t>contratos</a:t>
          </a:r>
          <a:r>
            <a:rPr lang="en-US" sz="1600" kern="1200" dirty="0"/>
            <a:t> de </a:t>
          </a:r>
          <a:r>
            <a:rPr lang="en-US" sz="1600" kern="1200" dirty="0" err="1"/>
            <a:t>seguros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 err="1"/>
            <a:t>Regulaçao</a:t>
          </a:r>
          <a:r>
            <a:rPr lang="en-US" sz="1600" kern="1200" dirty="0"/>
            <a:t> do </a:t>
          </a:r>
          <a:r>
            <a:rPr lang="en-US" sz="1600" kern="1200" dirty="0" err="1"/>
            <a:t>setor</a:t>
          </a:r>
          <a:r>
            <a:rPr lang="en-US" sz="1600" kern="1200" dirty="0"/>
            <a:t> </a:t>
          </a:r>
          <a:r>
            <a:rPr lang="en-US" sz="1600" kern="1200" dirty="0" err="1"/>
            <a:t>securitário</a:t>
          </a:r>
          <a:r>
            <a:rPr lang="en-US" sz="1600" kern="1200" dirty="0"/>
            <a:t>, inclusive do </a:t>
          </a:r>
          <a:r>
            <a:rPr lang="en-US" sz="1600" kern="1200" dirty="0" err="1"/>
            <a:t>contrato</a:t>
          </a:r>
          <a:r>
            <a:rPr lang="en-US" sz="1600" kern="1200" dirty="0"/>
            <a:t> (</a:t>
          </a:r>
          <a:r>
            <a:rPr lang="en-US" sz="1600" kern="1200" dirty="0" err="1"/>
            <a:t>contratos</a:t>
          </a:r>
          <a:r>
            <a:rPr lang="en-US" sz="1600" kern="1200" dirty="0"/>
            <a:t> </a:t>
          </a:r>
          <a:r>
            <a:rPr lang="en-US" sz="1600" kern="1200" dirty="0" err="1"/>
            <a:t>desequilibrados</a:t>
          </a:r>
          <a:r>
            <a:rPr lang="en-US" sz="1600" kern="1200" dirty="0"/>
            <a:t> </a:t>
          </a:r>
          <a:r>
            <a:rPr lang="en-US" sz="1600" kern="1200" dirty="0" err="1"/>
            <a:t>impactam</a:t>
          </a:r>
          <a:r>
            <a:rPr lang="en-US" sz="1600" kern="1200" dirty="0"/>
            <a:t> o Sistema)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NACIONALIZAÇÕES  E PRIVATIZAÇÕES</a:t>
          </a:r>
        </a:p>
      </dsp:txBody>
      <dsp:txXfrm>
        <a:off x="0" y="2129989"/>
        <a:ext cx="6008209" cy="25668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F87E65-37A5-B14B-A3D3-655FE340809E}">
      <dsp:nvSpPr>
        <dsp:cNvPr id="0" name=""/>
        <dsp:cNvSpPr/>
      </dsp:nvSpPr>
      <dsp:spPr>
        <a:xfrm>
          <a:off x="0" y="20663"/>
          <a:ext cx="6263640" cy="17596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 dirty="0"/>
            <a:t>Multiplicação de riscos seguráveis (afinal, posso segurar qualquer risco que eu possa calcular).</a:t>
          </a:r>
          <a:endParaRPr lang="en-US" sz="3200" kern="1200" dirty="0"/>
        </a:p>
      </dsp:txBody>
      <dsp:txXfrm>
        <a:off x="85900" y="106563"/>
        <a:ext cx="6091840" cy="1587880"/>
      </dsp:txXfrm>
    </dsp:sp>
    <dsp:sp modelId="{B9E4C550-F1BA-BB42-9543-16D5D72C33EB}">
      <dsp:nvSpPr>
        <dsp:cNvPr id="0" name=""/>
        <dsp:cNvSpPr/>
      </dsp:nvSpPr>
      <dsp:spPr>
        <a:xfrm>
          <a:off x="0" y="1872503"/>
          <a:ext cx="6263640" cy="175968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 dirty="0"/>
            <a:t>Seguros </a:t>
          </a:r>
          <a:r>
            <a:rPr lang="pt-BR" sz="3200" kern="1200" dirty="0" err="1"/>
            <a:t>D</a:t>
          </a:r>
          <a:r>
            <a:rPr lang="pt-BR" sz="3200" kern="1200" dirty="0"/>
            <a:t> &amp; O, seguro de riscos de engenharia, saúde, sequestro, etc..</a:t>
          </a:r>
          <a:endParaRPr lang="en-US" sz="3200" kern="1200" dirty="0"/>
        </a:p>
      </dsp:txBody>
      <dsp:txXfrm>
        <a:off x="85900" y="1958403"/>
        <a:ext cx="6091840" cy="1587880"/>
      </dsp:txXfrm>
    </dsp:sp>
    <dsp:sp modelId="{E6FB05E6-B254-184A-B618-7DFD2762380A}">
      <dsp:nvSpPr>
        <dsp:cNvPr id="0" name=""/>
        <dsp:cNvSpPr/>
      </dsp:nvSpPr>
      <dsp:spPr>
        <a:xfrm>
          <a:off x="0" y="3724344"/>
          <a:ext cx="6263640" cy="175968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 dirty="0"/>
            <a:t>Contratação eletrônica dos seguros</a:t>
          </a:r>
        </a:p>
      </dsp:txBody>
      <dsp:txXfrm>
        <a:off x="85900" y="3810244"/>
        <a:ext cx="6091840" cy="15878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48116D-77A1-6E42-8417-3A6A6E921574}">
      <dsp:nvSpPr>
        <dsp:cNvPr id="0" name=""/>
        <dsp:cNvSpPr/>
      </dsp:nvSpPr>
      <dsp:spPr>
        <a:xfrm>
          <a:off x="0" y="20889"/>
          <a:ext cx="6263640" cy="266233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800" kern="1200"/>
            <a:t>O seguro de crédito</a:t>
          </a:r>
          <a:endParaRPr lang="en-US" sz="4800" kern="1200"/>
        </a:p>
      </dsp:txBody>
      <dsp:txXfrm>
        <a:off x="129964" y="150853"/>
        <a:ext cx="6003712" cy="2402406"/>
      </dsp:txXfrm>
    </dsp:sp>
    <dsp:sp modelId="{31005C7C-A692-C544-A22F-6324F0F7F584}">
      <dsp:nvSpPr>
        <dsp:cNvPr id="0" name=""/>
        <dsp:cNvSpPr/>
      </dsp:nvSpPr>
      <dsp:spPr>
        <a:xfrm>
          <a:off x="0" y="2821464"/>
          <a:ext cx="6263640" cy="2662334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800" kern="1200"/>
            <a:t>O papel das seguradoras na crise do subprime de 2008</a:t>
          </a:r>
          <a:endParaRPr lang="en-US" sz="4800" kern="1200"/>
        </a:p>
      </dsp:txBody>
      <dsp:txXfrm>
        <a:off x="129964" y="2951428"/>
        <a:ext cx="6003712" cy="24024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88B21A-34D2-D34E-B6F4-205D9C240BAF}" type="datetimeFigureOut">
              <a:rPr lang="pt-BR" smtClean="0"/>
              <a:t>16/03/2023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B1FA16-9F5D-3E46-9D98-6B3EFEC68CC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1949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1FA16-9F5D-3E46-9D98-6B3EFEC68CC3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8447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1FA16-9F5D-3E46-9D98-6B3EFEC68CC3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8036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D8BBAF-E4C9-5B46-9C17-DD47B1943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09C4038-30B7-1449-853B-1B83F3858C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2F5E693-C4FB-344E-8854-F37C28BDD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87C5F-934C-B046-AC31-FE0E5B6D6FAB}" type="datetimeFigureOut">
              <a:rPr lang="pt-BR" smtClean="0"/>
              <a:t>16/03/2023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9A38128-6F0A-FC4E-991B-7E25DA289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A3D1FE8-2347-DD46-825E-DBA495C5A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AC940-CC44-7F4C-9132-922376EAC5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5001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4690DA-6EC0-DE41-8D53-96A53C331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BE07A49-E314-6842-90E7-150DF40B7E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ABEAC80-3EA0-2049-8260-C77AA69D2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87C5F-934C-B046-AC31-FE0E5B6D6FAB}" type="datetimeFigureOut">
              <a:rPr lang="pt-BR" smtClean="0"/>
              <a:t>16/03/2023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A5DFB7-EFB0-0545-AF27-C89FE6E25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B263A1D-0F1C-6A45-B446-74C4B64C6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AC940-CC44-7F4C-9132-922376EAC5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4686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F2239AD-C303-524F-9CF8-A830563FFC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C0B626E-326A-3540-B246-BEA7CE2B8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DAF8525-73C3-804A-B16D-280002AB0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87C5F-934C-B046-AC31-FE0E5B6D6FAB}" type="datetimeFigureOut">
              <a:rPr lang="pt-BR" smtClean="0"/>
              <a:t>16/03/2023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6D53807-A370-194F-B7F2-89FF079EC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4C521A7-C90A-DA45-82C6-8A5816552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AC940-CC44-7F4C-9132-922376EAC5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8417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87D769-E978-5F4B-AE91-8633B796C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9A3C39D-2090-2048-BB0F-74FD482EF0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E241184-CE5D-A34F-BDF7-9340F99A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87C5F-934C-B046-AC31-FE0E5B6D6FAB}" type="datetimeFigureOut">
              <a:rPr lang="pt-BR" smtClean="0"/>
              <a:t>16/03/2023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C2AC701-2CFD-2244-A991-2A0E546B9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BE7F8E2-52E8-C444-8CE1-9085925DC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AC940-CC44-7F4C-9132-922376EAC5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8476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34499A-D876-AE42-8F60-E2E104162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81C2338-0C88-4943-B486-438CE5088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3F7E942-2CA4-A341-ADBD-B5C5FCA2F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87C5F-934C-B046-AC31-FE0E5B6D6FAB}" type="datetimeFigureOut">
              <a:rPr lang="pt-BR" smtClean="0"/>
              <a:t>16/03/2023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97DCCCE-27CB-094C-8C4F-4CF34A56D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15E6125-1258-7E43-B3C5-A672B6035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AC940-CC44-7F4C-9132-922376EAC5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5371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3EAFE6-2000-F34F-A412-F9748F6C7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353A3B7-BEEB-9B4A-8B14-39366AED94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0EF8833-CE9D-524E-BE63-A689292593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5BFD748-EADE-7649-BED0-50D74DEA5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87C5F-934C-B046-AC31-FE0E5B6D6FAB}" type="datetimeFigureOut">
              <a:rPr lang="pt-BR" smtClean="0"/>
              <a:t>16/03/2023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2A328B9-DC15-AF43-BBF5-8AFC2F8DE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4C25C97-65F0-A946-AAF1-2935841E6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AC940-CC44-7F4C-9132-922376EAC5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0461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B5720A-F0BE-6949-80CA-B0E062459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8F5CEDE-0004-8B4A-8C86-6394499BD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1E39AD1-0684-0946-B41B-C774B70B14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E476308-1A62-2B4F-A6CC-0D0FFA1638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554BF05-C5EA-594D-B20F-898697CB3C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4826A73-EEB3-4F40-9421-013EA7638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87C5F-934C-B046-AC31-FE0E5B6D6FAB}" type="datetimeFigureOut">
              <a:rPr lang="pt-BR" smtClean="0"/>
              <a:t>16/03/2023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2FD6FFA-73CF-4142-BDD6-53F86E149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E495DBE-FAB9-7E4F-8DE4-97E6EA42F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AC940-CC44-7F4C-9132-922376EAC5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6840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6E07E7-1B06-694B-B969-739B2B0A0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F6A1BA8-4623-CA4C-BBFD-08ED59644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87C5F-934C-B046-AC31-FE0E5B6D6FAB}" type="datetimeFigureOut">
              <a:rPr lang="pt-BR" smtClean="0"/>
              <a:t>16/03/2023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4FAFCBF-90B8-FD47-B201-E63C78A84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CAB5777-46C6-8C4B-B0D4-331056FEA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AC940-CC44-7F4C-9132-922376EAC5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8438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97A5EE3-46CB-1649-874A-05B13A7B2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87C5F-934C-B046-AC31-FE0E5B6D6FAB}" type="datetimeFigureOut">
              <a:rPr lang="pt-BR" smtClean="0"/>
              <a:t>16/03/2023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7DAE4A4-36C3-A24D-845F-8E646A6FA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279B56F-C43A-4247-B6BB-D364C758D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AC940-CC44-7F4C-9132-922376EAC5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1994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86F795-1F3F-A343-91A2-A3E5B5F6F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248E938-1947-F64D-9E4D-5DC148FEA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87D3464-1230-BB4C-A01E-3CC82CA41B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41B8401-73C6-F140-A61B-012F5BFFD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87C5F-934C-B046-AC31-FE0E5B6D6FAB}" type="datetimeFigureOut">
              <a:rPr lang="pt-BR" smtClean="0"/>
              <a:t>16/03/2023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F173323-75D5-9E4F-A942-5C1AD0E00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9839E6B-DDAB-B141-AE0F-A5893610E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AC940-CC44-7F4C-9132-922376EAC5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7148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06CBF2-B7F0-8E49-976A-6FC0213D4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D26B743-C9AD-8944-B928-178B23C195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17950F3-BFDA-EF44-9F25-A814134EE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00A3C51-8214-3441-99B9-79E4B79E1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87C5F-934C-B046-AC31-FE0E5B6D6FAB}" type="datetimeFigureOut">
              <a:rPr lang="pt-BR" smtClean="0"/>
              <a:t>16/03/2023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E812884-C1E3-B140-A138-3E83C2FFF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0BE69CA-D9E9-5A4A-9F94-83C57993E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AC940-CC44-7F4C-9132-922376EAC5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8705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1CDB236-256A-4A40-9450-27CCCC054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BA4F14F-5E8A-2E46-BACE-8674E2B65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284B25D-0E54-D54B-936B-4A8CBB0805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87C5F-934C-B046-AC31-FE0E5B6D6FAB}" type="datetimeFigureOut">
              <a:rPr lang="pt-BR" smtClean="0"/>
              <a:t>16/03/2023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F8C37BE-4DE9-E74D-A685-12401D25C5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03F7676-43B0-9F47-83C9-B9F45FDAE2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AC940-CC44-7F4C-9132-922376EAC5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7313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8B185D6-2495-7049-9051-0B7CA2EB9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pt-BR" sz="4800">
                <a:solidFill>
                  <a:srgbClr val="FFFFFF"/>
                </a:solidFill>
              </a:rPr>
              <a:t>História do Direito dos Seguros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5FB7F89-B802-7B4C-8E09-BA030D1901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pt-BR" dirty="0"/>
              <a:t> </a:t>
            </a:r>
            <a:r>
              <a:rPr lang="pt-BR" b="1" dirty="0"/>
              <a:t>Direito dos Seguros Privados </a:t>
            </a:r>
            <a:r>
              <a:rPr lang="pt-BR" dirty="0"/>
              <a:t>(</a:t>
            </a:r>
            <a:r>
              <a:rPr lang="pt-BR" b="1" dirty="0"/>
              <a:t>DCO 0462</a:t>
            </a:r>
            <a:r>
              <a:rPr lang="pt-BR" dirty="0"/>
              <a:t>)</a:t>
            </a:r>
          </a:p>
          <a:p>
            <a:pPr algn="l"/>
            <a:r>
              <a:rPr lang="pt-BR" b="1" dirty="0"/>
              <a:t> </a:t>
            </a:r>
            <a:r>
              <a:rPr lang="pt-BR" dirty="0"/>
              <a:t>Professor Doutor </a:t>
            </a:r>
            <a:r>
              <a:rPr lang="pt-BR" cap="small" dirty="0"/>
              <a:t>Ruy Pereira Camilo Junior</a:t>
            </a:r>
          </a:p>
          <a:p>
            <a:pPr algn="l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9846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662795" y="-3745097"/>
            <a:ext cx="1354979" cy="10750169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AA46928C-9EE0-9D41-82AC-5D6FC13979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6513" y="2962275"/>
            <a:ext cx="5064125" cy="2819400"/>
          </a:xfr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4A2A5FE-8ABE-6F4B-B043-1F8C79886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900" y="2962275"/>
            <a:ext cx="4894263" cy="28194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B7F3697-034E-E94B-BCCB-020F461F1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2" y="1204109"/>
            <a:ext cx="10023398" cy="857894"/>
          </a:xfrm>
        </p:spPr>
        <p:txBody>
          <a:bodyPr>
            <a:normAutofit/>
          </a:bodyPr>
          <a:lstStyle/>
          <a:p>
            <a:r>
              <a:rPr lang="pt-BR" sz="2800">
                <a:solidFill>
                  <a:srgbClr val="FFFFFF"/>
                </a:solidFill>
              </a:rPr>
              <a:t>Gregos. A inconstância dos deuses e a inevitabilidade do destino</a:t>
            </a:r>
          </a:p>
        </p:txBody>
      </p:sp>
    </p:spTree>
    <p:extLst>
      <p:ext uri="{BB962C8B-B14F-4D97-AF65-F5344CB8AC3E}">
        <p14:creationId xmlns:p14="http://schemas.microsoft.com/office/powerpoint/2010/main" val="391930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7C5F937-FDA4-49FD-A135-03738460F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15E37C-522A-423F-B958-36BF66141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AAF2338-8626-6742-9714-8D165455A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62856"/>
            <a:ext cx="3419856" cy="1600200"/>
          </a:xfrm>
        </p:spPr>
        <p:txBody>
          <a:bodyPr anchor="ctr">
            <a:normAutofit/>
          </a:bodyPr>
          <a:lstStyle/>
          <a:p>
            <a:r>
              <a:rPr lang="pt-BR" sz="2600" dirty="0">
                <a:solidFill>
                  <a:srgbClr val="FFFFFF"/>
                </a:solidFill>
              </a:rPr>
              <a:t>SUPERSTIÇÕES ROMANAS</a:t>
            </a:r>
            <a:br>
              <a:rPr lang="pt-BR" sz="2600" dirty="0">
                <a:solidFill>
                  <a:srgbClr val="FFFFFF"/>
                </a:solidFill>
              </a:rPr>
            </a:br>
            <a:r>
              <a:rPr lang="pt-BR" sz="2600" dirty="0">
                <a:solidFill>
                  <a:srgbClr val="FFFFFF"/>
                </a:solidFill>
              </a:rPr>
              <a:t>Tito Lívio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9087A3C-6A3C-9844-A4BD-CE9510B36C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873" r="-1" b="9148"/>
          <a:stretch/>
        </p:blipFill>
        <p:spPr>
          <a:xfrm>
            <a:off x="20" y="10"/>
            <a:ext cx="6095980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3" y="0"/>
                </a:lnTo>
                <a:lnTo>
                  <a:pt x="5998730" y="19709"/>
                </a:lnTo>
                <a:cubicBezTo>
                  <a:pt x="6001245" y="280059"/>
                  <a:pt x="5986414" y="540409"/>
                  <a:pt x="5999656" y="800631"/>
                </a:cubicBezTo>
                <a:cubicBezTo>
                  <a:pt x="6009854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2" y="3561638"/>
                  <a:pt x="5989196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0" y="4176620"/>
                </a:lnTo>
                <a:cubicBezTo>
                  <a:pt x="5886701" y="4176651"/>
                  <a:pt x="5821787" y="4174749"/>
                  <a:pt x="5756904" y="4173480"/>
                </a:cubicBezTo>
                <a:cubicBezTo>
                  <a:pt x="5518558" y="4169040"/>
                  <a:pt x="5280085" y="4173480"/>
                  <a:pt x="5042246" y="4150774"/>
                </a:cubicBezTo>
                <a:cubicBezTo>
                  <a:pt x="4977617" y="4144622"/>
                  <a:pt x="4912545" y="4140690"/>
                  <a:pt x="4847599" y="4141467"/>
                </a:cubicBezTo>
                <a:cubicBezTo>
                  <a:pt x="4782654" y="4142244"/>
                  <a:pt x="4717834" y="4147730"/>
                  <a:pt x="4653712" y="4160414"/>
                </a:cubicBezTo>
                <a:cubicBezTo>
                  <a:pt x="4446570" y="4200625"/>
                  <a:pt x="4238795" y="4203162"/>
                  <a:pt x="4029496" y="4186925"/>
                </a:cubicBezTo>
                <a:cubicBezTo>
                  <a:pt x="3943620" y="4180203"/>
                  <a:pt x="3857745" y="4169040"/>
                  <a:pt x="3771488" y="4171196"/>
                </a:cubicBezTo>
                <a:cubicBezTo>
                  <a:pt x="3623584" y="4175129"/>
                  <a:pt x="3475553" y="4167137"/>
                  <a:pt x="3327522" y="4169167"/>
                </a:cubicBezTo>
                <a:cubicBezTo>
                  <a:pt x="3323527" y="4169738"/>
                  <a:pt x="3319442" y="4169205"/>
                  <a:pt x="3315726" y="4167645"/>
                </a:cubicBezTo>
                <a:cubicBezTo>
                  <a:pt x="3278940" y="4142402"/>
                  <a:pt x="3238602" y="4152169"/>
                  <a:pt x="3200548" y="4158765"/>
                </a:cubicBezTo>
                <a:cubicBezTo>
                  <a:pt x="3074081" y="4180710"/>
                  <a:pt x="2947741" y="4191492"/>
                  <a:pt x="2819245" y="4174494"/>
                </a:cubicBezTo>
                <a:cubicBezTo>
                  <a:pt x="2696545" y="4156698"/>
                  <a:pt x="2572095" y="4154478"/>
                  <a:pt x="2448850" y="4167898"/>
                </a:cubicBezTo>
                <a:cubicBezTo>
                  <a:pt x="2279382" y="4187687"/>
                  <a:pt x="2110548" y="4183501"/>
                  <a:pt x="1941461" y="4167898"/>
                </a:cubicBezTo>
                <a:cubicBezTo>
                  <a:pt x="1872836" y="4161556"/>
                  <a:pt x="1803197" y="4150774"/>
                  <a:pt x="1735207" y="4166630"/>
                </a:cubicBezTo>
                <a:cubicBezTo>
                  <a:pt x="1651488" y="4186038"/>
                  <a:pt x="1568022" y="4179695"/>
                  <a:pt x="1484049" y="4175382"/>
                </a:cubicBezTo>
                <a:cubicBezTo>
                  <a:pt x="1377751" y="4169801"/>
                  <a:pt x="1271707" y="4153692"/>
                  <a:pt x="1165028" y="4166376"/>
                </a:cubicBezTo>
                <a:cubicBezTo>
                  <a:pt x="1115684" y="4172211"/>
                  <a:pt x="1066721" y="4181471"/>
                  <a:pt x="1016743" y="4179061"/>
                </a:cubicBezTo>
                <a:cubicBezTo>
                  <a:pt x="878480" y="4172719"/>
                  <a:pt x="740343" y="4165235"/>
                  <a:pt x="601825" y="4166376"/>
                </a:cubicBezTo>
                <a:cubicBezTo>
                  <a:pt x="543856" y="4166757"/>
                  <a:pt x="486267" y="4168659"/>
                  <a:pt x="428552" y="4172845"/>
                </a:cubicBezTo>
                <a:cubicBezTo>
                  <a:pt x="320858" y="4180710"/>
                  <a:pt x="213545" y="4170055"/>
                  <a:pt x="106233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31A2F0C-815C-B141-BB97-D2902520CE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018" r="2" b="1315"/>
          <a:stretch/>
        </p:blipFill>
        <p:spPr>
          <a:xfrm>
            <a:off x="6019800" y="-1"/>
            <a:ext cx="6172193" cy="418767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15" name="sketch line">
            <a:extLst>
              <a:ext uri="{FF2B5EF4-FFF2-40B4-BE49-F238E27FC236}">
                <a16:creationId xmlns:a16="http://schemas.microsoft.com/office/drawing/2014/main" id="{C125E75E-F290-415E-9397-4DAC206C5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57015" y="533095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F416477-93C8-324D-8208-08BA2538B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562856"/>
            <a:ext cx="6894576" cy="16002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2200" dirty="0">
                <a:solidFill>
                  <a:srgbClr val="FFFFFF"/>
                </a:solidFill>
              </a:rPr>
              <a:t>A  origem da associação entre SINISTER (ESQUERDA) E PREJUÍZO</a:t>
            </a:r>
          </a:p>
        </p:txBody>
      </p:sp>
    </p:spTree>
    <p:extLst>
      <p:ext uri="{BB962C8B-B14F-4D97-AF65-F5344CB8AC3E}">
        <p14:creationId xmlns:p14="http://schemas.microsoft.com/office/powerpoint/2010/main" val="1859710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ld vintage tone of man's hands accounting with old abacus and hold electronic calculator. picture financial concept design. Premium Photo">
            <a:extLst>
              <a:ext uri="{FF2B5EF4-FFF2-40B4-BE49-F238E27FC236}">
                <a16:creationId xmlns:a16="http://schemas.microsoft.com/office/drawing/2014/main" id="{6A963E63-24A7-6444-A9D6-D0AD17AF29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8E5E28F-196E-3442-B180-1E8C68181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Ábaco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1421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1BBBE79-C427-480A-88F3-4BBC7C8C3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E9BF8FB-099B-684A-9325-ED25F6A5D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pt-BR" sz="3200"/>
              <a:t>Dominio da geometria na Grécia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 descr="Foto em preto e branco de homem com arma na mão&#10;&#10;Descrição gerada automaticamente">
            <a:extLst>
              <a:ext uri="{FF2B5EF4-FFF2-40B4-BE49-F238E27FC236}">
                <a16:creationId xmlns:a16="http://schemas.microsoft.com/office/drawing/2014/main" id="{CBCFFBC8-CA0C-FB41-A8DF-12288BA5F0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10" r="7317" b="4"/>
          <a:stretch/>
        </p:blipFill>
        <p:spPr>
          <a:xfrm>
            <a:off x="838200" y="364143"/>
            <a:ext cx="3335789" cy="3426462"/>
          </a:xfrm>
          <a:prstGeom prst="rect">
            <a:avLst/>
          </a:prstGeom>
        </p:spPr>
      </p:pic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CB53B701-898E-1541-94F7-084E6B89F1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93" r="22474" b="-1"/>
          <a:stretch/>
        </p:blipFill>
        <p:spPr>
          <a:xfrm>
            <a:off x="4466396" y="364142"/>
            <a:ext cx="3336953" cy="342646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8AE14DB-6FCB-7A4A-A0E3-1EF07CF6D6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43" r="3618" b="2"/>
          <a:stretch/>
        </p:blipFill>
        <p:spPr>
          <a:xfrm>
            <a:off x="8095756" y="364142"/>
            <a:ext cx="3336953" cy="342646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EB16E21-839C-E94C-A3B6-F3CF50AE3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/>
              <a:t>Numerais de difícil emprego no cálculo</a:t>
            </a:r>
          </a:p>
        </p:txBody>
      </p:sp>
    </p:spTree>
    <p:extLst>
      <p:ext uri="{BB962C8B-B14F-4D97-AF65-F5344CB8AC3E}">
        <p14:creationId xmlns:p14="http://schemas.microsoft.com/office/powerpoint/2010/main" val="998054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51096BC-007C-1445-942D-B4F957EEB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pt-BR" sz="2600"/>
              <a:t>A civilização árabe. Domínio da matemática, mas ainda crença na inevitabilidade do destino. Makthoub (estava escrito...)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5A2FA0-4219-4E46-AB45-0AB84E570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200" dirty="0"/>
              <a:t>Livro de Cálculos do matemático</a:t>
            </a:r>
          </a:p>
          <a:p>
            <a:pPr marL="0" indent="0">
              <a:buNone/>
            </a:pPr>
            <a:endParaRPr lang="pt-BR" sz="2200" dirty="0"/>
          </a:p>
          <a:p>
            <a:pPr marL="0" indent="0">
              <a:buNone/>
            </a:pPr>
            <a:r>
              <a:rPr lang="pt-BR" sz="2200" dirty="0"/>
              <a:t>AL JUARISMI (de onde vem </a:t>
            </a:r>
          </a:p>
          <a:p>
            <a:pPr marL="0" indent="0">
              <a:buNone/>
            </a:pPr>
            <a:endParaRPr lang="pt-BR" sz="2200" dirty="0"/>
          </a:p>
          <a:p>
            <a:pPr marL="0" indent="0">
              <a:buNone/>
            </a:pPr>
            <a:r>
              <a:rPr lang="pt-BR" sz="2200" dirty="0"/>
              <a:t>ALGARISMO), de 825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EBA08F9-72CD-3E47-BFA6-6ADF44A5E0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97" r="2" b="1983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30509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3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987FE6B-3705-C642-A676-49EFE92DC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5266" y="618681"/>
            <a:ext cx="2602101" cy="572414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i="1" dirty="0">
                <a:solidFill>
                  <a:srgbClr val="FFFFFF"/>
                </a:solidFill>
              </a:rPr>
              <a:t>FOENUS NAUTICUM</a:t>
            </a:r>
            <a:r>
              <a:rPr lang="en-US" sz="2800" dirty="0">
                <a:solidFill>
                  <a:srgbClr val="FFFFFF"/>
                </a:solidFill>
              </a:rPr>
              <a:t>: UMA PRIMEIRA FORMA DE TRANSFERIR O RISCO DO MAR.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 err="1">
                <a:solidFill>
                  <a:srgbClr val="FFFFFF"/>
                </a:solidFill>
              </a:rPr>
              <a:t>Mútuo</a:t>
            </a:r>
            <a:r>
              <a:rPr lang="en-US" sz="2800" dirty="0">
                <a:solidFill>
                  <a:srgbClr val="FFFFFF"/>
                </a:solidFill>
              </a:rPr>
              <a:t> com </a:t>
            </a:r>
            <a:r>
              <a:rPr lang="en-US" sz="2800" dirty="0" err="1">
                <a:solidFill>
                  <a:srgbClr val="FFFFFF"/>
                </a:solidFill>
              </a:rPr>
              <a:t>juros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elevadíssimos</a:t>
            </a:r>
            <a:r>
              <a:rPr lang="en-US" sz="2800" dirty="0">
                <a:solidFill>
                  <a:srgbClr val="FFFFFF"/>
                </a:solidFill>
              </a:rPr>
              <a:t>, mas com </a:t>
            </a:r>
            <a:r>
              <a:rPr lang="en-US" sz="2800" dirty="0" err="1">
                <a:solidFill>
                  <a:srgbClr val="FFFFFF"/>
                </a:solidFill>
              </a:rPr>
              <a:t>exoneração</a:t>
            </a:r>
            <a:r>
              <a:rPr lang="en-US" sz="2800" dirty="0">
                <a:solidFill>
                  <a:srgbClr val="FFFFFF"/>
                </a:solidFill>
              </a:rPr>
              <a:t> no </a:t>
            </a:r>
            <a:r>
              <a:rPr lang="en-US" sz="2800" dirty="0" err="1">
                <a:solidFill>
                  <a:srgbClr val="FFFFFF"/>
                </a:solidFill>
              </a:rPr>
              <a:t>caso</a:t>
            </a:r>
            <a:r>
              <a:rPr lang="en-US" sz="2800" dirty="0">
                <a:solidFill>
                  <a:srgbClr val="FFFFFF"/>
                </a:solidFill>
              </a:rPr>
              <a:t> de </a:t>
            </a:r>
            <a:r>
              <a:rPr lang="en-US" sz="2800" dirty="0" err="1">
                <a:solidFill>
                  <a:srgbClr val="FFFFFF"/>
                </a:solidFill>
              </a:rPr>
              <a:t>naufrágio</a:t>
            </a:r>
            <a:br>
              <a:rPr lang="en-US" sz="2800" dirty="0">
                <a:solidFill>
                  <a:srgbClr val="FFFFFF"/>
                </a:solidFill>
              </a:rPr>
            </a:b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1E600AB9-8290-2D47-A5E3-4A3F8AE99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7480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0837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CAE150-4E5B-6747-A872-5B70B33EF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contrato de risco ou câmbio marítimo não era seguro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20D5A48-3F47-F040-936B-F11B25E1A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Não havia cálculo segundo a lei dos grandes números, nem a formação de reservas.</a:t>
            </a:r>
          </a:p>
          <a:p>
            <a:r>
              <a:rPr lang="pt-BR" dirty="0"/>
              <a:t>Decisão de segurar tomada com base na experiência individual ou na intuição </a:t>
            </a:r>
          </a:p>
          <a:p>
            <a:r>
              <a:rPr lang="pt-BR" dirty="0"/>
              <a:t>Prêmios fixados com base na oferta e na demanda, e não por custo efetivo.</a:t>
            </a:r>
          </a:p>
        </p:txBody>
      </p:sp>
    </p:spTree>
    <p:extLst>
      <p:ext uri="{BB962C8B-B14F-4D97-AF65-F5344CB8AC3E}">
        <p14:creationId xmlns:p14="http://schemas.microsoft.com/office/powerpoint/2010/main" val="1810934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E71C35-2C8B-9142-B373-BE6555FED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Outro solução do risco, antecessora do seguro: a mútua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44931EA-9AEE-9D45-895B-4188AAE21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Bolsa do mar, na </a:t>
            </a:r>
            <a:r>
              <a:rPr lang="pt-BR" dirty="0" err="1"/>
              <a:t>Italia</a:t>
            </a:r>
            <a:r>
              <a:rPr lang="pt-BR" dirty="0"/>
              <a:t>, Flandres e Portugal, na idade média. No Brasil pós independência, constituída sociedade de seguros mútuos brasileira, integrada por ¨todos os negociantes possuindo embarcações em alto mar¨.</a:t>
            </a:r>
          </a:p>
          <a:p>
            <a:r>
              <a:rPr lang="pt-BR" dirty="0"/>
              <a:t>Associação de socorros mútuos</a:t>
            </a:r>
          </a:p>
          <a:p>
            <a:r>
              <a:rPr lang="pt-BR" dirty="0"/>
              <a:t>Ordens religiosas leigas, santas casas, etc..</a:t>
            </a:r>
          </a:p>
          <a:p>
            <a:r>
              <a:rPr lang="pt-BR" dirty="0"/>
              <a:t>Tontinas</a:t>
            </a:r>
          </a:p>
        </p:txBody>
      </p:sp>
    </p:spTree>
    <p:extLst>
      <p:ext uri="{BB962C8B-B14F-4D97-AF65-F5344CB8AC3E}">
        <p14:creationId xmlns:p14="http://schemas.microsoft.com/office/powerpoint/2010/main" val="2274567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B33BE276-1CD1-FE4B-B95D-CF76F2330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20676"/>
            <a:ext cx="7021513" cy="23083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Uma ultima alternativa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6672297-BBB4-0746-963E-55DB778BA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024" y="3809999"/>
            <a:ext cx="7025753" cy="101277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assunção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estatal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do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risco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em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Roma,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era das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navegações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após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o 11 de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setembro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etc..</a:t>
            </a:r>
          </a:p>
        </p:txBody>
      </p:sp>
    </p:spTree>
    <p:extLst>
      <p:ext uri="{BB962C8B-B14F-4D97-AF65-F5344CB8AC3E}">
        <p14:creationId xmlns:p14="http://schemas.microsoft.com/office/powerpoint/2010/main" val="8154659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C2394629-8F96-41DE-9771-A48E7EF3C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58A27FC-C6B3-E949-9B34-AE6FB84F5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8209"/>
            <a:ext cx="6812280" cy="2213607"/>
          </a:xfrm>
        </p:spPr>
        <p:txBody>
          <a:bodyPr anchor="b">
            <a:normAutofit/>
          </a:bodyPr>
          <a:lstStyle/>
          <a:p>
            <a:r>
              <a:rPr lang="pt-BR" sz="4000" dirty="0" err="1"/>
              <a:t>Gerolamo</a:t>
            </a:r>
            <a:r>
              <a:rPr lang="pt-BR" sz="4000" dirty="0"/>
              <a:t> </a:t>
            </a:r>
            <a:r>
              <a:rPr lang="pt-BR" sz="4000" dirty="0" err="1"/>
              <a:t>Cardano</a:t>
            </a:r>
            <a:r>
              <a:rPr lang="pt-BR" sz="4000" dirty="0"/>
              <a:t> (1570)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1C712CC-345E-BE42-92E5-128D2573CA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6" r="4" b="4"/>
          <a:stretch/>
        </p:blipFill>
        <p:spPr>
          <a:xfrm>
            <a:off x="7992957" y="10"/>
            <a:ext cx="4199043" cy="2769351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F6AEE92-40DA-BF43-ADC2-F5D99AFE81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71800"/>
            <a:ext cx="6812280" cy="3136605"/>
          </a:xfrm>
        </p:spPr>
        <p:txBody>
          <a:bodyPr>
            <a:normAutofit/>
          </a:bodyPr>
          <a:lstStyle/>
          <a:p>
            <a:r>
              <a:rPr lang="pt-BR" sz="2000"/>
              <a:t>Jogos de azar e frações para representar probabilidades</a:t>
            </a:r>
          </a:p>
          <a:p>
            <a:endParaRPr lang="pt-BR" sz="2000"/>
          </a:p>
          <a:p>
            <a:r>
              <a:rPr lang="pt-BR" sz="2000"/>
              <a:t>Uso de frações permitiu  somar probabilidades (qual a chance de sair a carta X ou Y), ou calcular a probabilidade de uma determinada sequência de eventos (multiplicando a probabilidade de cada de um deles).</a:t>
            </a:r>
          </a:p>
          <a:p>
            <a:pPr marL="0" indent="0">
              <a:buNone/>
            </a:pPr>
            <a:endParaRPr lang="pt-BR" sz="200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36B777E-147E-C844-9CCF-09E0FCE3ED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98" r="-2" b="20313"/>
          <a:stretch/>
        </p:blipFill>
        <p:spPr>
          <a:xfrm>
            <a:off x="7992957" y="2957665"/>
            <a:ext cx="4199043" cy="390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43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65065B1-E2AC-FB40-8C80-867A148AA2C6}"/>
              </a:ext>
            </a:extLst>
          </p:cNvPr>
          <p:cNvSpPr txBox="1"/>
          <p:nvPr/>
        </p:nvSpPr>
        <p:spPr>
          <a:xfrm>
            <a:off x="371476" y="585788"/>
            <a:ext cx="6579160" cy="5152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¨</a:t>
            </a:r>
            <a:r>
              <a:rPr lang="en-US" sz="2800" i="1" dirty="0" err="1"/>
              <a:t>Viver</a:t>
            </a:r>
            <a:r>
              <a:rPr lang="en-US" sz="2800" i="1" dirty="0"/>
              <a:t> </a:t>
            </a:r>
            <a:r>
              <a:rPr lang="en-US" sz="2800" i="1" dirty="0" err="1"/>
              <a:t>é</a:t>
            </a:r>
            <a:r>
              <a:rPr lang="en-US" sz="2800" i="1" dirty="0"/>
              <a:t> </a:t>
            </a:r>
            <a:r>
              <a:rPr lang="en-US" sz="2800" i="1" dirty="0" err="1"/>
              <a:t>muito</a:t>
            </a:r>
            <a:r>
              <a:rPr lang="en-US" sz="2800" i="1" dirty="0"/>
              <a:t> </a:t>
            </a:r>
            <a:r>
              <a:rPr lang="en-US" sz="2800" i="1" dirty="0" err="1"/>
              <a:t>perigoso</a:t>
            </a:r>
            <a:r>
              <a:rPr lang="en-US" sz="2800" i="1" dirty="0"/>
              <a:t>¨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 err="1"/>
              <a:t>Riobaldo</a:t>
            </a:r>
            <a:r>
              <a:rPr lang="en-US" sz="2800" dirty="0"/>
              <a:t>, </a:t>
            </a:r>
            <a:r>
              <a:rPr lang="en-US" sz="2800" dirty="0" err="1"/>
              <a:t>em</a:t>
            </a:r>
            <a:r>
              <a:rPr lang="en-US" sz="2800" dirty="0"/>
              <a:t> Grande </a:t>
            </a:r>
            <a:r>
              <a:rPr lang="en-US" sz="2800" dirty="0" err="1"/>
              <a:t>Sertão</a:t>
            </a:r>
            <a:r>
              <a:rPr lang="en-US" sz="2800" dirty="0"/>
              <a:t> </a:t>
            </a:r>
            <a:r>
              <a:rPr lang="en-US" sz="2800" dirty="0" err="1"/>
              <a:t>Veredas</a:t>
            </a:r>
            <a:r>
              <a:rPr lang="en-US" sz="2800" dirty="0"/>
              <a:t>,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de João </a:t>
            </a:r>
            <a:r>
              <a:rPr lang="en-US" sz="2800" dirty="0" err="1"/>
              <a:t>Guimarães</a:t>
            </a:r>
            <a:r>
              <a:rPr lang="en-US" sz="2800" dirty="0"/>
              <a:t> Rosa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B6212E8-D9AF-2D4B-B657-9D139DA30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1091" y="3426124"/>
            <a:ext cx="2210153" cy="221015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1808EAE-3DAF-4B47-B981-615AAD575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1091" y="451450"/>
            <a:ext cx="1988859" cy="257441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A65989E-BBD5-44D7-AA86-7AFD5D46B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66000">
                <a:srgbClr val="000000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1A2881-D8D7-4A7D-ACA3-E9F849F85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6400800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10D8932-6E0A-C646-B4F4-DCF4001E1965}"/>
              </a:ext>
            </a:extLst>
          </p:cNvPr>
          <p:cNvSpPr txBox="1"/>
          <p:nvPr/>
        </p:nvSpPr>
        <p:spPr>
          <a:xfrm>
            <a:off x="371476" y="3253927"/>
            <a:ext cx="840608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i="1" dirty="0"/>
              <a:t>¨</a:t>
            </a:r>
            <a:r>
              <a:rPr lang="pt-BR" sz="2800" i="1" dirty="0"/>
              <a:t>Na modernidade tardia, a produção social de riquezas</a:t>
            </a:r>
          </a:p>
          <a:p>
            <a:pPr>
              <a:spcAft>
                <a:spcPts val="600"/>
              </a:spcAft>
            </a:pPr>
            <a:r>
              <a:rPr lang="pt-BR" sz="2800" i="1" dirty="0"/>
              <a:t> é acompanhada sistematicamente pela produção social </a:t>
            </a:r>
          </a:p>
          <a:p>
            <a:pPr>
              <a:spcAft>
                <a:spcPts val="600"/>
              </a:spcAft>
            </a:pPr>
            <a:r>
              <a:rPr lang="pt-BR" sz="2800" i="1" dirty="0"/>
              <a:t>de riscos¨</a:t>
            </a:r>
          </a:p>
          <a:p>
            <a:pPr>
              <a:spcAft>
                <a:spcPts val="600"/>
              </a:spcAft>
            </a:pPr>
            <a:endParaRPr lang="pt-BR" sz="2800" dirty="0"/>
          </a:p>
          <a:p>
            <a:pPr>
              <a:spcAft>
                <a:spcPts val="600"/>
              </a:spcAft>
            </a:pPr>
            <a:r>
              <a:rPr lang="pt-BR" sz="2800" dirty="0"/>
              <a:t>                           </a:t>
            </a:r>
            <a:r>
              <a:rPr lang="pt-BR" sz="2800" dirty="0" err="1"/>
              <a:t>Ulrich</a:t>
            </a:r>
            <a:r>
              <a:rPr lang="pt-BR" sz="2800" dirty="0"/>
              <a:t> Beck</a:t>
            </a:r>
          </a:p>
        </p:txBody>
      </p:sp>
    </p:spTree>
    <p:extLst>
      <p:ext uri="{BB962C8B-B14F-4D97-AF65-F5344CB8AC3E}">
        <p14:creationId xmlns:p14="http://schemas.microsoft.com/office/powerpoint/2010/main" val="18594449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944BBB2-240F-1E46-A0E2-7C4B0D653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BR" sz="4200"/>
              <a:t>O surgimento do contrato de seguro: a evolução de uma prática social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78BAB1E-1C63-F941-9760-26DB2EE3A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pt-BR" sz="2200"/>
              <a:t>Em 1293, Papa Gregório XI proíbe a usura náutica</a:t>
            </a:r>
          </a:p>
          <a:p>
            <a:r>
              <a:rPr lang="pt-BR" sz="2200"/>
              <a:t>Para contornar a proibição, banqueiro comprava antecipadamente as mercadorias futuras que seriam trazidas de navio. Se naufragasse, o risco era dele. Se chegasse, negócio era desfeito ou haveria recompra, com lucro.</a:t>
            </a:r>
          </a:p>
          <a:p>
            <a:r>
              <a:rPr lang="pt-BR" sz="2200"/>
              <a:t>No final do século  XIV, passa-se a comprar apenas o risco, mediante prêmio. Surgem as primeiras apólices</a:t>
            </a:r>
          </a:p>
          <a:p>
            <a:r>
              <a:rPr lang="pt-BR" sz="2200"/>
              <a:t>Falta de técnica para calcular o risco leva ao cosseguro e ao resseguro, ainda no século XIV</a:t>
            </a:r>
          </a:p>
          <a:p>
            <a:r>
              <a:rPr lang="pt-BR" sz="2200"/>
              <a:t>Primeiro livro: Pedro de Santarém. Busca diferencia-lo do jogo</a:t>
            </a:r>
          </a:p>
          <a:p>
            <a:r>
              <a:rPr lang="pt-BR" sz="2200"/>
              <a:t>Para evitar fraudes, surgem corretores oficiais. Em Portugal, cargo hereditário. Fazem as apólices, cujos termos vão se repetindo</a:t>
            </a:r>
          </a:p>
        </p:txBody>
      </p:sp>
    </p:spTree>
    <p:extLst>
      <p:ext uri="{BB962C8B-B14F-4D97-AF65-F5344CB8AC3E}">
        <p14:creationId xmlns:p14="http://schemas.microsoft.com/office/powerpoint/2010/main" val="41735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0EEA3F7-4208-4747-88EF-9A4DE00373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28" r="1" b="1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7C72F8B-9AAF-CE46-9A90-3F7FCBFF8C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2407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52A8DE0-0D94-4947-9331-39B3090C13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32" r="3651" b="2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859BADD-9792-654C-944A-A1F49EAC6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pt-BR" sz="2600"/>
              <a:t>Avanços na matemática, estatística e atuária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0C86803-BED4-9E42-8243-8D82E1843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700"/>
              <a:t>Pascal e Fermat descobrem a probabilidade em cartas trocadas em 1654. </a:t>
            </a:r>
          </a:p>
          <a:p>
            <a:pPr marL="0" indent="0">
              <a:buNone/>
            </a:pPr>
            <a:r>
              <a:rPr lang="pt-BR" sz="1700"/>
              <a:t>Huygens (inventor do relógio de pêndulo) sistematiza-a.</a:t>
            </a:r>
          </a:p>
          <a:p>
            <a:pPr marL="0" indent="0">
              <a:buNone/>
            </a:pPr>
            <a:r>
              <a:rPr lang="pt-BR" sz="1700"/>
              <a:t>Jacob Bernouilli inventa a lei dos grandes números e métodos de amostragem estatística</a:t>
            </a:r>
          </a:p>
          <a:p>
            <a:pPr marL="0" indent="0">
              <a:buNone/>
            </a:pPr>
            <a:endParaRPr lang="pt-BR" sz="1700"/>
          </a:p>
        </p:txBody>
      </p:sp>
    </p:spTree>
    <p:extLst>
      <p:ext uri="{BB962C8B-B14F-4D97-AF65-F5344CB8AC3E}">
        <p14:creationId xmlns:p14="http://schemas.microsoft.com/office/powerpoint/2010/main" val="18456623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FF72974-8B52-2B43-B03F-AF7ADC9FA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b="1573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324A13-8B5F-4A4D-82F6-6BEF79D27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pt-BR" sz="5000"/>
              <a:t>Por que o futebol é ¨uma caixinha de surpresas¨?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CD2683F-4223-C548-A964-EE0D93010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r>
              <a:rPr lang="pt-BR" sz="2000"/>
              <a:t>Pesquisadores de Cornell concluíram que o favorito no futebol ganha em apenas 50% dos casos, contra 60% no Baseball e 70% no basquete e no futebol americano.</a:t>
            </a:r>
          </a:p>
          <a:p>
            <a:endParaRPr lang="pt-BR" sz="2000"/>
          </a:p>
          <a:p>
            <a:r>
              <a:rPr lang="pt-BR" sz="2000"/>
              <a:t>Pontua-se muito menos no futebol (e há menos chances de pontuar), o que faz com que se aplique a lei dos grandes números. O provável pode não se materializar....</a:t>
            </a:r>
          </a:p>
        </p:txBody>
      </p:sp>
    </p:spTree>
    <p:extLst>
      <p:ext uri="{BB962C8B-B14F-4D97-AF65-F5344CB8AC3E}">
        <p14:creationId xmlns:p14="http://schemas.microsoft.com/office/powerpoint/2010/main" val="298633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8F3FDCE-1B82-FB4F-89D2-CD507EA19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84" y="891652"/>
            <a:ext cx="4963779" cy="567350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Lloyd´s de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Londres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café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fundado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em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1654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Edward Lloyd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nunca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foi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segurador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4000" dirty="0">
                <a:solidFill>
                  <a:srgbClr val="FFFFFF"/>
                </a:solidFill>
              </a:rPr>
              <a:t>Para </a:t>
            </a:r>
            <a:r>
              <a:rPr lang="en-US" sz="4000" dirty="0" err="1">
                <a:solidFill>
                  <a:srgbClr val="FFFFFF"/>
                </a:solidFill>
              </a:rPr>
              <a:t>atrair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clientela</a:t>
            </a:r>
            <a:r>
              <a:rPr lang="en-US" sz="4000" dirty="0">
                <a:solidFill>
                  <a:srgbClr val="FFFFFF"/>
                </a:solidFill>
              </a:rPr>
              <a:t>, </a:t>
            </a:r>
            <a:r>
              <a:rPr lang="en-US" sz="4000" dirty="0" err="1">
                <a:solidFill>
                  <a:srgbClr val="FFFFFF"/>
                </a:solidFill>
              </a:rPr>
              <a:t>afixava</a:t>
            </a:r>
            <a:r>
              <a:rPr lang="en-US" sz="4000" dirty="0">
                <a:solidFill>
                  <a:srgbClr val="FFFFFF"/>
                </a:solidFill>
              </a:rPr>
              <a:t> as </a:t>
            </a:r>
            <a:r>
              <a:rPr lang="en-US" sz="4000" dirty="0" err="1">
                <a:solidFill>
                  <a:srgbClr val="FFFFFF"/>
                </a:solidFill>
              </a:rPr>
              <a:t>noticias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sobre</a:t>
            </a:r>
            <a:r>
              <a:rPr lang="en-US" sz="4000" dirty="0">
                <a:solidFill>
                  <a:srgbClr val="FFFFFF"/>
                </a:solidFill>
              </a:rPr>
              <a:t>  </a:t>
            </a:r>
            <a:r>
              <a:rPr lang="en-US" sz="4000" dirty="0" err="1">
                <a:solidFill>
                  <a:srgbClr val="FFFFFF"/>
                </a:solidFill>
              </a:rPr>
              <a:t>navios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nos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principais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portos</a:t>
            </a:r>
            <a:r>
              <a:rPr lang="en-US" sz="4000" dirty="0">
                <a:solidFill>
                  <a:srgbClr val="FFFFFF"/>
                </a:solidFill>
              </a:rPr>
              <a:t>. </a:t>
            </a:r>
            <a:r>
              <a:rPr lang="en-US" sz="4000" dirty="0" err="1">
                <a:solidFill>
                  <a:srgbClr val="FFFFFF"/>
                </a:solidFill>
              </a:rPr>
              <a:t>Frequentadores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começaram</a:t>
            </a:r>
            <a:r>
              <a:rPr lang="en-US" sz="4000" dirty="0">
                <a:solidFill>
                  <a:srgbClr val="FFFFFF"/>
                </a:solidFill>
              </a:rPr>
              <a:t> a </a:t>
            </a:r>
            <a:r>
              <a:rPr lang="en-US" sz="4000" dirty="0" err="1">
                <a:solidFill>
                  <a:srgbClr val="FFFFFF"/>
                </a:solidFill>
              </a:rPr>
              <a:t>subscrever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riscos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909B1FCD-FC21-8048-9E28-7B7AC8D9B4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83934" y="457199"/>
            <a:ext cx="5032451" cy="589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001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FBF2E77A-DEB8-7543-8759-0CFFE13BC6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9119" b="43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D32C274-2262-264B-AA60-241F743AD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Grande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Incêndio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Londres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1666 e o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seguro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contra-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fogo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70610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AB711D-88CB-3B41-ADC2-B040CBB9D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Grande incêndio de Londres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F0EAC9E-FF06-EB46-9744-B17B617D3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Durou uma semana e destruiu 18 mil casas, 89 igrejas e a catedral de Saint Paul (destruir o Café Lloyds...)</a:t>
            </a:r>
          </a:p>
          <a:p>
            <a:endParaRPr lang="pt-BR" dirty="0"/>
          </a:p>
          <a:p>
            <a:r>
              <a:rPr lang="pt-BR" dirty="0"/>
              <a:t>Poucos anos depois, funda-se primeira seguradora contra fogo.</a:t>
            </a:r>
          </a:p>
          <a:p>
            <a:endParaRPr lang="pt-BR" dirty="0"/>
          </a:p>
          <a:p>
            <a:r>
              <a:rPr lang="pt-BR" dirty="0"/>
              <a:t>Padrão ingleses influenciam o mundo, dada a força do império Britânico</a:t>
            </a:r>
          </a:p>
        </p:txBody>
      </p:sp>
    </p:spTree>
    <p:extLst>
      <p:ext uri="{BB962C8B-B14F-4D97-AF65-F5344CB8AC3E}">
        <p14:creationId xmlns:p14="http://schemas.microsoft.com/office/powerpoint/2010/main" val="9108596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2C85567-2D68-744A-8B4B-4E88F728C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anchor="ctr">
            <a:normAutofit/>
          </a:bodyPr>
          <a:lstStyle/>
          <a:p>
            <a:r>
              <a:rPr lang="pt-BR" sz="5400"/>
              <a:t>Benjamin Franklin e o seguro de incêndio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6130486-39C0-1941-A92E-1C5E00FD6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657271"/>
            <a:ext cx="6894576" cy="3860962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E6A04E4-76D8-AA41-B3F7-EFC3F00C4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4798577"/>
            <a:ext cx="6894576" cy="1428487"/>
          </a:xfrm>
        </p:spPr>
        <p:txBody>
          <a:bodyPr anchor="t">
            <a:normAutofit/>
          </a:bodyPr>
          <a:lstStyle/>
          <a:p>
            <a:endParaRPr lang="pt-BR" sz="2200"/>
          </a:p>
        </p:txBody>
      </p:sp>
    </p:spTree>
    <p:extLst>
      <p:ext uri="{BB962C8B-B14F-4D97-AF65-F5344CB8AC3E}">
        <p14:creationId xmlns:p14="http://schemas.microsoft.com/office/powerpoint/2010/main" val="42153107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02D886F1-CB4A-4FC1-AAA7-9402B0D0D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762B7B97-C3EE-4AEE-A61F-AFA873FE2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013557" y="0"/>
            <a:ext cx="10178443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08E8BD4-9C35-8742-A694-CC94385F5CF6}"/>
              </a:ext>
            </a:extLst>
          </p:cNvPr>
          <p:cNvSpPr txBox="1"/>
          <p:nvPr/>
        </p:nvSpPr>
        <p:spPr>
          <a:xfrm>
            <a:off x="4256690" y="1088137"/>
            <a:ext cx="6180082" cy="3801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Como surge o </a:t>
            </a:r>
            <a:r>
              <a:rPr lang="en-US" sz="2000" dirty="0" err="1">
                <a:solidFill>
                  <a:schemeClr val="bg1"/>
                </a:solidFill>
              </a:rPr>
              <a:t>seguro</a:t>
            </a:r>
            <a:r>
              <a:rPr lang="en-US" sz="2000" dirty="0">
                <a:solidFill>
                  <a:schemeClr val="bg1"/>
                </a:solidFill>
              </a:rPr>
              <a:t> de </a:t>
            </a:r>
            <a:r>
              <a:rPr lang="en-US" sz="2000" dirty="0" err="1">
                <a:solidFill>
                  <a:schemeClr val="bg1"/>
                </a:solidFill>
              </a:rPr>
              <a:t>vida</a:t>
            </a:r>
            <a:r>
              <a:rPr lang="en-US" sz="2000" dirty="0">
                <a:solidFill>
                  <a:schemeClr val="bg1"/>
                </a:solidFill>
              </a:rPr>
              <a:t>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solidFill>
                  <a:schemeClr val="bg1"/>
                </a:solidFill>
              </a:rPr>
              <a:t>Teve</a:t>
            </a:r>
            <a:r>
              <a:rPr lang="en-US" sz="2000" dirty="0">
                <a:solidFill>
                  <a:schemeClr val="bg1"/>
                </a:solidFill>
              </a:rPr>
              <a:t> de supercar: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 BARREIRAS TÉCNICAS (FALTA DE INSTRUMENTOS ESTATÍSTICAS)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BARREIRAS CONCEITUAIS (JURÍDICAS)</a:t>
            </a:r>
          </a:p>
        </p:txBody>
      </p:sp>
    </p:spTree>
    <p:extLst>
      <p:ext uri="{BB962C8B-B14F-4D97-AF65-F5344CB8AC3E}">
        <p14:creationId xmlns:p14="http://schemas.microsoft.com/office/powerpoint/2010/main" val="33952975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64F4579-BF54-1940-81C7-8D5EB3EAB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 err="1">
                <a:solidFill>
                  <a:srgbClr val="FFFFFF"/>
                </a:solidFill>
              </a:rPr>
              <a:t>Tábua</a:t>
            </a:r>
            <a:r>
              <a:rPr lang="en-US" sz="2400" dirty="0">
                <a:solidFill>
                  <a:srgbClr val="FFFFFF"/>
                </a:solidFill>
              </a:rPr>
              <a:t> de Halley</a:t>
            </a:r>
            <a:br>
              <a:rPr lang="en-US" sz="2400" dirty="0">
                <a:solidFill>
                  <a:srgbClr val="FFFFFF"/>
                </a:solidFill>
              </a:rPr>
            </a:b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 err="1">
                <a:solidFill>
                  <a:srgbClr val="FFFFFF"/>
                </a:solidFill>
              </a:rPr>
              <a:t>Permitiu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superar</a:t>
            </a:r>
            <a:r>
              <a:rPr lang="en-US" sz="2400" dirty="0">
                <a:solidFill>
                  <a:srgbClr val="FFFFFF"/>
                </a:solidFill>
              </a:rPr>
              <a:t> a </a:t>
            </a:r>
            <a:r>
              <a:rPr lang="en-US" sz="2400" dirty="0" err="1">
                <a:solidFill>
                  <a:srgbClr val="FFFFFF"/>
                </a:solidFill>
              </a:rPr>
              <a:t>precariedade</a:t>
            </a:r>
            <a:r>
              <a:rPr lang="en-US" sz="2400" dirty="0">
                <a:solidFill>
                  <a:srgbClr val="FFFFFF"/>
                </a:solidFill>
              </a:rPr>
              <a:t> das </a:t>
            </a:r>
            <a:r>
              <a:rPr lang="en-US" sz="2400" dirty="0" err="1">
                <a:solidFill>
                  <a:srgbClr val="FFFFFF"/>
                </a:solidFill>
              </a:rPr>
              <a:t>mútuas</a:t>
            </a:r>
            <a:br>
              <a:rPr lang="en-US" sz="2400" dirty="0">
                <a:solidFill>
                  <a:srgbClr val="FFFFFF"/>
                </a:solidFill>
              </a:rPr>
            </a:b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 err="1">
                <a:solidFill>
                  <a:srgbClr val="FFFFFF"/>
                </a:solidFill>
              </a:rPr>
              <a:t>Permitiu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ao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governo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inglês</a:t>
            </a:r>
            <a:r>
              <a:rPr lang="en-US" sz="2400" dirty="0">
                <a:solidFill>
                  <a:srgbClr val="FFFFFF"/>
                </a:solidFill>
              </a:rPr>
              <a:t> se </a:t>
            </a:r>
            <a:r>
              <a:rPr lang="en-US" sz="2400" dirty="0" err="1">
                <a:solidFill>
                  <a:srgbClr val="FFFFFF"/>
                </a:solidFill>
              </a:rPr>
              <a:t>financiar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vendendo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rendas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vitalícias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7F45C758-5F1A-7C4F-80A8-3240CD36CD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72" r="4557" b="-3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433605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D7FD7C5-DF6C-5642-BD5E-E21566C61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pt-BR" sz="5400" dirty="0"/>
              <a:t>A barreira jurídica. </a:t>
            </a:r>
            <a:br>
              <a:rPr lang="pt-BR" sz="5400" dirty="0"/>
            </a:br>
            <a:br>
              <a:rPr lang="pt-BR" sz="5400" dirty="0"/>
            </a:br>
            <a:r>
              <a:rPr lang="pt-BR" sz="5400" dirty="0"/>
              <a:t>É moral segurar a vida alheia?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07CDCC1-18C6-D64D-8479-94E860FE8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2200"/>
              <a:t>Vida humana não tem preço..... (exceto escravizados, que eram considerados mercadorias)</a:t>
            </a:r>
          </a:p>
          <a:p>
            <a:pPr marL="0" indent="0">
              <a:buNone/>
            </a:pPr>
            <a:endParaRPr lang="pt-BR" sz="2200"/>
          </a:p>
          <a:p>
            <a:pPr marL="0" indent="0">
              <a:buNone/>
            </a:pPr>
            <a:r>
              <a:rPr lang="pt-BR" sz="2200"/>
              <a:t>Comportamento corvino (de corvo...)</a:t>
            </a:r>
          </a:p>
          <a:p>
            <a:pPr marL="0" indent="0">
              <a:buNone/>
            </a:pPr>
            <a:endParaRPr lang="pt-BR" sz="2200"/>
          </a:p>
          <a:p>
            <a:pPr marL="0" indent="0">
              <a:buNone/>
            </a:pPr>
            <a:endParaRPr lang="pt-BR" sz="2200"/>
          </a:p>
        </p:txBody>
      </p:sp>
    </p:spTree>
    <p:extLst>
      <p:ext uri="{BB962C8B-B14F-4D97-AF65-F5344CB8AC3E}">
        <p14:creationId xmlns:p14="http://schemas.microsoft.com/office/powerpoint/2010/main" val="2366947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11DBBF1-3229-4BD9-B3D1-B4CA571E7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1587599"/>
            <a:ext cx="121888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5BC87C3E-1040-4EE4-9BDB-9537F7A1B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" y="1712256"/>
            <a:ext cx="12188824" cy="3433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8B8B96F8-ED0A-ED42-A5D8-F7527B528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38" y="1875822"/>
            <a:ext cx="10601325" cy="185737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Como </a:t>
            </a:r>
            <a:r>
              <a:rPr lang="en-US" sz="4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sociedades</a:t>
            </a: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com </a:t>
            </a:r>
            <a:r>
              <a:rPr lang="en-US" sz="4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propriedade</a:t>
            </a: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privada</a:t>
            </a: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 </a:t>
            </a:r>
            <a:r>
              <a:rPr lang="en-US" sz="4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pessoas</a:t>
            </a: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livres </a:t>
            </a:r>
            <a:r>
              <a:rPr lang="en-US" sz="4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desenvolveram</a:t>
            </a: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mecanismos</a:t>
            </a: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para lidar com o </a:t>
            </a:r>
            <a:r>
              <a:rPr lang="en-US" sz="4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risco</a:t>
            </a: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  <a:b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200" dirty="0" err="1"/>
              <a:t>Capitalismo</a:t>
            </a:r>
            <a:r>
              <a:rPr lang="en-US" sz="4200" dirty="0"/>
              <a:t>:¨Epitome of risk taking¨ (Peter Bernstein)</a:t>
            </a:r>
            <a:endParaRPr lang="en-US" sz="4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5CD5A0B-CDD7-427C-AA42-2EECFDFA1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5270402"/>
            <a:ext cx="121888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54EEF01-190A-468F-A13C-CD98AC1C7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3998" y="5123318"/>
            <a:ext cx="9144001" cy="91168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5503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6DA2DCB-9F4D-834F-AD73-4F3D8464A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425" y="1276835"/>
            <a:ext cx="7385050" cy="491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2452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3A9F110-A6B2-AF4C-82F4-6E42D55AB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39" y="1012536"/>
            <a:ext cx="4613300" cy="31632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/>
              <a:t>Mas ingleses não tinham essa dificuldade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945E1D19-9A14-7E43-BF85-1ECE84ECF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66" y="3247292"/>
            <a:ext cx="4613300" cy="2334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2400" dirty="0" err="1"/>
              <a:t>Direito</a:t>
            </a:r>
            <a:r>
              <a:rPr lang="en-US" sz="2400" dirty="0"/>
              <a:t> </a:t>
            </a:r>
            <a:r>
              <a:rPr lang="en-US" sz="2400" dirty="0" err="1"/>
              <a:t>germânico</a:t>
            </a:r>
            <a:r>
              <a:rPr lang="en-US" sz="2400" dirty="0"/>
              <a:t> </a:t>
            </a:r>
            <a:r>
              <a:rPr lang="en-US" sz="2400" dirty="0" err="1"/>
              <a:t>admitia</a:t>
            </a:r>
            <a:r>
              <a:rPr lang="en-US" sz="2400" dirty="0"/>
              <a:t> </a:t>
            </a:r>
            <a:r>
              <a:rPr lang="en-US" sz="2400" dirty="0" err="1"/>
              <a:t>atribuição</a:t>
            </a:r>
            <a:r>
              <a:rPr lang="en-US" sz="2400" dirty="0"/>
              <a:t> de valor </a:t>
            </a:r>
            <a:r>
              <a:rPr lang="en-US" sz="2400" dirty="0" err="1"/>
              <a:t>econômico</a:t>
            </a:r>
            <a:r>
              <a:rPr lang="en-US" sz="2400" dirty="0"/>
              <a:t> </a:t>
            </a:r>
            <a:r>
              <a:rPr lang="en-US" sz="2400" dirty="0" err="1"/>
              <a:t>à</a:t>
            </a:r>
            <a:r>
              <a:rPr lang="en-US" sz="2400" dirty="0"/>
              <a:t> </a:t>
            </a:r>
            <a:r>
              <a:rPr lang="en-US" sz="2400" dirty="0" err="1"/>
              <a:t>vida</a:t>
            </a:r>
            <a:r>
              <a:rPr lang="en-US" sz="2400" dirty="0"/>
              <a:t> </a:t>
            </a:r>
            <a:r>
              <a:rPr lang="en-US" sz="2400" dirty="0" err="1"/>
              <a:t>humana</a:t>
            </a:r>
            <a:r>
              <a:rPr lang="en-US" sz="2400" dirty="0"/>
              <a:t> (</a:t>
            </a:r>
            <a:r>
              <a:rPr lang="en-US" sz="2400" dirty="0" err="1"/>
              <a:t>Vergeld</a:t>
            </a:r>
            <a:r>
              <a:rPr lang="en-US" sz="2400" dirty="0"/>
              <a:t>)</a:t>
            </a:r>
          </a:p>
          <a:p>
            <a:pPr marL="0" indent="0">
              <a:buNone/>
            </a:pPr>
            <a:r>
              <a:rPr lang="en-US" sz="2400" dirty="0" err="1"/>
              <a:t>Além</a:t>
            </a:r>
            <a:r>
              <a:rPr lang="en-US" sz="2400" dirty="0"/>
              <a:t> </a:t>
            </a:r>
            <a:r>
              <a:rPr lang="en-US" sz="2400" dirty="0" err="1"/>
              <a:t>disso</a:t>
            </a:r>
            <a:r>
              <a:rPr lang="en-US" sz="2400" dirty="0"/>
              <a:t>, </a:t>
            </a:r>
            <a:r>
              <a:rPr lang="en-US" sz="2400" dirty="0" err="1"/>
              <a:t>britânicos</a:t>
            </a:r>
            <a:r>
              <a:rPr lang="en-US" sz="2400" dirty="0"/>
              <a:t> </a:t>
            </a:r>
            <a:r>
              <a:rPr lang="en-US" sz="2400" dirty="0" err="1"/>
              <a:t>consideravam</a:t>
            </a:r>
            <a:r>
              <a:rPr lang="en-US" sz="2400" dirty="0"/>
              <a:t> algo </a:t>
            </a:r>
            <a:r>
              <a:rPr lang="en-US" sz="2400" dirty="0" err="1"/>
              <a:t>semelhante</a:t>
            </a:r>
            <a:r>
              <a:rPr lang="en-US" sz="2400" dirty="0"/>
              <a:t> a </a:t>
            </a:r>
            <a:r>
              <a:rPr lang="en-US" sz="2400" dirty="0" err="1"/>
              <a:t>aposta</a:t>
            </a:r>
            <a:endParaRPr lang="en-US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3611463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30721" y="-107390"/>
            <a:ext cx="3853890" cy="4068665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2EE53E1-025D-9B4E-A41B-2D67FC13E3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73" r="1" b="19578"/>
          <a:stretch/>
        </p:blipFill>
        <p:spPr>
          <a:xfrm>
            <a:off x="6096000" y="1012536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5928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FCCEED-C368-4B8A-995B-F968E65B94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41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7098A0-35B4-FE48-AA94-CA2897FBF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pt-BR" sz="4000">
                <a:solidFill>
                  <a:srgbClr val="FFFFFF"/>
                </a:solidFill>
              </a:rPr>
              <a:t>O conceito jurídico de interesse: o moralizador  do direito dos seguros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9D9B342E-352A-4080-BAED-318C21836E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5559727"/>
              </p:ext>
            </p:extLst>
          </p:nvPr>
        </p:nvGraphicFramePr>
        <p:xfrm>
          <a:off x="5155379" y="1065862"/>
          <a:ext cx="5744685" cy="472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183299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4462044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05A5E38-3C80-A44F-9FE0-1B7BB9A18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70" y="4615840"/>
            <a:ext cx="3885141" cy="1526741"/>
          </a:xfrm>
        </p:spPr>
        <p:txBody>
          <a:bodyPr>
            <a:normAutofit/>
          </a:bodyPr>
          <a:lstStyle/>
          <a:p>
            <a:pPr algn="r"/>
            <a:r>
              <a:rPr lang="pt-BR" sz="3000">
                <a:solidFill>
                  <a:schemeClr val="bg1"/>
                </a:solidFill>
              </a:rPr>
              <a:t>Um outro caminho evolutivo: Os Alpes</a:t>
            </a:r>
          </a:p>
        </p:txBody>
      </p:sp>
      <p:pic>
        <p:nvPicPr>
          <p:cNvPr id="6" name="Imagem 5" descr="Barco na água com cidade ao fundo&#10;&#10;Descrição gerada automaticamente">
            <a:extLst>
              <a:ext uri="{FF2B5EF4-FFF2-40B4-BE49-F238E27FC236}">
                <a16:creationId xmlns:a16="http://schemas.microsoft.com/office/drawing/2014/main" id="{7171AC96-3114-A54A-9DB6-1B30ED7541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" r="2" b="2"/>
          <a:stretch/>
        </p:blipFill>
        <p:spPr>
          <a:xfrm>
            <a:off x="393308" y="352931"/>
            <a:ext cx="5559480" cy="3749040"/>
          </a:xfrm>
          <a:prstGeom prst="rect">
            <a:avLst/>
          </a:prstGeom>
        </p:spPr>
      </p:pic>
      <p:pic>
        <p:nvPicPr>
          <p:cNvPr id="4" name="Imagem 3" descr="Cidade com prédios&#10;&#10;Descrição gerada automaticamente">
            <a:extLst>
              <a:ext uri="{FF2B5EF4-FFF2-40B4-BE49-F238E27FC236}">
                <a16:creationId xmlns:a16="http://schemas.microsoft.com/office/drawing/2014/main" id="{BB00C172-83BA-6E41-9AD4-D447674EC5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86" b="-2"/>
          <a:stretch/>
        </p:blipFill>
        <p:spPr>
          <a:xfrm>
            <a:off x="6251736" y="357013"/>
            <a:ext cx="5546955" cy="374904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4690076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7094747-7E96-FA4E-A316-AB852176D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6" y="4615840"/>
            <a:ext cx="6609921" cy="152674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2200">
                <a:solidFill>
                  <a:schemeClr val="bg1"/>
                </a:solidFill>
              </a:rPr>
              <a:t>Por que algumas das principais seguradoras do Mundo estão em Zurique e na Baviera?</a:t>
            </a:r>
          </a:p>
          <a:p>
            <a:pPr marL="0" indent="0">
              <a:buNone/>
            </a:pPr>
            <a:endParaRPr lang="pt-BR" sz="22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BR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6722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FD07122-9D3D-A04D-9711-ABA130F1DF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51" r="9091" b="17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5" name="Rectangle 11">
            <a:extLst>
              <a:ext uri="{FF2B5EF4-FFF2-40B4-BE49-F238E27FC236}">
                <a16:creationId xmlns:a16="http://schemas.microsoft.com/office/drawing/2014/main" id="{724CD679-7405-4CD3-A92A-9469F279A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573559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FB4528B-EF55-874D-A551-0046B2BA7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5221266" cy="1344975"/>
          </a:xfrm>
        </p:spPr>
        <p:txBody>
          <a:bodyPr>
            <a:normAutofit/>
          </a:bodyPr>
          <a:lstStyle/>
          <a:p>
            <a:r>
              <a:rPr lang="pt-BR" sz="3400"/>
              <a:t>Nos Alpes, desenvolveram—e estruturas mutuais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CA3D05A-7EE1-CD4C-8C36-845B4BA95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0" y="2121763"/>
            <a:ext cx="5235490" cy="37730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/>
              <a:t>Enquanto no Lloyds avaliavam-se e compravam-se riscos, na Suiça e na Baviera eles eram compartilhados.</a:t>
            </a:r>
          </a:p>
          <a:p>
            <a:pPr marL="0" indent="0">
              <a:buNone/>
            </a:pPr>
            <a:endParaRPr lang="pt-BR" sz="2400"/>
          </a:p>
          <a:p>
            <a:pPr marL="0" indent="0">
              <a:buNone/>
            </a:pPr>
            <a:r>
              <a:rPr lang="pt-BR" sz="2400"/>
              <a:t>Por isso, os Alpes foram fundamentais para o desenvolvimento do resseguro (exemplos: Munich Re e Zurich Re)</a:t>
            </a:r>
          </a:p>
        </p:txBody>
      </p:sp>
    </p:spTree>
    <p:extLst>
      <p:ext uri="{BB962C8B-B14F-4D97-AF65-F5344CB8AC3E}">
        <p14:creationId xmlns:p14="http://schemas.microsoft.com/office/powerpoint/2010/main" val="16999518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908E8DC-1025-4FCC-873D-DC5C2ADEF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ECC014D-BEBC-0C41-8BF5-AF57959E2F65}"/>
              </a:ext>
            </a:extLst>
          </p:cNvPr>
          <p:cNvSpPr txBox="1"/>
          <p:nvPr/>
        </p:nvSpPr>
        <p:spPr>
          <a:xfrm>
            <a:off x="360947" y="694299"/>
            <a:ext cx="4336559" cy="52815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/>
              <a:t>FINS DO SÉCULO XIX E INICIO DO XX.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dirty="0"/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/>
              <a:t>A ERA DA SEGURANÇA (STEFAN ZWEIG).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dirty="0"/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/>
              <a:t>A ERA DE OURO DAS SEGURADORAS, no </a:t>
            </a:r>
            <a:r>
              <a:rPr lang="en-US" sz="2400" dirty="0" err="1"/>
              <a:t>surgimento</a:t>
            </a:r>
            <a:r>
              <a:rPr lang="en-US" sz="2400" dirty="0"/>
              <a:t> das </a:t>
            </a:r>
            <a:r>
              <a:rPr lang="en-US" sz="2400" dirty="0" err="1"/>
              <a:t>grandes</a:t>
            </a:r>
            <a:r>
              <a:rPr lang="en-US" sz="2400" dirty="0"/>
              <a:t> </a:t>
            </a:r>
            <a:r>
              <a:rPr lang="en-US" sz="2400" dirty="0" err="1"/>
              <a:t>sociedades</a:t>
            </a:r>
            <a:r>
              <a:rPr lang="en-US" sz="2400" dirty="0"/>
              <a:t> </a:t>
            </a:r>
            <a:r>
              <a:rPr lang="en-US" sz="2400" dirty="0" err="1"/>
              <a:t>anônimas</a:t>
            </a:r>
            <a:r>
              <a:rPr lang="en-US" sz="2400" dirty="0"/>
              <a:t>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dirty="0"/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/>
              <a:t>Grandes </a:t>
            </a:r>
            <a:r>
              <a:rPr lang="en-US" sz="2400" dirty="0" err="1"/>
              <a:t>empreendimentos</a:t>
            </a:r>
            <a:r>
              <a:rPr lang="en-US" sz="2400" dirty="0"/>
              <a:t> </a:t>
            </a:r>
            <a:r>
              <a:rPr lang="en-US" sz="2400" dirty="0" err="1"/>
              <a:t>exigem</a:t>
            </a:r>
            <a:r>
              <a:rPr lang="en-US" sz="2400" dirty="0"/>
              <a:t> </a:t>
            </a:r>
            <a:r>
              <a:rPr lang="en-US" sz="2400" dirty="0" err="1"/>
              <a:t>grandes</a:t>
            </a:r>
            <a:r>
              <a:rPr lang="en-US" sz="2400" dirty="0"/>
              <a:t> </a:t>
            </a:r>
            <a:r>
              <a:rPr lang="en-US" sz="2400" dirty="0" err="1"/>
              <a:t>companhias</a:t>
            </a:r>
            <a:r>
              <a:rPr lang="en-US" sz="2400" dirty="0"/>
              <a:t>, com </a:t>
            </a:r>
            <a:r>
              <a:rPr lang="en-US" sz="2400" dirty="0" err="1"/>
              <a:t>carteiras</a:t>
            </a:r>
            <a:r>
              <a:rPr lang="en-US" sz="2400" dirty="0"/>
              <a:t> </a:t>
            </a:r>
            <a:r>
              <a:rPr lang="en-US" sz="2400" dirty="0" err="1"/>
              <a:t>especializadas</a:t>
            </a:r>
            <a:endParaRPr lang="en-US" sz="24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956B6E2-8825-AD47-8C38-47C84F423F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13" r="5060" b="-2"/>
          <a:stretch/>
        </p:blipFill>
        <p:spPr>
          <a:xfrm>
            <a:off x="5211495" y="699899"/>
            <a:ext cx="3211333" cy="544583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EE39740-A69F-3E4C-85BB-E3EC38AB02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40" r="24953" b="3"/>
          <a:stretch/>
        </p:blipFill>
        <p:spPr>
          <a:xfrm>
            <a:off x="8535080" y="699899"/>
            <a:ext cx="3211333" cy="544583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085D7B9-E066-4923-8CB7-294BF3062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9B57D9A5-B0E6-43E8-854F-D4931B715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47856" y="706072"/>
            <a:ext cx="445586" cy="5445849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5443840-A796-4C43-8DC1-1B738EFEC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6320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4205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212BA0F-4CEE-A341-AED2-C1CA23062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32" y="336884"/>
            <a:ext cx="6011257" cy="1449055"/>
          </a:xfrm>
        </p:spPr>
        <p:txBody>
          <a:bodyPr>
            <a:normAutofit/>
          </a:bodyPr>
          <a:lstStyle/>
          <a:p>
            <a:r>
              <a:rPr lang="pt-BR" sz="4000" dirty="0"/>
              <a:t>Século XX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BD9253-151A-4EF0-9647-4BC79DAC7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03" r="21103" b="-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AB8EDC88-FB06-4D11-AB4A-B36071F967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095896"/>
              </p:ext>
            </p:extLst>
          </p:nvPr>
        </p:nvGraphicFramePr>
        <p:xfrm>
          <a:off x="830581" y="1785938"/>
          <a:ext cx="6008209" cy="4735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902601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0EB6CD8-95AD-C840-AE93-208D8CECF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pt-BR" sz="6000">
                <a:solidFill>
                  <a:schemeClr val="bg1"/>
                </a:solidFill>
              </a:rPr>
              <a:t>Seguros no Século XXI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76985557-00AE-437D-9C12-085F232230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1452429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911737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F673235-8A34-D84D-AF58-62B96651B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pt-BR" sz="4200">
                <a:solidFill>
                  <a:schemeClr val="bg1"/>
                </a:solidFill>
              </a:rPr>
              <a:t>Século XXI – Financeirização da Atividade Securitária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615930DB-1AA1-3153-0611-8A5DB08005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0838324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61480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18C8088-3F49-3143-85D2-1969A4952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610" y="918546"/>
            <a:ext cx="7649814" cy="497933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E057F4D-B96E-8142-A575-D32A29FD0AF4}"/>
              </a:ext>
            </a:extLst>
          </p:cNvPr>
          <p:cNvSpPr txBox="1"/>
          <p:nvPr/>
        </p:nvSpPr>
        <p:spPr>
          <a:xfrm>
            <a:off x="2129589" y="348916"/>
            <a:ext cx="7318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¨The </a:t>
            </a:r>
            <a:r>
              <a:rPr lang="pt-BR" dirty="0" err="1"/>
              <a:t>product</a:t>
            </a:r>
            <a:r>
              <a:rPr lang="pt-BR" dirty="0"/>
              <a:t> in </a:t>
            </a:r>
            <a:r>
              <a:rPr lang="pt-BR" dirty="0" err="1"/>
              <a:t>derivative</a:t>
            </a:r>
            <a:r>
              <a:rPr lang="pt-BR" dirty="0"/>
              <a:t> </a:t>
            </a:r>
            <a:r>
              <a:rPr lang="pt-BR" dirty="0" err="1"/>
              <a:t>transactions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</a:t>
            </a:r>
            <a:r>
              <a:rPr lang="pt-BR" dirty="0" err="1"/>
              <a:t>uncertainty</a:t>
            </a:r>
            <a:r>
              <a:rPr lang="pt-BR" dirty="0"/>
              <a:t> </a:t>
            </a:r>
            <a:r>
              <a:rPr lang="pt-BR" dirty="0" err="1"/>
              <a:t>itself</a:t>
            </a:r>
            <a:r>
              <a:rPr lang="pt-BR" dirty="0"/>
              <a:t>¨ (Peter Bernstein)</a:t>
            </a:r>
          </a:p>
        </p:txBody>
      </p:sp>
    </p:spTree>
    <p:extLst>
      <p:ext uri="{BB962C8B-B14F-4D97-AF65-F5344CB8AC3E}">
        <p14:creationId xmlns:p14="http://schemas.microsoft.com/office/powerpoint/2010/main" val="3610728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7F975257-E3CD-EA40-BDBD-F96864AC97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E05E08F-9F68-344A-BCA4-B7237C8D4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Tudo começa pelo maior dos riscos: a fortuna do mar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36746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F00E8A7-A2F5-AE49-8958-4DABA2267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0" y="520700"/>
            <a:ext cx="7747000" cy="58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104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36BB3C5-822B-45E1-A81E-5CC3176C6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56F3BDB-61EF-AF40-BEC6-5428154C05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50" b="22701"/>
          <a:stretch/>
        </p:blipFill>
        <p:spPr>
          <a:xfrm>
            <a:off x="579264" y="365141"/>
            <a:ext cx="6288262" cy="3063875"/>
          </a:xfrm>
          <a:prstGeom prst="rect">
            <a:avLst/>
          </a:prstGeom>
        </p:spPr>
      </p:pic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B39ECA9-4CDE-4883-98E8-287E905E9F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630934"/>
            <a:ext cx="6288261" cy="2546028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29F74A8-D9E9-D04F-9A29-F5719CE43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49689"/>
            <a:ext cx="2111122" cy="2105025"/>
          </a:xfrm>
        </p:spPr>
        <p:txBody>
          <a:bodyPr>
            <a:normAutofit/>
          </a:bodyPr>
          <a:lstStyle/>
          <a:p>
            <a:r>
              <a:rPr lang="pt-BR" sz="2400"/>
              <a:t>Risco ou incerteza (Frank Knight)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7483D0-BAEB-4927-88AD-76F5DA846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494" y="45657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BB7B12-4298-4CFB-B539-44A91C930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94346" y="489305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19C58EB-51CB-994D-AE8D-1885147A4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563" y="3849688"/>
            <a:ext cx="3315810" cy="2105025"/>
          </a:xfrm>
        </p:spPr>
        <p:txBody>
          <a:bodyPr anchor="ctr">
            <a:normAutofit/>
          </a:bodyPr>
          <a:lstStyle/>
          <a:p>
            <a:r>
              <a:rPr lang="pt-BR" sz="1300" dirty="0"/>
              <a:t>Riscos Cibernéticos</a:t>
            </a:r>
          </a:p>
          <a:p>
            <a:endParaRPr lang="pt-BR" sz="1300" dirty="0"/>
          </a:p>
          <a:p>
            <a:r>
              <a:rPr lang="pt-BR" sz="1300" dirty="0"/>
              <a:t>Extremos climáticos</a:t>
            </a:r>
          </a:p>
          <a:p>
            <a:endParaRPr lang="pt-BR" sz="1300" dirty="0"/>
          </a:p>
          <a:p>
            <a:r>
              <a:rPr lang="pt-BR" sz="1300" dirty="0"/>
              <a:t>Terrorismo</a:t>
            </a:r>
          </a:p>
          <a:p>
            <a:endParaRPr lang="pt-BR" sz="1300" dirty="0"/>
          </a:p>
          <a:p>
            <a:r>
              <a:rPr lang="pt-BR" sz="1300" dirty="0"/>
              <a:t>Cisnes negros (NASSIM TALEB)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4E4B277-ED7B-6E4F-87EF-0B905F1177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22002"/>
          <a:stretch/>
        </p:blipFill>
        <p:spPr>
          <a:xfrm>
            <a:off x="7048500" y="365109"/>
            <a:ext cx="4621006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333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13BDA05-2DDF-5C4E-B161-41CCEA1DD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pt-BR" sz="4000" dirty="0">
                <a:solidFill>
                  <a:srgbClr val="FFFFFF"/>
                </a:solidFill>
              </a:rPr>
              <a:t>O futuro...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ABD61F-19F4-4D43-9473-571363D4C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pt-BR" sz="2000" dirty="0"/>
              <a:t>SE O CONTRATO DE SEGUROS É FRUTO DA EVOLUÇAO DA CIÊNCIA ATUARIA E DA ESTATÍSTICA, O QUE OCORRERÁ QUANDO O SETOR SECURITÁRIO AVANÇAR PARA O CAMPO DA INCERTEZA?</a:t>
            </a:r>
          </a:p>
        </p:txBody>
      </p:sp>
    </p:spTree>
    <p:extLst>
      <p:ext uri="{BB962C8B-B14F-4D97-AF65-F5344CB8AC3E}">
        <p14:creationId xmlns:p14="http://schemas.microsoft.com/office/powerpoint/2010/main" val="40904042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ipt de computador em uma tela">
            <a:extLst>
              <a:ext uri="{FF2B5EF4-FFF2-40B4-BE49-F238E27FC236}">
                <a16:creationId xmlns:a16="http://schemas.microsoft.com/office/drawing/2014/main" id="{55AF59E4-0A25-CEA0-61F5-06E2803932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82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CCFC7D5-8AF3-0C49-A95A-EA8F54124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pt-BR" sz="4000"/>
              <a:t>Um exemplo de incerteza: hackers.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6ED1DC-47C4-7D4F-A4E9-048178CCC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000" dirty="0"/>
              <a:t>Como lidar com o risco cibernético? </a:t>
            </a:r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r>
              <a:rPr lang="pt-BR" sz="2000" dirty="0"/>
              <a:t>Estatísticas escassas, danos de difícil mensuração</a:t>
            </a:r>
          </a:p>
        </p:txBody>
      </p:sp>
    </p:spTree>
    <p:extLst>
      <p:ext uri="{BB962C8B-B14F-4D97-AF65-F5344CB8AC3E}">
        <p14:creationId xmlns:p14="http://schemas.microsoft.com/office/powerpoint/2010/main" val="42475156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CAB8C3-4F20-0040-ADDD-BDC7305C6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explosão dos custos do seguro de saúde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81016B8-6F1C-B347-86F5-449836DCD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Prêmios </a:t>
            </a:r>
            <a:r>
              <a:rPr lang="pt-BR" dirty="0" err="1"/>
              <a:t>tambem</a:t>
            </a:r>
            <a:r>
              <a:rPr lang="pt-BR" dirty="0"/>
              <a:t> disparam, mercado regride....</a:t>
            </a:r>
          </a:p>
        </p:txBody>
      </p:sp>
    </p:spTree>
    <p:extLst>
      <p:ext uri="{BB962C8B-B14F-4D97-AF65-F5344CB8AC3E}">
        <p14:creationId xmlns:p14="http://schemas.microsoft.com/office/powerpoint/2010/main" val="8812401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E7D30B-AA71-C74F-AB60-8EEF687BB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Há um lado sombrio no seguro?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7AB42F0-F641-FE49-ABDB-671B397A0D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 err="1"/>
              <a:t>Rehem</a:t>
            </a:r>
            <a:r>
              <a:rPr lang="pt-BR" dirty="0"/>
              <a:t> </a:t>
            </a:r>
            <a:r>
              <a:rPr lang="pt-BR" dirty="0" err="1"/>
              <a:t>Avraham</a:t>
            </a:r>
            <a:r>
              <a:rPr lang="pt-BR" dirty="0"/>
              <a:t> e Ariel </a:t>
            </a:r>
            <a:r>
              <a:rPr lang="pt-BR" dirty="0" err="1"/>
              <a:t>Porat</a:t>
            </a:r>
            <a:r>
              <a:rPr lang="pt-BR" dirty="0"/>
              <a:t>, em ¨The </a:t>
            </a:r>
            <a:r>
              <a:rPr lang="pt-BR" dirty="0" err="1"/>
              <a:t>Dark</a:t>
            </a:r>
            <a:r>
              <a:rPr lang="pt-BR" dirty="0"/>
              <a:t> </a:t>
            </a:r>
            <a:r>
              <a:rPr lang="pt-BR" dirty="0" err="1"/>
              <a:t>Side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Insurance</a:t>
            </a:r>
            <a:r>
              <a:rPr lang="pt-BR" dirty="0"/>
              <a:t>¨, defendem que a disseminação dos seguros contra sequestro ( </a:t>
            </a:r>
            <a:r>
              <a:rPr lang="pt-BR" dirty="0" err="1"/>
              <a:t>Kidnap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Ramson</a:t>
            </a:r>
            <a:r>
              <a:rPr lang="pt-BR" dirty="0"/>
              <a:t>) – 75% das 500 maiores empresas do mundo têm em seus portfolios- pode ter aumentado a criminalidade.</a:t>
            </a:r>
          </a:p>
        </p:txBody>
      </p:sp>
    </p:spTree>
    <p:extLst>
      <p:ext uri="{BB962C8B-B14F-4D97-AF65-F5344CB8AC3E}">
        <p14:creationId xmlns:p14="http://schemas.microsoft.com/office/powerpoint/2010/main" val="26956335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04B0CC-DFB3-0971-04D4-BB00C62F5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Uma breve análise do direito dos seguros no Brasil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8E9C63-738E-04B9-CC33-12AFC5266D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 err="1"/>
              <a:t>Principios</a:t>
            </a:r>
            <a:r>
              <a:rPr lang="pt-BR" dirty="0"/>
              <a:t> de Direito Mercantil, do Visconde de Cairu, trata do seguro de escravizados</a:t>
            </a:r>
          </a:p>
          <a:p>
            <a:endParaRPr lang="pt-BR" dirty="0"/>
          </a:p>
          <a:p>
            <a:r>
              <a:rPr lang="pt-BR" dirty="0"/>
              <a:t>Surgem as primeiras seguradoras. Interesse Público, em 1853, Argos Fluminense, 1858, Tranquilidade (companhia portuguesa, de 1862).</a:t>
            </a:r>
          </a:p>
          <a:p>
            <a:endParaRPr lang="pt-BR" dirty="0"/>
          </a:p>
          <a:p>
            <a:r>
              <a:rPr lang="pt-BR" dirty="0"/>
              <a:t>Grandes Empresas privadas, que copiavam apólices estrangeiras.</a:t>
            </a:r>
          </a:p>
          <a:p>
            <a:endParaRPr lang="pt-BR" dirty="0"/>
          </a:p>
          <a:p>
            <a:r>
              <a:rPr lang="pt-BR" dirty="0"/>
              <a:t>Criação do IRB em 1939 criou quadros e melhorou nível técnico do setor, mas inflação alta dificultava gestão das reservas.</a:t>
            </a:r>
          </a:p>
          <a:p>
            <a:endParaRPr lang="pt-BR" dirty="0"/>
          </a:p>
          <a:p>
            <a:r>
              <a:rPr lang="pt-BR" dirty="0"/>
              <a:t>SUSEP criada em 1966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54735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18A0F1D-75FF-8D42-BB0C-135C5A35C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Um mercado forte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37A7D68B-02DF-4349-AA6D-710F132FB6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23021" y="643466"/>
            <a:ext cx="3689289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579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1E8118-D45B-1540-AE4A-05372A549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azar de </a:t>
            </a:r>
            <a:r>
              <a:rPr lang="pt-BR" dirty="0" err="1"/>
              <a:t>Antonio</a:t>
            </a:r>
            <a:r>
              <a:rPr lang="pt-BR" dirty="0"/>
              <a:t>, em ¨O Mercador de Veneza¨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4CB85139-1841-4E47-BF1A-2999F993E4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3239" y="1825625"/>
            <a:ext cx="802552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659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9A3BACF-1A8B-3E47-BD20-9203EE8EC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Por que o contrato de seguros é o mais recente, dentre os principais tipos contratuais?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5AC0AD73-EF17-4C4E-AECD-5EBAE179B6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1152" y="467208"/>
            <a:ext cx="7108300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007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16">
            <a:extLst>
              <a:ext uri="{FF2B5EF4-FFF2-40B4-BE49-F238E27FC236}">
                <a16:creationId xmlns:a16="http://schemas.microsoft.com/office/drawing/2014/main" id="{A51A0227-072A-4F5F-928C-E2C3E5CCD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Texto, Carta&#10;&#10;Descrição gerada automaticamente">
            <a:extLst>
              <a:ext uri="{FF2B5EF4-FFF2-40B4-BE49-F238E27FC236}">
                <a16:creationId xmlns:a16="http://schemas.microsoft.com/office/drawing/2014/main" id="{F49DBCA3-B916-3442-ABB4-F68871C9F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03" y="320040"/>
            <a:ext cx="5103146" cy="3927031"/>
          </a:xfrm>
          <a:prstGeom prst="rect">
            <a:avLst/>
          </a:prstGeom>
        </p:spPr>
      </p:pic>
      <p:pic>
        <p:nvPicPr>
          <p:cNvPr id="4" name="Imagem 3" descr="Texto, Carta&#10;&#10;Descrição gerada automaticamente">
            <a:extLst>
              <a:ext uri="{FF2B5EF4-FFF2-40B4-BE49-F238E27FC236}">
                <a16:creationId xmlns:a16="http://schemas.microsoft.com/office/drawing/2014/main" id="{B3050C94-0F70-D64E-BCD0-9070CCCB7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496" y="1271391"/>
            <a:ext cx="5471160" cy="2024329"/>
          </a:xfrm>
          <a:prstGeom prst="rect">
            <a:avLst/>
          </a:prstGeom>
        </p:spPr>
      </p:pic>
      <p:sp>
        <p:nvSpPr>
          <p:cNvPr id="19" name="sketchy line">
            <a:extLst>
              <a:ext uri="{FF2B5EF4-FFF2-40B4-BE49-F238E27FC236}">
                <a16:creationId xmlns:a16="http://schemas.microsoft.com/office/drawing/2014/main" id="{35D99776-4B38-47DF-A302-11AD9AF87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37304" y="529256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A9ACF8D-AC08-6E45-AFCB-62D684002B74}"/>
              </a:ext>
            </a:extLst>
          </p:cNvPr>
          <p:cNvSpPr txBox="1"/>
          <p:nvPr/>
        </p:nvSpPr>
        <p:spPr>
          <a:xfrm>
            <a:off x="1470454" y="4917989"/>
            <a:ext cx="200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Direito dos Seguros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29C4733-36BA-CF48-9EBA-84EB9780A9B6}"/>
              </a:ext>
            </a:extLst>
          </p:cNvPr>
          <p:cNvSpPr txBox="1"/>
          <p:nvPr/>
        </p:nvSpPr>
        <p:spPr>
          <a:xfrm>
            <a:off x="8180173" y="4979773"/>
            <a:ext cx="864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Atuária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44613CF-5754-EF4C-9C8F-8B7B6C30A7B3}"/>
              </a:ext>
            </a:extLst>
          </p:cNvPr>
          <p:cNvSpPr txBox="1"/>
          <p:nvPr/>
        </p:nvSpPr>
        <p:spPr>
          <a:xfrm>
            <a:off x="2780270" y="6116595"/>
            <a:ext cx="6068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Duas dimensões de uma mesma necessidade social e histórica </a:t>
            </a:r>
          </a:p>
        </p:txBody>
      </p:sp>
    </p:spTree>
    <p:extLst>
      <p:ext uri="{BB962C8B-B14F-4D97-AF65-F5344CB8AC3E}">
        <p14:creationId xmlns:p14="http://schemas.microsoft.com/office/powerpoint/2010/main" val="2666814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9642C3B-4080-044A-B546-72D51BDC4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pt-BR" sz="5400"/>
              <a:t>O Mercado Securitário só pôde ser criado na era técnica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5D70168B-CDBD-4D63-929E-278EC7A275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7668153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69032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997C17F-2FCC-924D-A807-FC3CACDE269C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Se </a:t>
            </a:r>
            <a:r>
              <a:rPr lang="en-US" sz="2000" dirty="0" err="1"/>
              <a:t>havia</a:t>
            </a:r>
            <a:r>
              <a:rPr lang="en-US" sz="2000" dirty="0"/>
              <a:t> </a:t>
            </a:r>
            <a:r>
              <a:rPr lang="en-US" sz="2000" dirty="0" err="1"/>
              <a:t>riscos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antiguidade</a:t>
            </a:r>
            <a:r>
              <a:rPr lang="en-US" sz="2000" dirty="0"/>
              <a:t> – </a:t>
            </a:r>
            <a:r>
              <a:rPr lang="en-US" sz="2000" dirty="0" err="1"/>
              <a:t>navegação</a:t>
            </a:r>
            <a:r>
              <a:rPr lang="en-US" sz="2000" dirty="0"/>
              <a:t>, </a:t>
            </a:r>
            <a:r>
              <a:rPr lang="en-US" sz="2000" dirty="0" err="1"/>
              <a:t>fluxos</a:t>
            </a:r>
            <a:r>
              <a:rPr lang="en-US" sz="2000" dirty="0"/>
              <a:t> </a:t>
            </a:r>
            <a:r>
              <a:rPr lang="en-US" sz="2000" dirty="0" err="1"/>
              <a:t>comerciais</a:t>
            </a:r>
            <a:r>
              <a:rPr lang="en-US" sz="2000" dirty="0"/>
              <a:t>, </a:t>
            </a:r>
            <a:r>
              <a:rPr lang="en-US" sz="2000" dirty="0" err="1"/>
              <a:t>vida</a:t>
            </a:r>
            <a:r>
              <a:rPr lang="en-US" sz="2000" dirty="0"/>
              <a:t> </a:t>
            </a:r>
            <a:r>
              <a:rPr lang="en-US" sz="2000" dirty="0" err="1"/>
              <a:t>urbana</a:t>
            </a:r>
            <a:r>
              <a:rPr lang="en-US" sz="2000" dirty="0"/>
              <a:t>, por que </a:t>
            </a:r>
            <a:r>
              <a:rPr lang="en-US" sz="2000" dirty="0" err="1"/>
              <a:t>não</a:t>
            </a:r>
            <a:r>
              <a:rPr lang="en-US" sz="2000" dirty="0"/>
              <a:t> </a:t>
            </a:r>
            <a:r>
              <a:rPr lang="en-US" sz="2000" dirty="0" err="1"/>
              <a:t>havia</a:t>
            </a:r>
            <a:r>
              <a:rPr lang="en-US" sz="2000" dirty="0"/>
              <a:t> </a:t>
            </a:r>
            <a:r>
              <a:rPr lang="en-US" sz="2000" dirty="0" err="1"/>
              <a:t>contratos</a:t>
            </a:r>
            <a:r>
              <a:rPr lang="en-US" sz="2000" dirty="0"/>
              <a:t> de </a:t>
            </a:r>
            <a:r>
              <a:rPr lang="en-US" sz="2000" dirty="0" err="1"/>
              <a:t>seguros</a:t>
            </a:r>
            <a:r>
              <a:rPr lang="en-US" sz="2000" dirty="0"/>
              <a:t>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Como </a:t>
            </a:r>
            <a:r>
              <a:rPr lang="en-US" sz="2000" dirty="0" err="1"/>
              <a:t>os</a:t>
            </a:r>
            <a:r>
              <a:rPr lang="en-US" sz="2000" dirty="0"/>
              <a:t> </a:t>
            </a:r>
            <a:r>
              <a:rPr lang="en-US" sz="2000" dirty="0" err="1"/>
              <a:t>antigos</a:t>
            </a:r>
            <a:r>
              <a:rPr lang="en-US" sz="2000" dirty="0"/>
              <a:t> </a:t>
            </a:r>
            <a:r>
              <a:rPr lang="en-US" sz="2000" dirty="0" err="1"/>
              <a:t>lidavam</a:t>
            </a:r>
            <a:r>
              <a:rPr lang="en-US" sz="2000" dirty="0"/>
              <a:t> </a:t>
            </a:r>
            <a:r>
              <a:rPr lang="en-US" sz="2000" dirty="0" err="1"/>
              <a:t>juridicamente</a:t>
            </a:r>
            <a:r>
              <a:rPr lang="en-US" sz="2000" dirty="0"/>
              <a:t> com o </a:t>
            </a:r>
            <a:r>
              <a:rPr lang="en-US" sz="2000" dirty="0" err="1"/>
              <a:t>risco</a:t>
            </a:r>
            <a:r>
              <a:rPr lang="en-US" sz="2000" dirty="0"/>
              <a:t>?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2387E46-508A-C148-A014-1BF97C6417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" r="19112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562758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E5DFEBCE2E50B4B8EF365B1600A6302" ma:contentTypeVersion="12" ma:contentTypeDescription="Crie um novo documento." ma:contentTypeScope="" ma:versionID="441d4174484c3ed79cc7dcfac6a51bf5">
  <xsd:schema xmlns:xsd="http://www.w3.org/2001/XMLSchema" xmlns:xs="http://www.w3.org/2001/XMLSchema" xmlns:p="http://schemas.microsoft.com/office/2006/metadata/properties" xmlns:ns2="4c414ac8-549e-4ca5-81e3-16b3f3eb5c24" xmlns:ns3="ebba5f7d-3b76-4a58-9735-74f0064eafba" targetNamespace="http://schemas.microsoft.com/office/2006/metadata/properties" ma:root="true" ma:fieldsID="965100e1283558ac867329947e2f38bd" ns2:_="" ns3:_="">
    <xsd:import namespace="4c414ac8-549e-4ca5-81e3-16b3f3eb5c24"/>
    <xsd:import namespace="ebba5f7d-3b76-4a58-9735-74f0064eaf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14ac8-549e-4ca5-81e3-16b3f3eb5c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ba5f7d-3b76-4a58-9735-74f0064eafb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CFA3853-7AAC-4AF4-9FFA-1BC6B8C608E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75F7563-9BE5-43BC-8202-81795586AD57}">
  <ds:schemaRefs>
    <ds:schemaRef ds:uri="http://schemas.openxmlformats.org/package/2006/metadata/core-properties"/>
    <ds:schemaRef ds:uri="4c414ac8-549e-4ca5-81e3-16b3f3eb5c24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elements/1.1/"/>
    <ds:schemaRef ds:uri="http://www.w3.org/XML/1998/namespace"/>
    <ds:schemaRef ds:uri="http://schemas.microsoft.com/office/infopath/2007/PartnerControls"/>
    <ds:schemaRef ds:uri="ebba5f7d-3b76-4a58-9735-74f0064eafba"/>
  </ds:schemaRefs>
</ds:datastoreItem>
</file>

<file path=customXml/itemProps3.xml><?xml version="1.0" encoding="utf-8"?>
<ds:datastoreItem xmlns:ds="http://schemas.openxmlformats.org/officeDocument/2006/customXml" ds:itemID="{E69BE2FE-64B5-4945-9E9C-9D10FB74B7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414ac8-549e-4ca5-81e3-16b3f3eb5c24"/>
    <ds:schemaRef ds:uri="ebba5f7d-3b76-4a58-9735-74f0064eaf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1534</Words>
  <Application>Microsoft Macintosh PowerPoint</Application>
  <PresentationFormat>Widescreen</PresentationFormat>
  <Paragraphs>166</Paragraphs>
  <Slides>47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47</vt:i4>
      </vt:variant>
    </vt:vector>
  </HeadingPairs>
  <TitlesOfParts>
    <vt:vector size="52" baseType="lpstr">
      <vt:lpstr>Arial</vt:lpstr>
      <vt:lpstr>Calibri</vt:lpstr>
      <vt:lpstr>Calibri Light</vt:lpstr>
      <vt:lpstr>Helvetica Neue Medium</vt:lpstr>
      <vt:lpstr>Tema do Office</vt:lpstr>
      <vt:lpstr>História do Direito dos Seguros</vt:lpstr>
      <vt:lpstr>Apresentação do PowerPoint</vt:lpstr>
      <vt:lpstr>Como sociedades com propriedade privada e pessoas livres desenvolveram mecanismos para lidar com o risco? Capitalismo:¨Epitome of risk taking¨ (Peter Bernstein)</vt:lpstr>
      <vt:lpstr>Tudo começa pelo maior dos riscos: a fortuna do mar</vt:lpstr>
      <vt:lpstr>O azar de Antonio, em ¨O Mercador de Veneza¨</vt:lpstr>
      <vt:lpstr>Por que o contrato de seguros é o mais recente, dentre os principais tipos contratuais?</vt:lpstr>
      <vt:lpstr>Apresentação do PowerPoint</vt:lpstr>
      <vt:lpstr>O Mercado Securitário só pôde ser criado na era técnica</vt:lpstr>
      <vt:lpstr>Apresentação do PowerPoint</vt:lpstr>
      <vt:lpstr>Gregos. A inconstância dos deuses e a inevitabilidade do destino</vt:lpstr>
      <vt:lpstr>SUPERSTIÇÕES ROMANAS Tito Lívio</vt:lpstr>
      <vt:lpstr>Ábaco</vt:lpstr>
      <vt:lpstr>Dominio da geometria na Grécia</vt:lpstr>
      <vt:lpstr>A civilização árabe. Domínio da matemática, mas ainda crença na inevitabilidade do destino. Makthoub (estava escrito...)</vt:lpstr>
      <vt:lpstr>FOENUS NAUTICUM: UMA PRIMEIRA FORMA DE TRANSFERIR O RISCO DO MAR. Mútuo com juros elevadíssimos, mas com exoneração no caso de naufrágio </vt:lpstr>
      <vt:lpstr>O contrato de risco ou câmbio marítimo não era seguro</vt:lpstr>
      <vt:lpstr>Outro solução do risco, antecessora do seguro: a mútua</vt:lpstr>
      <vt:lpstr>Uma ultima alternativa</vt:lpstr>
      <vt:lpstr>Gerolamo Cardano (1570)</vt:lpstr>
      <vt:lpstr>O surgimento do contrato de seguro: a evolução de uma prática social</vt:lpstr>
      <vt:lpstr>Avanços na matemática, estatística e atuária</vt:lpstr>
      <vt:lpstr>Por que o futebol é ¨uma caixinha de surpresas¨?</vt:lpstr>
      <vt:lpstr>Lloyd´s de Londres, café fundado em 1654  Edward Lloyd nunca foi segurador. Para atrair clientela, afixava as noticias sobre  navios nos principais portos. Frequentadores começaram a subscrever riscos </vt:lpstr>
      <vt:lpstr>Grande Incêndio de Londres de 1666 e o seguro contra-fogo</vt:lpstr>
      <vt:lpstr>Grande incêndio de Londres</vt:lpstr>
      <vt:lpstr>Benjamin Franklin e o seguro de incêndio</vt:lpstr>
      <vt:lpstr>Apresentação do PowerPoint</vt:lpstr>
      <vt:lpstr>Tábua de Halley  Permitiu superar a precariedade das mútuas  Permitiu ao governo inglês se financiar vendendo rendas vitalícias</vt:lpstr>
      <vt:lpstr>A barreira jurídica.   É moral segurar a vida alheia?</vt:lpstr>
      <vt:lpstr>Apresentação do PowerPoint</vt:lpstr>
      <vt:lpstr>Mas ingleses não tinham essa dificuldade</vt:lpstr>
      <vt:lpstr>O conceito jurídico de interesse: o moralizador  do direito dos seguros</vt:lpstr>
      <vt:lpstr>Um outro caminho evolutivo: Os Alpes</vt:lpstr>
      <vt:lpstr>Nos Alpes, desenvolveram—e estruturas mutuais</vt:lpstr>
      <vt:lpstr>Apresentação do PowerPoint</vt:lpstr>
      <vt:lpstr>Século XX</vt:lpstr>
      <vt:lpstr>Seguros no Século XXI</vt:lpstr>
      <vt:lpstr>Século XXI – Financeirização da Atividade Securitária</vt:lpstr>
      <vt:lpstr>Apresentação do PowerPoint</vt:lpstr>
      <vt:lpstr>Apresentação do PowerPoint</vt:lpstr>
      <vt:lpstr>Risco ou incerteza (Frank Knight)</vt:lpstr>
      <vt:lpstr>O futuro...</vt:lpstr>
      <vt:lpstr>Um exemplo de incerteza: hackers.</vt:lpstr>
      <vt:lpstr>A explosão dos custos do seguro de saúde</vt:lpstr>
      <vt:lpstr>Há um lado sombrio no seguro?</vt:lpstr>
      <vt:lpstr>Uma breve análise do direito dos seguros no Brasil</vt:lpstr>
      <vt:lpstr>Um mercado forte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História do Direito dos Seguros</dc:title>
  <dc:creator>Ruy Pereira Camilo Junior</dc:creator>
  <cp:lastModifiedBy>Ruy Camilo</cp:lastModifiedBy>
  <cp:revision>3</cp:revision>
  <dcterms:created xsi:type="dcterms:W3CDTF">2022-08-17T12:59:52Z</dcterms:created>
  <dcterms:modified xsi:type="dcterms:W3CDTF">2023-03-17T02:10:43Z</dcterms:modified>
</cp:coreProperties>
</file>