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71" r:id="rId3"/>
    <p:sldId id="272" r:id="rId4"/>
    <p:sldId id="273" r:id="rId5"/>
    <p:sldId id="275" r:id="rId6"/>
    <p:sldId id="256" r:id="rId7"/>
    <p:sldId id="259" r:id="rId8"/>
    <p:sldId id="270" r:id="rId9"/>
    <p:sldId id="269" r:id="rId10"/>
    <p:sldId id="261" r:id="rId11"/>
    <p:sldId id="262" r:id="rId12"/>
    <p:sldId id="263" r:id="rId13"/>
    <p:sldId id="26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16/08/2018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ranslate.googleusercontent.com/translate_c?depth=1&amp;hl=pt-BR&amp;rurl=translate.google.com&amp;sl=en&amp;sp=nmt4&amp;tl=pt-BR&amp;u=http://www.nautilusminerals.com/irm/content/default.aspx&amp;xid=17259,15700019,15700043,15700124,15700149,15700168,15700186,15700191,15700201&amp;usg=ALkJrhh0TmHmgpjOqINWK__CJ3UAsa5Rv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ranslate.googleusercontent.com/translate_c?depth=1&amp;hl=pt-BR&amp;rurl=translate.google.com&amp;sl=en&amp;sp=nmt4&amp;tl=pt-BR&amp;u=http://www.nautilusminerals.com/irm/content/production-support-vessel.aspx%3FRID%3D264&amp;xid=17259,15700019,15700043,15700124,15700149,15700168,15700186,15700191,15700201&amp;usg=ALkJrhiIqwybqQIQO1DKo_pzxwU2WVqBV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Mineração Offshore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Tecnologias recentes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Inovações tecnológicas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Embarcações utilizadas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Previsão de demanda e principais centros de produção</a:t>
            </a:r>
          </a:p>
          <a:p>
            <a:pPr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39752" y="494116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Cintia </a:t>
            </a:r>
            <a:r>
              <a:rPr lang="pt-BR" dirty="0" err="1" smtClean="0"/>
              <a:t>Domiciano</a:t>
            </a:r>
            <a:endParaRPr lang="pt-BR" dirty="0" smtClean="0"/>
          </a:p>
          <a:p>
            <a:pPr algn="r"/>
            <a:r>
              <a:rPr lang="pt-BR" dirty="0" smtClean="0"/>
              <a:t>Roberto Silva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102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Inovações tecnológicas</a:t>
            </a:r>
            <a:endParaRPr lang="pt-BR" dirty="0"/>
          </a:p>
        </p:txBody>
      </p:sp>
      <p:pic>
        <p:nvPicPr>
          <p:cNvPr id="614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9" y="1484783"/>
            <a:ext cx="4509123" cy="300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88025" y="1772816"/>
            <a:ext cx="38164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Cortador Auxiliar: baseia-se </a:t>
            </a:r>
            <a:r>
              <a:rPr lang="pt-BR" dirty="0"/>
              <a:t>na tecnologia usada em arados submarinos para instalação de cabos e outras máquinas no fundo do </a:t>
            </a:r>
            <a:r>
              <a:rPr lang="pt-BR" dirty="0" smtClean="0"/>
              <a:t>mar.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6648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Inovações Tecnológicas</a:t>
            </a:r>
            <a:endParaRPr lang="pt-BR" dirty="0"/>
          </a:p>
        </p:txBody>
      </p:sp>
      <p:pic>
        <p:nvPicPr>
          <p:cNvPr id="4" name="Picture 2" descr="Nautilus will use the vessel at its Solwara-1 project located in the Bismarck Sea, offshore Papua New Guinea (PNG). Image courtesy of Nautilus Minerals/OD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3" y="2060848"/>
            <a:ext cx="388843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644008" y="2060848"/>
            <a:ext cx="38884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Cortador de Massa: Com </a:t>
            </a:r>
            <a:r>
              <a:rPr lang="pt-BR" dirty="0"/>
              <a:t>310 toneladas, o cortador a granel é o maior dos três robôs do fundo marinho. Como os outros, ele é alimentado eletricamente e conectado à superfície com um longo cabo umbilical. Não é tão estável quanto o cortador auxiliar, então ele se move com cuidado nos bancos planos.</a:t>
            </a:r>
          </a:p>
        </p:txBody>
      </p:sp>
    </p:spTree>
    <p:extLst>
      <p:ext uri="{BB962C8B-B14F-4D97-AF65-F5344CB8AC3E}">
        <p14:creationId xmlns:p14="http://schemas.microsoft.com/office/powerpoint/2010/main" val="343307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Inovações Tecnológicas</a:t>
            </a:r>
            <a:endParaRPr lang="pt-BR" dirty="0"/>
          </a:p>
        </p:txBody>
      </p:sp>
      <p:pic>
        <p:nvPicPr>
          <p:cNvPr id="4" name="Picture 4" descr="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004049" y="220486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Coletor: frequentemente usado </a:t>
            </a:r>
            <a:r>
              <a:rPr lang="pt-BR" dirty="0"/>
              <a:t>em operações de dragagem</a:t>
            </a:r>
          </a:p>
        </p:txBody>
      </p:sp>
    </p:spTree>
    <p:extLst>
      <p:ext uri="{BB962C8B-B14F-4D97-AF65-F5344CB8AC3E}">
        <p14:creationId xmlns:p14="http://schemas.microsoft.com/office/powerpoint/2010/main" val="56903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5768" y="2710661"/>
            <a:ext cx="8086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http://www.deepseaminingoutofourdepth.org/the-final-frontier-for-mining-the-ocean-floor/</a:t>
            </a:r>
          </a:p>
        </p:txBody>
      </p:sp>
      <p:sp>
        <p:nvSpPr>
          <p:cNvPr id="3" name="Retângulo 2"/>
          <p:cNvSpPr/>
          <p:nvPr/>
        </p:nvSpPr>
        <p:spPr>
          <a:xfrm>
            <a:off x="435769" y="2123564"/>
            <a:ext cx="8222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https://agupubs.onlinelibrary.wiley.com/doi/pdf/10.1002/2017EF000605</a:t>
            </a:r>
          </a:p>
        </p:txBody>
      </p:sp>
      <p:sp>
        <p:nvSpPr>
          <p:cNvPr id="4" name="Retângulo 3"/>
          <p:cNvSpPr/>
          <p:nvPr/>
        </p:nvSpPr>
        <p:spPr>
          <a:xfrm>
            <a:off x="435769" y="3573016"/>
            <a:ext cx="8279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https://www.theguardian.com/environment/2017/jun/04/is-deep-sea-mining-vital-for-greener-future-even-if-it-means-destroying-precious-ecosystems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6574" y="4365104"/>
            <a:ext cx="7993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https://www.gazetadopovo.com.br/economia/futuro-da-mineracao-esta-nos-oceanos-ec5ijumpjx0cy24ob1788s8r2</a:t>
            </a: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Referências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487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8600" y="709256"/>
            <a:ext cx="511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Previsão de Demanda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28600" y="1676400"/>
            <a:ext cx="81010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Demanda global de ferro pode quadruplicar até 2050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 produção de cobre dobrou nos últimos 40 anos, mas a demanda continua crescendo 600 mil toneladas por ano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Exploração tradicional necessitando expandir as áreas de mineração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Previsão de contínuo crescimento da demanda e escassez das reservas terrestres</a:t>
            </a:r>
          </a:p>
          <a:p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Para especialistas, a demanda tornará a atividade viável em um futuro não muito distante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136232" y="2190751"/>
            <a:ext cx="3907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72375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5" t="17790" r="25665" b="11715"/>
          <a:stretch/>
        </p:blipFill>
        <p:spPr bwMode="auto">
          <a:xfrm>
            <a:off x="2543174" y="1181100"/>
            <a:ext cx="6143627" cy="541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92880" y="1896665"/>
            <a:ext cx="21788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Diamantes na plataforma continental da África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Zircão em depósitos marinhos no leste da </a:t>
            </a:r>
            <a:r>
              <a:rPr lang="pt-BR" dirty="0" err="1" smtClean="0"/>
              <a:t>Austália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Magnetita no Japão e Nova </a:t>
            </a:r>
            <a:r>
              <a:rPr lang="pt-BR" dirty="0" err="1" smtClean="0"/>
              <a:t>Zelandia</a:t>
            </a: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Reservas de ouro em praias do Alasca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00063" y="571501"/>
            <a:ext cx="511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Centros de Produção Costeiros</a:t>
            </a:r>
          </a:p>
        </p:txBody>
      </p:sp>
    </p:spTree>
    <p:extLst>
      <p:ext uri="{BB962C8B-B14F-4D97-AF65-F5344CB8AC3E}">
        <p14:creationId xmlns:p14="http://schemas.microsoft.com/office/powerpoint/2010/main" val="168241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42925" y="571501"/>
            <a:ext cx="511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Centros de Produção em águas profundas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35755" y="1378983"/>
            <a:ext cx="79438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Apesar do imenso potencial, ainda é uma atividade incipiente, restrita a exploração de pequenos nódulos de Manganês no Oceano </a:t>
            </a:r>
            <a:r>
              <a:rPr lang="pt-BR" dirty="0" smtClean="0"/>
              <a:t>Pacífico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Atualmente</a:t>
            </a:r>
            <a:r>
              <a:rPr lang="pt-BR" dirty="0"/>
              <a:t>, há várias reservas já descobertas e uma disputa entre países pela concessão de territórios para exploração</a:t>
            </a:r>
          </a:p>
          <a:p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Primeiro </a:t>
            </a:r>
            <a:r>
              <a:rPr lang="pt-BR" dirty="0"/>
              <a:t>projeto de exploração de águas profundas previsto para 2019 em Papua Nova Guiné (</a:t>
            </a:r>
            <a:r>
              <a:rPr lang="pt-BR" dirty="0" err="1"/>
              <a:t>Nautilus</a:t>
            </a:r>
            <a:r>
              <a:rPr lang="pt-BR" dirty="0"/>
              <a:t> </a:t>
            </a:r>
            <a:r>
              <a:rPr lang="pt-BR" dirty="0" err="1"/>
              <a:t>Minerals</a:t>
            </a:r>
            <a:r>
              <a:rPr lang="pt-BR" dirty="0"/>
              <a:t>), por uma companhia </a:t>
            </a:r>
            <a:r>
              <a:rPr lang="pt-BR" dirty="0" smtClean="0"/>
              <a:t>canadense.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China ganhou concessão  para explorar nódulos ao leste do Pacífico e sulfureto no sudoeste do Oceano Índico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Noruega desenvolvendo pesquisas no </a:t>
            </a:r>
            <a:r>
              <a:rPr lang="pt-BR" dirty="0" smtClean="0"/>
              <a:t>Ártico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/>
              <a:t>Mundo esperando o sucesso do </a:t>
            </a:r>
            <a:r>
              <a:rPr lang="pt-BR" dirty="0" err="1" smtClean="0"/>
              <a:t>Nautilus</a:t>
            </a:r>
            <a:r>
              <a:rPr lang="pt-BR" dirty="0" smtClean="0"/>
              <a:t> para que a área decole</a:t>
            </a:r>
            <a:endParaRPr lang="en-US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027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Embarcações utilizadas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15419" y="1558262"/>
            <a:ext cx="2146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Embarcação de suporte</a:t>
            </a:r>
            <a:endParaRPr lang="pt-BR" sz="1600" dirty="0"/>
          </a:p>
        </p:txBody>
      </p:sp>
      <p:sp>
        <p:nvSpPr>
          <p:cNvPr id="2" name="AutoShape 2" descr="blob:https://web.whatsapp.com/57683da3-0117-4763-9461-6b07319744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4" descr="blob:https://web.whatsapp.com/57683da3-0117-4763-9461-6b07319744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blob:https://web.whatsapp.com/57683da3-0117-4763-9461-6b07319744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8" descr="blob:https://web.whatsapp.com/57683da3-0117-4763-9461-6b07319744d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1" name="Picture 9" descr="C:\Users\naval\Downloads\WhatsApp Image 2018-08-16 at 09.56.1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1" y="2068673"/>
            <a:ext cx="40957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555776" y="4869160"/>
            <a:ext cx="379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Construtor: </a:t>
            </a:r>
            <a:r>
              <a:rPr lang="pt-BR" sz="1600" dirty="0" err="1" smtClean="0"/>
              <a:t>Fujian</a:t>
            </a:r>
            <a:r>
              <a:rPr lang="pt-BR" sz="1600" dirty="0" smtClean="0"/>
              <a:t> </a:t>
            </a:r>
            <a:r>
              <a:rPr lang="pt-BR" sz="1600" dirty="0" err="1"/>
              <a:t>Mawei</a:t>
            </a:r>
            <a:r>
              <a:rPr lang="pt-BR" sz="1600" dirty="0"/>
              <a:t> </a:t>
            </a:r>
            <a:r>
              <a:rPr lang="pt-BR" sz="1600" dirty="0" err="1"/>
              <a:t>Shipbuilding</a:t>
            </a:r>
            <a:endParaRPr lang="pt-BR" sz="1600" dirty="0"/>
          </a:p>
        </p:txBody>
      </p:sp>
      <p:pic>
        <p:nvPicPr>
          <p:cNvPr id="3083" name="Picture 11" descr="Computer rendition of MAC’s offshore construction vessel in production mode. Image courtesy of Marine Assets Corporation (MAC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8673"/>
            <a:ext cx="3384376" cy="25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29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Recentes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744416" cy="46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067944" y="1772816"/>
            <a:ext cx="52200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Três sistemas de escavação:</a:t>
            </a:r>
          </a:p>
          <a:p>
            <a:r>
              <a:rPr lang="pt-BR" sz="1600" dirty="0" smtClean="0"/>
              <a:t>-</a:t>
            </a:r>
            <a:r>
              <a:rPr lang="pt-BR" sz="1600" i="1" dirty="0" err="1" smtClean="0"/>
              <a:t>Trailing</a:t>
            </a:r>
            <a:r>
              <a:rPr lang="pt-BR" sz="1600" dirty="0" smtClean="0"/>
              <a:t>: Similar aos sistemas de sucção de dragagem;</a:t>
            </a:r>
            <a:br>
              <a:rPr lang="pt-BR" sz="1600" dirty="0" smtClean="0"/>
            </a:br>
            <a:r>
              <a:rPr lang="pt-BR" sz="1600" dirty="0" smtClean="0"/>
              <a:t>- Múltiplas unidades operadas remotamente </a:t>
            </a:r>
            <a:br>
              <a:rPr lang="pt-BR" sz="1600" dirty="0" smtClean="0"/>
            </a:br>
            <a:r>
              <a:rPr lang="pt-BR" sz="1600" dirty="0" smtClean="0"/>
              <a:t>ou autônomas (ROV ou </a:t>
            </a:r>
            <a:r>
              <a:rPr lang="pt-BR" sz="1600" dirty="0" err="1" smtClean="0"/>
              <a:t>AUVs</a:t>
            </a:r>
            <a:r>
              <a:rPr lang="pt-BR" sz="1600" dirty="0" smtClean="0"/>
              <a:t>); e</a:t>
            </a:r>
            <a:br>
              <a:rPr lang="pt-BR" sz="1600" dirty="0" smtClean="0"/>
            </a:br>
            <a:r>
              <a:rPr lang="pt-BR" sz="1600" dirty="0" smtClean="0"/>
              <a:t>-Mecânico: Uso de pás.</a:t>
            </a:r>
            <a:endParaRPr lang="pt-BR" sz="16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876730"/>
            <a:ext cx="3914006" cy="271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99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Tecnologias Recentes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744416" cy="465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139952" y="2060848"/>
            <a:ext cx="2668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i="1" dirty="0" smtClean="0"/>
              <a:t>Lifting</a:t>
            </a:r>
          </a:p>
          <a:p>
            <a:r>
              <a:rPr lang="pt-BR" sz="1600" dirty="0" smtClean="0"/>
              <a:t>-Por bombas centrífugas</a:t>
            </a:r>
            <a:br>
              <a:rPr lang="pt-BR" sz="1600" dirty="0" smtClean="0"/>
            </a:br>
            <a:r>
              <a:rPr lang="pt-BR" sz="1600" dirty="0" smtClean="0"/>
              <a:t>-Diferença de pressão</a:t>
            </a:r>
            <a:br>
              <a:rPr lang="pt-BR" sz="1600" dirty="0" smtClean="0"/>
            </a:br>
            <a:r>
              <a:rPr lang="pt-BR" sz="1600" dirty="0" smtClean="0"/>
              <a:t>-Pneumática</a:t>
            </a:r>
            <a:br>
              <a:rPr lang="pt-BR" sz="1600" dirty="0" smtClean="0"/>
            </a:br>
            <a:r>
              <a:rPr lang="pt-BR" sz="1600" dirty="0" smtClean="0"/>
              <a:t>-Mecanicamente por elevação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688688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Novas Tendências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sz="1800" dirty="0"/>
              <a:t>A empresa canadense </a:t>
            </a:r>
            <a:r>
              <a:rPr lang="pt-BR" sz="1800" i="1" dirty="0" err="1">
                <a:hlinkClick r:id="rId2"/>
              </a:rPr>
              <a:t>Nautilus</a:t>
            </a:r>
            <a:r>
              <a:rPr lang="pt-BR" sz="1800" i="1" dirty="0">
                <a:hlinkClick r:id="rId2"/>
              </a:rPr>
              <a:t> </a:t>
            </a:r>
            <a:r>
              <a:rPr lang="pt-BR" sz="1800" i="1" dirty="0" err="1">
                <a:hlinkClick r:id="rId2"/>
              </a:rPr>
              <a:t>Minerals</a:t>
            </a:r>
            <a:r>
              <a:rPr lang="pt-BR" sz="1800" i="1" dirty="0"/>
              <a:t> </a:t>
            </a:r>
            <a:r>
              <a:rPr lang="pt-BR" sz="1800" dirty="0"/>
              <a:t>vem se preparando há anos para começar </a:t>
            </a:r>
            <a:r>
              <a:rPr lang="pt-BR" sz="1800" dirty="0" smtClean="0"/>
              <a:t>escavações de </a:t>
            </a:r>
            <a:r>
              <a:rPr lang="pt-BR" sz="1800" dirty="0"/>
              <a:t>difícil acesso, porque a mineração </a:t>
            </a:r>
            <a:r>
              <a:rPr lang="pt-BR" sz="1800" dirty="0" smtClean="0"/>
              <a:t>em águas profundas requer </a:t>
            </a:r>
            <a:r>
              <a:rPr lang="pt-BR" sz="1800" dirty="0"/>
              <a:t>alguma engenharia extrema</a:t>
            </a:r>
            <a:r>
              <a:rPr lang="pt-BR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03" y="3356992"/>
            <a:ext cx="5131770" cy="29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440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Novas Tendências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1800" dirty="0"/>
              <a:t>A </a:t>
            </a:r>
            <a:r>
              <a:rPr lang="pt-BR" sz="1800" dirty="0">
                <a:hlinkClick r:id="rId2"/>
              </a:rPr>
              <a:t>Embarcação de Apoio à Produção</a:t>
            </a:r>
            <a:r>
              <a:rPr lang="pt-BR" sz="1800" dirty="0"/>
              <a:t> é </a:t>
            </a:r>
            <a:r>
              <a:rPr lang="pt-BR" sz="1800" dirty="0" smtClean="0"/>
              <a:t>uma espécie de </a:t>
            </a:r>
            <a:r>
              <a:rPr lang="pt-BR" sz="1800" dirty="0" err="1"/>
              <a:t>nave-mãe</a:t>
            </a:r>
            <a:r>
              <a:rPr lang="pt-BR" sz="1800" dirty="0"/>
              <a:t> de 700 pés que controla não apenas as </a:t>
            </a:r>
            <a:r>
              <a:rPr lang="pt-BR" sz="1800" dirty="0" smtClean="0"/>
              <a:t>maiores máquinas de perfuração</a:t>
            </a:r>
            <a:r>
              <a:rPr lang="pt-BR" sz="1800" dirty="0"/>
              <a:t>, mas também os menores robôs de reconhecimento que irão primeiro para o fundo do mar.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754947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244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434</Words>
  <Application>Microsoft Office PowerPoint</Application>
  <PresentationFormat>Apresentação na tela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Balcão Envidraçado</vt:lpstr>
      <vt:lpstr>Mineração Offshore</vt:lpstr>
      <vt:lpstr>Apresentação do PowerPoint</vt:lpstr>
      <vt:lpstr>Apresentação do PowerPoint</vt:lpstr>
      <vt:lpstr>Apresentação do PowerPoint</vt:lpstr>
      <vt:lpstr>Embarcações utilizadas</vt:lpstr>
      <vt:lpstr>Tecnologias Recentes</vt:lpstr>
      <vt:lpstr>Tecnologias Recentes</vt:lpstr>
      <vt:lpstr>Novas Tendências</vt:lpstr>
      <vt:lpstr>Novas Tendências</vt:lpstr>
      <vt:lpstr>Inovações tecnológicas</vt:lpstr>
      <vt:lpstr>Inovações Tecnológicas</vt:lpstr>
      <vt:lpstr>Inovações Tecnológicas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 Temporario Naval</dc:creator>
  <cp:lastModifiedBy>Usuario Temporario Naval</cp:lastModifiedBy>
  <cp:revision>9</cp:revision>
  <dcterms:created xsi:type="dcterms:W3CDTF">2018-08-16T13:20:27Z</dcterms:created>
  <dcterms:modified xsi:type="dcterms:W3CDTF">2018-08-16T14:52:03Z</dcterms:modified>
</cp:coreProperties>
</file>