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65" r:id="rId4"/>
    <p:sldId id="257" r:id="rId5"/>
    <p:sldId id="266" r:id="rId6"/>
    <p:sldId id="267" r:id="rId7"/>
    <p:sldId id="258" r:id="rId8"/>
    <p:sldId id="268" r:id="rId9"/>
    <p:sldId id="259" r:id="rId10"/>
    <p:sldId id="260" r:id="rId11"/>
    <p:sldId id="262" r:id="rId12"/>
    <p:sldId id="263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/>
    <p:restoredTop sz="94567"/>
  </p:normalViewPr>
  <p:slideViewPr>
    <p:cSldViewPr snapToGrid="0" snapToObjects="1">
      <p:cViewPr varScale="1">
        <p:scale>
          <a:sx n="86" d="100"/>
          <a:sy n="86" d="100"/>
        </p:scale>
        <p:origin x="-2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025DCEF-7DFA-7E43-AAEF-CD2286243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1CC577A0-95BA-4D45-9784-98D42E8D69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035A9FD0-50F8-7941-A725-E4E02114F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70A754A-33AB-7947-8CA9-7E05591A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50A662C-82DC-8441-8874-AB8523D6C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82081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2E6448-208B-AB43-86EA-2C3FED952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ECAA78FF-2B08-C040-831C-07205997F5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1125259C-5F2C-8945-A2BD-B907CFB1D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4371C4A-B5B7-1944-9330-2D3A75198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163D8111-6EC5-3845-926F-CBD301D08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1852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63959F3-2CA6-4B4B-9A8C-94413C0921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04129AC-B8BA-CB43-94CA-C3B744ED23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CC78E1AB-C185-AE41-9E3C-ECC01529BD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DDA1D417-896A-6240-8B94-D2B8F312D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0E20179-EDE4-FB4E-9181-F9F984422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540082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F2FAC-A759-0547-B77B-86CDC736B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5FC50DB-2426-6246-9620-4E5BDF5348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10C6660-BDE5-4049-A47E-6006FAF3B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9763D09-43B2-D348-B420-0D4B7CE8A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42BD7E1E-E881-7046-81DE-C2E7D3A7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76622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56C4BB3-558D-634D-B188-58FDF6791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BD94A3A-F172-D947-8BB3-F2C3F78BA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9CB1B12-1FF9-E34B-ACF1-47D268B3F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BD64E335-2473-5A4B-9900-60BA125E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3D77DBC-6C61-0441-84AF-AA85F5762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060054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A639E8-7F94-2C4F-B281-D194DCEB09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BF1DF77-8BC9-034E-80F7-A0AD76C8B6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7352918-E91A-BE48-A880-5CE472DA06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0B9455D5-7C1B-534F-9F9F-DE7BDBF5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56194CB-F765-0A42-93B6-36EF8BE1B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F010BECF-4D86-0341-A271-C9E6B663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719021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B990D0-4CCA-4C46-9B70-47B565071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BF29C854-9C19-724D-9F6E-01565E26FA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EF7AC55B-EBDB-0D45-B75B-F452667D1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65B97710-779A-CB49-A678-642CB570C8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F2EB3CFE-F354-8F4E-AAA5-6225A94CA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F1741FBB-D325-704F-AFE0-1102C7788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F318EFB7-4607-AD4E-B866-90EF092A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CAE71DD3-B62D-3D4B-8B68-C927DA131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9598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958F8D6-E0B1-DC49-96CC-4FCC497A8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08E29A9-8C3E-A84C-B8F7-4575BAB9F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E682426F-8864-BE48-93C1-A6D91A697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694CADD3-4BA1-D147-9FF8-981D1F70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51566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F8A1B4EA-6748-A943-90C6-678151D02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5ADDEE91-D381-3047-B906-B76EE0872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0E9BC64A-B958-C249-9FC0-A3113DBBD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45148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5B7A785-CC33-1043-B094-8EB94C5CD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8D0BACA4-5BF2-6A40-BBF8-9ABDBD94F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3C72DEBB-5EDA-6346-A3E1-0B58536F1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6763F48-CCC6-9046-8582-5D27EDED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0C1F9BA2-BE1E-7E4B-B01F-A0797F29D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33C2C3D0-2F8D-0A42-BFEE-325EB204F1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35060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C361FF7-35E4-8744-8704-23D59A898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5C68852F-62B6-E548-89B9-2011ADCD04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E2185A89-DFCF-174C-843B-1BAB463ED2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E8970617-6715-E044-B899-2CAC2B112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5A2B092B-247E-1740-AE71-AC607FBD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414FDB53-3358-B845-AECB-6DF74F2E2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6533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E7F2DBEC-6973-F941-8E6D-4D0023908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10118F4A-9485-2C4E-ACB7-7CBA2DFE8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E50DCA5-F97F-9048-B1AA-C10D63F16F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3D49F-1AC3-3048-87B3-327A82FB586C}" type="datetimeFigureOut">
              <a:rPr lang="pt-BR" smtClean="0"/>
              <a:pPr/>
              <a:t>02/04/2019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63C774C0-3C4D-7740-9DC9-34AA3689C8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9292023-1D59-0740-8A6F-8A91B392DC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AFAA8-5B42-114E-8BD6-EC93AFDD78E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26927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485528C-7AFF-6940-9C5F-65FFDF669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0328" y="2265363"/>
            <a:ext cx="9144000" cy="2387600"/>
          </a:xfrm>
        </p:spPr>
        <p:txBody>
          <a:bodyPr/>
          <a:lstStyle/>
          <a:p>
            <a:r>
              <a:rPr lang="pt-BR" dirty="0">
                <a:solidFill>
                  <a:schemeClr val="accent2"/>
                </a:solidFill>
              </a:rPr>
              <a:t>Ensino e Aprendizagem de Fração</a:t>
            </a:r>
          </a:p>
        </p:txBody>
      </p:sp>
      <p:sp>
        <p:nvSpPr>
          <p:cNvPr id="4" name="Subtítulo 2">
            <a:extLst>
              <a:ext uri="{FF2B5EF4-FFF2-40B4-BE49-F238E27FC236}">
                <a16:creationId xmlns:a16="http://schemas.microsoft.com/office/drawing/2014/main" xmlns="" id="{D5F2D232-A5E1-9741-8423-88459CDE8353}"/>
              </a:ext>
            </a:extLst>
          </p:cNvPr>
          <p:cNvSpPr txBox="1">
            <a:spLocks/>
          </p:cNvSpPr>
          <p:nvPr/>
        </p:nvSpPr>
        <p:spPr>
          <a:xfrm>
            <a:off x="3429202" y="243796"/>
            <a:ext cx="6858000" cy="1227752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200" dirty="0"/>
              <a:t>Universidade de São Paulo</a:t>
            </a:r>
          </a:p>
          <a:p>
            <a:r>
              <a:rPr lang="pt-BR" sz="2200" dirty="0"/>
              <a:t>Curso: Licenciatura em Pedagogia</a:t>
            </a:r>
          </a:p>
          <a:p>
            <a:r>
              <a:rPr lang="pt-BR" sz="2200" dirty="0"/>
              <a:t>EDM0615 – Educação Matemática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A867E15A-767D-6043-B18A-4F673C385D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7828" y="476672"/>
            <a:ext cx="19050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0917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BD76D6E-2ACD-7345-870E-8459405BC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9994"/>
            <a:ext cx="10515600" cy="5673687"/>
          </a:xfrm>
        </p:spPr>
        <p:txBody>
          <a:bodyPr>
            <a:normAutofit/>
          </a:bodyPr>
          <a:lstStyle/>
          <a:p>
            <a:r>
              <a:rPr lang="pt-BR" dirty="0" smtClean="0"/>
              <a:t>A </a:t>
            </a:r>
            <a:r>
              <a:rPr lang="pt-BR" dirty="0" smtClean="0">
                <a:solidFill>
                  <a:srgbClr val="0070C0"/>
                </a:solidFill>
              </a:rPr>
              <a:t>importância dos diferentes significados para divisão</a:t>
            </a:r>
            <a:r>
              <a:rPr lang="pt-BR" dirty="0" smtClean="0"/>
              <a:t>: Para crianças, é muito mais fácil distribuir 6 maçãs para 2 crianças do que mostrar qual é a metade de 6 (relação parte-todo).</a:t>
            </a:r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Para as quantidades </a:t>
            </a:r>
            <a:r>
              <a:rPr lang="pt-BR" dirty="0" smtClean="0">
                <a:solidFill>
                  <a:schemeClr val="accent2"/>
                </a:solidFill>
              </a:rPr>
              <a:t>contínuas</a:t>
            </a:r>
            <a:r>
              <a:rPr lang="pt-BR" dirty="0" smtClean="0"/>
              <a:t>, não é possível realizar a contagem!! E agora? Como quantificar?</a:t>
            </a:r>
          </a:p>
          <a:p>
            <a:r>
              <a:rPr lang="pt-BR" dirty="0" smtClean="0"/>
              <a:t>Primeiras relações lógicas: Maior/menor do que, igual a, metade. </a:t>
            </a:r>
          </a:p>
          <a:p>
            <a:r>
              <a:rPr lang="pt-BR" dirty="0" smtClean="0"/>
              <a:t>3 chocolates para 4 crianças? Usam bastante a ideia de metade. Divisão do todo em metades. Começam a fracionar a unidade.</a:t>
            </a:r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2166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BD76D6E-2ACD-7345-870E-8459405BC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658"/>
            <a:ext cx="10515600" cy="5618602"/>
          </a:xfrm>
        </p:spPr>
        <p:txBody>
          <a:bodyPr>
            <a:normAutofit fontScale="92500"/>
          </a:bodyPr>
          <a:lstStyle/>
          <a:p>
            <a:endParaRPr lang="pt-BR" dirty="0" smtClean="0"/>
          </a:p>
          <a:p>
            <a:r>
              <a:rPr lang="pt-BR" dirty="0" smtClean="0"/>
              <a:t>Conservação de quantidade contínua: uma torta dividida em pedaços pode ter mais do que a torta inteira! “A compreensão das frações está intimamente conectada à compreensão da conservação do todo” (p. 207).</a:t>
            </a:r>
          </a:p>
          <a:p>
            <a:r>
              <a:rPr lang="pt-BR" dirty="0" smtClean="0"/>
              <a:t>Crianças de 7 e 8 anos negaram a equivalência das metades (aparências distintas) nas figuras a seguir. Crianças mais velhas conservam: “você corta os dois chocolates em dois e você não tira nada”.</a:t>
            </a:r>
          </a:p>
          <a:p>
            <a:r>
              <a:rPr lang="pt-BR" dirty="0" smtClean="0"/>
              <a:t>“A compreensão das crianças de relações nos números racionais – como a relação inversa entre o número de partes e seu tamanho – parece ser desenvolvida em paralelo com sua compreensão da relação inversa entre o divisor e o quociente na divisão de números inteiros” (p. 211).</a:t>
            </a:r>
          </a:p>
          <a:p>
            <a:r>
              <a:rPr lang="pt-BR" dirty="0" smtClean="0"/>
              <a:t>Como construir o </a:t>
            </a:r>
            <a:r>
              <a:rPr lang="pt-BR" dirty="0" err="1" smtClean="0"/>
              <a:t>frac-soma</a:t>
            </a:r>
            <a:r>
              <a:rPr lang="pt-BR" dirty="0" smtClean="0"/>
              <a:t> se as crianças acham que em 4/8 há mais do que em ½. Posicionar 2/3 na linha numérica. Sabem ler a fração mas não sabem do seu significado.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21669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 l="40823" t="18873" r="9321" b="14171"/>
          <a:stretch>
            <a:fillRect/>
          </a:stretch>
        </p:blipFill>
        <p:spPr bwMode="auto">
          <a:xfrm>
            <a:off x="2609639" y="391098"/>
            <a:ext cx="6838244" cy="57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9809A8A-1D4C-B142-BAEA-A1C679C5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0675"/>
            <a:ext cx="10515600" cy="573628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dirty="0" smtClean="0">
                <a:solidFill>
                  <a:schemeClr val="accent2"/>
                </a:solidFill>
              </a:rPr>
              <a:t>20 bolinhos para 30 alunos</a:t>
            </a:r>
          </a:p>
          <a:p>
            <a:r>
              <a:rPr lang="pt-BR" dirty="0" smtClean="0"/>
              <a:t>Discussão: Cada criança vai ganhar um bolinho? Pode dar meio bolinho para cada criança? Como fazer essa divisão para que todos recebam a mesma quantidade de bolinhos?</a:t>
            </a:r>
          </a:p>
          <a:p>
            <a:pPr algn="ctr">
              <a:buNone/>
            </a:pPr>
            <a:r>
              <a:rPr lang="pt-BR" dirty="0" smtClean="0"/>
              <a:t>(relação entre 2 variáveis – bolinhos e alunos)</a:t>
            </a:r>
          </a:p>
          <a:p>
            <a:pPr algn="ctr">
              <a:buNone/>
            </a:pPr>
            <a:endParaRPr lang="pt-BR" dirty="0" smtClean="0">
              <a:solidFill>
                <a:schemeClr val="accent6"/>
              </a:solidFill>
            </a:endParaRPr>
          </a:p>
          <a:p>
            <a:pPr algn="ctr">
              <a:buNone/>
            </a:pPr>
            <a:r>
              <a:rPr lang="pt-BR" dirty="0" smtClean="0">
                <a:solidFill>
                  <a:schemeClr val="accent6"/>
                </a:solidFill>
              </a:rPr>
              <a:t>3 meninas repartindo uma torta e 2 meninos repartindo outra torta</a:t>
            </a:r>
          </a:p>
          <a:p>
            <a:r>
              <a:rPr lang="pt-BR" dirty="0" smtClean="0"/>
              <a:t>Discussão: Cada menina come a mesma quantidade de torta de cada menino? Qual a fração </a:t>
            </a:r>
            <a:r>
              <a:rPr lang="pt-BR" i="1" dirty="0" smtClean="0">
                <a:solidFill>
                  <a:schemeClr val="accent5"/>
                </a:solidFill>
              </a:rPr>
              <a:t>da torta </a:t>
            </a:r>
            <a:r>
              <a:rPr lang="pt-BR" dirty="0" smtClean="0"/>
              <a:t>que os meninos vão comer?</a:t>
            </a:r>
          </a:p>
          <a:p>
            <a:pPr>
              <a:buNone/>
            </a:pPr>
            <a:r>
              <a:rPr lang="pt-BR" dirty="0" smtClean="0"/>
              <a:t>1 ÷ 2 = ½  expressa o problema e o quanto cada menino come da torta.</a:t>
            </a:r>
          </a:p>
          <a:p>
            <a:pPr algn="ctr">
              <a:buNone/>
            </a:pPr>
            <a:r>
              <a:rPr lang="pt-BR" dirty="0" smtClean="0"/>
              <a:t>(comparação de frações em um contexto prático)</a:t>
            </a:r>
          </a:p>
          <a:p>
            <a:pPr algn="ctr">
              <a:buNone/>
            </a:pPr>
            <a:r>
              <a:rPr lang="pt-BR" dirty="0" smtClean="0"/>
              <a:t>(notação de frações aparece como resultado de raciocínio)</a:t>
            </a:r>
          </a:p>
          <a:p>
            <a:pPr algn="ctr">
              <a:buNone/>
            </a:pPr>
            <a:r>
              <a:rPr lang="pt-BR" dirty="0" smtClean="0"/>
              <a:t>(relação entre 2 variáveis – torta e meninas/os)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3063904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9809A8A-1D4C-B142-BAEA-A1C679C5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236"/>
            <a:ext cx="10515600" cy="67037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400" dirty="0" smtClean="0">
                <a:solidFill>
                  <a:schemeClr val="accent5"/>
                </a:solidFill>
              </a:rPr>
              <a:t>2 chocolates para repartir entre 5 crianças</a:t>
            </a:r>
          </a:p>
          <a:p>
            <a:r>
              <a:rPr lang="pt-BR" sz="2400" dirty="0" smtClean="0"/>
              <a:t>1 barra divida para 5 crianças e cada uma ganha um pedaço (1 ÷ 5 = 1/5). A outra barra também será dividida em 5 partes (1 ÷ 5 = 1/5). Quantos quintos cada criança recebe? Dois quintos (2 ÷ 5 = 2/5).</a:t>
            </a:r>
          </a:p>
          <a:p>
            <a:pPr>
              <a:buNone/>
            </a:pPr>
            <a:r>
              <a:rPr lang="pt-BR" sz="2400" dirty="0" smtClean="0"/>
              <a:t>2 chocolates para 5 crianças e resulta em 2/5 para cada uma.</a:t>
            </a:r>
          </a:p>
          <a:p>
            <a:endParaRPr lang="pt-BR" sz="2400" dirty="0" smtClean="0"/>
          </a:p>
          <a:p>
            <a:pPr algn="ctr"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3 chocolates para serem divididos entre 4 crianças</a:t>
            </a:r>
          </a:p>
          <a:p>
            <a:pPr>
              <a:buNone/>
            </a:pPr>
            <a:r>
              <a:rPr lang="pt-BR" sz="2400" dirty="0" smtClean="0"/>
              <a:t>3 ÷ 4 = ¾  ou 3 vezes ¼   </a:t>
            </a:r>
          </a:p>
          <a:p>
            <a:pPr>
              <a:buNone/>
            </a:pPr>
            <a:r>
              <a:rPr lang="pt-BR" sz="2400" dirty="0" smtClean="0"/>
              <a:t>Representação por desenhos. Quais os modos de resolver? </a:t>
            </a:r>
          </a:p>
          <a:p>
            <a:pPr>
              <a:buNone/>
            </a:pPr>
            <a:r>
              <a:rPr lang="pt-BR" sz="2400" dirty="0" smtClean="0"/>
              <a:t>Representações distintas e a mesma quantidade de chocolate </a:t>
            </a:r>
            <a:r>
              <a:rPr lang="pt-BR" sz="2400" dirty="0" smtClean="0">
                <a:solidFill>
                  <a:srgbClr val="FF0000"/>
                </a:solidFill>
              </a:rPr>
              <a:t>→ frações equivalentes</a:t>
            </a:r>
            <a:endParaRPr lang="pt-BR" sz="2400" dirty="0" smtClean="0"/>
          </a:p>
          <a:p>
            <a:pPr algn="ctr">
              <a:buNone/>
            </a:pPr>
            <a:r>
              <a:rPr lang="pt-BR" sz="2400" dirty="0" smtClean="0">
                <a:solidFill>
                  <a:schemeClr val="accent6"/>
                </a:solidFill>
              </a:rPr>
              <a:t>2 </a:t>
            </a:r>
            <a:r>
              <a:rPr lang="pt-BR" sz="2400" dirty="0">
                <a:solidFill>
                  <a:schemeClr val="accent6"/>
                </a:solidFill>
              </a:rPr>
              <a:t>chocolates para 3 </a:t>
            </a:r>
            <a:r>
              <a:rPr lang="pt-BR" sz="2400" dirty="0" smtClean="0">
                <a:solidFill>
                  <a:schemeClr val="accent6"/>
                </a:solidFill>
              </a:rPr>
              <a:t>crianças</a:t>
            </a:r>
            <a:endParaRPr lang="pt-BR" sz="2400" dirty="0">
              <a:solidFill>
                <a:schemeClr val="accent6"/>
              </a:solidFill>
            </a:endParaRPr>
          </a:p>
          <a:p>
            <a:pPr>
              <a:buNone/>
            </a:pPr>
            <a:r>
              <a:rPr lang="pt-BR" sz="2400" dirty="0" smtClean="0"/>
              <a:t>Representação por desenhos. Quais os modos de resolver? Como nomear a resposta?</a:t>
            </a:r>
          </a:p>
          <a:p>
            <a:pPr>
              <a:buNone/>
            </a:pPr>
            <a:r>
              <a:rPr lang="pt-BR" sz="2400" dirty="0" smtClean="0">
                <a:solidFill>
                  <a:srgbClr val="7030A0"/>
                </a:solidFill>
              </a:rPr>
              <a:t>“Quantos daqueles pedacinhos você precisa para fazer um todo?”, “Quantas vezes essa parte cabe no todo?”. </a:t>
            </a:r>
            <a:r>
              <a:rPr lang="pt-BR" sz="2400" dirty="0" smtClean="0"/>
              <a:t>Reconstruir o todo para saber o nome da parte!</a:t>
            </a:r>
          </a:p>
        </p:txBody>
      </p:sp>
    </p:spTree>
    <p:extLst>
      <p:ext uri="{BB962C8B-B14F-4D97-AF65-F5344CB8AC3E}">
        <p14:creationId xmlns:p14="http://schemas.microsoft.com/office/powerpoint/2010/main" xmlns="" val="3306390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9809A8A-1D4C-B142-BAEA-A1C679C5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0675"/>
            <a:ext cx="10515600" cy="5736288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r>
              <a:rPr lang="pt-BR" dirty="0" smtClean="0"/>
              <a:t> </a:t>
            </a:r>
            <a:r>
              <a:rPr lang="pt-BR" dirty="0"/>
              <a:t>“Todo mundo pode aprender frações e todo mundo gosta de aprender frações, quando pode utilizar seu próprio raciocínio” (p. 136</a:t>
            </a:r>
            <a:r>
              <a:rPr lang="pt-BR" dirty="0" smtClean="0"/>
              <a:t>).</a:t>
            </a:r>
          </a:p>
          <a:p>
            <a:endParaRPr lang="pt-BR" dirty="0" smtClean="0"/>
          </a:p>
          <a:p>
            <a:r>
              <a:rPr lang="pt-BR" dirty="0" smtClean="0"/>
              <a:t>E o </a:t>
            </a:r>
            <a:r>
              <a:rPr lang="pt-BR" dirty="0" err="1" smtClean="0">
                <a:solidFill>
                  <a:srgbClr val="7030A0"/>
                </a:solidFill>
              </a:rPr>
              <a:t>frac-soma</a:t>
            </a:r>
            <a:r>
              <a:rPr lang="pt-BR" dirty="0" smtClean="0"/>
              <a:t>?!!! Algumas operações...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306390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2"/>
                </a:solidFill>
              </a:rPr>
              <a:t>Discussão em grupo</a:t>
            </a:r>
            <a:endParaRPr lang="pt-BR" dirty="0">
              <a:solidFill>
                <a:schemeClr val="accent2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Como você aprendeu frações na escola?</a:t>
            </a:r>
          </a:p>
          <a:p>
            <a:r>
              <a:rPr lang="pt-BR" dirty="0" smtClean="0"/>
              <a:t>Quais são as dificuldades das crianças para aprender fração?</a:t>
            </a:r>
          </a:p>
          <a:p>
            <a:r>
              <a:rPr lang="pt-BR" dirty="0" smtClean="0"/>
              <a:t>O que pode ser 2/3?</a:t>
            </a:r>
          </a:p>
          <a:p>
            <a:r>
              <a:rPr lang="pt-BR" dirty="0" smtClean="0"/>
              <a:t>Divida 3 chocolates para 4 crianças. Quanto do chocolate cada criança ganha?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A61609D-C935-274C-BB5A-7E189AACD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>
                <a:solidFill>
                  <a:srgbClr val="7030A0"/>
                </a:solidFill>
              </a:rPr>
              <a:t>Criança pode aprender frações. E gosta!</a:t>
            </a:r>
            <a:br>
              <a:rPr lang="pt-BR" dirty="0">
                <a:solidFill>
                  <a:srgbClr val="7030A0"/>
                </a:solidFill>
              </a:rPr>
            </a:br>
            <a:r>
              <a:rPr lang="pt-BR" sz="3800" dirty="0">
                <a:solidFill>
                  <a:srgbClr val="7030A0"/>
                </a:solidFill>
              </a:rPr>
              <a:t>Terezinha Nunes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xmlns="" id="{C2188351-C20D-DB4C-9E05-5FF254E28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Como ocorre o ensino de frações?</a:t>
            </a:r>
          </a:p>
          <a:p>
            <a:pPr lvl="1"/>
            <a:r>
              <a:rPr lang="pt-BR" dirty="0" smtClean="0"/>
              <a:t>Nomear e escrever frações</a:t>
            </a:r>
          </a:p>
          <a:p>
            <a:pPr lvl="1"/>
            <a:r>
              <a:rPr lang="pt-BR" dirty="0" smtClean="0"/>
              <a:t>Fração como “um número em cima do outro”, “um número com </a:t>
            </a:r>
            <a:r>
              <a:rPr lang="pt-BR" dirty="0" err="1" smtClean="0"/>
              <a:t>tracinho</a:t>
            </a:r>
            <a:r>
              <a:rPr lang="pt-BR" dirty="0" smtClean="0"/>
              <a:t>”.</a:t>
            </a:r>
          </a:p>
          <a:p>
            <a:pPr lvl="1"/>
            <a:r>
              <a:rPr lang="pt-BR" dirty="0" smtClean="0"/>
              <a:t>Fração como parte do todo:</a:t>
            </a:r>
          </a:p>
          <a:p>
            <a:pPr lvl="2"/>
            <a:r>
              <a:rPr lang="pt-BR" dirty="0" smtClean="0"/>
              <a:t>Numerador: “quantas partes comi/pintei”</a:t>
            </a:r>
          </a:p>
          <a:p>
            <a:pPr lvl="2"/>
            <a:r>
              <a:rPr lang="pt-BR" dirty="0" smtClean="0"/>
              <a:t>Denominador: “em quantas partes dividi o inteiro/todo”</a:t>
            </a:r>
          </a:p>
          <a:p>
            <a:pPr lvl="1"/>
            <a:r>
              <a:rPr lang="pt-BR" dirty="0" smtClean="0"/>
              <a:t>Equivalências entre frações</a:t>
            </a:r>
          </a:p>
          <a:p>
            <a:pPr lvl="1"/>
            <a:r>
              <a:rPr lang="pt-BR" dirty="0" smtClean="0"/>
              <a:t>Fração como valor absoluto </a:t>
            </a:r>
          </a:p>
          <a:p>
            <a:pPr lvl="1"/>
            <a:r>
              <a:rPr lang="pt-BR" dirty="0" smtClean="0"/>
              <a:t>Operações – regras (“soma-se os números de cima e copia-se o número de baixo”)</a:t>
            </a:r>
          </a:p>
          <a:p>
            <a:pPr lvl="1"/>
            <a:r>
              <a:rPr lang="pt-BR" dirty="0" smtClean="0">
                <a:solidFill>
                  <a:srgbClr val="FF0000"/>
                </a:solidFill>
              </a:rPr>
              <a:t>Dupla contagem</a:t>
            </a:r>
            <a:r>
              <a:rPr lang="pt-BR" dirty="0" smtClean="0"/>
              <a:t>: número de partes pintadas e número que o todo foi dividido (mesma variável – partes)</a:t>
            </a:r>
          </a:p>
        </p:txBody>
      </p:sp>
    </p:spTree>
    <p:extLst>
      <p:ext uri="{BB962C8B-B14F-4D97-AF65-F5344CB8AC3E}">
        <p14:creationId xmlns:p14="http://schemas.microsoft.com/office/powerpoint/2010/main" xmlns="" val="3894023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0E9B41-98A5-384A-8F78-6B793BBAD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306E864E-CAA2-8E4D-9241-69C8D5EDDF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0525" y="2125435"/>
            <a:ext cx="9090950" cy="3507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77996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A9809A8A-1D4C-B142-BAEA-A1C679C5A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40675"/>
            <a:ext cx="10515600" cy="5736288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accent6"/>
                </a:solidFill>
              </a:rPr>
              <a:t>Consequências</a:t>
            </a:r>
            <a:r>
              <a:rPr lang="pt-BR" dirty="0" smtClean="0"/>
              <a:t> desse tipo de ensino:</a:t>
            </a:r>
          </a:p>
          <a:p>
            <a:pPr>
              <a:buNone/>
            </a:pPr>
            <a:r>
              <a:rPr lang="pt-BR" dirty="0" smtClean="0"/>
              <a:t>“Se aprende e se esquece</a:t>
            </a:r>
            <a:r>
              <a:rPr lang="pt-BR" dirty="0" smtClean="0"/>
              <a:t>”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“</a:t>
            </a:r>
            <a:r>
              <a:rPr lang="pt-BR" dirty="0" smtClean="0"/>
              <a:t>as crianças podem usar a linguagem das frações sem compreender completamente sua natureza” (p. 193</a:t>
            </a:r>
            <a:r>
              <a:rPr lang="pt-BR" dirty="0" smtClean="0"/>
              <a:t>).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Lembra-se das regras mas não se sabe por que se faz de tal modo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	2/3 + 3/4: “nenhuma [criança] conseguiu explicar por que havia mudado as frações e usado o denominador comum 12 antes de somar as frações” (p. 193). Repetição de uma rotina ensinada na sala de aula</a:t>
            </a:r>
            <a:r>
              <a:rPr lang="pt-BR" dirty="0" smtClean="0"/>
              <a:t>.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“1/3 </a:t>
            </a:r>
            <a:r>
              <a:rPr lang="pt-BR" dirty="0" smtClean="0"/>
              <a:t>é menor do que ¼ porque 3 é menor do que </a:t>
            </a:r>
            <a:r>
              <a:rPr lang="pt-BR" dirty="0" smtClean="0"/>
              <a:t>4”. </a:t>
            </a:r>
            <a:r>
              <a:rPr lang="pt-BR" dirty="0" smtClean="0"/>
              <a:t>Valorização do</a:t>
            </a:r>
            <a:r>
              <a:rPr lang="pt-BR" dirty="0" smtClean="0"/>
              <a:t> simbólico sobre os contextos práticos. </a:t>
            </a:r>
          </a:p>
          <a:p>
            <a:pPr>
              <a:buNone/>
            </a:pPr>
            <a:r>
              <a:rPr lang="pt-BR" dirty="0" smtClean="0"/>
              <a:t>Para sanar a lacuna: relacionar </a:t>
            </a:r>
            <a:r>
              <a:rPr lang="pt-BR" dirty="0" smtClean="0"/>
              <a:t>problemas simbólicos e aqueles ligados a algum contexto prático para sanar esta lacuna. Problema da pizza.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30639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7030A0"/>
                </a:solidFill>
              </a:rPr>
              <a:t>Fração como divisão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32804"/>
          </a:xfrm>
        </p:spPr>
        <p:txBody>
          <a:bodyPr>
            <a:normAutofit/>
          </a:bodyPr>
          <a:lstStyle/>
          <a:p>
            <a:r>
              <a:rPr lang="pt-BR" dirty="0" smtClean="0"/>
              <a:t>“Os alunos não pensam sobre frações como tendo qualquer relação com divisão e apenas relacionam frações à linguagem parte-todo” (p. 213).</a:t>
            </a:r>
          </a:p>
          <a:p>
            <a:r>
              <a:rPr lang="pt-BR" dirty="0" smtClean="0"/>
              <a:t>a/b como </a:t>
            </a:r>
            <a:r>
              <a:rPr lang="pt-BR" dirty="0" smtClean="0">
                <a:solidFill>
                  <a:srgbClr val="0070C0"/>
                </a:solidFill>
              </a:rPr>
              <a:t>a</a:t>
            </a:r>
            <a:r>
              <a:rPr lang="pt-BR" dirty="0" smtClean="0"/>
              <a:t> objetos distribuídos entre </a:t>
            </a:r>
            <a:r>
              <a:rPr lang="pt-BR" dirty="0" smtClean="0">
                <a:solidFill>
                  <a:schemeClr val="accent2"/>
                </a:solidFill>
              </a:rPr>
              <a:t>b</a:t>
            </a:r>
            <a:r>
              <a:rPr lang="pt-BR" dirty="0" smtClean="0"/>
              <a:t> pessoas (a ÷ b)  não é imediato para os alunos, apesar de estar nos livros didáticos. </a:t>
            </a:r>
          </a:p>
          <a:p>
            <a:r>
              <a:rPr lang="pt-BR" dirty="0" smtClean="0"/>
              <a:t>Fração como divisão em problemas que envolvam duas variáveis.</a:t>
            </a:r>
          </a:p>
          <a:p>
            <a:r>
              <a:rPr lang="pt-BR" dirty="0" smtClean="0"/>
              <a:t>“frações são números produzidos por divisões (em vez de por união com números inteiros); elas são números no campo dos quocientes” (p. 196</a:t>
            </a:r>
            <a:r>
              <a:rPr lang="pt-BR" dirty="0" smtClean="0"/>
              <a:t>).</a:t>
            </a:r>
            <a:endParaRPr lang="pt-B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FD16FB4-323E-9349-878B-66D389D39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7030A0"/>
                </a:solidFill>
              </a:rPr>
              <a:t>Mas antes de explorar frações... pensemos na divisão!</a:t>
            </a:r>
            <a:endParaRPr lang="pt-BR" dirty="0">
              <a:solidFill>
                <a:srgbClr val="7030A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BD76D6E-2ACD-7345-870E-8459405BC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Um vendedor de </a:t>
            </a:r>
            <a:r>
              <a:rPr lang="pt-BR" dirty="0" smtClean="0"/>
              <a:t>refrigerantes quer </a:t>
            </a:r>
            <a:r>
              <a:rPr lang="pt-BR" dirty="0" smtClean="0"/>
              <a:t>colocar 1872 garrafas em 104 caixas. Quantas garrafas terá que colocar em cada caixa</a:t>
            </a:r>
            <a:r>
              <a:rPr lang="pt-BR" dirty="0" smtClean="0"/>
              <a:t>?</a:t>
            </a:r>
          </a:p>
          <a:p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 smtClean="0"/>
              <a:t>padeiro coloca os pães no forno em tabuleiros de 24 pães cada um. Hoje amassou 293 pães. Quantos tabuleiros precisará para colocá-los todos no forno</a:t>
            </a:r>
            <a:r>
              <a:rPr lang="pt-BR" dirty="0" smtClean="0"/>
              <a:t>?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178755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BD76D6E-2ACD-7345-870E-8459405BC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6606"/>
            <a:ext cx="10515600" cy="6103345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7030A0"/>
                </a:solidFill>
              </a:rPr>
              <a:t>Problemas partitivos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dirty="0" smtClean="0"/>
              <a:t>Estratégia - correspondência </a:t>
            </a:r>
            <a:r>
              <a:rPr lang="pt-BR" dirty="0" err="1" smtClean="0"/>
              <a:t>termo-a-termo</a:t>
            </a:r>
            <a:r>
              <a:rPr lang="pt-BR" dirty="0" smtClean="0"/>
              <a:t>, distribuição </a:t>
            </a:r>
            <a:r>
              <a:rPr lang="pt-BR" dirty="0" err="1" smtClean="0"/>
              <a:t>um-a-um</a:t>
            </a:r>
            <a:r>
              <a:rPr lang="pt-BR" dirty="0" smtClean="0"/>
              <a:t>. As </a:t>
            </a:r>
            <a:r>
              <a:rPr lang="pt-BR" dirty="0" smtClean="0"/>
              <a:t>crianças são informadas quantos doces há e quantos coelhos serão </a:t>
            </a:r>
            <a:r>
              <a:rPr lang="pt-BR" dirty="0" smtClean="0"/>
              <a:t>convidados para a festa. </a:t>
            </a:r>
          </a:p>
          <a:p>
            <a:pPr lvl="1"/>
            <a:r>
              <a:rPr lang="pt-BR" dirty="0" smtClean="0"/>
              <a:t>Dividendo </a:t>
            </a:r>
            <a:r>
              <a:rPr lang="pt-BR" dirty="0" smtClean="0"/>
              <a:t>e divisor </a:t>
            </a:r>
            <a:r>
              <a:rPr lang="pt-BR" dirty="0" smtClean="0"/>
              <a:t>são conhecidos</a:t>
            </a:r>
            <a:r>
              <a:rPr lang="pt-BR" dirty="0" smtClean="0"/>
              <a:t>. Se aumentar o número de convidados, o que acontece com as quotas</a:t>
            </a:r>
            <a:r>
              <a:rPr lang="pt-BR" dirty="0" smtClean="0"/>
              <a:t>?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Relação </a:t>
            </a:r>
            <a:r>
              <a:rPr lang="pt-BR" dirty="0"/>
              <a:t>inversa entre o divisor e o quociente.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Erro tipo 1</a:t>
            </a:r>
            <a:r>
              <a:rPr lang="pt-BR" dirty="0"/>
              <a:t>: Já que o número de doces era o mesmo nas duas festas, então os coelhos receberiam o mesmo tanto. 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Erro tipo 2 </a:t>
            </a:r>
            <a:r>
              <a:rPr lang="pt-BR" dirty="0"/>
              <a:t>(crianças mais velhas): quanto maior o número de coelhos na festa, mais doces receberiam (relação direta entre divisor e quociente</a:t>
            </a:r>
            <a:r>
              <a:rPr lang="pt-BR" dirty="0" smtClean="0"/>
              <a:t>).</a:t>
            </a:r>
          </a:p>
          <a:p>
            <a:pPr>
              <a:buNone/>
            </a:pPr>
            <a:r>
              <a:rPr lang="pt-BR" dirty="0" smtClean="0"/>
              <a:t>Na hora de fazer a distribuição em problemas partitivos, as crianças podem usar de seus conhecimentos de contagem (que vimos na semana passada) e não “acertar” o problema.</a:t>
            </a:r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8755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5BD76D6E-2ACD-7345-870E-8459405BCE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3725"/>
            <a:ext cx="10515600" cy="4351338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accent1"/>
                </a:solidFill>
              </a:rPr>
              <a:t>P</a:t>
            </a:r>
            <a:r>
              <a:rPr lang="pt-BR" dirty="0" smtClean="0">
                <a:solidFill>
                  <a:schemeClr val="accent1"/>
                </a:solidFill>
              </a:rPr>
              <a:t>roblemas </a:t>
            </a:r>
            <a:r>
              <a:rPr lang="pt-BR" dirty="0" smtClean="0">
                <a:solidFill>
                  <a:srgbClr val="0070C0"/>
                </a:solidFill>
              </a:rPr>
              <a:t>de divisão medida por </a:t>
            </a:r>
            <a:r>
              <a:rPr lang="pt-BR" dirty="0" smtClean="0">
                <a:solidFill>
                  <a:srgbClr val="0070C0"/>
                </a:solidFill>
              </a:rPr>
              <a:t>quotas </a:t>
            </a:r>
            <a:endParaRPr lang="pt-B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pt-BR" dirty="0" smtClean="0"/>
              <a:t>	Estratégia: correspondência </a:t>
            </a:r>
            <a:r>
              <a:rPr lang="pt-BR" dirty="0" err="1" smtClean="0"/>
              <a:t>um-para-muitos</a:t>
            </a:r>
            <a:r>
              <a:rPr lang="pt-BR" dirty="0" smtClean="0"/>
              <a:t>, criar </a:t>
            </a:r>
            <a:r>
              <a:rPr lang="pt-BR" dirty="0" smtClean="0"/>
              <a:t>a quota, fazer agrupamento, quantas vezes esse agrupamento cabe, até esgotar a quantidade de doces. As crianças são informadas quantos doces há e quantos doces cada coelho recebe (quota). </a:t>
            </a:r>
          </a:p>
          <a:p>
            <a:pPr>
              <a:buNone/>
            </a:pPr>
            <a:r>
              <a:rPr lang="pt-BR" dirty="0" smtClean="0"/>
              <a:t>Dividendo e quociente conhecidos. </a:t>
            </a:r>
            <a:r>
              <a:rPr lang="pt-BR" dirty="0" smtClean="0"/>
              <a:t>Se mudar a quota, o que acontece com o número de convidados? </a:t>
            </a:r>
          </a:p>
          <a:p>
            <a:pPr>
              <a:buNone/>
            </a:pPr>
            <a:r>
              <a:rPr lang="pt-BR" dirty="0" smtClean="0">
                <a:solidFill>
                  <a:srgbClr val="0070C0"/>
                </a:solidFill>
              </a:rPr>
              <a:t>Esse tipo de problema é mais difícil para crianças novas.</a:t>
            </a:r>
            <a:endParaRPr lang="pt-BR" dirty="0" smtClean="0">
              <a:solidFill>
                <a:srgbClr val="0070C0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521669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1701</TotalTime>
  <Words>945</Words>
  <Application>Microsoft Office PowerPoint</Application>
  <PresentationFormat>Personalizar</PresentationFormat>
  <Paragraphs>91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6" baseType="lpstr">
      <vt:lpstr>Tema do Office</vt:lpstr>
      <vt:lpstr>Ensino e Aprendizagem de Fração</vt:lpstr>
      <vt:lpstr>Discussão em grupo</vt:lpstr>
      <vt:lpstr>Criança pode aprender frações. E gosta! Terezinha Nunes</vt:lpstr>
      <vt:lpstr>Slide 4</vt:lpstr>
      <vt:lpstr>Slide 5</vt:lpstr>
      <vt:lpstr>Fração como divisão</vt:lpstr>
      <vt:lpstr>Mas antes de explorar frações... pensemos na divisão!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Ensino e Aprendizagem de Fração</dc:title>
  <dc:creator>Raquel Milani</dc:creator>
  <cp:lastModifiedBy>Raquel</cp:lastModifiedBy>
  <cp:revision>41</cp:revision>
  <dcterms:created xsi:type="dcterms:W3CDTF">2019-04-01T13:01:20Z</dcterms:created>
  <dcterms:modified xsi:type="dcterms:W3CDTF">2019-04-02T19:42:03Z</dcterms:modified>
</cp:coreProperties>
</file>