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9" r:id="rId3"/>
    <p:sldId id="261" r:id="rId4"/>
    <p:sldId id="307" r:id="rId5"/>
    <p:sldId id="272" r:id="rId6"/>
    <p:sldId id="275" r:id="rId7"/>
    <p:sldId id="268" r:id="rId8"/>
    <p:sldId id="269" r:id="rId9"/>
    <p:sldId id="270" r:id="rId10"/>
    <p:sldId id="282" r:id="rId11"/>
    <p:sldId id="262" r:id="rId12"/>
    <p:sldId id="271" r:id="rId13"/>
    <p:sldId id="278" r:id="rId14"/>
    <p:sldId id="273" r:id="rId15"/>
    <p:sldId id="276" r:id="rId16"/>
    <p:sldId id="283" r:id="rId17"/>
    <p:sldId id="284" r:id="rId18"/>
    <p:sldId id="285" r:id="rId19"/>
    <p:sldId id="286" r:id="rId20"/>
    <p:sldId id="289" r:id="rId21"/>
    <p:sldId id="290" r:id="rId22"/>
    <p:sldId id="291" r:id="rId23"/>
    <p:sldId id="292" r:id="rId24"/>
    <p:sldId id="296" r:id="rId25"/>
    <p:sldId id="297" r:id="rId26"/>
    <p:sldId id="293" r:id="rId27"/>
    <p:sldId id="298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68B4-7ECF-4CFA-AFB0-366B27148E89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B51CF-4665-4E66-B5EC-83A5A48A2B0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5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Na concessão</a:t>
            </a:r>
            <a:r>
              <a:rPr lang="pt-BR" baseline="0" dirty="0" smtClean="0"/>
              <a:t> legal espera-se regulação dos preços, mas há concessão privada como coca-cola onde não há regulação dos preços.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1CF-4665-4E66-B5EC-83A5A48A2B0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Analogia: </a:t>
            </a:r>
            <a:r>
              <a:rPr lang="pt-BR" dirty="0" err="1" smtClean="0"/>
              <a:t>tv</a:t>
            </a:r>
            <a:r>
              <a:rPr lang="pt-BR" dirty="0" smtClean="0"/>
              <a:t> em cores 1970 e </a:t>
            </a:r>
            <a:r>
              <a:rPr lang="pt-BR" dirty="0" err="1" smtClean="0"/>
              <a:t>tv</a:t>
            </a:r>
            <a:r>
              <a:rPr lang="pt-BR" dirty="0" smtClean="0"/>
              <a:t> preto e branco 1951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B51CF-4665-4E66-B5EC-83A5A48A2B0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24A18-AE12-4A00-9EBD-89FB293B5150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decisão por localização de um processo de produção ou operaçào é uma decisão de longo prazo, portanto é aconselhável antecipar as condições futuras (processo de planejamento estratégico).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 método dos orçamentos comparados não inclui o fator TEMPORAL.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9AE19-6AF0-4D9F-96A9-67CA16E5F552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decisão por localização de um processo de produção ou operaçào é uma decisão de longo prazo, portanto é aconselhável antecipar as condições futuras (processo de planejamento estratégico).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 método dos orçamentos comparados não inclui o fator TEMPORAL.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16789-0553-4E4E-80BA-2B7B8AA0C742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Custos de aquisição; compra ou transporte das entradas (matéria-prima, energia, mão-de-obra)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Custos de distribuição:distribuição para mercados consumidores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Custos de transformação; investimento feito na instalação como gastos de capital e custos de operação do processo.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pt-BR" smtClean="0"/>
          </a:p>
        </p:txBody>
      </p:sp>
      <p:graphicFrame>
        <p:nvGraphicFramePr>
          <p:cNvPr id="13342" name="Group 30"/>
          <p:cNvGraphicFramePr>
            <a:graphicFrameLocks noGrp="1"/>
          </p:cNvGraphicFramePr>
          <p:nvPr/>
        </p:nvGraphicFramePr>
        <p:xfrm>
          <a:off x="1052513" y="6372225"/>
          <a:ext cx="4572000" cy="1787525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USIMINAS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COSIPA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estimado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US$ 238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US$ 151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 efetivo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US$ 385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US$ 300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Razão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de uma cidade para os trabalhadores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Construção civil terreno pantanoso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EB088-DA73-4300-9756-1B2A2922C09B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8E167-C3B4-4858-9C91-4D5D8D49E9B5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7E116-264B-43FF-9E8B-2CBD551C63A8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211638"/>
            <a:ext cx="6119812" cy="4681537"/>
          </a:xfrm>
          <a:noFill/>
          <a:ln/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dirty="0" smtClean="0"/>
              <a:t>ORÇAMENTOS COMPARADOS</a:t>
            </a:r>
          </a:p>
          <a:p>
            <a:pPr eaLnBrk="1" hangingPunct="1">
              <a:lnSpc>
                <a:spcPct val="60000"/>
              </a:lnSpc>
            </a:pPr>
            <a:r>
              <a:rPr lang="en-US" dirty="0" smtClean="0"/>
              <a:t>- Macro e </a:t>
            </a:r>
            <a:r>
              <a:rPr lang="en-US" dirty="0" err="1" smtClean="0"/>
              <a:t>microlocalização</a:t>
            </a:r>
            <a:endParaRPr lang="en-US" dirty="0" smtClean="0"/>
          </a:p>
          <a:p>
            <a:pPr eaLnBrk="1" hangingPunct="1">
              <a:lnSpc>
                <a:spcPct val="60000"/>
              </a:lnSpc>
            </a:pPr>
            <a:r>
              <a:rPr lang="en-US" dirty="0" smtClean="0"/>
              <a:t>- Para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/>
              <a:t>pequeno</a:t>
            </a:r>
            <a:r>
              <a:rPr lang="en-US" dirty="0" smtClean="0"/>
              <a:t> e </a:t>
            </a:r>
            <a:r>
              <a:rPr lang="en-US" dirty="0" err="1" smtClean="0"/>
              <a:t>médio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endParaRPr lang="en-US" dirty="0" smtClean="0"/>
          </a:p>
          <a:p>
            <a:pPr eaLnBrk="1" hangingPunct="1">
              <a:lnSpc>
                <a:spcPct val="60000"/>
              </a:lnSpc>
            </a:pPr>
            <a:r>
              <a:rPr lang="en-US" dirty="0" smtClean="0"/>
              <a:t>- </a:t>
            </a:r>
            <a:r>
              <a:rPr lang="en-US" dirty="0" err="1" smtClean="0"/>
              <a:t>Método</a:t>
            </a:r>
            <a:r>
              <a:rPr lang="en-US" dirty="0" smtClean="0"/>
              <a:t> para </a:t>
            </a:r>
            <a:r>
              <a:rPr lang="en-US" dirty="0" err="1" smtClean="0"/>
              <a:t>atender</a:t>
            </a:r>
            <a:r>
              <a:rPr lang="en-US" dirty="0" smtClean="0"/>
              <a:t> </a:t>
            </a:r>
            <a:r>
              <a:rPr lang="en-US" dirty="0" err="1" smtClean="0"/>
              <a:t>objetivo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Objetivo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entende</a:t>
            </a:r>
            <a:r>
              <a:rPr lang="en-US" dirty="0" smtClean="0"/>
              <a:t>-se </a:t>
            </a:r>
            <a:r>
              <a:rPr lang="en-US" dirty="0" err="1" smtClean="0"/>
              <a:t>por</a:t>
            </a:r>
            <a:r>
              <a:rPr lang="en-US" dirty="0" smtClean="0"/>
              <a:t>: </a:t>
            </a:r>
            <a:r>
              <a:rPr lang="en-US" dirty="0" err="1" smtClean="0"/>
              <a:t>aumentar</a:t>
            </a:r>
            <a:r>
              <a:rPr lang="en-US" dirty="0" smtClean="0"/>
              <a:t> o </a:t>
            </a:r>
            <a:r>
              <a:rPr lang="en-US" dirty="0" err="1" smtClean="0"/>
              <a:t>lucro</a:t>
            </a:r>
            <a:r>
              <a:rPr lang="en-US" dirty="0" smtClean="0"/>
              <a:t>, mas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só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. </a:t>
            </a:r>
            <a:r>
              <a:rPr lang="en-US" dirty="0" err="1" smtClean="0"/>
              <a:t>Envolve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a </a:t>
            </a:r>
            <a:r>
              <a:rPr lang="en-US" dirty="0" err="1" smtClean="0"/>
              <a:t>satisfação</a:t>
            </a:r>
            <a:r>
              <a:rPr lang="en-US" dirty="0" smtClean="0"/>
              <a:t> das </a:t>
            </a:r>
            <a:r>
              <a:rPr lang="en-US" dirty="0" err="1" smtClean="0"/>
              <a:t>pessoas</a:t>
            </a:r>
            <a:r>
              <a:rPr lang="en-US" dirty="0" smtClean="0"/>
              <a:t> que </a:t>
            </a:r>
            <a:r>
              <a:rPr lang="en-US" dirty="0" err="1" smtClean="0"/>
              <a:t>trabalharào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determinado</a:t>
            </a:r>
            <a:r>
              <a:rPr lang="en-US" dirty="0" smtClean="0"/>
              <a:t> local.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Dependentes</a:t>
            </a:r>
            <a:r>
              <a:rPr lang="en-US" dirty="0" smtClean="0"/>
              <a:t> das entradas: </a:t>
            </a:r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exige</a:t>
            </a:r>
            <a:r>
              <a:rPr lang="en-US" dirty="0" smtClean="0"/>
              <a:t> </a:t>
            </a: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 err="1" smtClean="0"/>
              <a:t>volumosas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pesadas</a:t>
            </a:r>
            <a:r>
              <a:rPr lang="en-US" dirty="0" smtClean="0"/>
              <a:t>. Ex: </a:t>
            </a: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cimento</a:t>
            </a:r>
            <a:r>
              <a:rPr lang="en-US" dirty="0" smtClean="0"/>
              <a:t> e </a:t>
            </a:r>
            <a:r>
              <a:rPr lang="en-US" dirty="0" err="1" smtClean="0"/>
              <a:t>celulose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Dependentes</a:t>
            </a:r>
            <a:r>
              <a:rPr lang="en-US" dirty="0" smtClean="0"/>
              <a:t> das </a:t>
            </a:r>
            <a:r>
              <a:rPr lang="en-US" dirty="0" err="1" smtClean="0"/>
              <a:t>saídas</a:t>
            </a:r>
            <a:r>
              <a:rPr lang="en-US" dirty="0" smtClean="0"/>
              <a:t>: o </a:t>
            </a:r>
            <a:r>
              <a:rPr lang="en-US" dirty="0" err="1" smtClean="0"/>
              <a:t>mercado</a:t>
            </a:r>
            <a:r>
              <a:rPr lang="en-US" dirty="0" smtClean="0"/>
              <a:t> é de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importância</a:t>
            </a:r>
            <a:r>
              <a:rPr lang="en-US" dirty="0" smtClean="0"/>
              <a:t>: </a:t>
            </a:r>
            <a:r>
              <a:rPr lang="en-US" dirty="0" err="1" smtClean="0"/>
              <a:t>localizar</a:t>
            </a:r>
            <a:r>
              <a:rPr lang="en-US" dirty="0" smtClean="0"/>
              <a:t>-se </a:t>
            </a:r>
            <a:r>
              <a:rPr lang="en-US" dirty="0" err="1" smtClean="0"/>
              <a:t>perto</a:t>
            </a:r>
            <a:r>
              <a:rPr lang="en-US" dirty="0" smtClean="0"/>
              <a:t> do </a:t>
            </a:r>
            <a:r>
              <a:rPr lang="en-US" dirty="0" err="1" smtClean="0"/>
              <a:t>mercado</a:t>
            </a:r>
            <a:r>
              <a:rPr lang="en-US" dirty="0" smtClean="0"/>
              <a:t>. Ex: </a:t>
            </a:r>
            <a:r>
              <a:rPr lang="en-US" dirty="0" err="1" smtClean="0"/>
              <a:t>serviços</a:t>
            </a:r>
            <a:r>
              <a:rPr lang="en-US" dirty="0" smtClean="0"/>
              <a:t>, </a:t>
            </a:r>
            <a:r>
              <a:rPr lang="en-US" dirty="0" err="1" smtClean="0"/>
              <a:t>refrigerantes</a:t>
            </a:r>
            <a:r>
              <a:rPr lang="en-US" dirty="0" smtClean="0"/>
              <a:t> e </a:t>
            </a:r>
            <a:r>
              <a:rPr lang="en-US" dirty="0" err="1" smtClean="0"/>
              <a:t>cervejas</a:t>
            </a:r>
            <a:r>
              <a:rPr lang="en-US" dirty="0" smtClean="0"/>
              <a:t> (valor é </a:t>
            </a:r>
            <a:r>
              <a:rPr lang="en-US" dirty="0" err="1" smtClean="0"/>
              <a:t>baixo</a:t>
            </a:r>
            <a:r>
              <a:rPr lang="en-US" dirty="0" smtClean="0"/>
              <a:t> e </a:t>
            </a:r>
            <a:r>
              <a:rPr lang="en-US" dirty="0" err="1" smtClean="0"/>
              <a:t>custo</a:t>
            </a:r>
            <a:r>
              <a:rPr lang="en-US" dirty="0" smtClean="0"/>
              <a:t> de </a:t>
            </a:r>
            <a:r>
              <a:rPr lang="en-US" dirty="0" err="1" smtClean="0"/>
              <a:t>distribuição</a:t>
            </a:r>
            <a:r>
              <a:rPr lang="en-US" dirty="0" smtClean="0"/>
              <a:t> é </a:t>
            </a:r>
            <a:r>
              <a:rPr lang="en-US" dirty="0" err="1" smtClean="0"/>
              <a:t>importante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Dependentes</a:t>
            </a:r>
            <a:r>
              <a:rPr lang="en-US" dirty="0" smtClean="0"/>
              <a:t> do </a:t>
            </a:r>
            <a:r>
              <a:rPr lang="en-US" dirty="0" err="1" smtClean="0"/>
              <a:t>processo</a:t>
            </a:r>
            <a:r>
              <a:rPr lang="en-US" dirty="0" smtClean="0"/>
              <a:t>: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pureza</a:t>
            </a:r>
            <a:r>
              <a:rPr lang="en-US" dirty="0" smtClean="0"/>
              <a:t> da </a:t>
            </a:r>
            <a:r>
              <a:rPr lang="en-US" dirty="0" err="1" smtClean="0"/>
              <a:t>água</a:t>
            </a:r>
            <a:r>
              <a:rPr lang="en-US" dirty="0" smtClean="0"/>
              <a:t>; alto </a:t>
            </a:r>
            <a:r>
              <a:rPr lang="en-US" dirty="0" err="1" smtClean="0"/>
              <a:t>consumo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; </a:t>
            </a:r>
            <a:r>
              <a:rPr lang="en-US" dirty="0" err="1" smtClean="0"/>
              <a:t>processos</a:t>
            </a:r>
            <a:r>
              <a:rPr lang="en-US" dirty="0" smtClean="0"/>
              <a:t> que </a:t>
            </a:r>
            <a:r>
              <a:rPr lang="en-US" dirty="0" err="1" smtClean="0"/>
              <a:t>causam</a:t>
            </a:r>
            <a:r>
              <a:rPr lang="en-US" dirty="0" smtClean="0"/>
              <a:t> </a:t>
            </a:r>
            <a:r>
              <a:rPr lang="en-US" dirty="0" err="1" smtClean="0"/>
              <a:t>poluição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r>
              <a:rPr lang="en-US" dirty="0" smtClean="0"/>
              <a:t>,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condicionados</a:t>
            </a:r>
            <a:r>
              <a:rPr lang="en-US" dirty="0" smtClean="0"/>
              <a:t> a </a:t>
            </a: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atmosféricas</a:t>
            </a:r>
            <a:r>
              <a:rPr lang="en-US" dirty="0" smtClean="0"/>
              <a:t> (ex. </a:t>
            </a:r>
            <a:r>
              <a:rPr lang="en-US" dirty="0" err="1" smtClean="0"/>
              <a:t>Plantio</a:t>
            </a:r>
            <a:r>
              <a:rPr lang="en-US" dirty="0" smtClean="0"/>
              <a:t> de </a:t>
            </a:r>
            <a:r>
              <a:rPr lang="en-US" dirty="0" err="1" smtClean="0"/>
              <a:t>uva</a:t>
            </a:r>
            <a:r>
              <a:rPr lang="en-US" dirty="0" smtClean="0"/>
              <a:t> e café), </a:t>
            </a:r>
            <a:r>
              <a:rPr lang="en-US" dirty="0" err="1" smtClean="0"/>
              <a:t>depende</a:t>
            </a:r>
            <a:r>
              <a:rPr lang="en-US" dirty="0" smtClean="0"/>
              <a:t> de </a:t>
            </a:r>
            <a:r>
              <a:rPr lang="en-US" dirty="0" err="1" smtClean="0"/>
              <a:t>mo</a:t>
            </a:r>
            <a:r>
              <a:rPr lang="en-US" dirty="0" smtClean="0"/>
              <a:t> </a:t>
            </a:r>
            <a:r>
              <a:rPr lang="en-US" dirty="0" err="1" smtClean="0"/>
              <a:t>abundante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especializada</a:t>
            </a:r>
            <a:r>
              <a:rPr lang="en-US" dirty="0" smtClean="0"/>
              <a:t>, </a:t>
            </a:r>
            <a:r>
              <a:rPr lang="en-US" dirty="0" err="1" smtClean="0"/>
              <a:t>dependem</a:t>
            </a:r>
            <a:r>
              <a:rPr lang="en-US" dirty="0" smtClean="0"/>
              <a:t> de </a:t>
            </a:r>
            <a:r>
              <a:rPr lang="en-US" dirty="0" err="1" smtClean="0"/>
              <a:t>vias</a:t>
            </a:r>
            <a:r>
              <a:rPr lang="en-US" dirty="0" smtClean="0"/>
              <a:t> de </a:t>
            </a:r>
            <a:r>
              <a:rPr lang="en-US" dirty="0" err="1" smtClean="0"/>
              <a:t>transporte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pt-BR" sz="1000" dirty="0" smtClean="0"/>
          </a:p>
          <a:p>
            <a:pPr eaLnBrk="1" hangingPunct="1">
              <a:lnSpc>
                <a:spcPct val="80000"/>
              </a:lnSpc>
            </a:pPr>
            <a:r>
              <a:rPr lang="pt-BR" sz="1000" dirty="0" smtClean="0"/>
              <a:t>Exemplos: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000" dirty="0" err="1" smtClean="0"/>
              <a:t>Perecibilidade</a:t>
            </a:r>
            <a:r>
              <a:rPr lang="pt-BR" sz="1000" dirty="0" smtClean="0"/>
              <a:t> (frango, celulose, cana, leite)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000" dirty="0" smtClean="0"/>
              <a:t>Custo (jazidas)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000" dirty="0" smtClean="0"/>
              <a:t>Ganho concorrencial (comércio e serviços)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BD3E3-F0AA-4570-AC82-5A2D43A448C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211638"/>
            <a:ext cx="6119812" cy="4246562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1.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feito</a:t>
            </a:r>
            <a:r>
              <a:rPr lang="en-US" dirty="0" smtClean="0"/>
              <a:t> a </a:t>
            </a:r>
            <a:r>
              <a:rPr lang="en-US" dirty="0" err="1" smtClean="0"/>
              <a:t>escolha</a:t>
            </a:r>
            <a:r>
              <a:rPr lang="en-US" dirty="0" smtClean="0"/>
              <a:t> dos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de </a:t>
            </a:r>
            <a:r>
              <a:rPr lang="en-US" dirty="0" err="1" smtClean="0"/>
              <a:t>entrevistas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empresa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se for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semelhante</a:t>
            </a:r>
            <a:r>
              <a:rPr lang="en-US" dirty="0" smtClean="0"/>
              <a:t> a </a:t>
            </a:r>
            <a:r>
              <a:rPr lang="en-US" dirty="0" err="1" smtClean="0"/>
              <a:t>outros</a:t>
            </a:r>
            <a:r>
              <a:rPr lang="en-US" dirty="0" smtClean="0"/>
              <a:t>, </a:t>
            </a:r>
            <a:r>
              <a:rPr lang="en-US" dirty="0" err="1" smtClean="0"/>
              <a:t>já</a:t>
            </a:r>
            <a:r>
              <a:rPr lang="en-US" dirty="0" smtClean="0"/>
              <a:t> se tem </a:t>
            </a:r>
            <a:r>
              <a:rPr lang="en-US" dirty="0" err="1" smtClean="0"/>
              <a:t>informaçòes</a:t>
            </a:r>
            <a:r>
              <a:rPr lang="en-US" dirty="0" smtClean="0"/>
              <a:t>  e </a:t>
            </a:r>
            <a:r>
              <a:rPr lang="en-US" dirty="0" err="1" smtClean="0"/>
              <a:t>experiencia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2. </a:t>
            </a:r>
            <a:r>
              <a:rPr lang="en-US" dirty="0" err="1" smtClean="0"/>
              <a:t>Seleção</a:t>
            </a:r>
            <a:r>
              <a:rPr lang="en-US" dirty="0" smtClean="0"/>
              <a:t> de </a:t>
            </a:r>
            <a:r>
              <a:rPr lang="en-US" dirty="0" err="1" smtClean="0"/>
              <a:t>zonas:os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escolhidos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anterior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aplicados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regiões</a:t>
            </a:r>
            <a:r>
              <a:rPr lang="en-US" dirty="0" smtClean="0"/>
              <a:t> </a:t>
            </a:r>
            <a:r>
              <a:rPr lang="en-US" dirty="0" err="1" smtClean="0"/>
              <a:t>julgadas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compatíveis</a:t>
            </a:r>
            <a:r>
              <a:rPr lang="en-US" dirty="0" smtClean="0"/>
              <a:t>. </a:t>
            </a:r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peneiramento</a:t>
            </a:r>
            <a:r>
              <a:rPr lang="en-US" dirty="0" smtClean="0"/>
              <a:t>: </a:t>
            </a:r>
            <a:r>
              <a:rPr lang="en-US" dirty="0" err="1" smtClean="0"/>
              <a:t>sào</a:t>
            </a:r>
            <a:r>
              <a:rPr lang="en-US" dirty="0" smtClean="0"/>
              <a:t> </a:t>
            </a:r>
            <a:r>
              <a:rPr lang="en-US" dirty="0" err="1" smtClean="0"/>
              <a:t>excluídas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sucessivas</a:t>
            </a:r>
            <a:r>
              <a:rPr lang="en-US" dirty="0" smtClean="0"/>
              <a:t> </a:t>
            </a:r>
            <a:r>
              <a:rPr lang="en-US" dirty="0" err="1" smtClean="0"/>
              <a:t>aquelas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rquisitos</a:t>
            </a:r>
            <a:r>
              <a:rPr lang="en-US" dirty="0" smtClean="0"/>
              <a:t> </a:t>
            </a:r>
            <a:r>
              <a:rPr lang="en-US" dirty="0" err="1" smtClean="0"/>
              <a:t>necessários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 </a:t>
            </a: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: </a:t>
            </a: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geográficas</a:t>
            </a:r>
            <a:r>
              <a:rPr lang="en-US" dirty="0" smtClean="0"/>
              <a:t>, </a:t>
            </a:r>
            <a:r>
              <a:rPr lang="en-US" dirty="0" err="1" smtClean="0"/>
              <a:t>existência</a:t>
            </a:r>
            <a:r>
              <a:rPr lang="en-US" dirty="0" smtClean="0"/>
              <a:t> de mp, </a:t>
            </a:r>
            <a:r>
              <a:rPr lang="en-US" dirty="0" err="1" smtClean="0"/>
              <a:t>tarifas</a:t>
            </a:r>
            <a:r>
              <a:rPr lang="en-US" dirty="0" smtClean="0"/>
              <a:t> de </a:t>
            </a:r>
            <a:r>
              <a:rPr lang="en-US" dirty="0" err="1" smtClean="0"/>
              <a:t>transportes</a:t>
            </a:r>
            <a:r>
              <a:rPr lang="en-US" dirty="0" smtClean="0"/>
              <a:t>, </a:t>
            </a:r>
            <a:r>
              <a:rPr lang="en-US" dirty="0" err="1" smtClean="0"/>
              <a:t>disponbilidade</a:t>
            </a:r>
            <a:r>
              <a:rPr lang="en-US" dirty="0" smtClean="0"/>
              <a:t> de mo </a:t>
            </a:r>
            <a:r>
              <a:rPr lang="en-US" dirty="0" err="1" smtClean="0"/>
              <a:t>especializada</a:t>
            </a:r>
            <a:r>
              <a:rPr lang="en-US" dirty="0" smtClean="0"/>
              <a:t>, </a:t>
            </a:r>
            <a:r>
              <a:rPr lang="en-US" dirty="0" err="1" smtClean="0"/>
              <a:t>pesquisa</a:t>
            </a:r>
            <a:r>
              <a:rPr lang="en-US" dirty="0" smtClean="0"/>
              <a:t> de </a:t>
            </a:r>
            <a:r>
              <a:rPr lang="en-US" dirty="0" err="1" smtClean="0"/>
              <a:t>mercado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Falar</a:t>
            </a:r>
            <a:r>
              <a:rPr lang="en-US" dirty="0" smtClean="0"/>
              <a:t> do </a:t>
            </a:r>
            <a:r>
              <a:rPr lang="en-US" dirty="0" err="1" smtClean="0"/>
              <a:t>exemplo</a:t>
            </a:r>
            <a:r>
              <a:rPr lang="en-US" dirty="0" smtClean="0"/>
              <a:t> do MAGAZINE LUIZA 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saiu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exame</a:t>
            </a:r>
            <a:r>
              <a:rPr lang="en-US" dirty="0" smtClean="0"/>
              <a:t> </a:t>
            </a:r>
            <a:r>
              <a:rPr lang="en-US" dirty="0" err="1" smtClean="0"/>
              <a:t>agosto</a:t>
            </a:r>
            <a:r>
              <a:rPr lang="en-US" dirty="0" smtClean="0"/>
              <a:t>/2008.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4. Os pesos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dado de </a:t>
            </a:r>
            <a:r>
              <a:rPr lang="en-US" dirty="0" err="1" smtClean="0"/>
              <a:t>acordo</a:t>
            </a:r>
            <a:r>
              <a:rPr lang="en-US" dirty="0" smtClean="0"/>
              <a:t> com: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distribuição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custos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investimento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outros</a:t>
            </a:r>
            <a:r>
              <a:rPr lang="en-US" dirty="0" smtClean="0"/>
              <a:t> </a:t>
            </a:r>
            <a:r>
              <a:rPr lang="en-US" dirty="0" err="1" smtClean="0"/>
              <a:t>critérios</a:t>
            </a:r>
            <a:r>
              <a:rPr lang="en-US" dirty="0" smtClean="0"/>
              <a:t>: </a:t>
            </a:r>
            <a:r>
              <a:rPr lang="en-US" dirty="0" err="1" smtClean="0"/>
              <a:t>particulares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FALHA; </a:t>
            </a:r>
            <a:r>
              <a:rPr lang="en-US" dirty="0" err="1" smtClean="0"/>
              <a:t>nao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o </a:t>
            </a:r>
            <a:r>
              <a:rPr lang="en-US" dirty="0" err="1" smtClean="0"/>
              <a:t>fator</a:t>
            </a:r>
            <a:r>
              <a:rPr lang="en-US" dirty="0" smtClean="0"/>
              <a:t> temporal.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suprido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fazendo</a:t>
            </a:r>
            <a:r>
              <a:rPr lang="en-US" dirty="0" smtClean="0"/>
              <a:t> um 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viabilidade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um dos </a:t>
            </a:r>
            <a:r>
              <a:rPr lang="en-US" dirty="0" err="1" smtClean="0"/>
              <a:t>locais</a:t>
            </a:r>
            <a:r>
              <a:rPr lang="en-US" dirty="0" smtClean="0"/>
              <a:t> </a:t>
            </a:r>
            <a:r>
              <a:rPr lang="en-US" dirty="0" err="1" smtClean="0"/>
              <a:t>pré-selecionados</a:t>
            </a:r>
            <a:r>
              <a:rPr lang="en-US" dirty="0" smtClean="0"/>
              <a:t>, e as </a:t>
            </a:r>
            <a:r>
              <a:rPr lang="en-US" dirty="0" err="1" smtClean="0"/>
              <a:t>eventuais</a:t>
            </a:r>
            <a:r>
              <a:rPr lang="en-US" dirty="0" smtClean="0"/>
              <a:t> </a:t>
            </a:r>
            <a:r>
              <a:rPr lang="en-US" dirty="0" err="1" smtClean="0"/>
              <a:t>mudanças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poderào</a:t>
            </a:r>
            <a:r>
              <a:rPr lang="en-US" dirty="0" smtClean="0"/>
              <a:t> </a:t>
            </a:r>
            <a:r>
              <a:rPr lang="en-US" dirty="0" err="1" smtClean="0"/>
              <a:t>ocorrer</a:t>
            </a:r>
            <a:r>
              <a:rPr lang="en-US" dirty="0" smtClean="0"/>
              <a:t> no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estarào</a:t>
            </a:r>
            <a:r>
              <a:rPr lang="en-US" dirty="0" smtClean="0"/>
              <a:t> </a:t>
            </a:r>
            <a:r>
              <a:rPr lang="en-US" dirty="0" err="1" smtClean="0"/>
              <a:t>previstas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trouxer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a valor </a:t>
            </a:r>
            <a:r>
              <a:rPr lang="en-US" dirty="0" err="1" smtClean="0"/>
              <a:t>presnete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dada </a:t>
            </a:r>
            <a:r>
              <a:rPr lang="en-US" dirty="0" err="1" smtClean="0"/>
              <a:t>taxa</a:t>
            </a:r>
            <a:r>
              <a:rPr lang="en-US" dirty="0" smtClean="0"/>
              <a:t> de </a:t>
            </a:r>
            <a:r>
              <a:rPr lang="en-US" dirty="0" err="1" smtClean="0"/>
              <a:t>desconto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TÉCNICAS: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feita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quantitativa</a:t>
            </a:r>
            <a:r>
              <a:rPr lang="en-US" dirty="0" smtClean="0"/>
              <a:t> </a:t>
            </a:r>
            <a:r>
              <a:rPr lang="en-US" dirty="0" err="1" smtClean="0"/>
              <a:t>simoles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o </a:t>
            </a:r>
            <a:r>
              <a:rPr lang="en-US" dirty="0" err="1" smtClean="0"/>
              <a:t>modelo</a:t>
            </a:r>
            <a:r>
              <a:rPr lang="en-US" dirty="0" smtClean="0"/>
              <a:t> dos torques </a:t>
            </a:r>
            <a:r>
              <a:rPr lang="en-US" dirty="0" err="1" smtClean="0"/>
              <a:t>mínimos</a:t>
            </a:r>
            <a:r>
              <a:rPr lang="en-US" dirty="0" smtClean="0"/>
              <a:t> (</a:t>
            </a:r>
            <a:r>
              <a:rPr lang="en-US" dirty="0" err="1" smtClean="0"/>
              <a:t>massa</a:t>
            </a:r>
            <a:r>
              <a:rPr lang="en-US" dirty="0" smtClean="0"/>
              <a:t> x </a:t>
            </a:r>
            <a:r>
              <a:rPr lang="en-US" dirty="0" err="1" smtClean="0"/>
              <a:t>distância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envolvem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59CF807-5BEB-4F82-A23F-59A29F4AE7B2}" type="datetimeFigureOut">
              <a:rPr lang="pt-BR" smtClean="0"/>
              <a:pPr/>
              <a:t>04/10/2016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45CE0-48F5-451F-8E2B-23A95BED96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home/estatistica/pesquisas/pesquisa_resultados.php?id_pesquisa=4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ELABORAÇÃO DE PROJETOS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2º SEMESTRE DE 2015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89138"/>
            <a:ext cx="8737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Técnicas</a:t>
            </a:r>
            <a:r>
              <a:rPr lang="en-US" dirty="0" smtClean="0"/>
              <a:t> de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e </a:t>
            </a:r>
            <a:r>
              <a:rPr lang="en-US" dirty="0" err="1" smtClean="0"/>
              <a:t>quanti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504" y="1895048"/>
          <a:ext cx="8964486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1512168"/>
                <a:gridCol w="1512168"/>
                <a:gridCol w="1637757"/>
                <a:gridCol w="149408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Pré-produto: </a:t>
                      </a:r>
                      <a:r>
                        <a:rPr lang="pt-BR" dirty="0" err="1" smtClean="0"/>
                        <a:t>P&amp;D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Desenvolvimento: design</a:t>
                      </a:r>
                      <a:r>
                        <a:rPr lang="pt-BR" baseline="0" dirty="0" smtClean="0"/>
                        <a:t> e estratégia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Introdução: vendas baixas, lucro baixo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Crescimento:</a:t>
                      </a:r>
                      <a:r>
                        <a:rPr lang="pt-BR" baseline="0" dirty="0" smtClean="0"/>
                        <a:t> lucro sobe, concorrentes, preços caem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Maturidade e saturação: lucros</a:t>
                      </a:r>
                      <a:r>
                        <a:rPr lang="pt-BR" baseline="0" dirty="0" smtClean="0"/>
                        <a:t> caem, compete preço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Declínio:  mercado restrito</a:t>
                      </a:r>
                      <a:r>
                        <a:rPr lang="pt-BR" baseline="0" dirty="0" smtClean="0"/>
                        <a:t> e especializado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Método </a:t>
                      </a:r>
                      <a:r>
                        <a:rPr lang="pt-BR" dirty="0" err="1" smtClean="0"/>
                        <a:t>delphi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Método </a:t>
                      </a:r>
                      <a:r>
                        <a:rPr lang="pt-BR" dirty="0" err="1" smtClean="0"/>
                        <a:t>delphi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 direta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Técnicas</a:t>
                      </a:r>
                      <a:r>
                        <a:rPr lang="pt-BR" baseline="0" dirty="0" smtClean="0"/>
                        <a:t> estatísticas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de séries</a:t>
                      </a:r>
                      <a:r>
                        <a:rPr lang="pt-BR" baseline="0" dirty="0" smtClean="0"/>
                        <a:t> de tempo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Painel</a:t>
                      </a:r>
                      <a:r>
                        <a:rPr lang="pt-BR" baseline="0" dirty="0" smtClean="0"/>
                        <a:t> de especialistas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Painel</a:t>
                      </a:r>
                      <a:r>
                        <a:rPr lang="pt-BR" baseline="0" dirty="0" smtClean="0"/>
                        <a:t> de especialistas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Testes de mercado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</a:t>
                      </a:r>
                      <a:r>
                        <a:rPr lang="pt-BR" baseline="0" dirty="0" smtClean="0"/>
                        <a:t> de intenção de compras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Modelos </a:t>
                      </a:r>
                      <a:r>
                        <a:rPr lang="pt-BR" dirty="0" err="1" smtClean="0"/>
                        <a:t>econométricos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de regressão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Analogia histórica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 do ciclo de vida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Pesquisa de mercado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Técnicas</a:t>
            </a:r>
            <a:endParaRPr lang="en-US" dirty="0" smtClean="0"/>
          </a:p>
          <a:p>
            <a:pPr lvl="1"/>
            <a:r>
              <a:rPr lang="en-US" dirty="0" err="1" smtClean="0"/>
              <a:t>Taxa</a:t>
            </a:r>
            <a:r>
              <a:rPr lang="en-US" dirty="0" smtClean="0"/>
              <a:t> </a:t>
            </a:r>
            <a:r>
              <a:rPr lang="en-US" dirty="0" err="1" smtClean="0"/>
              <a:t>aritmética</a:t>
            </a:r>
            <a:endParaRPr lang="en-US" dirty="0" smtClean="0"/>
          </a:p>
          <a:p>
            <a:pPr lvl="1"/>
            <a:r>
              <a:rPr lang="en-US" dirty="0" err="1" smtClean="0"/>
              <a:t>Média</a:t>
            </a:r>
            <a:r>
              <a:rPr lang="en-US" dirty="0" smtClean="0"/>
              <a:t> </a:t>
            </a:r>
            <a:r>
              <a:rPr lang="en-US" dirty="0" err="1" smtClean="0"/>
              <a:t>geométrica</a:t>
            </a:r>
            <a:endParaRPr lang="en-US" dirty="0" smtClean="0"/>
          </a:p>
          <a:p>
            <a:pPr lvl="1"/>
            <a:r>
              <a:rPr lang="en-US" dirty="0" err="1" smtClean="0"/>
              <a:t>Regressão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Cuidados</a:t>
            </a:r>
            <a:endParaRPr lang="en-US" dirty="0" smtClean="0"/>
          </a:p>
          <a:p>
            <a:pPr lvl="1"/>
            <a:r>
              <a:rPr lang="pt-BR" dirty="0" smtClean="0"/>
              <a:t>Estabelecer hipóteses (hipóteses incorretas é a maior causa de erros)</a:t>
            </a:r>
          </a:p>
          <a:p>
            <a:pPr lvl="1"/>
            <a:r>
              <a:rPr lang="pt-BR" dirty="0" smtClean="0"/>
              <a:t>Julgamento humano não deve ser subestimado</a:t>
            </a:r>
          </a:p>
          <a:p>
            <a:pPr lvl="1"/>
            <a:r>
              <a:rPr lang="pt-BR" dirty="0" smtClean="0"/>
              <a:t>Tempo e recurso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pt-BR" sz="3200" b="1" dirty="0" smtClean="0">
                <a:latin typeface="Tahoma" charset="0"/>
              </a:rPr>
              <a:t>MÉTODOS QUALITATIVOS</a:t>
            </a:r>
          </a:p>
          <a:p>
            <a:pPr>
              <a:lnSpc>
                <a:spcPct val="140000"/>
              </a:lnSpc>
            </a:pPr>
            <a:r>
              <a:rPr lang="pt-BR" sz="3200" b="1" dirty="0" smtClean="0">
                <a:latin typeface="Tahoma" charset="0"/>
              </a:rPr>
              <a:t>BASEADOS NA OPINIÃO E EXPERIÊNCIAS DE ESPECIALISTAS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VENDEDORES / GERENTES / EXECUTIVOS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PESQUISA DE MERCADO / CONSUMIDORES</a:t>
            </a:r>
          </a:p>
          <a:p>
            <a:pPr>
              <a:lnSpc>
                <a:spcPct val="140000"/>
              </a:lnSpc>
            </a:pPr>
            <a:r>
              <a:rPr lang="pt-BR" sz="3200" b="1" dirty="0" smtClean="0">
                <a:latin typeface="Tahoma" charset="0"/>
              </a:rPr>
              <a:t>CASOS DE APLICAÇÃO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TENDÊNCIAS GERAIS DOS NEGÓCIOS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DEMANDA POTENCIAL FUTURA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DEMANDA DE NOVOS PRODUTOS E SERVIÇOS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ANALOGIA HISTÓRICA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TESTES DE PROTÓTIPOS</a:t>
            </a:r>
          </a:p>
          <a:p>
            <a:pPr lvl="1">
              <a:lnSpc>
                <a:spcPct val="140000"/>
              </a:lnSpc>
            </a:pPr>
            <a:r>
              <a:rPr lang="pt-BR" b="1" dirty="0" smtClean="0">
                <a:latin typeface="Tahoma" charset="0"/>
              </a:rPr>
              <a:t>MÉTODO DELPHI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técnicas de projeção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14528" cy="4997152"/>
          </a:xfrm>
        </p:spPr>
        <p:txBody>
          <a:bodyPr>
            <a:normAutofit/>
          </a:bodyPr>
          <a:lstStyle/>
          <a:p>
            <a:r>
              <a:rPr lang="pt-BR" dirty="0" smtClean="0"/>
              <a:t>Exercício no EXCEL</a:t>
            </a:r>
          </a:p>
          <a:p>
            <a:endParaRPr lang="pt-BR" dirty="0" smtClean="0"/>
          </a:p>
          <a:p>
            <a:r>
              <a:rPr lang="pt-BR" dirty="0" smtClean="0"/>
              <a:t>Fontes de informações</a:t>
            </a:r>
          </a:p>
          <a:p>
            <a:pPr lvl="1"/>
            <a:r>
              <a:rPr lang="pt-BR" dirty="0" smtClean="0"/>
              <a:t>PNAD: </a:t>
            </a:r>
            <a:r>
              <a:rPr lang="pt-BR" dirty="0" smtClean="0">
                <a:hlinkClick r:id="rId2"/>
              </a:rPr>
              <a:t>http://www.ibge.gov.br/home/estatistica/pesquisas/pesquisa_resultados.</a:t>
            </a:r>
            <a:r>
              <a:rPr lang="pt-BR" dirty="0" err="1" smtClean="0">
                <a:hlinkClick r:id="rId2"/>
              </a:rPr>
              <a:t>php</a:t>
            </a:r>
            <a:r>
              <a:rPr lang="pt-BR" dirty="0" smtClean="0">
                <a:hlinkClick r:id="rId2"/>
              </a:rPr>
              <a:t>?</a:t>
            </a:r>
            <a:r>
              <a:rPr lang="pt-BR" dirty="0" err="1" smtClean="0">
                <a:hlinkClick r:id="rId2"/>
              </a:rPr>
              <a:t>id_pesquisa</a:t>
            </a:r>
            <a:r>
              <a:rPr lang="pt-BR" dirty="0" smtClean="0">
                <a:hlinkClick r:id="rId2"/>
              </a:rPr>
              <a:t>=40</a:t>
            </a:r>
            <a:r>
              <a:rPr lang="pt-BR" dirty="0" smtClean="0"/>
              <a:t> 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05: 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Etapas</a:t>
            </a:r>
            <a:r>
              <a:rPr lang="en-US" dirty="0" smtClean="0"/>
              <a:t> </a:t>
            </a:r>
            <a:r>
              <a:rPr lang="en-US" dirty="0" err="1" smtClean="0"/>
              <a:t>anteriores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  </a:t>
            </a:r>
            <a:r>
              <a:rPr lang="en-US" dirty="0" err="1" smtClean="0"/>
              <a:t>características</a:t>
            </a:r>
            <a:r>
              <a:rPr lang="en-US" dirty="0" smtClean="0"/>
              <a:t> do </a:t>
            </a:r>
            <a:r>
              <a:rPr lang="en-US" dirty="0" err="1" smtClean="0"/>
              <a:t>produto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 </a:t>
            </a:r>
            <a:r>
              <a:rPr lang="en-US" dirty="0" err="1" smtClean="0"/>
              <a:t>análise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consumo</a:t>
            </a:r>
            <a:r>
              <a:rPr lang="en-US" sz="1800" dirty="0" smtClean="0"/>
              <a:t> </a:t>
            </a:r>
            <a:r>
              <a:rPr lang="en-US" sz="1800" dirty="0" err="1" smtClean="0"/>
              <a:t>duráveis</a:t>
            </a:r>
            <a:r>
              <a:rPr lang="en-US" sz="1800" dirty="0" smtClean="0"/>
              <a:t>, </a:t>
            </a:r>
            <a:r>
              <a:rPr lang="en-US" sz="1800" dirty="0" err="1" smtClean="0"/>
              <a:t>não</a:t>
            </a:r>
            <a:r>
              <a:rPr lang="en-US" sz="1800" dirty="0" smtClean="0"/>
              <a:t> </a:t>
            </a:r>
            <a:r>
              <a:rPr lang="en-US" sz="1800" dirty="0" err="1" smtClean="0"/>
              <a:t>duráveis</a:t>
            </a:r>
            <a:r>
              <a:rPr lang="en-US" sz="1800" dirty="0" smtClean="0"/>
              <a:t>, </a:t>
            </a:r>
            <a:r>
              <a:rPr lang="en-US" sz="1800" dirty="0" err="1" smtClean="0"/>
              <a:t>intermediários</a:t>
            </a:r>
            <a:r>
              <a:rPr lang="en-US" sz="1800" dirty="0" smtClean="0"/>
              <a:t> e bens de capital)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Hoje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comercializar</a:t>
            </a:r>
            <a:r>
              <a:rPr lang="en-US" dirty="0" smtClean="0"/>
              <a:t>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Uma</a:t>
            </a:r>
            <a:r>
              <a:rPr lang="en-US" sz="3200" dirty="0" smtClean="0"/>
              <a:t> das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importantes</a:t>
            </a:r>
            <a:r>
              <a:rPr lang="en-US" sz="3200" dirty="0" smtClean="0"/>
              <a:t> </a:t>
            </a:r>
            <a:r>
              <a:rPr lang="en-US" sz="3200" dirty="0" err="1" smtClean="0"/>
              <a:t>decisões</a:t>
            </a:r>
            <a:r>
              <a:rPr lang="en-US" sz="3200" dirty="0" smtClean="0"/>
              <a:t> de </a:t>
            </a:r>
            <a:r>
              <a:rPr lang="en-US" sz="3200" dirty="0" err="1" smtClean="0"/>
              <a:t>longo</a:t>
            </a:r>
            <a:r>
              <a:rPr lang="en-US" sz="3200" dirty="0" smtClean="0"/>
              <a:t> </a:t>
            </a:r>
            <a:r>
              <a:rPr lang="en-US" sz="3200" dirty="0" err="1" smtClean="0"/>
              <a:t>prazo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e </a:t>
            </a:r>
            <a:r>
              <a:rPr lang="en-US" sz="3200" dirty="0" err="1" smtClean="0"/>
              <a:t>receitas</a:t>
            </a:r>
            <a:r>
              <a:rPr lang="en-US" sz="3200" dirty="0" smtClean="0"/>
              <a:t> de </a:t>
            </a:r>
            <a:r>
              <a:rPr lang="en-US" sz="3200" dirty="0" err="1" smtClean="0"/>
              <a:t>uma</a:t>
            </a:r>
            <a:r>
              <a:rPr lang="en-US" sz="3200" dirty="0" smtClean="0"/>
              <a:t> </a:t>
            </a:r>
            <a:r>
              <a:rPr lang="en-US" sz="3200" dirty="0" err="1" smtClean="0"/>
              <a:t>empresa</a:t>
            </a:r>
            <a:r>
              <a:rPr lang="en-US" sz="3200" dirty="0" smtClean="0"/>
              <a:t> é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onde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localizar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suas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operações</a:t>
            </a:r>
            <a:r>
              <a:rPr lang="en-US" sz="3200" dirty="0" smtClean="0"/>
              <a:t>.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de </a:t>
            </a:r>
            <a:r>
              <a:rPr lang="en-US" sz="3200" dirty="0" err="1" smtClean="0"/>
              <a:t>transporte</a:t>
            </a:r>
            <a:r>
              <a:rPr lang="en-US" sz="3200" dirty="0" smtClean="0"/>
              <a:t> </a:t>
            </a:r>
            <a:r>
              <a:rPr lang="en-US" sz="3200" dirty="0" err="1" smtClean="0"/>
              <a:t>podem</a:t>
            </a:r>
            <a:r>
              <a:rPr lang="en-US" sz="3200" dirty="0" smtClean="0"/>
              <a:t> </a:t>
            </a:r>
            <a:r>
              <a:rPr lang="en-US" sz="3200" dirty="0" err="1" smtClean="0"/>
              <a:t>alcançar</a:t>
            </a:r>
            <a:r>
              <a:rPr lang="en-US" sz="3200" dirty="0" smtClean="0"/>
              <a:t> </a:t>
            </a:r>
            <a:r>
              <a:rPr lang="en-US" sz="3200" dirty="0" err="1" smtClean="0"/>
              <a:t>até</a:t>
            </a:r>
            <a:r>
              <a:rPr lang="en-US" sz="3200" dirty="0" smtClean="0"/>
              <a:t> 25% do </a:t>
            </a:r>
            <a:r>
              <a:rPr lang="en-US" sz="3200" dirty="0" err="1" smtClean="0"/>
              <a:t>preço</a:t>
            </a:r>
            <a:r>
              <a:rPr lang="en-US" sz="3200" dirty="0" smtClean="0"/>
              <a:t> de </a:t>
            </a:r>
            <a:r>
              <a:rPr lang="en-US" sz="3200" dirty="0" err="1" smtClean="0"/>
              <a:t>venda</a:t>
            </a:r>
            <a:r>
              <a:rPr lang="en-US" sz="3200" dirty="0" smtClean="0"/>
              <a:t> do </a:t>
            </a:r>
            <a:r>
              <a:rPr lang="en-US" sz="3200" dirty="0" err="1" smtClean="0"/>
              <a:t>produto</a:t>
            </a:r>
            <a:r>
              <a:rPr lang="en-US" sz="3200" dirty="0" smtClean="0"/>
              <a:t>. </a:t>
            </a:r>
            <a:r>
              <a:rPr lang="en-US" sz="3200" dirty="0" err="1" smtClean="0"/>
              <a:t>Uma</a:t>
            </a:r>
            <a:r>
              <a:rPr lang="en-US" sz="3200" dirty="0" smtClean="0"/>
              <a:t> boa </a:t>
            </a:r>
            <a:r>
              <a:rPr lang="en-US" sz="3200" dirty="0" err="1" smtClean="0"/>
              <a:t>escolha</a:t>
            </a:r>
            <a:r>
              <a:rPr lang="en-US" sz="3200" dirty="0" smtClean="0"/>
              <a:t> de </a:t>
            </a:r>
            <a:r>
              <a:rPr lang="en-US" sz="3200" dirty="0" err="1" smtClean="0"/>
              <a:t>localização</a:t>
            </a:r>
            <a:r>
              <a:rPr lang="en-US" sz="3200" dirty="0" smtClean="0"/>
              <a:t>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reduzir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custos</a:t>
            </a:r>
            <a:r>
              <a:rPr lang="en-US" sz="3200" dirty="0" smtClean="0"/>
              <a:t> </a:t>
            </a:r>
            <a:r>
              <a:rPr lang="en-US" sz="3200" dirty="0" err="1" smtClean="0"/>
              <a:t>totais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até</a:t>
            </a:r>
            <a:r>
              <a:rPr lang="en-US" sz="3200" dirty="0" smtClean="0"/>
              <a:t> 10%”.</a:t>
            </a:r>
            <a:endParaRPr lang="pt-BR" sz="3200" dirty="0" smtClean="0"/>
          </a:p>
          <a:p>
            <a:pPr algn="r">
              <a:buNone/>
            </a:pPr>
            <a:r>
              <a:rPr lang="en-US" dirty="0" err="1" smtClean="0"/>
              <a:t>Heizer</a:t>
            </a:r>
            <a:r>
              <a:rPr lang="en-US" dirty="0" smtClean="0"/>
              <a:t> e Render (1990)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Objetivo da localização</a:t>
            </a:r>
            <a:endParaRPr lang="pt-BR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err="1" smtClean="0"/>
              <a:t>Objetivo</a:t>
            </a:r>
            <a:r>
              <a:rPr lang="en-US" sz="2600" dirty="0" smtClean="0"/>
              <a:t>: </a:t>
            </a:r>
            <a:r>
              <a:rPr lang="en-US" sz="2600" dirty="0" err="1" smtClean="0"/>
              <a:t>encontrar</a:t>
            </a:r>
            <a:r>
              <a:rPr lang="en-US" sz="2600" dirty="0" smtClean="0"/>
              <a:t> </a:t>
            </a:r>
            <a:r>
              <a:rPr lang="en-US" sz="2600" dirty="0" err="1" smtClean="0"/>
              <a:t>localização</a:t>
            </a:r>
            <a:r>
              <a:rPr lang="en-US" sz="2600" dirty="0" smtClean="0"/>
              <a:t> </a:t>
            </a:r>
            <a:r>
              <a:rPr lang="en-US" sz="2600" dirty="0" err="1" smtClean="0"/>
              <a:t>ótima</a:t>
            </a:r>
            <a:endParaRPr lang="en-US" sz="2600" dirty="0" smtClean="0"/>
          </a:p>
          <a:p>
            <a:pPr lvl="1" eaLnBrk="1" hangingPunct="1"/>
            <a:r>
              <a:rPr lang="en-US" sz="2400" dirty="0" err="1" smtClean="0"/>
              <a:t>Maior</a:t>
            </a:r>
            <a:r>
              <a:rPr lang="en-US" sz="2400" dirty="0" smtClean="0"/>
              <a:t> </a:t>
            </a:r>
            <a:r>
              <a:rPr lang="en-US" sz="2400" dirty="0" err="1" smtClean="0"/>
              <a:t>diferença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receitas</a:t>
            </a:r>
            <a:r>
              <a:rPr lang="en-US" sz="2400" dirty="0" smtClean="0"/>
              <a:t> e </a:t>
            </a:r>
            <a:r>
              <a:rPr lang="en-US" sz="2400" dirty="0" err="1" smtClean="0"/>
              <a:t>custos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Ou</a:t>
            </a:r>
            <a:r>
              <a:rPr lang="en-US" sz="2400" dirty="0" smtClean="0"/>
              <a:t> o </a:t>
            </a:r>
            <a:r>
              <a:rPr lang="en-US" sz="2400" dirty="0" err="1" smtClean="0"/>
              <a:t>maior</a:t>
            </a:r>
            <a:r>
              <a:rPr lang="en-US" sz="2400" dirty="0" smtClean="0"/>
              <a:t> </a:t>
            </a:r>
            <a:r>
              <a:rPr lang="en-US" sz="2400" dirty="0" err="1" smtClean="0"/>
              <a:t>lucro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Compatível</a:t>
            </a:r>
            <a:r>
              <a:rPr lang="en-US" sz="2400" dirty="0" smtClean="0"/>
              <a:t> com a </a:t>
            </a:r>
            <a:r>
              <a:rPr lang="en-US" sz="2400" dirty="0" err="1" smtClean="0"/>
              <a:t>vida</a:t>
            </a:r>
            <a:r>
              <a:rPr lang="en-US" sz="2400" dirty="0" smtClean="0"/>
              <a:t> </a:t>
            </a:r>
            <a:r>
              <a:rPr lang="en-US" sz="2400" dirty="0" err="1" smtClean="0"/>
              <a:t>útil</a:t>
            </a:r>
            <a:r>
              <a:rPr lang="en-US" sz="2400" dirty="0" smtClean="0"/>
              <a:t> do </a:t>
            </a:r>
            <a:r>
              <a:rPr lang="en-US" sz="2400" dirty="0" err="1" smtClean="0"/>
              <a:t>negócio</a:t>
            </a:r>
            <a:r>
              <a:rPr lang="en-US" sz="2400" dirty="0" smtClean="0"/>
              <a:t> no local</a:t>
            </a:r>
          </a:p>
          <a:p>
            <a:pPr eaLnBrk="1" hangingPunct="1"/>
            <a:r>
              <a:rPr lang="en-US" sz="2600" dirty="0" err="1" smtClean="0"/>
              <a:t>Processo</a:t>
            </a:r>
            <a:r>
              <a:rPr lang="en-US" sz="2600" dirty="0" smtClean="0"/>
              <a:t> de </a:t>
            </a:r>
            <a:r>
              <a:rPr lang="en-US" sz="2600" dirty="0" err="1" smtClean="0"/>
              <a:t>aproximações</a:t>
            </a:r>
            <a:r>
              <a:rPr lang="en-US" sz="2600" dirty="0" smtClean="0"/>
              <a:t> </a:t>
            </a:r>
            <a:r>
              <a:rPr lang="en-US" sz="2600" dirty="0" err="1" smtClean="0"/>
              <a:t>sucessivas</a:t>
            </a:r>
            <a:endParaRPr lang="en-US" sz="2600" dirty="0" smtClean="0"/>
          </a:p>
          <a:p>
            <a:pPr eaLnBrk="1" hangingPunct="1"/>
            <a:r>
              <a:rPr lang="en-US" sz="2600" dirty="0" err="1" smtClean="0"/>
              <a:t>Decisões</a:t>
            </a:r>
            <a:r>
              <a:rPr lang="en-US" sz="2600" dirty="0" smtClean="0"/>
              <a:t> de </a:t>
            </a:r>
            <a:r>
              <a:rPr lang="en-US" sz="2600" dirty="0" err="1" smtClean="0"/>
              <a:t>investimento</a:t>
            </a:r>
            <a:r>
              <a:rPr lang="en-US" sz="2600" dirty="0" smtClean="0"/>
              <a:t> </a:t>
            </a:r>
            <a:r>
              <a:rPr lang="en-US" sz="2600" dirty="0" err="1" smtClean="0"/>
              <a:t>periódicas</a:t>
            </a:r>
            <a:endParaRPr lang="en-US" sz="2600" dirty="0" smtClean="0"/>
          </a:p>
          <a:p>
            <a:pPr lvl="1" eaLnBrk="1" hangingPunct="1"/>
            <a:r>
              <a:rPr lang="en-US" sz="2400" dirty="0" err="1" smtClean="0"/>
              <a:t>Expandir</a:t>
            </a:r>
            <a:r>
              <a:rPr lang="en-US" sz="2400" dirty="0" smtClean="0"/>
              <a:t> 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existe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Reter</a:t>
            </a:r>
            <a:r>
              <a:rPr lang="en-US" sz="2400" dirty="0" smtClean="0"/>
              <a:t> a </a:t>
            </a:r>
            <a:r>
              <a:rPr lang="en-US" sz="2400" dirty="0" err="1" smtClean="0"/>
              <a:t>fábrica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implantar</a:t>
            </a:r>
            <a:r>
              <a:rPr lang="en-US" sz="2400" dirty="0" smtClean="0"/>
              <a:t> </a:t>
            </a:r>
            <a:r>
              <a:rPr lang="en-US" sz="2400" dirty="0" err="1" smtClean="0"/>
              <a:t>outra</a:t>
            </a: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Relocalizar</a:t>
            </a:r>
            <a:r>
              <a:rPr lang="en-US" sz="2400" dirty="0" smtClean="0"/>
              <a:t> a </a:t>
            </a:r>
            <a:r>
              <a:rPr lang="en-US" sz="2400" dirty="0" err="1" smtClean="0"/>
              <a:t>fábrica</a:t>
            </a:r>
            <a:r>
              <a:rPr lang="en-US" sz="2400" dirty="0" smtClean="0"/>
              <a:t> </a:t>
            </a:r>
            <a:r>
              <a:rPr lang="en-US" sz="2400" dirty="0" err="1" smtClean="0"/>
              <a:t>atual</a:t>
            </a:r>
            <a:endParaRPr lang="pt-BR" sz="2400" dirty="0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443663" y="4581525"/>
            <a:ext cx="1944687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localização</a:t>
            </a:r>
            <a:endParaRPr lang="pt-B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443663" y="5157788"/>
            <a:ext cx="10080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produção</a:t>
            </a:r>
            <a:endParaRPr lang="pt-BR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451725" y="5157788"/>
            <a:ext cx="9366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mercado</a:t>
            </a:r>
            <a:endParaRPr lang="pt-BR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43663" y="4581525"/>
            <a:ext cx="2160587" cy="13684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207375" y="5013325"/>
            <a:ext cx="9366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/>
              <a:t>logística</a:t>
            </a:r>
            <a:endParaRPr lang="pt-B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Objetivo da localização</a:t>
            </a:r>
            <a:endParaRPr lang="pt-BR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307387" cy="4824413"/>
          </a:xfrm>
        </p:spPr>
        <p:txBody>
          <a:bodyPr/>
          <a:lstStyle/>
          <a:p>
            <a:pPr eaLnBrk="1" hangingPunct="1"/>
            <a:r>
              <a:rPr lang="en-US" sz="2600" smtClean="0"/>
              <a:t>Escala regional (setor industrial)</a:t>
            </a:r>
          </a:p>
          <a:p>
            <a:pPr lvl="1" eaLnBrk="1" hangingPunct="1"/>
            <a:r>
              <a:rPr lang="en-US" sz="2400" smtClean="0"/>
              <a:t>Custos de transporte</a:t>
            </a:r>
          </a:p>
          <a:p>
            <a:pPr lvl="1" eaLnBrk="1" hangingPunct="1"/>
            <a:r>
              <a:rPr lang="en-US" sz="2400" smtClean="0"/>
              <a:t>Diferenciais de custo de suprimentos e mod</a:t>
            </a:r>
          </a:p>
          <a:p>
            <a:pPr lvl="1" eaLnBrk="1" hangingPunct="1"/>
            <a:r>
              <a:rPr lang="en-US" sz="2400" smtClean="0"/>
              <a:t>Acesso aos mercados</a:t>
            </a:r>
          </a:p>
          <a:p>
            <a:pPr eaLnBrk="1" hangingPunct="1"/>
            <a:r>
              <a:rPr lang="en-US" sz="2600" smtClean="0"/>
              <a:t>Escala urbana (comércio e serviços)</a:t>
            </a:r>
          </a:p>
          <a:p>
            <a:pPr lvl="1" eaLnBrk="1" hangingPunct="1"/>
            <a:r>
              <a:rPr lang="en-US" sz="2400" smtClean="0"/>
              <a:t>Regulamentação do uso do solo</a:t>
            </a:r>
          </a:p>
          <a:p>
            <a:pPr lvl="1" eaLnBrk="1" hangingPunct="1"/>
            <a:r>
              <a:rPr lang="en-US" sz="2400" smtClean="0"/>
              <a:t>Aluguel da terra</a:t>
            </a:r>
          </a:p>
          <a:p>
            <a:pPr lvl="1" eaLnBrk="1" hangingPunct="1"/>
            <a:r>
              <a:rPr lang="en-US" sz="2400" smtClean="0"/>
              <a:t>Vias de acesso</a:t>
            </a:r>
          </a:p>
          <a:p>
            <a:pPr lvl="1" eaLnBrk="1" hangingPunct="1"/>
            <a:r>
              <a:rPr lang="en-US" sz="2400" smtClean="0"/>
              <a:t>Tempo de deslocamento</a:t>
            </a:r>
          </a:p>
          <a:p>
            <a:pPr lvl="1" eaLnBrk="1" hangingPunct="1"/>
            <a:r>
              <a:rPr lang="en-US" sz="2400" smtClean="0"/>
              <a:t>Plano diretor das cidades</a:t>
            </a: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Abordagem dinâmica</a:t>
            </a:r>
            <a:endParaRPr lang="pt-BR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Imperfeições no mercado: custos de implantação</a:t>
            </a:r>
          </a:p>
          <a:p>
            <a:pPr lvl="1" eaLnBrk="1" hangingPunct="1"/>
            <a:r>
              <a:rPr lang="en-US" smtClean="0"/>
              <a:t>Custo de aquisição</a:t>
            </a:r>
          </a:p>
          <a:p>
            <a:pPr lvl="1" eaLnBrk="1" hangingPunct="1"/>
            <a:r>
              <a:rPr lang="en-US" smtClean="0"/>
              <a:t>Custo de distribuição</a:t>
            </a:r>
          </a:p>
          <a:p>
            <a:pPr lvl="1" eaLnBrk="1" hangingPunct="1"/>
            <a:r>
              <a:rPr lang="en-US" smtClean="0"/>
              <a:t>Custos de transformação</a:t>
            </a:r>
          </a:p>
          <a:p>
            <a:pPr lvl="1"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23925"/>
            <a:ext cx="8229600" cy="5001419"/>
          </a:xfrm>
        </p:spPr>
        <p:txBody>
          <a:bodyPr>
            <a:normAutofit/>
          </a:bodyPr>
          <a:lstStyle/>
          <a:p>
            <a:r>
              <a:rPr lang="pt-BR" dirty="0" smtClean="0"/>
              <a:t>CLASSIFICAÇÃO DE INVESTIMENTOS</a:t>
            </a:r>
          </a:p>
          <a:p>
            <a:pPr lvl="1"/>
            <a:r>
              <a:rPr lang="pt-BR" dirty="0" smtClean="0"/>
              <a:t>Economicamente independente</a:t>
            </a:r>
          </a:p>
          <a:p>
            <a:pPr lvl="1"/>
            <a:r>
              <a:rPr lang="pt-BR" dirty="0" smtClean="0"/>
              <a:t>Com restrição orçamentária</a:t>
            </a:r>
          </a:p>
          <a:p>
            <a:pPr lvl="1"/>
            <a:r>
              <a:rPr lang="pt-BR" dirty="0" smtClean="0"/>
              <a:t>Economicamente dependente</a:t>
            </a:r>
          </a:p>
          <a:p>
            <a:pPr lvl="2"/>
            <a:r>
              <a:rPr lang="pt-BR" dirty="0" smtClean="0"/>
              <a:t>Substitutos</a:t>
            </a:r>
          </a:p>
          <a:p>
            <a:pPr lvl="2"/>
            <a:r>
              <a:rPr lang="pt-BR" dirty="0" smtClean="0"/>
              <a:t>Complementares</a:t>
            </a:r>
          </a:p>
          <a:p>
            <a:pPr lvl="2"/>
            <a:r>
              <a:rPr lang="pt-BR" dirty="0" smtClean="0"/>
              <a:t>Dependência tecnológica</a:t>
            </a:r>
          </a:p>
          <a:p>
            <a:pPr lvl="1"/>
            <a:r>
              <a:rPr lang="pt-BR" dirty="0" smtClean="0"/>
              <a:t>Mutuamente excludentes</a:t>
            </a:r>
          </a:p>
          <a:p>
            <a:pPr lvl="1"/>
            <a:r>
              <a:rPr lang="pt-BR" dirty="0" smtClean="0"/>
              <a:t>Com dependência estatística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Métodos de análise</a:t>
            </a:r>
            <a:endParaRPr lang="pt-BR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Teoria da localização</a:t>
            </a:r>
          </a:p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Teoria da localização</a:t>
            </a:r>
            <a:endParaRPr 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05000"/>
            <a:ext cx="8139112" cy="4114800"/>
          </a:xfrm>
        </p:spPr>
        <p:txBody>
          <a:bodyPr/>
          <a:lstStyle/>
          <a:p>
            <a:pPr eaLnBrk="1" hangingPunct="1"/>
            <a:r>
              <a:rPr lang="en-US" smtClean="0"/>
              <a:t>Problema da macrolocalização</a:t>
            </a:r>
          </a:p>
          <a:p>
            <a:pPr eaLnBrk="1" hangingPunct="1"/>
            <a:r>
              <a:rPr lang="en-US" smtClean="0"/>
              <a:t>Oneroso no levantamento das informações (porém projetos de grande porte absorvem)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Considera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fatores</a:t>
            </a:r>
            <a:r>
              <a:rPr lang="en-US" sz="2800" dirty="0" smtClean="0"/>
              <a:t> </a:t>
            </a:r>
            <a:r>
              <a:rPr lang="en-US" sz="2800" dirty="0" err="1" smtClean="0"/>
              <a:t>mais</a:t>
            </a:r>
            <a:r>
              <a:rPr lang="en-US" sz="2800" dirty="0" smtClean="0"/>
              <a:t> </a:t>
            </a:r>
            <a:r>
              <a:rPr lang="en-US" sz="2800" dirty="0" err="1" smtClean="0"/>
              <a:t>influentes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escolha</a:t>
            </a:r>
            <a:r>
              <a:rPr lang="en-US" sz="2800" dirty="0" smtClean="0"/>
              <a:t> – </a:t>
            </a:r>
            <a:r>
              <a:rPr lang="en-US" sz="2800" dirty="0" err="1" smtClean="0"/>
              <a:t>fatores</a:t>
            </a:r>
            <a:r>
              <a:rPr lang="en-US" sz="2800" dirty="0" smtClean="0"/>
              <a:t> </a:t>
            </a:r>
            <a:r>
              <a:rPr lang="en-US" sz="2800" dirty="0" err="1" smtClean="0"/>
              <a:t>locacionais</a:t>
            </a:r>
            <a:r>
              <a:rPr lang="en-US" sz="2800" dirty="0" smtClean="0"/>
              <a:t> </a:t>
            </a:r>
            <a:r>
              <a:rPr lang="en-US" sz="2800" dirty="0" err="1" smtClean="0"/>
              <a:t>quantitativos</a:t>
            </a:r>
            <a:endParaRPr lang="en-US" sz="28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</a:t>
            </a:r>
            <a:r>
              <a:rPr lang="en-US" sz="2400" dirty="0" smtClean="0"/>
              <a:t> das </a:t>
            </a:r>
            <a:r>
              <a:rPr lang="en-US" sz="2400" dirty="0" err="1" smtClean="0"/>
              <a:t>entradas</a:t>
            </a:r>
            <a:r>
              <a:rPr lang="en-US" sz="2400" dirty="0" smtClean="0"/>
              <a:t> </a:t>
            </a:r>
            <a:r>
              <a:rPr lang="en-US" sz="1600" dirty="0" smtClean="0"/>
              <a:t>(mp </a:t>
            </a:r>
            <a:r>
              <a:rPr lang="en-US" sz="1600" dirty="0" err="1" smtClean="0"/>
              <a:t>volumosa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pesada</a:t>
            </a:r>
            <a:r>
              <a:rPr lang="en-US" sz="16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Dependentes</a:t>
            </a:r>
            <a:r>
              <a:rPr lang="en-US" sz="2400" dirty="0" smtClean="0"/>
              <a:t> das </a:t>
            </a:r>
            <a:r>
              <a:rPr lang="en-US" sz="2400" dirty="0" err="1" smtClean="0"/>
              <a:t>saídas</a:t>
            </a:r>
            <a:r>
              <a:rPr lang="en-US" sz="24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mercado</a:t>
            </a:r>
            <a:r>
              <a:rPr lang="en-US" sz="1800" dirty="0" smtClean="0"/>
              <a:t>, </a:t>
            </a:r>
            <a:r>
              <a:rPr lang="en-US" sz="1800" dirty="0" err="1" smtClean="0"/>
              <a:t>margem</a:t>
            </a:r>
            <a:r>
              <a:rPr lang="en-US" sz="1800" dirty="0" smtClean="0"/>
              <a:t> </a:t>
            </a:r>
            <a:r>
              <a:rPr lang="en-US" sz="1800" dirty="0" err="1" smtClean="0"/>
              <a:t>baixa</a:t>
            </a:r>
            <a:r>
              <a:rPr lang="en-US" sz="18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Dependentes</a:t>
            </a:r>
            <a:r>
              <a:rPr lang="en-US" sz="2400" dirty="0" smtClean="0"/>
              <a:t> do </a:t>
            </a:r>
            <a:r>
              <a:rPr lang="en-US" sz="2400" dirty="0" err="1" smtClean="0"/>
              <a:t>processo</a:t>
            </a:r>
            <a:r>
              <a:rPr lang="en-US" sz="24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condições</a:t>
            </a:r>
            <a:r>
              <a:rPr lang="en-US" sz="1400" dirty="0" smtClean="0"/>
              <a:t> </a:t>
            </a:r>
            <a:r>
              <a:rPr lang="en-US" sz="1400" dirty="0" err="1" smtClean="0"/>
              <a:t>atmosféricas</a:t>
            </a:r>
            <a:r>
              <a:rPr lang="en-US" sz="1400" dirty="0" smtClean="0"/>
              <a:t>, </a:t>
            </a:r>
            <a:r>
              <a:rPr lang="en-US" sz="1400" dirty="0" err="1" smtClean="0"/>
              <a:t>vias</a:t>
            </a:r>
            <a:r>
              <a:rPr lang="en-US" sz="1400" dirty="0" smtClean="0"/>
              <a:t>, mo </a:t>
            </a:r>
            <a:r>
              <a:rPr lang="en-US" sz="1400" dirty="0" err="1" smtClean="0"/>
              <a:t>especializ</a:t>
            </a:r>
            <a:r>
              <a:rPr lang="en-US" sz="1400" dirty="0" smtClean="0"/>
              <a:t>, </a:t>
            </a:r>
            <a:r>
              <a:rPr lang="en-US" sz="1400" dirty="0" err="1" smtClean="0"/>
              <a:t>água</a:t>
            </a:r>
            <a:r>
              <a:rPr lang="en-US" sz="1400" dirty="0" smtClean="0"/>
              <a:t>)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Impostos</a:t>
            </a:r>
            <a:r>
              <a:rPr lang="en-US" sz="2400" dirty="0" smtClean="0"/>
              <a:t>, </a:t>
            </a:r>
            <a:r>
              <a:rPr lang="en-US" sz="2400" dirty="0" err="1" smtClean="0"/>
              <a:t>fatores</a:t>
            </a:r>
            <a:r>
              <a:rPr lang="en-US" sz="2400" dirty="0" smtClean="0"/>
              <a:t> </a:t>
            </a:r>
            <a:r>
              <a:rPr lang="en-US" sz="2400" dirty="0" err="1" smtClean="0"/>
              <a:t>legais</a:t>
            </a:r>
            <a:r>
              <a:rPr lang="en-US" sz="2400" dirty="0" smtClean="0"/>
              <a:t> e </a:t>
            </a:r>
            <a:r>
              <a:rPr lang="en-US" sz="2400" dirty="0" err="1" smtClean="0"/>
              <a:t>incentivos</a:t>
            </a:r>
            <a:endParaRPr lang="en-US" sz="2400" dirty="0" smtClean="0"/>
          </a:p>
          <a:p>
            <a:pPr marL="822960" lvl="1" indent="-457200" eaLnBrk="1" hangingPunct="1">
              <a:buFont typeface="+mj-lt"/>
              <a:buAutoNum type="alphaLcParenR"/>
            </a:pPr>
            <a:r>
              <a:rPr lang="en-US" sz="2400" dirty="0" err="1" smtClean="0"/>
              <a:t>Meio</a:t>
            </a:r>
            <a:r>
              <a:rPr lang="en-US" sz="2400" dirty="0" smtClean="0"/>
              <a:t> </a:t>
            </a:r>
            <a:r>
              <a:rPr lang="en-US" sz="2400" dirty="0" err="1" smtClean="0"/>
              <a:t>ambiente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600" dirty="0" smtClean="0"/>
              <a:t>	- </a:t>
            </a:r>
            <a:r>
              <a:rPr lang="en-US" sz="2600" dirty="0" err="1" smtClean="0"/>
              <a:t>fatores</a:t>
            </a:r>
            <a:r>
              <a:rPr lang="en-US" sz="2600" dirty="0" smtClean="0"/>
              <a:t> </a:t>
            </a:r>
            <a:r>
              <a:rPr lang="en-US" sz="2600" dirty="0" err="1" smtClean="0"/>
              <a:t>locacionais</a:t>
            </a:r>
            <a:r>
              <a:rPr lang="en-US" sz="2600" dirty="0" smtClean="0"/>
              <a:t> </a:t>
            </a:r>
            <a:r>
              <a:rPr lang="en-US" sz="2600" dirty="0" err="1" smtClean="0"/>
              <a:t>qualit</a:t>
            </a:r>
            <a:endParaRPr lang="en-US" sz="2600" dirty="0" smtClean="0"/>
          </a:p>
          <a:p>
            <a:pPr lvl="1" eaLnBrk="1" hangingPunct="1"/>
            <a:r>
              <a:rPr lang="en-US" sz="2400" dirty="0" err="1" smtClean="0"/>
              <a:t>Preferências</a:t>
            </a:r>
            <a:r>
              <a:rPr lang="en-US" sz="2400" dirty="0" smtClean="0"/>
              <a:t> </a:t>
            </a:r>
            <a:r>
              <a:rPr lang="en-US" sz="2400" dirty="0" err="1" smtClean="0"/>
              <a:t>pessoais</a:t>
            </a:r>
            <a:endParaRPr lang="en-US" sz="2400" dirty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076825" y="4941888"/>
            <a:ext cx="3816350" cy="1458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/>
              <a:t>Quatro grupos de critérios (</a:t>
            </a:r>
            <a:r>
              <a:rPr lang="en-US"/>
              <a:t>Casarotto)</a:t>
            </a:r>
            <a:r>
              <a:rPr lang="en-US" sz="1600"/>
              <a:t>: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políticas de negócios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Estratégias globais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Estratégias de comercialização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sz="1600"/>
              <a:t> Estratégias de produção</a:t>
            </a:r>
            <a:endParaRPr lang="pt-B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indent="-571500" eaLnBrk="1" hangingPunct="1">
              <a:defRPr/>
            </a:pPr>
            <a:r>
              <a:rPr lang="en-US" dirty="0" err="1" smtClean="0"/>
              <a:t>Etapas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Seleção</a:t>
            </a:r>
            <a:r>
              <a:rPr lang="en-US" dirty="0" smtClean="0"/>
              <a:t> dos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locacionais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Escolha</a:t>
            </a:r>
            <a:r>
              <a:rPr lang="en-US" dirty="0" smtClean="0"/>
              <a:t> de </a:t>
            </a:r>
            <a:r>
              <a:rPr lang="en-US" dirty="0" err="1" smtClean="0"/>
              <a:t>zonas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Pesquisas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zonas</a:t>
            </a:r>
            <a:r>
              <a:rPr lang="en-US" dirty="0" smtClean="0"/>
              <a:t> </a:t>
            </a:r>
            <a:r>
              <a:rPr lang="en-US" dirty="0" err="1" smtClean="0"/>
              <a:t>pré-qualificadas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geográfica</a:t>
            </a:r>
            <a:r>
              <a:rPr lang="en-US" sz="1800" dirty="0" smtClean="0"/>
              <a:t>, mp, </a:t>
            </a:r>
            <a:r>
              <a:rPr lang="en-US" sz="1800" dirty="0" err="1" smtClean="0"/>
              <a:t>tarifas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transporte</a:t>
            </a:r>
            <a:r>
              <a:rPr lang="en-US" sz="1800" dirty="0" smtClean="0"/>
              <a:t>, mo, </a:t>
            </a:r>
            <a:r>
              <a:rPr lang="en-US" sz="1800" dirty="0" err="1" smtClean="0"/>
              <a:t>pesquisa</a:t>
            </a:r>
            <a:r>
              <a:rPr lang="en-US" sz="1800" dirty="0" smtClean="0"/>
              <a:t> de </a:t>
            </a:r>
            <a:r>
              <a:rPr lang="en-US" sz="1800" dirty="0" err="1" smtClean="0"/>
              <a:t>mercado</a:t>
            </a:r>
            <a:r>
              <a:rPr lang="en-US" sz="1800" dirty="0" smtClean="0"/>
              <a:t>)</a:t>
            </a:r>
            <a:endParaRPr lang="en-US" dirty="0" smtClean="0"/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Atribuição</a:t>
            </a:r>
            <a:r>
              <a:rPr lang="en-US" dirty="0" smtClean="0"/>
              <a:t> de pesos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escolhidos</a:t>
            </a:r>
            <a:endParaRPr lang="en-US" dirty="0" smtClean="0"/>
          </a:p>
          <a:p>
            <a:pPr marL="1390650" lvl="2" indent="-533400" eaLnBrk="1" hangingPunct="1">
              <a:defRPr/>
            </a:pPr>
            <a:r>
              <a:rPr lang="en-US" sz="1800" dirty="0" smtClean="0"/>
              <a:t>Peso 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</a:t>
            </a:r>
            <a:r>
              <a:rPr lang="en-US" sz="1800" dirty="0" err="1" smtClean="0"/>
              <a:t>participação</a:t>
            </a:r>
            <a:r>
              <a:rPr lang="en-US" sz="1800" dirty="0" smtClean="0"/>
              <a:t> no </a:t>
            </a:r>
            <a:r>
              <a:rPr lang="en-US" sz="1800" dirty="0" err="1" smtClean="0"/>
              <a:t>custo</a:t>
            </a:r>
            <a:r>
              <a:rPr lang="en-US" sz="1800" dirty="0" smtClean="0"/>
              <a:t> de </a:t>
            </a:r>
            <a:r>
              <a:rPr lang="en-US" sz="1800" dirty="0" err="1" smtClean="0"/>
              <a:t>produção</a:t>
            </a:r>
            <a:endParaRPr lang="en-US" sz="1800" dirty="0" smtClean="0"/>
          </a:p>
          <a:p>
            <a:pPr marL="1390650" lvl="2" indent="-533400" eaLnBrk="1" hangingPunct="1">
              <a:defRPr/>
            </a:pPr>
            <a:r>
              <a:rPr lang="en-US" sz="1800" dirty="0" smtClean="0"/>
              <a:t>Peso de </a:t>
            </a:r>
            <a:r>
              <a:rPr lang="en-US" sz="1800" dirty="0" err="1" smtClean="0"/>
              <a:t>acordo</a:t>
            </a:r>
            <a:r>
              <a:rPr lang="en-US" sz="1800" dirty="0" smtClean="0"/>
              <a:t> com </a:t>
            </a:r>
            <a:r>
              <a:rPr lang="en-US" sz="1800" dirty="0" err="1" smtClean="0"/>
              <a:t>particip</a:t>
            </a:r>
            <a:r>
              <a:rPr lang="en-US" sz="1800" dirty="0" smtClean="0"/>
              <a:t> no </a:t>
            </a:r>
            <a:r>
              <a:rPr lang="en-US" sz="1800" dirty="0" err="1" smtClean="0"/>
              <a:t>custo</a:t>
            </a:r>
            <a:r>
              <a:rPr lang="en-US" sz="1800" dirty="0" smtClean="0"/>
              <a:t> de invest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  <a:defRPr/>
            </a:pPr>
            <a:r>
              <a:rPr lang="en-US" dirty="0" err="1" smtClean="0"/>
              <a:t>Comparação</a:t>
            </a:r>
            <a:r>
              <a:rPr lang="en-US" dirty="0" smtClean="0"/>
              <a:t> final</a:t>
            </a:r>
          </a:p>
          <a:p>
            <a:pPr marL="1371600" lvl="2" indent="-457200" eaLnBrk="1" hangingPunct="1">
              <a:defRPr/>
            </a:pPr>
            <a:r>
              <a:rPr lang="en-US" dirty="0" err="1" smtClean="0"/>
              <a:t>Macrolocalização</a:t>
            </a:r>
            <a:endParaRPr lang="en-US" dirty="0" smtClean="0"/>
          </a:p>
          <a:p>
            <a:pPr marL="1371600" lvl="2" indent="-457200" eaLnBrk="1" hangingPunct="1">
              <a:defRPr/>
            </a:pPr>
            <a:r>
              <a:rPr lang="en-US" dirty="0" err="1" smtClean="0"/>
              <a:t>Microlocalização</a:t>
            </a:r>
            <a:r>
              <a:rPr lang="en-US" dirty="0" smtClean="0"/>
              <a:t> (</a:t>
            </a:r>
            <a:r>
              <a:rPr lang="en-US" dirty="0" err="1" smtClean="0"/>
              <a:t>bairro</a:t>
            </a:r>
            <a:r>
              <a:rPr lang="en-US" dirty="0" smtClean="0"/>
              <a:t>, </a:t>
            </a:r>
            <a:r>
              <a:rPr lang="en-US" dirty="0" err="1" smtClean="0"/>
              <a:t>subúrbio</a:t>
            </a:r>
            <a:r>
              <a:rPr lang="en-US" dirty="0" smtClean="0"/>
              <a:t>, </a:t>
            </a:r>
            <a:r>
              <a:rPr lang="en-US" dirty="0" err="1" smtClean="0"/>
              <a:t>zona</a:t>
            </a:r>
            <a:r>
              <a:rPr lang="en-US" dirty="0" smtClean="0"/>
              <a:t> rural…)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03200" y="2132856"/>
            <a:ext cx="8940800" cy="4086225"/>
            <a:chOff x="144" y="1029"/>
            <a:chExt cx="5743" cy="257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" y="1664"/>
              <a:ext cx="2464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pt-BR" altLang="pt-BR"/>
                <a:t>Sindicatos e clima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Proximidade de fornecedores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Taxas sobre salários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Ambiente da comunidade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Proximidade dos clientes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Modos de transporte  </a:t>
              </a:r>
            </a:p>
            <a:p>
              <a:pPr>
                <a:lnSpc>
                  <a:spcPct val="115000"/>
                </a:lnSpc>
              </a:pPr>
              <a:r>
                <a:rPr lang="pt-BR" altLang="pt-BR"/>
                <a:t>Serviço de publicidade</a:t>
              </a:r>
              <a:r>
                <a:rPr lang="pt-BR" altLang="pt-BR" sz="2000"/>
                <a:t>  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707" y="1664"/>
              <a:ext cx="434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>
                  <a:latin typeface="Arial" charset="0"/>
                </a:rPr>
                <a:t>.30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.20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.10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.05</a:t>
              </a:r>
            </a:p>
            <a:p>
              <a:pPr algn="r"/>
              <a:r>
                <a:rPr lang="pt-BR" altLang="pt-BR" sz="2800">
                  <a:latin typeface="Arial" charset="0"/>
                </a:rPr>
                <a:t>.05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466" y="1664"/>
              <a:ext cx="49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100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50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375" y="1664"/>
              <a:ext cx="371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91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92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191" y="1664"/>
              <a:ext cx="371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72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80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65</a:t>
              </a:r>
            </a:p>
            <a:p>
              <a:pPr algn="r"/>
              <a:r>
                <a:rPr lang="pt-BR" altLang="pt-BR" sz="2800" dirty="0">
                  <a:latin typeface="Arial" charset="0"/>
                </a:rPr>
                <a:t>90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50" y="1377"/>
              <a:ext cx="240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Fatores de localização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73" y="1376"/>
              <a:ext cx="637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Peso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435" y="1376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 dirty="0">
                  <a:latin typeface="Arial" charset="0"/>
                </a:rPr>
                <a:t>Local 1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269" y="1376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 dirty="0">
                  <a:latin typeface="Arial" charset="0"/>
                </a:rPr>
                <a:t>Local 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033" y="1383"/>
              <a:ext cx="85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Local 3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377" y="1029"/>
              <a:ext cx="1744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pt-BR" altLang="pt-BR" sz="2800" dirty="0">
                  <a:latin typeface="Arial" charset="0"/>
                </a:rPr>
                <a:t>Pontos (0 a100)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Orçamentos</a:t>
            </a:r>
            <a:r>
              <a:rPr lang="en-US" dirty="0" smtClean="0"/>
              <a:t> </a:t>
            </a:r>
            <a:r>
              <a:rPr lang="en-US" dirty="0" err="1" smtClean="0"/>
              <a:t>comparados</a:t>
            </a:r>
            <a:endParaRPr lang="pt-B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pt-BR" altLang="pt-BR" sz="900" i="1" dirty="0">
                <a:latin typeface="Arial" charset="0"/>
              </a:rPr>
              <a:t>© 1998 </a:t>
            </a:r>
            <a:r>
              <a:rPr lang="pt-BR" altLang="pt-BR" sz="900" i="1" dirty="0" err="1">
                <a:latin typeface="Arial" charset="0"/>
              </a:rPr>
              <a:t>by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Prentice-Hall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Inc</a:t>
            </a:r>
            <a:endParaRPr lang="pt-BR" altLang="pt-BR" sz="900" i="1" dirty="0">
              <a:latin typeface="Arial" charset="0"/>
            </a:endParaRPr>
          </a:p>
          <a:p>
            <a:pPr algn="ctr"/>
            <a:r>
              <a:rPr lang="pt-BR" altLang="pt-BR" sz="900" i="1" dirty="0">
                <a:latin typeface="Arial" charset="0"/>
              </a:rPr>
              <a:t>Russell/Taylor  </a:t>
            </a:r>
            <a:r>
              <a:rPr lang="pt-BR" altLang="pt-BR" sz="900" i="1" dirty="0" err="1">
                <a:latin typeface="Arial" charset="0"/>
              </a:rPr>
              <a:t>Oper</a:t>
            </a:r>
            <a:r>
              <a:rPr lang="pt-BR" altLang="pt-BR" sz="900" i="1" dirty="0">
                <a:latin typeface="Arial" charset="0"/>
              </a:rPr>
              <a:t> </a:t>
            </a:r>
            <a:r>
              <a:rPr lang="pt-BR" altLang="pt-BR" sz="900" i="1" dirty="0" err="1">
                <a:latin typeface="Arial" charset="0"/>
              </a:rPr>
              <a:t>Mgt</a:t>
            </a:r>
            <a:r>
              <a:rPr lang="pt-BR" altLang="pt-BR" sz="900" i="1" dirty="0">
                <a:latin typeface="Arial" charset="0"/>
              </a:rPr>
              <a:t> 2/e</a:t>
            </a:r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38125" y="1709738"/>
            <a:ext cx="8701088" cy="4468812"/>
            <a:chOff x="150" y="1077"/>
            <a:chExt cx="5481" cy="2815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147" y="1376"/>
              <a:ext cx="838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pt-BR" altLang="pt-BR" sz="2800" u="sng">
                  <a:latin typeface="Arial" charset="0"/>
                </a:rPr>
                <a:t>Local 1</a:t>
              </a: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50" y="1077"/>
              <a:ext cx="5481" cy="2815"/>
              <a:chOff x="150" y="1077"/>
              <a:chExt cx="5481" cy="2815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150" y="1664"/>
                <a:ext cx="2458" cy="2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Sindicatos e clima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Proximidade de fornecedores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Taxas sobre salários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Ambiente da comunidade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Proximidade dos clientes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Modos de transporte 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dirty="0"/>
                  <a:t>Serviço de publicidade</a:t>
                </a:r>
                <a:r>
                  <a:rPr lang="pt-BR" altLang="pt-BR" sz="2000" dirty="0"/>
                  <a:t> </a:t>
                </a:r>
              </a:p>
              <a:p>
                <a:pPr>
                  <a:lnSpc>
                    <a:spcPct val="115000"/>
                  </a:lnSpc>
                </a:pPr>
                <a:r>
                  <a:rPr lang="pt-BR" altLang="pt-BR" b="1" dirty="0"/>
                  <a:t>Total de pontos</a:t>
                </a:r>
                <a:endParaRPr lang="pt-BR" altLang="pt-BR" sz="2800" b="1" dirty="0">
                  <a:latin typeface="Arial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3145" y="1664"/>
                <a:ext cx="676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>
                    <a:latin typeface="Arial" charset="0"/>
                  </a:rPr>
                  <a:t>24.00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20.00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9.00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11.25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6.50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4.25</a:t>
                </a:r>
              </a:p>
              <a:p>
                <a:pPr algn="r"/>
                <a:r>
                  <a:rPr lang="pt-BR" altLang="pt-BR" sz="2800" u="sng">
                    <a:latin typeface="Arial" charset="0"/>
                  </a:rPr>
                  <a:t>2.50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77.50</a:t>
                </a: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3974" y="1664"/>
                <a:ext cx="676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>
                    <a:latin typeface="Arial" charset="0"/>
                  </a:rPr>
                  <a:t>19.50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18.20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14.25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12.00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9.00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4.60</a:t>
                </a:r>
              </a:p>
              <a:p>
                <a:pPr algn="r"/>
                <a:r>
                  <a:rPr lang="pt-BR" altLang="pt-BR" sz="2800" u="sng">
                    <a:latin typeface="Arial" charset="0"/>
                  </a:rPr>
                  <a:t>3.25</a:t>
                </a:r>
              </a:p>
              <a:p>
                <a:pPr algn="r"/>
                <a:r>
                  <a:rPr lang="pt-BR" altLang="pt-BR" sz="2800">
                    <a:latin typeface="Arial" charset="0"/>
                  </a:rPr>
                  <a:t>80.80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744" y="1664"/>
                <a:ext cx="770" cy="2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r"/>
                <a:r>
                  <a:rPr lang="pt-BR" altLang="pt-BR" sz="2800" dirty="0">
                    <a:latin typeface="Arial" charset="0"/>
                  </a:rPr>
                  <a:t>27.00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15.00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10.80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12.00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9.50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3.25</a:t>
                </a:r>
              </a:p>
              <a:p>
                <a:pPr algn="r"/>
                <a:r>
                  <a:rPr lang="pt-BR" altLang="pt-BR" sz="2800" u="sng" dirty="0">
                    <a:latin typeface="Arial" charset="0"/>
                  </a:rPr>
                  <a:t>4.50</a:t>
                </a:r>
              </a:p>
              <a:p>
                <a:pPr algn="r"/>
                <a:r>
                  <a:rPr lang="pt-BR" altLang="pt-BR" sz="2800" dirty="0">
                    <a:latin typeface="Arial" charset="0"/>
                  </a:rPr>
                  <a:t>*</a:t>
                </a:r>
                <a:r>
                  <a:rPr lang="pt-BR" altLang="pt-BR" sz="2800" dirty="0">
                    <a:solidFill>
                      <a:srgbClr val="FF0000"/>
                    </a:solidFill>
                    <a:latin typeface="Arial" charset="0"/>
                  </a:rPr>
                  <a:t>82.05</a:t>
                </a: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150" y="1377"/>
                <a:ext cx="2360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Fatores de localização</a:t>
                </a: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/>
            </p:nvSpPr>
            <p:spPr bwMode="auto">
              <a:xfrm>
                <a:off x="3981" y="1376"/>
                <a:ext cx="83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Local 2</a:t>
                </a: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auto">
              <a:xfrm>
                <a:off x="4793" y="1383"/>
                <a:ext cx="83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pt-BR" altLang="pt-BR" sz="2800" u="sng">
                    <a:latin typeface="Arial" charset="0"/>
                  </a:rPr>
                  <a:t>Local 3</a:t>
                </a: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3476" y="1077"/>
                <a:ext cx="2022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pt-BR" altLang="pt-BR" sz="2800">
                    <a:latin typeface="Arial" charset="0"/>
                  </a:rPr>
                  <a:t>Valores com pesos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Orçamentos comparados</a:t>
            </a:r>
            <a:endParaRPr 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Microlocalização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Custo do terreno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Transporte de mão-de-obra (ex. Petrobras 300 km da costa)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Proximidade de rodovias e terminais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Topografia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Tipo de solo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Comunicações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Matérias-primas e insumos locais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Possibilidades de ampliações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Limitações para edificações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Poluição ambiental</a:t>
            </a:r>
            <a:endParaRPr lang="pt-B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Outras técnicas (fonte: Prof. Marcio Mattos)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Carga-distância</a:t>
            </a:r>
          </a:p>
          <a:p>
            <a:r>
              <a:rPr lang="pt-BR" dirty="0" smtClean="0"/>
              <a:t>Centro de gravidade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II.1)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produto</a:t>
            </a:r>
            <a:endParaRPr lang="en-US" dirty="0" smtClean="0"/>
          </a:p>
          <a:p>
            <a:pPr lvl="2"/>
            <a:r>
              <a:rPr lang="en-US" dirty="0" smtClean="0"/>
              <a:t>Bens de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bens de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não-duráveis</a:t>
            </a:r>
            <a:endParaRPr lang="en-US" dirty="0" smtClean="0"/>
          </a:p>
          <a:p>
            <a:pPr lvl="3"/>
            <a:r>
              <a:rPr lang="en-US" dirty="0" smtClean="0"/>
              <a:t>Bens de </a:t>
            </a:r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duráveis</a:t>
            </a:r>
            <a:endParaRPr lang="en-US" dirty="0" smtClean="0"/>
          </a:p>
          <a:p>
            <a:pPr lvl="2"/>
            <a:r>
              <a:rPr lang="en-US" dirty="0" smtClean="0"/>
              <a:t>Bens de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lvl="3"/>
            <a:r>
              <a:rPr lang="en-US" dirty="0" smtClean="0"/>
              <a:t>Bens </a:t>
            </a:r>
            <a:r>
              <a:rPr lang="en-US" dirty="0" err="1" smtClean="0"/>
              <a:t>intermediários</a:t>
            </a:r>
            <a:r>
              <a:rPr lang="en-US" dirty="0" smtClean="0"/>
              <a:t> (</a:t>
            </a:r>
            <a:r>
              <a:rPr lang="en-US" dirty="0" err="1" smtClean="0"/>
              <a:t>insumos</a:t>
            </a:r>
            <a:r>
              <a:rPr lang="en-US" dirty="0" smtClean="0"/>
              <a:t> e </a:t>
            </a:r>
            <a:r>
              <a:rPr lang="en-US" dirty="0" err="1" smtClean="0"/>
              <a:t>matérias-primas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Bens de capital (</a:t>
            </a:r>
            <a:r>
              <a:rPr lang="en-US" dirty="0" err="1" smtClean="0"/>
              <a:t>máquinas</a:t>
            </a:r>
            <a:r>
              <a:rPr lang="en-US" dirty="0" smtClean="0"/>
              <a:t> e </a:t>
            </a:r>
            <a:r>
              <a:rPr lang="en-US" dirty="0" err="1" smtClean="0"/>
              <a:t>equipamentos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II.2)</a:t>
            </a:r>
            <a:r>
              <a:rPr lang="en-US" dirty="0" err="1" smtClean="0"/>
              <a:t>Estrutura</a:t>
            </a:r>
            <a:r>
              <a:rPr lang="en-US" dirty="0" smtClean="0"/>
              <a:t> do </a:t>
            </a:r>
            <a:r>
              <a:rPr lang="en-US" dirty="0" err="1" smtClean="0"/>
              <a:t>mercado</a:t>
            </a:r>
            <a:endParaRPr lang="en-US" dirty="0" smtClean="0"/>
          </a:p>
          <a:p>
            <a:pPr lvl="1"/>
            <a:r>
              <a:rPr lang="en-US" dirty="0" smtClean="0"/>
              <a:t>II.3) </a:t>
            </a:r>
            <a:r>
              <a:rPr lang="en-US" dirty="0" err="1" smtClean="0"/>
              <a:t>Ciclo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endParaRPr lang="en-US" dirty="0" smtClean="0"/>
          </a:p>
          <a:p>
            <a:pPr lvl="2"/>
            <a:r>
              <a:rPr lang="en-US" dirty="0" err="1" smtClean="0"/>
              <a:t>Introdução</a:t>
            </a:r>
            <a:r>
              <a:rPr lang="en-US" dirty="0" smtClean="0"/>
              <a:t> (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baixa</a:t>
            </a:r>
            <a:r>
              <a:rPr lang="en-US" dirty="0" smtClean="0"/>
              <a:t>, </a:t>
            </a:r>
            <a:r>
              <a:rPr lang="en-US" dirty="0" err="1" smtClean="0"/>
              <a:t>preço</a:t>
            </a:r>
            <a:r>
              <a:rPr lang="en-US" dirty="0" smtClean="0"/>
              <a:t>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alto)</a:t>
            </a:r>
          </a:p>
          <a:p>
            <a:pPr lvl="2"/>
            <a:r>
              <a:rPr lang="en-US" dirty="0" err="1" smtClean="0"/>
              <a:t>Crescimento</a:t>
            </a:r>
            <a:r>
              <a:rPr lang="en-US" dirty="0" smtClean="0"/>
              <a:t> (</a:t>
            </a:r>
            <a:r>
              <a:rPr lang="en-US" dirty="0" err="1" smtClean="0"/>
              <a:t>variação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, </a:t>
            </a:r>
            <a:r>
              <a:rPr lang="en-US" dirty="0" err="1" smtClean="0"/>
              <a:t>entrada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concorrentes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Maturidade</a:t>
            </a:r>
            <a:r>
              <a:rPr lang="en-US" dirty="0" smtClean="0"/>
              <a:t> (</a:t>
            </a:r>
            <a:r>
              <a:rPr lang="en-US" dirty="0" err="1" smtClean="0"/>
              <a:t>lançamento</a:t>
            </a:r>
            <a:r>
              <a:rPr lang="en-US" dirty="0" smtClean="0"/>
              <a:t> de </a:t>
            </a:r>
            <a:r>
              <a:rPr lang="en-US" dirty="0" err="1" smtClean="0"/>
              <a:t>novos</a:t>
            </a:r>
            <a:r>
              <a:rPr lang="en-US" dirty="0" smtClean="0"/>
              <a:t> </a:t>
            </a:r>
            <a:r>
              <a:rPr lang="en-US" dirty="0" err="1" smtClean="0"/>
              <a:t>modelos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Declínio</a:t>
            </a:r>
            <a:r>
              <a:rPr lang="en-US" dirty="0" smtClean="0"/>
              <a:t> (</a:t>
            </a:r>
            <a:r>
              <a:rPr lang="en-US" dirty="0" err="1" smtClean="0"/>
              <a:t>queda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demanda</a:t>
            </a:r>
            <a:r>
              <a:rPr lang="en-US" dirty="0" smtClean="0"/>
              <a:t>,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substitutos</a:t>
            </a:r>
            <a:r>
              <a:rPr lang="en-US" dirty="0" smtClean="0"/>
              <a:t>, </a:t>
            </a:r>
            <a:r>
              <a:rPr lang="en-US" dirty="0" err="1" smtClean="0"/>
              <a:t>obsolescência</a:t>
            </a:r>
            <a:r>
              <a:rPr lang="en-US" dirty="0" smtClean="0"/>
              <a:t> </a:t>
            </a:r>
            <a:r>
              <a:rPr lang="en-US" dirty="0" err="1" smtClean="0"/>
              <a:t>tecnológica</a:t>
            </a:r>
            <a:r>
              <a:rPr lang="en-US" dirty="0" smtClean="0"/>
              <a:t>, </a:t>
            </a:r>
            <a:r>
              <a:rPr lang="en-US" dirty="0" err="1" smtClean="0"/>
              <a:t>diminuição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necessidade</a:t>
            </a:r>
            <a:r>
              <a:rPr lang="en-US" dirty="0" smtClean="0"/>
              <a:t>, </a:t>
            </a:r>
            <a:r>
              <a:rPr lang="en-US" dirty="0" err="1" smtClean="0"/>
              <a:t>queda</a:t>
            </a:r>
            <a:r>
              <a:rPr lang="en-US" dirty="0" smtClean="0"/>
              <a:t> de </a:t>
            </a:r>
            <a:r>
              <a:rPr lang="en-US" dirty="0" err="1" smtClean="0"/>
              <a:t>preços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II.4) </a:t>
            </a:r>
            <a:r>
              <a:rPr lang="en-US" dirty="0" err="1" smtClean="0"/>
              <a:t>Canais</a:t>
            </a:r>
            <a:r>
              <a:rPr lang="en-US" dirty="0" smtClean="0"/>
              <a:t> de </a:t>
            </a:r>
            <a:r>
              <a:rPr lang="en-US" dirty="0" err="1" smtClean="0"/>
              <a:t>distribuição</a:t>
            </a:r>
            <a:endParaRPr lang="pt-BR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5508104" y="1052736"/>
            <a:ext cx="399593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err="1" smtClean="0"/>
              <a:t>Jocildo</a:t>
            </a:r>
            <a:r>
              <a:rPr lang="pt-BR" sz="1400" dirty="0" smtClean="0"/>
              <a:t> classificada em:</a:t>
            </a:r>
          </a:p>
          <a:p>
            <a:pPr marL="342900" indent="-342900" algn="just">
              <a:buAutoNum type="arabicPeriod"/>
            </a:pPr>
            <a:r>
              <a:rPr lang="pt-BR" sz="1400" dirty="0" smtClean="0"/>
              <a:t>Tangíveis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400" dirty="0" smtClean="0"/>
              <a:t>Duráveis, não duráveis, capital</a:t>
            </a:r>
          </a:p>
          <a:p>
            <a:pPr marL="342900" indent="-342900" algn="just">
              <a:buAutoNum type="arabicPeriod"/>
            </a:pPr>
            <a:r>
              <a:rPr lang="pt-BR" sz="1400" dirty="0" smtClean="0"/>
              <a:t>Intermediários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400" dirty="0" err="1" smtClean="0"/>
              <a:t>Mp</a:t>
            </a:r>
            <a:r>
              <a:rPr lang="pt-BR" sz="1400" dirty="0" smtClean="0"/>
              <a:t>, insumos</a:t>
            </a:r>
          </a:p>
          <a:p>
            <a:pPr marL="342900" indent="-342900" algn="just">
              <a:buAutoNum type="arabicPeriod"/>
            </a:pPr>
            <a:r>
              <a:rPr lang="pt-BR" sz="1400" dirty="0" smtClean="0"/>
              <a:t>Intangíveis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pt-BR" sz="1400" dirty="0" smtClean="0"/>
              <a:t>Serviços públicos e privados</a:t>
            </a:r>
            <a:endParaRPr lang="pt-B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II.DEMANDA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Demanda e Receita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Diferença entre PROJEÇÃO DE DEMANDA e PROJEÇÃO DE RECEITAS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altLang="pt-BR" dirty="0"/>
              <a:t>Drivers de Receitas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O Mercado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A Economia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Comportamento dos Competidores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Idade dos produtos/serviços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Esforços de Marketing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pt-BR" altLang="pt-BR" dirty="0"/>
              <a:t>Capacidade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03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Projeto</a:t>
            </a:r>
            <a:r>
              <a:rPr lang="en-US" dirty="0" smtClean="0"/>
              <a:t> </a:t>
            </a:r>
            <a:r>
              <a:rPr lang="en-US" dirty="0" err="1" smtClean="0"/>
              <a:t>público</a:t>
            </a:r>
            <a:endParaRPr lang="en-US" dirty="0" smtClean="0"/>
          </a:p>
          <a:p>
            <a:pPr lvl="1"/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população</a:t>
            </a:r>
            <a:endParaRPr lang="en-US" dirty="0" smtClean="0"/>
          </a:p>
          <a:p>
            <a:pPr lvl="2"/>
            <a:r>
              <a:rPr lang="en-US" dirty="0" err="1" smtClean="0"/>
              <a:t>Excesso</a:t>
            </a:r>
            <a:r>
              <a:rPr lang="en-US" dirty="0" smtClean="0"/>
              <a:t> de </a:t>
            </a:r>
            <a:r>
              <a:rPr lang="en-US" dirty="0" err="1" smtClean="0"/>
              <a:t>procura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serviço</a:t>
            </a:r>
            <a:endParaRPr lang="en-US" dirty="0" smtClean="0"/>
          </a:p>
          <a:p>
            <a:pPr lvl="2"/>
            <a:r>
              <a:rPr lang="en-US" dirty="0" err="1" smtClean="0"/>
              <a:t>Nível</a:t>
            </a:r>
            <a:r>
              <a:rPr lang="en-US" dirty="0" smtClean="0"/>
              <a:t> de </a:t>
            </a:r>
            <a:r>
              <a:rPr lang="en-US" dirty="0" err="1" smtClean="0"/>
              <a:t>serviço</a:t>
            </a:r>
            <a:r>
              <a:rPr lang="en-US" dirty="0" smtClean="0"/>
              <a:t> </a:t>
            </a:r>
            <a:r>
              <a:rPr lang="en-US" dirty="0" err="1" smtClean="0"/>
              <a:t>aquem</a:t>
            </a:r>
            <a:r>
              <a:rPr lang="en-US" dirty="0" smtClean="0"/>
              <a:t> do </a:t>
            </a:r>
            <a:r>
              <a:rPr lang="en-US" dirty="0" err="1" smtClean="0"/>
              <a:t>desejado</a:t>
            </a:r>
            <a:endParaRPr lang="en-US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II.1) Tipo de produto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II.2) ESTRUTURA DE MERCADO</a:t>
            </a:r>
          </a:p>
          <a:p>
            <a:r>
              <a:rPr lang="en-US" dirty="0" err="1" smtClean="0"/>
              <a:t>influencia</a:t>
            </a:r>
            <a:r>
              <a:rPr lang="en-US" dirty="0" smtClean="0"/>
              <a:t> </a:t>
            </a:r>
            <a:r>
              <a:rPr lang="en-US" dirty="0" err="1" smtClean="0"/>
              <a:t>formação</a:t>
            </a:r>
            <a:r>
              <a:rPr lang="en-US" dirty="0" smtClean="0"/>
              <a:t> de </a:t>
            </a:r>
            <a:r>
              <a:rPr lang="en-US" dirty="0" err="1" smtClean="0"/>
              <a:t>preço</a:t>
            </a:r>
            <a:r>
              <a:rPr lang="en-US" dirty="0" smtClean="0"/>
              <a:t> e </a:t>
            </a:r>
            <a:r>
              <a:rPr lang="en-US" dirty="0" err="1" smtClean="0"/>
              <a:t>demanda</a:t>
            </a:r>
            <a:endParaRPr lang="en-US" dirty="0" smtClean="0"/>
          </a:p>
          <a:p>
            <a:pPr lvl="1"/>
            <a:r>
              <a:rPr lang="en-US" dirty="0" err="1" smtClean="0"/>
              <a:t>Monopólio</a:t>
            </a:r>
            <a:r>
              <a:rPr lang="en-US" dirty="0" smtClean="0"/>
              <a:t> (1 </a:t>
            </a:r>
            <a:r>
              <a:rPr lang="en-US" dirty="0" err="1" smtClean="0"/>
              <a:t>fornecedor</a:t>
            </a:r>
            <a:r>
              <a:rPr lang="en-US" dirty="0" smtClean="0"/>
              <a:t>,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compradores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>
                <a:solidFill>
                  <a:srgbClr val="FF6600"/>
                </a:solidFill>
              </a:rPr>
              <a:t>Preços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acima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controle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nível</a:t>
            </a:r>
            <a:r>
              <a:rPr lang="en-US" dirty="0" smtClean="0">
                <a:solidFill>
                  <a:srgbClr val="FF6600"/>
                </a:solidFill>
              </a:rPr>
              <a:t> de </a:t>
            </a:r>
            <a:r>
              <a:rPr lang="en-US" dirty="0" err="1" smtClean="0">
                <a:solidFill>
                  <a:srgbClr val="FF6600"/>
                </a:solidFill>
              </a:rPr>
              <a:t>produção</a:t>
            </a:r>
            <a:endParaRPr lang="en-US" dirty="0" smtClean="0">
              <a:solidFill>
                <a:srgbClr val="FF6600"/>
              </a:solidFill>
            </a:endParaRPr>
          </a:p>
          <a:p>
            <a:pPr lvl="2"/>
            <a:r>
              <a:rPr lang="en-US" dirty="0" err="1" smtClean="0">
                <a:solidFill>
                  <a:srgbClr val="FF6600"/>
                </a:solidFill>
              </a:rPr>
              <a:t>Concessão</a:t>
            </a:r>
            <a:r>
              <a:rPr lang="en-US" dirty="0" smtClean="0">
                <a:solidFill>
                  <a:srgbClr val="FF6600"/>
                </a:solidFill>
              </a:rPr>
              <a:t> legal </a:t>
            </a:r>
            <a:r>
              <a:rPr lang="en-US" dirty="0" err="1" smtClean="0">
                <a:solidFill>
                  <a:srgbClr val="FF6600"/>
                </a:solidFill>
              </a:rPr>
              <a:t>ou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barreiras</a:t>
            </a:r>
            <a:r>
              <a:rPr lang="en-US" dirty="0" smtClean="0">
                <a:solidFill>
                  <a:srgbClr val="FF6600"/>
                </a:solidFill>
              </a:rPr>
              <a:t> à </a:t>
            </a:r>
            <a:r>
              <a:rPr lang="en-US" dirty="0" err="1" smtClean="0">
                <a:solidFill>
                  <a:srgbClr val="FF6600"/>
                </a:solidFill>
              </a:rPr>
              <a:t>entrada</a:t>
            </a:r>
            <a:r>
              <a:rPr lang="en-US" dirty="0" smtClean="0">
                <a:solidFill>
                  <a:srgbClr val="FF6600"/>
                </a:solidFill>
              </a:rPr>
              <a:t> (</a:t>
            </a:r>
            <a:r>
              <a:rPr lang="en-US" dirty="0" err="1" smtClean="0">
                <a:solidFill>
                  <a:srgbClr val="FF6600"/>
                </a:solidFill>
              </a:rPr>
              <a:t>lixo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água</a:t>
            </a:r>
            <a:r>
              <a:rPr lang="en-US" dirty="0" smtClean="0">
                <a:solidFill>
                  <a:srgbClr val="FF6600"/>
                </a:solidFill>
              </a:rPr>
              <a:t>, </a:t>
            </a:r>
            <a:r>
              <a:rPr lang="en-US" dirty="0" err="1" smtClean="0">
                <a:solidFill>
                  <a:srgbClr val="FF6600"/>
                </a:solidFill>
              </a:rPr>
              <a:t>esgoto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</a:p>
          <a:p>
            <a:pPr lvl="1"/>
            <a:r>
              <a:rPr lang="en-US" dirty="0" err="1" smtClean="0"/>
              <a:t>Monopsônio</a:t>
            </a:r>
            <a:r>
              <a:rPr lang="en-US" dirty="0" smtClean="0"/>
              <a:t> (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r>
              <a:rPr lang="en-US" dirty="0" smtClean="0"/>
              <a:t>, 1 comprador)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Comprador </a:t>
            </a:r>
            <a:r>
              <a:rPr lang="en-US" dirty="0" err="1" smtClean="0">
                <a:solidFill>
                  <a:srgbClr val="FF6600"/>
                </a:solidFill>
              </a:rPr>
              <a:t>exerce</a:t>
            </a:r>
            <a:r>
              <a:rPr lang="en-US" dirty="0" smtClean="0">
                <a:solidFill>
                  <a:srgbClr val="FF6600"/>
                </a:solidFill>
              </a:rPr>
              <a:t> o </a:t>
            </a:r>
            <a:r>
              <a:rPr lang="en-US" dirty="0" err="1" smtClean="0">
                <a:solidFill>
                  <a:srgbClr val="FF6600"/>
                </a:solidFill>
              </a:rPr>
              <a:t>poder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/>
              <a:t>Concorrência</a:t>
            </a:r>
            <a:r>
              <a:rPr lang="en-US" dirty="0" smtClean="0"/>
              <a:t> </a:t>
            </a:r>
            <a:r>
              <a:rPr lang="en-US" dirty="0" err="1" smtClean="0"/>
              <a:t>perfeita</a:t>
            </a:r>
            <a:r>
              <a:rPr lang="en-US" dirty="0" smtClean="0"/>
              <a:t> (</a:t>
            </a:r>
            <a:r>
              <a:rPr lang="en-US" dirty="0" err="1" smtClean="0"/>
              <a:t>produto</a:t>
            </a:r>
            <a:r>
              <a:rPr lang="en-US" dirty="0" smtClean="0"/>
              <a:t> </a:t>
            </a:r>
            <a:r>
              <a:rPr lang="en-US" dirty="0" err="1" smtClean="0"/>
              <a:t>idêntico</a:t>
            </a:r>
            <a:r>
              <a:rPr lang="en-US" dirty="0" smtClean="0"/>
              <a:t>,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Concorrência</a:t>
            </a:r>
            <a:r>
              <a:rPr lang="en-US" dirty="0" smtClean="0"/>
              <a:t> </a:t>
            </a:r>
            <a:r>
              <a:rPr lang="en-US" dirty="0" err="1" smtClean="0"/>
              <a:t>monopolística</a:t>
            </a:r>
            <a:r>
              <a:rPr lang="en-US" dirty="0" smtClean="0"/>
              <a:t> (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, </a:t>
            </a:r>
            <a:r>
              <a:rPr lang="en-US" dirty="0" err="1" smtClean="0"/>
              <a:t>muitos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Oligopólio</a:t>
            </a:r>
            <a:r>
              <a:rPr lang="en-US" dirty="0" smtClean="0"/>
              <a:t> (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fornecedores</a:t>
            </a:r>
            <a:r>
              <a:rPr lang="en-US" dirty="0" smtClean="0"/>
              <a:t>,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copiar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>
                <a:solidFill>
                  <a:srgbClr val="FF6600"/>
                </a:solidFill>
              </a:rPr>
              <a:t>Ações</a:t>
            </a:r>
            <a:r>
              <a:rPr lang="en-US" dirty="0" smtClean="0">
                <a:solidFill>
                  <a:srgbClr val="FF6600"/>
                </a:solidFill>
              </a:rPr>
              <a:t> dos </a:t>
            </a:r>
            <a:r>
              <a:rPr lang="en-US" dirty="0" err="1" smtClean="0">
                <a:solidFill>
                  <a:srgbClr val="FF6600"/>
                </a:solidFill>
              </a:rPr>
              <a:t>concorrentes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impactam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err="1" smtClean="0">
                <a:solidFill>
                  <a:srgbClr val="FF6600"/>
                </a:solidFill>
              </a:rPr>
              <a:t>resultados</a:t>
            </a:r>
            <a:r>
              <a:rPr lang="en-US" dirty="0" smtClean="0">
                <a:solidFill>
                  <a:srgbClr val="FF6600"/>
                </a:solidFill>
              </a:rPr>
              <a:t> dos </a:t>
            </a:r>
            <a:r>
              <a:rPr lang="en-US" dirty="0" err="1" smtClean="0">
                <a:solidFill>
                  <a:srgbClr val="FF6600"/>
                </a:solidFill>
              </a:rPr>
              <a:t>demais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err="1" smtClean="0"/>
              <a:t>Oligopsônio</a:t>
            </a:r>
            <a:r>
              <a:rPr lang="en-US" dirty="0" smtClean="0"/>
              <a:t> (</a:t>
            </a:r>
            <a:r>
              <a:rPr lang="en-US" dirty="0" err="1" smtClean="0"/>
              <a:t>poucos</a:t>
            </a:r>
            <a:r>
              <a:rPr lang="en-US" dirty="0" smtClean="0"/>
              <a:t> </a:t>
            </a:r>
            <a:r>
              <a:rPr lang="en-US" dirty="0" err="1" smtClean="0"/>
              <a:t>compradores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II.2) Estrutura de mercado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Tempo de adoção de novos produtos</a:t>
            </a:r>
            <a:endParaRPr lang="pt-BR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8763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II.3) ciclo de vida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8" name="Picture 4" descr="http://unipvirtual.com.br/material/MATERIAL_ANTIGO/mix_marketing/Imagens/vendas_luc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50101"/>
            <a:ext cx="7632848" cy="5707899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t-BR" dirty="0" smtClean="0"/>
              <a:t>Aula 04: II. DEMANDA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164288" y="332656"/>
            <a:ext cx="165618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II.3) ciclo de vida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4958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II.4) CANAIS DE DISTRIBUIÇÃO</a:t>
            </a:r>
          </a:p>
          <a:p>
            <a:r>
              <a:rPr lang="pt-BR" dirty="0" smtClean="0"/>
              <a:t>Escolha do canal afeta decisões de demanda? Estoques intermediários são importantes na projeção</a:t>
            </a:r>
          </a:p>
          <a:p>
            <a:pPr lvl="1"/>
            <a:r>
              <a:rPr lang="pt-BR" sz="2800" dirty="0" smtClean="0"/>
              <a:t>Cimento: varejista </a:t>
            </a:r>
            <a:r>
              <a:rPr lang="pt-BR" sz="1800" dirty="0" smtClean="0"/>
              <a:t>60%, </a:t>
            </a:r>
            <a:r>
              <a:rPr lang="pt-BR" sz="2800" dirty="0" smtClean="0"/>
              <a:t>industrial </a:t>
            </a:r>
            <a:r>
              <a:rPr lang="pt-BR" sz="1800" dirty="0" smtClean="0"/>
              <a:t>10%, </a:t>
            </a:r>
            <a:r>
              <a:rPr lang="pt-BR" sz="2800" dirty="0" smtClean="0"/>
              <a:t>empreiteiras </a:t>
            </a:r>
            <a:r>
              <a:rPr lang="pt-BR" sz="1800" dirty="0" smtClean="0"/>
              <a:t>30%</a:t>
            </a:r>
            <a:endParaRPr lang="pt-BR" sz="2400" dirty="0" smtClean="0"/>
          </a:p>
          <a:p>
            <a:pPr lvl="1"/>
            <a:r>
              <a:rPr lang="pt-BR" sz="2800" dirty="0" smtClean="0"/>
              <a:t>Azulejo: varejista, grandes atacadistas</a:t>
            </a:r>
          </a:p>
          <a:p>
            <a:pPr lvl="1"/>
            <a:r>
              <a:rPr lang="pt-BR" sz="2800" dirty="0" smtClean="0"/>
              <a:t>Franquias</a:t>
            </a:r>
          </a:p>
          <a:p>
            <a:pPr lvl="1"/>
            <a:r>
              <a:rPr lang="pt-BR" sz="2800" dirty="0" smtClean="0"/>
              <a:t>Concessionárias (bebidas, automóveis)</a:t>
            </a:r>
          </a:p>
          <a:p>
            <a:pPr lvl="1"/>
            <a:endParaRPr lang="pt-BR" sz="28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Aula 04: II. DEMANDA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164288" y="332656"/>
            <a:ext cx="18002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II.4) Canais de comercialização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992</TotalTime>
  <Words>1656</Words>
  <Application>Microsoft Office PowerPoint</Application>
  <PresentationFormat>Apresentação na tela (4:3)</PresentationFormat>
  <Paragraphs>359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Mediano</vt:lpstr>
      <vt:lpstr>ELABORAÇÃO DE PROJETOS</vt:lpstr>
      <vt:lpstr>AULA 03</vt:lpstr>
      <vt:lpstr>AULA 04: II. DEMANDA</vt:lpstr>
      <vt:lpstr>Aula 04: II.DEMANDA</vt:lpstr>
      <vt:lpstr>AULA 04: DEMANDA</vt:lpstr>
      <vt:lpstr>AULA 04: II. DEMANDA</vt:lpstr>
      <vt:lpstr>Aula 04: II. DEMANDA</vt:lpstr>
      <vt:lpstr>Aula 04: II. DEMANDA</vt:lpstr>
      <vt:lpstr>Apresentação do PowerPoint</vt:lpstr>
      <vt:lpstr>Apresentação do PowerPoint</vt:lpstr>
      <vt:lpstr>AULA 04: técnicas de projeção</vt:lpstr>
      <vt:lpstr>AULA 04: técnicas de projeção</vt:lpstr>
      <vt:lpstr>AULA 04: técnicas de previsão</vt:lpstr>
      <vt:lpstr>AULA 04: técnicas de projeção</vt:lpstr>
      <vt:lpstr>AULA 05: LOCALIZAÇÃO</vt:lpstr>
      <vt:lpstr>LOCALIZAÇÃO</vt:lpstr>
      <vt:lpstr>Objetivo da localização</vt:lpstr>
      <vt:lpstr>Objetivo da localização</vt:lpstr>
      <vt:lpstr>Abordagem dinâmica</vt:lpstr>
      <vt:lpstr>Métodos de análise</vt:lpstr>
      <vt:lpstr>1. Teoria da localização</vt:lpstr>
      <vt:lpstr>2. Orçamentos comparados</vt:lpstr>
      <vt:lpstr>2. Orçamentos comparados</vt:lpstr>
      <vt:lpstr>2. Orçamentos comparados</vt:lpstr>
      <vt:lpstr>2. Orçamentos comparados</vt:lpstr>
      <vt:lpstr>2. Orçamentos comparados</vt:lpstr>
      <vt:lpstr>Outras técnicas (fonte: Prof. Marcio Mattos)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Familia</dc:creator>
  <cp:lastModifiedBy>perla</cp:lastModifiedBy>
  <cp:revision>107</cp:revision>
  <dcterms:created xsi:type="dcterms:W3CDTF">2015-08-21T02:39:06Z</dcterms:created>
  <dcterms:modified xsi:type="dcterms:W3CDTF">2016-10-04T09:27:05Z</dcterms:modified>
</cp:coreProperties>
</file>