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D558EC-2150-AFF6-694A-CB062F024DFB}"/>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E2A535B-F542-F3C2-84E9-EBB47ACF3B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7213103-CA40-A6AF-F93A-773E4ECC4F31}"/>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F725D6E3-3123-F100-EB59-1C3775F3E49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F8CD021-3034-0337-AF8C-01E39D6542CA}"/>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3080816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167BE-D1D5-FC7C-464A-B03AAC4D5903}"/>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EEB00547-50AB-C1D9-FFB8-01948323F72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46E13BF-A94F-72DD-3DEC-2CC614413855}"/>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5FBF40EE-AD39-C798-1898-B99ACC4786F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DCB9DC-BB85-6A27-231D-A5E06D9F196F}"/>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85110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B129480-C68B-5056-B444-C9F3BC03209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F9FF9B7-224B-0BFB-2836-CD00A3336F1B}"/>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09E45A6-620C-47DF-1F69-716625EC2355}"/>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AFE68E90-EA29-9C6E-B8D4-019F8853BE9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4101147-9A70-34FA-C194-FD42FE14083B}"/>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640567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FDE0CA-61B8-82F2-6727-FC7C5563F65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83D05C4-598C-1279-93AB-9E41DD752AD9}"/>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65F831B-03C7-660E-867E-5D7098107CCB}"/>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87679555-4F03-1CF5-4011-9F457F63F21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C3A24F5-3E0F-1322-339E-E8FCACEC19F0}"/>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204870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92DBC-3E62-18E4-D478-88532551551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1B30D3AC-03D5-B81B-9068-6C4B9FB06C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2788AC5-4A72-9FEA-BE94-65856F574711}"/>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DABEDA48-D3C6-0717-7F48-B38BBE468B0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EA8E02A-F52D-8C8B-0023-C5576C63958C}"/>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771664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1FA817-860C-5CD4-5D36-9E27E700BE7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89B13EB-9469-722D-0282-DB608B3AB94B}"/>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6920243-D919-E089-C6A6-47A2B0568146}"/>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6963D4F-6B58-67DD-C479-E6D3D4DD48A3}"/>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BC35290E-BCAD-1905-98C1-4D43D5103C9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5A7A18E-D74E-FDDE-6EF4-1DB50DE33C0B}"/>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243055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7F805C-EEFE-8650-CC10-9CC35A6156D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26852A7-05D3-9565-04D7-FF38A91CAA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4546CE9D-77C4-2CA1-0433-AEE8B42BB9C3}"/>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A6E6A67-ECAD-12CC-3678-90CAC0F6C6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B174A81B-BE27-BFB4-0C69-8B5E03D3AB22}"/>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7C70FC02-5F79-E603-6DF3-CDE546B6F16A}"/>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8" name="Espaço Reservado para Rodapé 7">
            <a:extLst>
              <a:ext uri="{FF2B5EF4-FFF2-40B4-BE49-F238E27FC236}">
                <a16:creationId xmlns:a16="http://schemas.microsoft.com/office/drawing/2014/main" id="{06DA1E54-2833-88F2-FF2F-E3A73E2121C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AA5DB878-1C6B-CF37-6E1D-E51CF280BA0F}"/>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728898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E5954C-61EA-3BC0-6269-B071429C4EA2}"/>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E22301C2-99CD-93A5-BA22-CB003E082C94}"/>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4" name="Espaço Reservado para Rodapé 3">
            <a:extLst>
              <a:ext uri="{FF2B5EF4-FFF2-40B4-BE49-F238E27FC236}">
                <a16:creationId xmlns:a16="http://schemas.microsoft.com/office/drawing/2014/main" id="{B5FDC8CD-B878-14A5-9753-B6831943E04D}"/>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6E6B92C-0C15-209A-CA91-2993EB9EB20B}"/>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173546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78D91C3-4112-6524-F52E-7B51958A3A50}"/>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3" name="Espaço Reservado para Rodapé 2">
            <a:extLst>
              <a:ext uri="{FF2B5EF4-FFF2-40B4-BE49-F238E27FC236}">
                <a16:creationId xmlns:a16="http://schemas.microsoft.com/office/drawing/2014/main" id="{EA360BD9-927F-6DBB-2D23-32025349AB4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6B2FAA4-2E74-B631-C970-7B74DF958658}"/>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412166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F31C16-F69C-50BD-1321-F746D9979213}"/>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5228CC6-977E-57E4-CAB2-4EB44C5488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D145E0C-269E-480D-FD54-29A538EEA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679775D-CCD4-11EE-59D9-BF47623F66FD}"/>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BFDA7085-8ABE-E199-8147-49746CF6DF4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812257C-0AF2-38CD-52DF-2D3EE4518045}"/>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11032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91374D-31AF-A6C6-867D-D5FCBE07CCB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E637F80-E808-FFF1-0054-202BA7B450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D5A252C-C20E-515E-CAE2-BDF76D962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5F9D0C5-CA21-C25C-4E09-2FD2DE16182A}"/>
              </a:ext>
            </a:extLst>
          </p:cNvPr>
          <p:cNvSpPr>
            <a:spLocks noGrp="1"/>
          </p:cNvSpPr>
          <p:nvPr>
            <p:ph type="dt" sz="half" idx="10"/>
          </p:nvPr>
        </p:nvSpPr>
        <p:spPr/>
        <p:txBody>
          <a:bodyPr/>
          <a:lstStyle/>
          <a:p>
            <a:fld id="{29767451-E48C-4D22-B8A2-BD7A7A6D71A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003DFFD4-0D44-0A24-5FC6-839C0A5535E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7C4A09A9-225D-ABC9-A046-3DBC5078A6D8}"/>
              </a:ext>
            </a:extLst>
          </p:cNvPr>
          <p:cNvSpPr>
            <a:spLocks noGrp="1"/>
          </p:cNvSpPr>
          <p:nvPr>
            <p:ph type="sldNum" sz="quarter" idx="12"/>
          </p:nvPr>
        </p:nvSpPr>
        <p:spPr/>
        <p:txBody>
          <a:bodyPr/>
          <a:lstStyle/>
          <a:p>
            <a:fld id="{69D400F2-7876-4D26-85BE-550930B25BD9}" type="slidenum">
              <a:rPr lang="pt-BR" smtClean="0"/>
              <a:t>‹nº›</a:t>
            </a:fld>
            <a:endParaRPr lang="pt-BR"/>
          </a:p>
        </p:txBody>
      </p:sp>
    </p:spTree>
    <p:extLst>
      <p:ext uri="{BB962C8B-B14F-4D97-AF65-F5344CB8AC3E}">
        <p14:creationId xmlns:p14="http://schemas.microsoft.com/office/powerpoint/2010/main" val="3026935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1898FF8-A1DB-C2EF-BE40-04081F84DD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66E3E2DE-0046-5F1F-24DB-9664D782A2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575A7F8-BC0C-8CCE-4585-56C7921B57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67451-E48C-4D22-B8A2-BD7A7A6D71A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D39C7C9F-62A0-561B-B50B-FABC686EE7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5BECF8F-23F8-F465-A0CE-C71F133915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400F2-7876-4D26-85BE-550930B25BD9}" type="slidenum">
              <a:rPr lang="pt-BR" smtClean="0"/>
              <a:t>‹nº›</a:t>
            </a:fld>
            <a:endParaRPr lang="pt-BR"/>
          </a:p>
        </p:txBody>
      </p:sp>
    </p:spTree>
    <p:extLst>
      <p:ext uri="{BB962C8B-B14F-4D97-AF65-F5344CB8AC3E}">
        <p14:creationId xmlns:p14="http://schemas.microsoft.com/office/powerpoint/2010/main" val="4215834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p>
            <a:pPr marL="342900" indent="-342900" algn="just">
              <a:buFont typeface="Arial" panose="020B0604020202020204" pitchFamily="34" charset="0"/>
              <a:buChar char="•"/>
            </a:pPr>
            <a:endParaRPr lang="pt-BR" dirty="0"/>
          </a:p>
          <a:p>
            <a:pPr marL="342900" indent="-342900" algn="just">
              <a:buFont typeface="Arial" panose="020B0604020202020204" pitchFamily="34" charset="0"/>
              <a:buChar char="•"/>
            </a:pPr>
            <a:endParaRPr lang="pt-BR" dirty="0"/>
          </a:p>
          <a:p>
            <a:pPr marL="342900" indent="-342900" algn="just">
              <a:buFont typeface="Arial" panose="020B0604020202020204" pitchFamily="34" charset="0"/>
              <a:buChar char="•"/>
            </a:pPr>
            <a:r>
              <a:rPr lang="pt-BR" dirty="0"/>
              <a:t>As fábulas de Esopo (Séc. IV </a:t>
            </a:r>
            <a:r>
              <a:rPr lang="pt-BR" dirty="0" err="1"/>
              <a:t>aC</a:t>
            </a:r>
            <a:r>
              <a:rPr lang="pt-BR" dirty="0"/>
              <a:t>)</a:t>
            </a:r>
          </a:p>
          <a:p>
            <a:pPr marL="342900" indent="-342900" algn="just">
              <a:buFont typeface="Arial" panose="020B0604020202020204" pitchFamily="34" charset="0"/>
              <a:buChar char="•"/>
            </a:pPr>
            <a:r>
              <a:rPr lang="pt-BR" i="1" dirty="0"/>
              <a:t>História dos animais</a:t>
            </a:r>
            <a:r>
              <a:rPr lang="pt-BR" dirty="0"/>
              <a:t> de Aristóteles (300 a C)</a:t>
            </a:r>
          </a:p>
          <a:p>
            <a:pPr marL="342900" indent="-342900" algn="just">
              <a:buFont typeface="Arial" panose="020B0604020202020204" pitchFamily="34" charset="0"/>
              <a:buChar char="•"/>
            </a:pPr>
            <a:r>
              <a:rPr lang="pt-BR" i="1" dirty="0"/>
              <a:t>Historia </a:t>
            </a:r>
            <a:r>
              <a:rPr lang="pt-BR" i="1" dirty="0" err="1"/>
              <a:t>naturalis</a:t>
            </a:r>
            <a:r>
              <a:rPr lang="pt-BR" i="1" dirty="0"/>
              <a:t> </a:t>
            </a:r>
            <a:r>
              <a:rPr lang="pt-BR" dirty="0"/>
              <a:t> de Plínio o Velho (60 a C)</a:t>
            </a:r>
          </a:p>
          <a:p>
            <a:pPr marL="342900" indent="-342900" algn="just">
              <a:buFont typeface="Arial" panose="020B0604020202020204" pitchFamily="34" charset="0"/>
              <a:buChar char="•"/>
            </a:pPr>
            <a:r>
              <a:rPr lang="pt-BR" dirty="0"/>
              <a:t>O</a:t>
            </a:r>
            <a:r>
              <a:rPr lang="pt-BR" i="1" dirty="0"/>
              <a:t> </a:t>
            </a:r>
            <a:r>
              <a:rPr lang="pt-BR" i="1" dirty="0" err="1"/>
              <a:t>Physiologus</a:t>
            </a:r>
            <a:r>
              <a:rPr lang="pt-BR" i="1" dirty="0"/>
              <a:t>, </a:t>
            </a:r>
            <a:r>
              <a:rPr lang="pt-BR" dirty="0"/>
              <a:t>anônimo, do séc. II d C (Trad. ao latim em séc. IV)</a:t>
            </a:r>
          </a:p>
          <a:p>
            <a:pPr marL="342900" indent="-342900" algn="just">
              <a:buFont typeface="Arial" panose="020B0604020202020204" pitchFamily="34" charset="0"/>
              <a:buChar char="•"/>
            </a:pPr>
            <a:r>
              <a:rPr lang="pt-BR" dirty="0"/>
              <a:t>A </a:t>
            </a:r>
            <a:r>
              <a:rPr lang="pt-BR" i="1" dirty="0" err="1"/>
              <a:t>Etymologiae</a:t>
            </a:r>
            <a:r>
              <a:rPr lang="pt-BR" i="1" dirty="0"/>
              <a:t> </a:t>
            </a:r>
            <a:r>
              <a:rPr lang="pt-BR" dirty="0"/>
              <a:t> de Isidoro de Sevilla (séc. VII)</a:t>
            </a:r>
          </a:p>
          <a:p>
            <a:pPr marL="342900" indent="-342900" algn="just">
              <a:buFont typeface="Arial" panose="020B0604020202020204" pitchFamily="34" charset="0"/>
              <a:buChar char="•"/>
            </a:pPr>
            <a:r>
              <a:rPr lang="pt-BR" dirty="0"/>
              <a:t>Os bestiários medievais (séc. XII-XIII): animais reais e imaginários </a:t>
            </a:r>
          </a:p>
          <a:p>
            <a:pPr marL="342900" indent="-342900" algn="just">
              <a:buFont typeface="Arial" panose="020B0604020202020204" pitchFamily="34" charset="0"/>
              <a:buChar char="•"/>
            </a:pPr>
            <a:r>
              <a:rPr lang="pt-BR" dirty="0"/>
              <a:t>Índices de animais ilustradas mediante xilogravuras (séc. XVII)</a:t>
            </a:r>
          </a:p>
          <a:p>
            <a:pPr marL="342900" indent="-342900" algn="just">
              <a:buFont typeface="Arial" panose="020B0604020202020204" pitchFamily="34" charset="0"/>
              <a:buChar char="•"/>
            </a:pPr>
            <a:r>
              <a:rPr lang="pt-BR" dirty="0"/>
              <a:t>Os relatos dos viajantes científicos do séc. XIX</a:t>
            </a:r>
          </a:p>
          <a:p>
            <a:pPr marL="342900" indent="-342900" algn="just">
              <a:buFont typeface="Arial" panose="020B0604020202020204" pitchFamily="34" charset="0"/>
              <a:buChar char="•"/>
            </a:pPr>
            <a:endParaRPr lang="pt-BR" dirty="0"/>
          </a:p>
          <a:p>
            <a:pPr algn="just"/>
            <a:endParaRPr lang="pt-BR" dirty="0"/>
          </a:p>
        </p:txBody>
      </p:sp>
    </p:spTree>
    <p:extLst>
      <p:ext uri="{BB962C8B-B14F-4D97-AF65-F5344CB8AC3E}">
        <p14:creationId xmlns:p14="http://schemas.microsoft.com/office/powerpoint/2010/main" val="288355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p>
            <a:pPr algn="just"/>
            <a:r>
              <a:rPr lang="pt-BR" dirty="0"/>
              <a:t>Trajetória de Cortázar:</a:t>
            </a:r>
          </a:p>
          <a:p>
            <a:pPr algn="just"/>
            <a:endParaRPr lang="pt-BR" dirty="0"/>
          </a:p>
          <a:p>
            <a:pPr marL="342900" indent="-342900" algn="just">
              <a:buFont typeface="Arial" panose="020B0604020202020204" pitchFamily="34" charset="0"/>
              <a:buChar char="•"/>
            </a:pPr>
            <a:r>
              <a:rPr lang="pt-BR" dirty="0"/>
              <a:t>Etapa estética (</a:t>
            </a:r>
            <a:r>
              <a:rPr lang="pt-BR" i="1" dirty="0"/>
              <a:t>Bestiário, El </a:t>
            </a:r>
            <a:r>
              <a:rPr lang="pt-BR" i="1" dirty="0" err="1"/>
              <a:t>examen</a:t>
            </a:r>
            <a:r>
              <a:rPr lang="pt-BR" i="1" dirty="0"/>
              <a:t>)</a:t>
            </a:r>
            <a:endParaRPr lang="pt-BR" dirty="0"/>
          </a:p>
          <a:p>
            <a:pPr algn="just"/>
            <a:r>
              <a:rPr lang="es-419" kern="100" dirty="0">
                <a:solidFill>
                  <a:srgbClr val="000000"/>
                </a:solidFill>
                <a:effectLst/>
                <a:ea typeface="Calibri" panose="020F0502020204030204" pitchFamily="34" charset="0"/>
                <a:cs typeface="Georgia" panose="02040502050405020303" pitchFamily="18" charset="0"/>
              </a:rPr>
              <a:t>“donde lo literario era fundamentalmente leer los mejores libros a los cuales tuviéramos acceso y escribir con los ojos fijos en algu­nos casos en modelos ilustres y en otros en un ideal de perfección estilís­tica profundamente refinada” (Cortázar, </a:t>
            </a:r>
            <a:r>
              <a:rPr lang="es-419" i="1" kern="100" dirty="0">
                <a:solidFill>
                  <a:srgbClr val="000000"/>
                </a:solidFill>
                <a:effectLst/>
                <a:ea typeface="Calibri" panose="020F0502020204030204" pitchFamily="34" charset="0"/>
                <a:cs typeface="Georgia" panose="02040502050405020303" pitchFamily="18" charset="0"/>
              </a:rPr>
              <a:t>Clases de literatura</a:t>
            </a:r>
            <a:r>
              <a:rPr lang="es-419" kern="100" dirty="0">
                <a:solidFill>
                  <a:srgbClr val="000000"/>
                </a:solidFill>
                <a:effectLst/>
                <a:ea typeface="Calibri" panose="020F0502020204030204" pitchFamily="34" charset="0"/>
                <a:cs typeface="Georgia" panose="02040502050405020303" pitchFamily="18" charset="0"/>
              </a:rPr>
              <a:t>)</a:t>
            </a:r>
          </a:p>
          <a:p>
            <a:pPr marL="342900" indent="-342900" algn="just">
              <a:buFont typeface="Arial" panose="020B0604020202020204" pitchFamily="34" charset="0"/>
              <a:buChar char="•"/>
            </a:pPr>
            <a:r>
              <a:rPr lang="es-419" kern="100" dirty="0">
                <a:solidFill>
                  <a:srgbClr val="000000"/>
                </a:solidFill>
                <a:ea typeface="Calibri" panose="020F0502020204030204" pitchFamily="34" charset="0"/>
                <a:cs typeface="Times New Roman" panose="02020603050405020304" pitchFamily="18" charset="0"/>
              </a:rPr>
              <a:t>Etapa metafísica </a:t>
            </a:r>
            <a:r>
              <a:rPr lang="es-419" i="1" kern="100" dirty="0">
                <a:solidFill>
                  <a:srgbClr val="000000"/>
                </a:solidFill>
                <a:ea typeface="Calibri" panose="020F0502020204030204" pitchFamily="34" charset="0"/>
                <a:cs typeface="Times New Roman" panose="02020603050405020304" pitchFamily="18" charset="0"/>
              </a:rPr>
              <a:t>(O perseguidor, Rayuela)</a:t>
            </a:r>
            <a:endParaRPr lang="pt-BR" kern="100" dirty="0">
              <a:effectLst/>
              <a:ea typeface="Calibri" panose="020F0502020204030204" pitchFamily="34" charset="0"/>
              <a:cs typeface="Times New Roman" panose="02020603050405020304" pitchFamily="18" charset="0"/>
            </a:endParaRPr>
          </a:p>
          <a:p>
            <a:pPr algn="just"/>
            <a:r>
              <a:rPr lang="es-419" kern="100" dirty="0">
                <a:solidFill>
                  <a:srgbClr val="000000"/>
                </a:solidFill>
                <a:effectLst/>
                <a:ea typeface="Calibri" panose="020F0502020204030204" pitchFamily="34" charset="0"/>
                <a:cs typeface="Georgia" panose="02040502050405020303" pitchFamily="18" charset="0"/>
              </a:rPr>
              <a:t>“Ahora el personaje se convertía en el centro de mi interés mientras que en los cuentos que había escrito en Buenos Aires los personajes estaban al servicio de lo fantástico como figuras para que lo fantástico pudiera irrumpir” (Cortázar, </a:t>
            </a:r>
            <a:r>
              <a:rPr lang="es-419" i="1" kern="100" dirty="0">
                <a:solidFill>
                  <a:srgbClr val="000000"/>
                </a:solidFill>
                <a:effectLst/>
                <a:ea typeface="Calibri" panose="020F0502020204030204" pitchFamily="34" charset="0"/>
                <a:cs typeface="Georgia" panose="02040502050405020303" pitchFamily="18" charset="0"/>
              </a:rPr>
              <a:t>Clases de literatura</a:t>
            </a:r>
            <a:r>
              <a:rPr lang="es-419" kern="100" dirty="0">
                <a:solidFill>
                  <a:srgbClr val="000000"/>
                </a:solidFill>
                <a:effectLst/>
                <a:ea typeface="Calibri" panose="020F0502020204030204" pitchFamily="34" charset="0"/>
                <a:cs typeface="Georgia" panose="02040502050405020303" pitchFamily="18" charset="0"/>
              </a:rPr>
              <a:t>).</a:t>
            </a:r>
            <a:endParaRPr lang="pt-BR" kern="100" dirty="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pt-BR" kern="100" dirty="0">
                <a:solidFill>
                  <a:srgbClr val="000000"/>
                </a:solidFill>
                <a:effectLst/>
                <a:ea typeface="Calibri" panose="020F0502020204030204" pitchFamily="34" charset="0"/>
                <a:cs typeface="Times New Roman" panose="02020603050405020304" pitchFamily="18" charset="0"/>
              </a:rPr>
              <a:t>Etapa histórica </a:t>
            </a:r>
          </a:p>
          <a:p>
            <a:pPr algn="just"/>
            <a:r>
              <a:rPr lang="es-419" kern="100" dirty="0">
                <a:solidFill>
                  <a:srgbClr val="000000"/>
                </a:solidFill>
                <a:effectLst/>
                <a:ea typeface="Calibri" panose="020F0502020204030204" pitchFamily="34" charset="0"/>
                <a:cs typeface="Georgia" panose="02040502050405020303" pitchFamily="18" charset="0"/>
              </a:rPr>
              <a:t>[…] en cambio mi reciente exilio cultural [1974] que corta de un tajo el puente que me unía a mis compatriotas en cuanto lectores y críticos de mis li­bros, ese exilio insoportablemente amargo para alguien que siempre es­cribió como argentino y amó lo argentino, fue para mí un traumatismo negativo (Cortázar, </a:t>
            </a:r>
            <a:r>
              <a:rPr lang="es-419" i="1" kern="100" dirty="0">
                <a:solidFill>
                  <a:srgbClr val="000000"/>
                </a:solidFill>
                <a:effectLst/>
                <a:ea typeface="Calibri" panose="020F0502020204030204" pitchFamily="34" charset="0"/>
                <a:cs typeface="Georgia" panose="02040502050405020303" pitchFamily="18" charset="0"/>
              </a:rPr>
              <a:t>Argentina años de alambradas culturales</a:t>
            </a:r>
            <a:r>
              <a:rPr lang="es-419" kern="100" dirty="0">
                <a:solidFill>
                  <a:srgbClr val="000000"/>
                </a:solidFill>
                <a:effectLst/>
                <a:ea typeface="Calibri" panose="020F0502020204030204" pitchFamily="34" charset="0"/>
                <a:cs typeface="Georgia" panose="02040502050405020303" pitchFamily="18" charset="0"/>
              </a:rPr>
              <a:t>.)</a:t>
            </a:r>
            <a:endParaRPr lang="pt-BR" kern="100" dirty="0">
              <a:effectLst/>
              <a:ea typeface="Calibri" panose="020F0502020204030204" pitchFamily="34" charset="0"/>
              <a:cs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3460175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p>
            <a:pPr algn="just"/>
            <a:r>
              <a:rPr lang="pt-BR" sz="3200" dirty="0"/>
              <a:t>Quase todos os contos que escrevi pertencem ao gênero chamado fantástico por falta de nome melhor, e se opõem a esse falso realismo que consiste em crer que todas as coisas podem ser descritas e explicadas como dava por assentado o otimismo filosófico e científico do século XVIII, isto é, dentro de um mundo regido mais ou menos harmoniosamente por um sistema de leis, de princípios, de relações de causa a efeito, de psicologias definidas, de geografias bem cartografadas. No meu caso a suspeita de outra ordem mais secreta e menos comunicável, e a fecunda descoberta de Alfred Jarry, para quem o verdadeiro estudo da realidade não residia nas leis, mas nas exceções a essas leis, foram alguns dos princípios orientadores da minha busca pessoal de uma literatura à margem de todo realismo demasiado ingênuo.</a:t>
            </a:r>
          </a:p>
          <a:p>
            <a:pPr algn="r"/>
            <a:r>
              <a:rPr lang="pt-BR" dirty="0"/>
              <a:t>Cortázar, Alguns aspectos do conto</a:t>
            </a:r>
          </a:p>
        </p:txBody>
      </p:sp>
    </p:spTree>
    <p:extLst>
      <p:ext uri="{BB962C8B-B14F-4D97-AF65-F5344CB8AC3E}">
        <p14:creationId xmlns:p14="http://schemas.microsoft.com/office/powerpoint/2010/main" val="73659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p>
            <a:pPr lvl="0" algn="just">
              <a:lnSpc>
                <a:spcPct val="115000"/>
              </a:lnSpc>
              <a:tabLst>
                <a:tab pos="457200" algn="l"/>
              </a:tabLst>
            </a:pPr>
            <a:endParaRPr lang="pt-BR" sz="2800" dirty="0">
              <a:effectLst/>
              <a:latin typeface="Times New Roman" panose="02020603050405020304" pitchFamily="18" charset="0"/>
              <a:ea typeface="Times New Roman" panose="02020603050405020304" pitchFamily="18" charset="0"/>
            </a:endParaRPr>
          </a:p>
          <a:p>
            <a:pPr lvl="0" algn="just">
              <a:lnSpc>
                <a:spcPct val="115000"/>
              </a:lnSpc>
              <a:spcBef>
                <a:spcPts val="0"/>
              </a:spcBef>
              <a:tabLst>
                <a:tab pos="457200" algn="l"/>
              </a:tabLst>
            </a:pPr>
            <a:r>
              <a:rPr lang="pt-BR" sz="3200" dirty="0">
                <a:latin typeface="Calibri" panose="020F0502020204030204" pitchFamily="34" charset="0"/>
                <a:ea typeface="Calibri" panose="020F0502020204030204" pitchFamily="34" charset="0"/>
                <a:cs typeface="Calibri" panose="020F0502020204030204" pitchFamily="34" charset="0"/>
              </a:rPr>
              <a:t>A narrativa fantástica:</a:t>
            </a:r>
          </a:p>
          <a:p>
            <a:pPr lvl="0" algn="just">
              <a:lnSpc>
                <a:spcPct val="115000"/>
              </a:lnSpc>
              <a:spcBef>
                <a:spcPts val="0"/>
              </a:spcBef>
              <a:tabLst>
                <a:tab pos="457200" algn="l"/>
              </a:tabLst>
            </a:pPr>
            <a:endParaRPr lang="pt-BR" sz="32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Bef>
                <a:spcPts val="0"/>
              </a:spcBef>
              <a:buFont typeface="+mj-lt"/>
              <a:buAutoNum type="alphaLcParenR"/>
              <a:tabLst>
                <a:tab pos="457200" algn="l"/>
              </a:tabLst>
            </a:pPr>
            <a:r>
              <a:rPr lang="pt-BR" sz="3200" dirty="0">
                <a:effectLst/>
                <a:latin typeface="Calibri" panose="020F0502020204030204" pitchFamily="34" charset="0"/>
                <a:ea typeface="Calibri" panose="020F0502020204030204" pitchFamily="34" charset="0"/>
                <a:cs typeface="Calibri" panose="020F0502020204030204" pitchFamily="34" charset="0"/>
              </a:rPr>
              <a:t>a desconfiança com relação aos valores absolutos;</a:t>
            </a:r>
          </a:p>
          <a:p>
            <a:pPr marL="342900" lvl="0" indent="-342900" algn="just">
              <a:lnSpc>
                <a:spcPct val="115000"/>
              </a:lnSpc>
              <a:spcBef>
                <a:spcPts val="0"/>
              </a:spcBef>
              <a:buFont typeface="+mj-lt"/>
              <a:buAutoNum type="alphaLcParenR"/>
              <a:tabLst>
                <a:tab pos="457200" algn="l"/>
              </a:tabLst>
            </a:pPr>
            <a:r>
              <a:rPr lang="pt-BR" sz="3200" dirty="0">
                <a:effectLst/>
                <a:latin typeface="Calibri" panose="020F0502020204030204" pitchFamily="34" charset="0"/>
                <a:ea typeface="Calibri" panose="020F0502020204030204" pitchFamily="34" charset="0"/>
                <a:cs typeface="Calibri" panose="020F0502020204030204" pitchFamily="34" charset="0"/>
              </a:rPr>
              <a:t>a desconfiança com relação à apreensão da realidade como uma noção coerente em si mesma;</a:t>
            </a:r>
          </a:p>
          <a:p>
            <a:pPr marL="342900" lvl="0" indent="-342900" algn="just">
              <a:lnSpc>
                <a:spcPct val="115000"/>
              </a:lnSpc>
              <a:spcBef>
                <a:spcPts val="0"/>
              </a:spcBef>
              <a:buFont typeface="+mj-lt"/>
              <a:buAutoNum type="alphaLcParenR"/>
              <a:tabLst>
                <a:tab pos="457200" algn="l"/>
              </a:tabLst>
            </a:pPr>
            <a:r>
              <a:rPr lang="pt-BR" sz="3200" dirty="0">
                <a:effectLst/>
                <a:latin typeface="Calibri" panose="020F0502020204030204" pitchFamily="34" charset="0"/>
                <a:ea typeface="Calibri" panose="020F0502020204030204" pitchFamily="34" charset="0"/>
                <a:cs typeface="Calibri" panose="020F0502020204030204" pitchFamily="34" charset="0"/>
              </a:rPr>
              <a:t>a instabilidade do conceito de totalidade e indivisibilidade da consciência subjetiva;</a:t>
            </a:r>
          </a:p>
          <a:p>
            <a:pPr marL="342900" lvl="0" indent="-342900" algn="just">
              <a:lnSpc>
                <a:spcPct val="115000"/>
              </a:lnSpc>
              <a:spcBef>
                <a:spcPts val="0"/>
              </a:spcBef>
              <a:buFont typeface="+mj-lt"/>
              <a:buAutoNum type="alphaLcParenR"/>
              <a:tabLst>
                <a:tab pos="457200" algn="l"/>
              </a:tabLst>
            </a:pPr>
            <a:r>
              <a:rPr lang="pt-BR" sz="3200" dirty="0">
                <a:effectLst/>
                <a:latin typeface="Calibri" panose="020F0502020204030204" pitchFamily="34" charset="0"/>
                <a:ea typeface="Calibri" panose="020F0502020204030204" pitchFamily="34" charset="0"/>
                <a:cs typeface="Calibri" panose="020F0502020204030204" pitchFamily="34" charset="0"/>
              </a:rPr>
              <a:t>a desconfiança com relação ao papel da linguagem como veículo natural na representação da realidade;</a:t>
            </a:r>
          </a:p>
          <a:p>
            <a:pPr marL="342900" lvl="0" indent="-342900" algn="just">
              <a:lnSpc>
                <a:spcPct val="115000"/>
              </a:lnSpc>
              <a:spcBef>
                <a:spcPts val="0"/>
              </a:spcBef>
              <a:buFont typeface="+mj-lt"/>
              <a:buAutoNum type="alphaLcParenR"/>
              <a:tabLst>
                <a:tab pos="457200" algn="l"/>
              </a:tabLst>
            </a:pPr>
            <a:r>
              <a:rPr lang="pt-BR" sz="3200" dirty="0">
                <a:effectLst/>
                <a:latin typeface="Calibri" panose="020F0502020204030204" pitchFamily="34" charset="0"/>
                <a:ea typeface="Calibri" panose="020F0502020204030204" pitchFamily="34" charset="0"/>
                <a:cs typeface="Calibri" panose="020F0502020204030204" pitchFamily="34" charset="0"/>
              </a:rPr>
              <a:t>a corrosão da noção de racionalidade.</a:t>
            </a:r>
          </a:p>
          <a:p>
            <a:pPr algn="just"/>
            <a:endParaRPr lang="pt-BR" dirty="0"/>
          </a:p>
        </p:txBody>
      </p:sp>
    </p:spTree>
    <p:extLst>
      <p:ext uri="{BB962C8B-B14F-4D97-AF65-F5344CB8AC3E}">
        <p14:creationId xmlns:p14="http://schemas.microsoft.com/office/powerpoint/2010/main" val="1544884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lstStyle/>
          <a:p>
            <a:pPr lvl="0" algn="just">
              <a:lnSpc>
                <a:spcPct val="115000"/>
              </a:lnSpc>
              <a:tabLst>
                <a:tab pos="457200" algn="l"/>
              </a:tabLst>
            </a:pPr>
            <a:endParaRPr lang="pt-BR" sz="2800" dirty="0">
              <a:effectLst/>
              <a:latin typeface="Times New Roman" panose="02020603050405020304" pitchFamily="18" charset="0"/>
              <a:ea typeface="Times New Roman" panose="02020603050405020304" pitchFamily="18" charset="0"/>
            </a:endParaRPr>
          </a:p>
          <a:p>
            <a:pPr algn="just"/>
            <a:r>
              <a:rPr lang="pt-BR" sz="3200" dirty="0"/>
              <a:t>Traços do conto </a:t>
            </a:r>
            <a:r>
              <a:rPr lang="pt-BR" sz="3200" dirty="0" err="1"/>
              <a:t>cortazariano</a:t>
            </a:r>
            <a:r>
              <a:rPr lang="pt-BR" sz="3200" dirty="0"/>
              <a:t>:</a:t>
            </a:r>
          </a:p>
          <a:p>
            <a:pPr algn="just"/>
            <a:endParaRPr lang="pt-BR" sz="3200" dirty="0"/>
          </a:p>
          <a:p>
            <a:pPr marL="457200" indent="-457200" algn="just">
              <a:buAutoNum type="arabicParenR"/>
            </a:pPr>
            <a:r>
              <a:rPr lang="pt-BR" sz="3200" dirty="0"/>
              <a:t>Significação</a:t>
            </a:r>
          </a:p>
          <a:p>
            <a:pPr marL="457200" indent="-457200" algn="just">
              <a:buAutoNum type="arabicParenR"/>
            </a:pPr>
            <a:r>
              <a:rPr lang="pt-BR" sz="3200" dirty="0"/>
              <a:t>Intensidade</a:t>
            </a:r>
          </a:p>
          <a:p>
            <a:pPr marL="457200" indent="-457200" algn="just">
              <a:buAutoNum type="arabicParenR"/>
            </a:pPr>
            <a:r>
              <a:rPr lang="pt-BR" sz="3200" dirty="0"/>
              <a:t>Tensão</a:t>
            </a:r>
          </a:p>
          <a:p>
            <a:pPr marL="457200" indent="-457200" algn="just">
              <a:buAutoNum type="arabicParenR"/>
            </a:pPr>
            <a:r>
              <a:rPr lang="pt-BR" sz="3200" dirty="0"/>
              <a:t>Ambiguidade (o silêncio no texto)</a:t>
            </a:r>
          </a:p>
          <a:p>
            <a:pPr marL="457200" indent="-457200" algn="just">
              <a:buAutoNum type="arabicParenR"/>
            </a:pPr>
            <a:r>
              <a:rPr lang="pt-BR" sz="3200" dirty="0"/>
              <a:t>Narração em primeira pessoa</a:t>
            </a:r>
          </a:p>
          <a:p>
            <a:pPr marL="457200" indent="-457200" algn="just">
              <a:buAutoNum type="arabicParenR"/>
            </a:pPr>
            <a:r>
              <a:rPr lang="pt-BR" sz="3200" dirty="0"/>
              <a:t>Ambientes domésticos e uso </a:t>
            </a:r>
            <a:r>
              <a:rPr lang="pt-BR" sz="3200"/>
              <a:t>do diálogo</a:t>
            </a:r>
            <a:endParaRPr lang="pt-BR" sz="3200" dirty="0"/>
          </a:p>
          <a:p>
            <a:pPr marL="457200" indent="-457200" algn="just">
              <a:buAutoNum type="arabicParenR"/>
            </a:pPr>
            <a:r>
              <a:rPr lang="pt-BR" sz="3200" dirty="0"/>
              <a:t>Intertextualidade</a:t>
            </a:r>
          </a:p>
        </p:txBody>
      </p:sp>
    </p:spTree>
    <p:extLst>
      <p:ext uri="{BB962C8B-B14F-4D97-AF65-F5344CB8AC3E}">
        <p14:creationId xmlns:p14="http://schemas.microsoft.com/office/powerpoint/2010/main" val="1449982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normAutofit lnSpcReduction="10000"/>
          </a:bodyPr>
          <a:lstStyle/>
          <a:p>
            <a:pPr lvl="0" algn="just">
              <a:lnSpc>
                <a:spcPct val="100000"/>
              </a:lnSpc>
              <a:spcBef>
                <a:spcPts val="0"/>
              </a:spcBef>
              <a:tabLst>
                <a:tab pos="457200" algn="l"/>
              </a:tabLst>
            </a:pPr>
            <a:r>
              <a:rPr lang="pt-BR" sz="2800" kern="0" dirty="0" err="1">
                <a:effectLst/>
                <a:latin typeface="Times New Roman" panose="02020603050405020304" pitchFamily="18" charset="0"/>
                <a:ea typeface="Times New Roman" panose="02020603050405020304" pitchFamily="18" charset="0"/>
              </a:rPr>
              <a:t>Idiorritmia</a:t>
            </a:r>
            <a:r>
              <a:rPr lang="pt-BR" sz="2800" kern="0" dirty="0">
                <a:effectLst/>
                <a:latin typeface="Times New Roman" panose="02020603050405020304" pitchFamily="18" charset="0"/>
                <a:ea typeface="Times New Roman" panose="02020603050405020304" pitchFamily="18" charset="0"/>
              </a:rPr>
              <a:t>: </a:t>
            </a:r>
          </a:p>
          <a:p>
            <a:pPr lvl="0" algn="just">
              <a:lnSpc>
                <a:spcPct val="100000"/>
              </a:lnSpc>
              <a:spcBef>
                <a:spcPts val="0"/>
              </a:spcBef>
              <a:tabLst>
                <a:tab pos="457200" algn="l"/>
              </a:tabLst>
            </a:pPr>
            <a:endParaRPr lang="pt-BR" sz="2800" kern="0" dirty="0">
              <a:effectLst/>
              <a:latin typeface="Times New Roman" panose="02020603050405020304" pitchFamily="18" charset="0"/>
              <a:ea typeface="Times New Roman" panose="02020603050405020304" pitchFamily="18" charset="0"/>
            </a:endParaRPr>
          </a:p>
          <a:p>
            <a:pPr marL="457200" lvl="0" indent="-457200" algn="just">
              <a:lnSpc>
                <a:spcPct val="100000"/>
              </a:lnSpc>
              <a:spcBef>
                <a:spcPts val="0"/>
              </a:spcBef>
              <a:buFont typeface="Arial" panose="020B0604020202020204" pitchFamily="34" charset="0"/>
              <a:buChar char="•"/>
              <a:tabLst>
                <a:tab pos="457200" algn="l"/>
              </a:tabLst>
            </a:pPr>
            <a:r>
              <a:rPr lang="pt-BR" sz="2800" kern="0" dirty="0">
                <a:effectLst/>
                <a:latin typeface="Times New Roman" panose="02020603050405020304" pitchFamily="18" charset="0"/>
                <a:ea typeface="Times New Roman" panose="02020603050405020304" pitchFamily="18" charset="0"/>
              </a:rPr>
              <a:t>o direito de certos indivíduos ou de pequenos grupos de indivíduos de viver à parte no seio da comunidade (anacoreta)</a:t>
            </a:r>
          </a:p>
          <a:p>
            <a:pPr marL="457200" lvl="0" indent="-457200" algn="just">
              <a:lnSpc>
                <a:spcPct val="100000"/>
              </a:lnSpc>
              <a:spcBef>
                <a:spcPts val="0"/>
              </a:spcBef>
              <a:buFont typeface="Arial" panose="020B0604020202020204" pitchFamily="34" charset="0"/>
              <a:buChar char="•"/>
              <a:tabLst>
                <a:tab pos="457200" algn="l"/>
              </a:tabLst>
            </a:pPr>
            <a:r>
              <a:rPr lang="pt-BR" sz="2800" kern="0" dirty="0">
                <a:effectLst/>
                <a:latin typeface="Times New Roman" panose="02020603050405020304" pitchFamily="18" charset="0"/>
                <a:ea typeface="Times New Roman" panose="02020603050405020304" pitchFamily="18" charset="0"/>
              </a:rPr>
              <a:t>não remete ao corte compassado da ideia habitual de ritmo, e sim a elementos fluidos, formas modificáveis, configurações não estáveis, vale dizer, sem fixação nem necessidade natural (o drapeado da roupa, as mudanças de humor,  o traçado da letra)</a:t>
            </a:r>
          </a:p>
          <a:p>
            <a:pPr marL="457200" lvl="0" indent="-457200" algn="just">
              <a:lnSpc>
                <a:spcPct val="100000"/>
              </a:lnSpc>
              <a:spcBef>
                <a:spcPts val="0"/>
              </a:spcBef>
              <a:buFont typeface="Arial" panose="020B0604020202020204" pitchFamily="34" charset="0"/>
              <a:buChar char="•"/>
              <a:tabLst>
                <a:tab pos="457200" algn="l"/>
              </a:tabLst>
            </a:pPr>
            <a:r>
              <a:rPr lang="pt-BR" sz="2800" kern="0" dirty="0">
                <a:effectLst/>
                <a:latin typeface="Times New Roman" panose="02020603050405020304" pitchFamily="18" charset="0"/>
                <a:ea typeface="Times New Roman" panose="02020603050405020304" pitchFamily="18" charset="0"/>
              </a:rPr>
              <a:t>delineia um movimento intersticial, provoca a fuga do código, delimita uma posição exorbitante, que resiste tanto ao isolamento como à integração, e abre o espaço de uma margem ameaçadora que recusa a incorporação a uma estrutura de poder.</a:t>
            </a:r>
          </a:p>
          <a:p>
            <a:pPr marL="457200" lvl="0" indent="-457200" algn="just">
              <a:lnSpc>
                <a:spcPct val="100000"/>
              </a:lnSpc>
              <a:spcBef>
                <a:spcPts val="0"/>
              </a:spcBef>
              <a:buFont typeface="Arial" panose="020B0604020202020204" pitchFamily="34" charset="0"/>
              <a:buChar char="•"/>
              <a:tabLst>
                <a:tab pos="457200" algn="l"/>
              </a:tabLst>
            </a:pPr>
            <a:r>
              <a:rPr lang="pt-BR" sz="2800" kern="0" dirty="0">
                <a:latin typeface="Times New Roman" panose="02020603050405020304" pitchFamily="18" charset="0"/>
                <a:ea typeface="Times New Roman" panose="02020603050405020304" pitchFamily="18" charset="0"/>
              </a:rPr>
              <a:t>comporta os riscos da incomunicação e da excentricidade</a:t>
            </a:r>
          </a:p>
          <a:p>
            <a:pPr lvl="0" algn="r">
              <a:lnSpc>
                <a:spcPct val="100000"/>
              </a:lnSpc>
              <a:spcBef>
                <a:spcPts val="0"/>
              </a:spcBef>
              <a:tabLst>
                <a:tab pos="457200" algn="l"/>
              </a:tabLst>
            </a:pPr>
            <a:endParaRPr lang="pt-BR" kern="0" dirty="0">
              <a:latin typeface="Times New Roman" panose="02020603050405020304" pitchFamily="18" charset="0"/>
              <a:ea typeface="Times New Roman" panose="02020603050405020304" pitchFamily="18" charset="0"/>
            </a:endParaRPr>
          </a:p>
          <a:p>
            <a:pPr lvl="0" algn="r">
              <a:lnSpc>
                <a:spcPct val="100000"/>
              </a:lnSpc>
              <a:spcBef>
                <a:spcPts val="0"/>
              </a:spcBef>
              <a:tabLst>
                <a:tab pos="457200" algn="l"/>
              </a:tabLst>
            </a:pPr>
            <a:endParaRPr lang="pt-BR" kern="0" dirty="0">
              <a:latin typeface="Times New Roman" panose="02020603050405020304" pitchFamily="18" charset="0"/>
              <a:ea typeface="Times New Roman" panose="02020603050405020304" pitchFamily="18" charset="0"/>
            </a:endParaRPr>
          </a:p>
          <a:p>
            <a:pPr lvl="0" algn="r">
              <a:lnSpc>
                <a:spcPct val="100000"/>
              </a:lnSpc>
              <a:spcBef>
                <a:spcPts val="0"/>
              </a:spcBef>
              <a:tabLst>
                <a:tab pos="457200" algn="l"/>
              </a:tabLst>
            </a:pPr>
            <a:r>
              <a:rPr lang="pt-BR" kern="0" dirty="0">
                <a:latin typeface="Times New Roman" panose="02020603050405020304" pitchFamily="18" charset="0"/>
                <a:ea typeface="Times New Roman" panose="02020603050405020304" pitchFamily="18" charset="0"/>
              </a:rPr>
              <a:t>Roland Barthes, </a:t>
            </a:r>
            <a:r>
              <a:rPr lang="pt-BR" i="1" kern="0" dirty="0">
                <a:latin typeface="Times New Roman" panose="02020603050405020304" pitchFamily="18" charset="0"/>
                <a:ea typeface="Times New Roman" panose="02020603050405020304" pitchFamily="18" charset="0"/>
              </a:rPr>
              <a:t>Como viver junto. Simulações romanescas de alguns espaços cotidianos</a:t>
            </a:r>
            <a:r>
              <a:rPr lang="pt-BR" kern="0" dirty="0">
                <a:latin typeface="Times New Roman" panose="02020603050405020304" pitchFamily="18" charset="0"/>
                <a:ea typeface="Times New Roman" panose="02020603050405020304" pitchFamily="18" charset="0"/>
              </a:rPr>
              <a:t>.</a:t>
            </a:r>
          </a:p>
          <a:p>
            <a:pPr marL="457200" lvl="0" indent="-457200" algn="just">
              <a:lnSpc>
                <a:spcPct val="115000"/>
              </a:lnSpc>
              <a:buFont typeface="Arial" panose="020B0604020202020204" pitchFamily="34" charset="0"/>
              <a:buChar char="•"/>
              <a:tabLst>
                <a:tab pos="457200" algn="l"/>
              </a:tabLst>
            </a:pPr>
            <a:endParaRPr lang="pt-B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562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C32DFD2F-710E-10E1-9986-A74236E8527E}"/>
              </a:ext>
            </a:extLst>
          </p:cNvPr>
          <p:cNvSpPr>
            <a:spLocks noGrp="1"/>
          </p:cNvSpPr>
          <p:nvPr>
            <p:ph type="subTitle" idx="1"/>
          </p:nvPr>
        </p:nvSpPr>
        <p:spPr>
          <a:xfrm>
            <a:off x="309283" y="161365"/>
            <a:ext cx="11537576" cy="6521823"/>
          </a:xfrm>
          <a:ln w="76200">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a:normAutofit/>
          </a:bodyPr>
          <a:lstStyle/>
          <a:p>
            <a:pPr lvl="0" algn="just">
              <a:lnSpc>
                <a:spcPct val="115000"/>
              </a:lnSpc>
              <a:tabLst>
                <a:tab pos="457200" algn="l"/>
              </a:tabLst>
            </a:pPr>
            <a:endParaRPr lang="pt-BR" sz="2800" dirty="0">
              <a:effectLst/>
              <a:latin typeface="Times New Roman" panose="02020603050405020304" pitchFamily="18" charset="0"/>
              <a:ea typeface="Times New Roman" panose="02020603050405020304" pitchFamily="18" charset="0"/>
            </a:endParaRPr>
          </a:p>
          <a:p>
            <a:pPr marL="457200" indent="-457200" algn="just">
              <a:buFont typeface="Arial" panose="020B0604020202020204" pitchFamily="34" charset="0"/>
              <a:buChar char="•"/>
            </a:pPr>
            <a:r>
              <a:rPr lang="pt-BR" sz="3200" dirty="0"/>
              <a:t>A probabilidade neutra do discurso científico (uma voz anônima, sem origem, que insere na ficção a certeza de sua verdade) </a:t>
            </a:r>
          </a:p>
          <a:p>
            <a:pPr marL="457200" indent="-457200" algn="just">
              <a:buFont typeface="Arial" panose="020B0604020202020204" pitchFamily="34" charset="0"/>
              <a:buChar char="•"/>
            </a:pPr>
            <a:r>
              <a:rPr lang="pt-BR" sz="3200" dirty="0"/>
              <a:t>Os discursos improváveis da ficção: não se trata da ciência que se torna recreativa, mas a </a:t>
            </a:r>
            <a:r>
              <a:rPr lang="pt-BR" sz="3200" dirty="0" err="1"/>
              <a:t>re-criação</a:t>
            </a:r>
            <a:r>
              <a:rPr lang="pt-BR" sz="3200" dirty="0"/>
              <a:t> a partir do discurso uniforme da ciência.</a:t>
            </a:r>
          </a:p>
          <a:p>
            <a:pPr algn="just"/>
            <a:endParaRPr lang="pt-BR" sz="3200" dirty="0"/>
          </a:p>
          <a:p>
            <a:pPr algn="just"/>
            <a:r>
              <a:rPr lang="pt-BR" sz="3200" dirty="0"/>
              <a:t>“a miraculosa estranheza do relato impossível”: a ficção devolve o discurso da ciência ao murmúrio da linguagem restituindo a sua improbabilidade.</a:t>
            </a:r>
          </a:p>
          <a:p>
            <a:pPr algn="just"/>
            <a:endParaRPr lang="pt-BR" sz="3200" dirty="0"/>
          </a:p>
          <a:p>
            <a:pPr algn="r"/>
            <a:r>
              <a:rPr lang="pt-BR" sz="3200" dirty="0" err="1"/>
              <a:t>M.Foucault</a:t>
            </a:r>
            <a:r>
              <a:rPr lang="pt-BR" sz="3200" dirty="0"/>
              <a:t>, A </a:t>
            </a:r>
            <a:r>
              <a:rPr lang="pt-BR" sz="3200" dirty="0" err="1"/>
              <a:t>proto-fábula</a:t>
            </a:r>
            <a:endParaRPr lang="pt-BR" sz="3200" dirty="0"/>
          </a:p>
        </p:txBody>
      </p:sp>
    </p:spTree>
    <p:extLst>
      <p:ext uri="{BB962C8B-B14F-4D97-AF65-F5344CB8AC3E}">
        <p14:creationId xmlns:p14="http://schemas.microsoft.com/office/powerpoint/2010/main" val="273478580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742</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7</vt:i4>
      </vt:variant>
    </vt:vector>
  </HeadingPairs>
  <TitlesOfParts>
    <vt:vector size="12" baseType="lpstr">
      <vt:lpstr>Arial</vt:lpstr>
      <vt:lpstr>Calibri</vt:lpstr>
      <vt:lpstr>Calibri Light</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Ana Cecília</dc:creator>
  <cp:lastModifiedBy>Ana Cecília</cp:lastModifiedBy>
  <cp:revision>6</cp:revision>
  <dcterms:created xsi:type="dcterms:W3CDTF">2023-04-19T23:26:04Z</dcterms:created>
  <dcterms:modified xsi:type="dcterms:W3CDTF">2023-04-27T13:43:23Z</dcterms:modified>
</cp:coreProperties>
</file>