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16" r:id="rId2"/>
    <p:sldId id="281" r:id="rId3"/>
    <p:sldId id="317" r:id="rId4"/>
    <p:sldId id="282" r:id="rId5"/>
    <p:sldId id="318" r:id="rId6"/>
    <p:sldId id="283" r:id="rId7"/>
    <p:sldId id="319" r:id="rId8"/>
    <p:sldId id="284" r:id="rId9"/>
    <p:sldId id="285" r:id="rId10"/>
    <p:sldId id="286" r:id="rId11"/>
    <p:sldId id="287" r:id="rId12"/>
    <p:sldId id="288" r:id="rId13"/>
    <p:sldId id="320"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5BE263C-DBD7-4A20-BB59-AAB30ACAA65A}" styleName="Estilo Médio 3 - Ênfas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Estilo Escuro 2 - Ênfase 1/Ênfas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87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E883CA-BE11-49BC-B3FE-0738CE14A577}" type="datetimeFigureOut">
              <a:rPr lang="pt-BR" smtClean="0"/>
              <a:t>12/03/2020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CFE84-1DEF-4B8C-B689-ECAA39F29792}" type="slidenum">
              <a:rPr lang="pt-BR" smtClean="0"/>
              <a:t>‹nº›</a:t>
            </a:fld>
            <a:endParaRPr lang="pt-BR"/>
          </a:p>
        </p:txBody>
      </p:sp>
    </p:spTree>
    <p:extLst>
      <p:ext uri="{BB962C8B-B14F-4D97-AF65-F5344CB8AC3E}">
        <p14:creationId xmlns:p14="http://schemas.microsoft.com/office/powerpoint/2010/main" val="228696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0B3A02A4-6209-4839-9E02-C5BEFE4D2D52}" type="datetime1">
              <a:rPr lang="pt-BR" smtClean="0"/>
              <a:t>12/03/2020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54986999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0B3A02A4-6209-4839-9E02-C5BEFE4D2D52}" type="datetime1">
              <a:rPr lang="pt-BR" smtClean="0"/>
              <a:t>12/03/2020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294851617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0B3A02A4-6209-4839-9E02-C5BEFE4D2D52}" type="datetime1">
              <a:rPr lang="pt-BR" smtClean="0"/>
              <a:t>12/03/2020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4CD513-99E7-41DD-A7AC-5102E3AED338}" type="slidenum">
              <a:rPr lang="pt-BR" smtClean="0"/>
              <a:t>‹nº›</a:t>
            </a:fld>
            <a:endParaRPr lang="pt-B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2896678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0B3A02A4-6209-4839-9E02-C5BEFE4D2D52}" type="datetime1">
              <a:rPr lang="pt-BR" smtClean="0"/>
              <a:t>12/03/2020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339515901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0B3A02A4-6209-4839-9E02-C5BEFE4D2D52}" type="datetime1">
              <a:rPr lang="pt-BR" smtClean="0"/>
              <a:t>12/03/2020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4CD513-99E7-41DD-A7AC-5102E3AED338}" type="slidenum">
              <a:rPr lang="pt-BR" smtClean="0"/>
              <a:t>‹nº›</a:t>
            </a:fld>
            <a:endParaRPr lang="pt-B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9738506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0B3A02A4-6209-4839-9E02-C5BEFE4D2D52}" type="datetime1">
              <a:rPr lang="pt-BR" smtClean="0"/>
              <a:t>12/03/2020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94319395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B3A02A4-6209-4839-9E02-C5BEFE4D2D52}" type="datetime1">
              <a:rPr lang="pt-BR" smtClean="0"/>
              <a:t>12/03/2020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213508487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B3A02A4-6209-4839-9E02-C5BEFE4D2D52}" type="datetime1">
              <a:rPr lang="pt-BR" smtClean="0"/>
              <a:t>12/03/2020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233137537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B3A02A4-6209-4839-9E02-C5BEFE4D2D52}" type="datetime1">
              <a:rPr lang="pt-BR" smtClean="0"/>
              <a:t>12/03/2020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364300342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5F35EFD-4B37-4EB9-9476-E4BE37878982}" type="datetime1">
              <a:rPr lang="pt-BR" smtClean="0"/>
              <a:t>12/03/2020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282028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A5DC76D-A81C-4F0D-983B-54CD4443F68F}" type="datetime1">
              <a:rPr lang="pt-BR" smtClean="0"/>
              <a:t>12/03/2020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108009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DA3295D1-3E12-4404-9D05-4C19304E974E}" type="datetime1">
              <a:rPr lang="pt-BR" smtClean="0"/>
              <a:t>12/03/2020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186870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0B3A02A4-6209-4839-9E02-C5BEFE4D2D52}" type="datetime1">
              <a:rPr lang="pt-BR" smtClean="0"/>
              <a:t>12/03/2020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361169729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A02A4-6209-4839-9E02-C5BEFE4D2D52}" type="datetime1">
              <a:rPr lang="pt-BR" smtClean="0"/>
              <a:t>12/03/2020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309263497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101EFD6-79F7-42F5-9206-43BB77714A1D}" type="datetime1">
              <a:rPr lang="pt-BR" smtClean="0"/>
              <a:t>12/03/2020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1937741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862AD633-83F1-4803-BCC9-175AFE0D5997}" type="datetime1">
              <a:rPr lang="pt-BR" smtClean="0"/>
              <a:t>12/03/2020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25477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3A02A4-6209-4839-9E02-C5BEFE4D2D52}" type="datetime1">
              <a:rPr lang="pt-BR" smtClean="0"/>
              <a:t>12/03/2020</a:t>
            </a:fld>
            <a:endParaRPr lang="pt-B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C4CD513-99E7-41DD-A7AC-5102E3AED338}" type="slidenum">
              <a:rPr lang="pt-BR" smtClean="0"/>
              <a:t>‹nº›</a:t>
            </a:fld>
            <a:endParaRPr lang="pt-BR"/>
          </a:p>
        </p:txBody>
      </p:sp>
    </p:spTree>
    <p:extLst>
      <p:ext uri="{BB962C8B-B14F-4D97-AF65-F5344CB8AC3E}">
        <p14:creationId xmlns:p14="http://schemas.microsoft.com/office/powerpoint/2010/main" val="2311656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ixaDeTexto 1">
            <a:extLst>
              <a:ext uri="{FF2B5EF4-FFF2-40B4-BE49-F238E27FC236}">
                <a16:creationId xmlns:a16="http://schemas.microsoft.com/office/drawing/2014/main" id="{0AB318AB-8407-48FB-A862-94001C74F847}"/>
              </a:ext>
            </a:extLst>
          </p:cNvPr>
          <p:cNvSpPr txBox="1">
            <a:spLocks noChangeArrowheads="1"/>
          </p:cNvSpPr>
          <p:nvPr/>
        </p:nvSpPr>
        <p:spPr bwMode="auto">
          <a:xfrm>
            <a:off x="2029063" y="3050778"/>
            <a:ext cx="7112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r"/>
            <a:r>
              <a:rPr lang="pt-BR" altLang="pt-BR" sz="2400" b="1" dirty="0"/>
              <a:t>PROJETO DE FÁBRICA</a:t>
            </a:r>
            <a:endParaRPr lang="pt-BR" altLang="pt-BR" sz="2400" dirty="0"/>
          </a:p>
        </p:txBody>
      </p:sp>
      <p:sp>
        <p:nvSpPr>
          <p:cNvPr id="13315" name="CaixaDeTexto 2">
            <a:extLst>
              <a:ext uri="{FF2B5EF4-FFF2-40B4-BE49-F238E27FC236}">
                <a16:creationId xmlns:a16="http://schemas.microsoft.com/office/drawing/2014/main" id="{46CC3CCC-040C-4779-AF39-D6A7FC57D205}"/>
              </a:ext>
            </a:extLst>
          </p:cNvPr>
          <p:cNvSpPr txBox="1">
            <a:spLocks noChangeArrowheads="1"/>
          </p:cNvSpPr>
          <p:nvPr/>
        </p:nvSpPr>
        <p:spPr bwMode="auto">
          <a:xfrm>
            <a:off x="5598021" y="5350781"/>
            <a:ext cx="3294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r"/>
            <a:r>
              <a:rPr lang="pt-BR" altLang="pt-BR" b="1" dirty="0"/>
              <a:t>Prof. Dr.  </a:t>
            </a:r>
            <a:r>
              <a:rPr lang="pt-BR" altLang="pt-BR" b="1" dirty="0" err="1"/>
              <a:t>Antonio</a:t>
            </a:r>
            <a:r>
              <a:rPr lang="pt-BR" altLang="pt-BR" b="1" dirty="0"/>
              <a:t> </a:t>
            </a:r>
            <a:r>
              <a:rPr lang="pt-BR" altLang="pt-BR" b="1" dirty="0" err="1"/>
              <a:t>Iacono</a:t>
            </a:r>
            <a:endParaRPr lang="pt-BR" altLang="pt-BR" b="1" dirty="0"/>
          </a:p>
        </p:txBody>
      </p:sp>
      <p:sp>
        <p:nvSpPr>
          <p:cNvPr id="2" name="Retângulo 1">
            <a:extLst>
              <a:ext uri="{FF2B5EF4-FFF2-40B4-BE49-F238E27FC236}">
                <a16:creationId xmlns:a16="http://schemas.microsoft.com/office/drawing/2014/main" id="{08B52596-E479-4D5E-9B89-3F5AA0C365A1}"/>
              </a:ext>
            </a:extLst>
          </p:cNvPr>
          <p:cNvSpPr/>
          <p:nvPr/>
        </p:nvSpPr>
        <p:spPr>
          <a:xfrm>
            <a:off x="2029063" y="491556"/>
            <a:ext cx="5279457" cy="707886"/>
          </a:xfrm>
          <a:prstGeom prst="rect">
            <a:avLst/>
          </a:prstGeom>
        </p:spPr>
        <p:txBody>
          <a:bodyPr wrap="square">
            <a:spAutoFit/>
          </a:bodyPr>
          <a:lstStyle/>
          <a:p>
            <a:pPr algn="ctr"/>
            <a:r>
              <a:rPr lang="pt-BR" sz="2000" b="1" spc="248" dirty="0">
                <a:solidFill>
                  <a:srgbClr val="000000"/>
                </a:solidFill>
              </a:rPr>
              <a:t>Escola de Engenharia de Lorena</a:t>
            </a:r>
            <a:br>
              <a:rPr lang="pt-BR" sz="1400" dirty="0"/>
            </a:br>
            <a:r>
              <a:rPr lang="pt-BR" sz="2000" b="1" spc="225" dirty="0">
                <a:solidFill>
                  <a:srgbClr val="000000"/>
                </a:solidFill>
              </a:rPr>
              <a:t>Universidade</a:t>
            </a:r>
            <a:r>
              <a:rPr lang="pt-BR" sz="1400" b="1" spc="225" dirty="0">
                <a:solidFill>
                  <a:srgbClr val="000000"/>
                </a:solidFill>
              </a:rPr>
              <a:t> </a:t>
            </a:r>
            <a:r>
              <a:rPr lang="pt-BR" sz="2000" b="1" spc="225" dirty="0">
                <a:solidFill>
                  <a:srgbClr val="000000"/>
                </a:solidFill>
              </a:rPr>
              <a:t>de São Paulo</a:t>
            </a:r>
            <a:endParaRPr lang="pt-BR" sz="1400" spc="225" dirty="0"/>
          </a:p>
        </p:txBody>
      </p:sp>
      <p:pic>
        <p:nvPicPr>
          <p:cNvPr id="4" name="Imagem 3" descr="Uma imagem contendo ao ar livre&#10;&#10;Descrição gerada com alta confiança">
            <a:extLst>
              <a:ext uri="{FF2B5EF4-FFF2-40B4-BE49-F238E27FC236}">
                <a16:creationId xmlns:a16="http://schemas.microsoft.com/office/drawing/2014/main" id="{CF05901E-1ADC-4BE6-BF68-0E3791FDB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480" y="288783"/>
            <a:ext cx="972000" cy="1127520"/>
          </a:xfrm>
          <a:prstGeom prst="rect">
            <a:avLst/>
          </a:prstGeom>
        </p:spPr>
      </p:pic>
      <p:pic>
        <p:nvPicPr>
          <p:cNvPr id="8" name="Imagem 7">
            <a:extLst>
              <a:ext uri="{FF2B5EF4-FFF2-40B4-BE49-F238E27FC236}">
                <a16:creationId xmlns:a16="http://schemas.microsoft.com/office/drawing/2014/main" id="{63F2DFF7-63E4-44CB-B340-BF1C9507BA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27527"/>
            <a:ext cx="1944000" cy="1374387"/>
          </a:xfrm>
          <a:prstGeom prst="rect">
            <a:avLst/>
          </a:prstGeom>
        </p:spPr>
      </p:pic>
      <p:sp>
        <p:nvSpPr>
          <p:cNvPr id="9" name="Espaço Reservado para Número de Slide 8">
            <a:extLst>
              <a:ext uri="{FF2B5EF4-FFF2-40B4-BE49-F238E27FC236}">
                <a16:creationId xmlns:a16="http://schemas.microsoft.com/office/drawing/2014/main" id="{A83E9C5A-C571-4A7A-A976-F8F16F83CED2}"/>
              </a:ext>
            </a:extLst>
          </p:cNvPr>
          <p:cNvSpPr>
            <a:spLocks noGrp="1"/>
          </p:cNvSpPr>
          <p:nvPr>
            <p:ph type="sldNum" sz="quarter" idx="12"/>
          </p:nvPr>
        </p:nvSpPr>
        <p:spPr/>
        <p:txBody>
          <a:bodyPr/>
          <a:lstStyle/>
          <a:p>
            <a:fld id="{D6447FA7-06C3-4602-8EAF-D5C069DD624E}" type="slidenum">
              <a:rPr lang="pt-BR" altLang="pt-BR" smtClean="0"/>
              <a:pPr/>
              <a:t>1</a:t>
            </a:fld>
            <a:endParaRPr lang="pt-BR" altLang="pt-BR" dirty="0"/>
          </a:p>
        </p:txBody>
      </p:sp>
      <p:sp>
        <p:nvSpPr>
          <p:cNvPr id="3" name="Retângulo 2">
            <a:extLst>
              <a:ext uri="{FF2B5EF4-FFF2-40B4-BE49-F238E27FC236}">
                <a16:creationId xmlns:a16="http://schemas.microsoft.com/office/drawing/2014/main" id="{37021E3F-8327-43DC-8728-6C487AF0A525}"/>
              </a:ext>
            </a:extLst>
          </p:cNvPr>
          <p:cNvSpPr/>
          <p:nvPr/>
        </p:nvSpPr>
        <p:spPr>
          <a:xfrm>
            <a:off x="6834675" y="3438856"/>
            <a:ext cx="2159566" cy="507831"/>
          </a:xfrm>
          <a:prstGeom prst="rect">
            <a:avLst/>
          </a:prstGeom>
        </p:spPr>
        <p:txBody>
          <a:bodyPr wrap="none">
            <a:spAutoFit/>
          </a:bodyPr>
          <a:lstStyle/>
          <a:p>
            <a:r>
              <a:rPr lang="pt-BR" sz="1350" b="1" dirty="0">
                <a:latin typeface="Verdana, Arial, Helvetica, sans-serif"/>
              </a:rPr>
              <a:t>Disciplina: LOQ4216</a:t>
            </a:r>
          </a:p>
          <a:p>
            <a:endParaRPr lang="pt-BR" sz="1350" b="1" dirty="0">
              <a:latin typeface="Verdana, Arial, Helvetica, sans-serif"/>
            </a:endParaRPr>
          </a:p>
        </p:txBody>
      </p:sp>
      <p:sp>
        <p:nvSpPr>
          <p:cNvPr id="5" name="Retângulo 4">
            <a:extLst>
              <a:ext uri="{FF2B5EF4-FFF2-40B4-BE49-F238E27FC236}">
                <a16:creationId xmlns:a16="http://schemas.microsoft.com/office/drawing/2014/main" id="{329F26CE-27AE-402D-87B0-3EF73FA7C58E}"/>
              </a:ext>
            </a:extLst>
          </p:cNvPr>
          <p:cNvSpPr/>
          <p:nvPr/>
        </p:nvSpPr>
        <p:spPr>
          <a:xfrm>
            <a:off x="827583" y="4145470"/>
            <a:ext cx="8166657" cy="584775"/>
          </a:xfrm>
          <a:prstGeom prst="rect">
            <a:avLst/>
          </a:prstGeom>
        </p:spPr>
        <p:txBody>
          <a:bodyPr wrap="square">
            <a:spAutoFit/>
          </a:bodyPr>
          <a:lstStyle/>
          <a:p>
            <a:pPr algn="ctr"/>
            <a:r>
              <a:rPr lang="pt-BR" sz="3200" b="1" dirty="0">
                <a:solidFill>
                  <a:srgbClr val="002060"/>
                </a:solidFill>
                <a:latin typeface="Verdana, Arial, Helvetica, sans-serif"/>
              </a:rPr>
              <a:t>Tipos de Arranjo Físico</a:t>
            </a:r>
            <a:endParaRPr lang="pt-BR" sz="3200"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10</a:t>
            </a:fld>
            <a:endParaRPr lang="pt-BR" dirty="0"/>
          </a:p>
        </p:txBody>
      </p:sp>
      <p:sp>
        <p:nvSpPr>
          <p:cNvPr id="4" name="CaixaDeTexto 3"/>
          <p:cNvSpPr txBox="1"/>
          <p:nvPr/>
        </p:nvSpPr>
        <p:spPr>
          <a:xfrm>
            <a:off x="251520" y="188640"/>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311537" y="764704"/>
            <a:ext cx="7920880" cy="400110"/>
          </a:xfrm>
          <a:prstGeom prst="rect">
            <a:avLst/>
          </a:prstGeom>
        </p:spPr>
        <p:txBody>
          <a:bodyPr wrap="square">
            <a:spAutoFit/>
          </a:bodyPr>
          <a:lstStyle/>
          <a:p>
            <a:pPr>
              <a:spcAft>
                <a:spcPts val="1200"/>
              </a:spcAft>
            </a:pPr>
            <a:r>
              <a:rPr lang="pt-BR" sz="2000" b="1" i="1" dirty="0"/>
              <a:t>1. Arranjo físico posicional (</a:t>
            </a:r>
            <a:r>
              <a:rPr lang="pt-BR" sz="2000" b="1" dirty="0"/>
              <a:t>arranjo físico de posição fixa)</a:t>
            </a:r>
          </a:p>
        </p:txBody>
      </p:sp>
      <p:sp>
        <p:nvSpPr>
          <p:cNvPr id="3" name="Retângulo 2"/>
          <p:cNvSpPr/>
          <p:nvPr/>
        </p:nvSpPr>
        <p:spPr>
          <a:xfrm>
            <a:off x="323528" y="1353604"/>
            <a:ext cx="8352928" cy="4785926"/>
          </a:xfrm>
          <a:prstGeom prst="rect">
            <a:avLst/>
          </a:prstGeom>
        </p:spPr>
        <p:txBody>
          <a:bodyPr wrap="square">
            <a:spAutoFit/>
          </a:bodyPr>
          <a:lstStyle/>
          <a:p>
            <a:pPr marL="285750" indent="-285750" algn="just">
              <a:spcAft>
                <a:spcPts val="600"/>
              </a:spcAft>
              <a:buFont typeface="Wingdings" pitchFamily="2" charset="2"/>
              <a:buChar char="Ø"/>
            </a:pPr>
            <a:r>
              <a:rPr lang="pt-BR" dirty="0"/>
              <a:t>Caracteriza-se pelo material ou pessoa processado pela operação ficar estacionário por impossibilidade, ou por inviabilidade ou por inconveniência de fazê-lo mover-se entre as etapas do processo de agregação de valor. Como o objeto da operação fica estacionado, são os recursos que se deslocam até ele. Exemplos são:</a:t>
            </a:r>
          </a:p>
          <a:p>
            <a:pPr marL="742950" lvl="1" indent="-285750" algn="just">
              <a:spcAft>
                <a:spcPts val="600"/>
              </a:spcAft>
              <a:buFont typeface="Arial" pitchFamily="34" charset="0"/>
              <a:buChar char="•"/>
            </a:pPr>
            <a:r>
              <a:rPr lang="pt-BR" dirty="0"/>
              <a:t>A construção civil: impossível fazer um edifício mover-se entre etapas de um processo produtivo;</a:t>
            </a:r>
          </a:p>
          <a:p>
            <a:pPr marL="742950" lvl="1" indent="-285750" algn="just">
              <a:spcAft>
                <a:spcPts val="600"/>
              </a:spcAft>
              <a:buFont typeface="Arial" pitchFamily="34" charset="0"/>
              <a:buChar char="•"/>
            </a:pPr>
            <a:r>
              <a:rPr lang="pt-BR" dirty="0"/>
              <a:t>Cirurgia de coração - pacientes estão em um estado muito delicado para serem movidos;</a:t>
            </a:r>
          </a:p>
          <a:p>
            <a:pPr marL="742950" lvl="1" indent="-285750" algn="just">
              <a:spcAft>
                <a:spcPts val="600"/>
              </a:spcAft>
              <a:buFont typeface="Arial" pitchFamily="34" charset="0"/>
              <a:buChar char="•"/>
            </a:pPr>
            <a:r>
              <a:rPr lang="pt-BR" dirty="0"/>
              <a:t>Aviões de grande porte: produto muito grande para mover-se</a:t>
            </a:r>
          </a:p>
          <a:p>
            <a:pPr marL="742950" lvl="1" indent="-285750" algn="just">
              <a:spcAft>
                <a:spcPts val="600"/>
              </a:spcAft>
              <a:buFont typeface="Arial" pitchFamily="34" charset="0"/>
              <a:buChar char="•"/>
            </a:pPr>
            <a:r>
              <a:rPr lang="pt-BR" dirty="0"/>
              <a:t>Restaurantes: o cliente fica sentado e os recursos vão a ele;</a:t>
            </a:r>
          </a:p>
          <a:p>
            <a:pPr marL="742950" lvl="1" indent="-285750" algn="just">
              <a:spcAft>
                <a:spcPts val="600"/>
              </a:spcAft>
              <a:buFont typeface="Arial" pitchFamily="34" charset="0"/>
              <a:buChar char="•"/>
            </a:pPr>
            <a:r>
              <a:rPr lang="pt-BR" dirty="0"/>
              <a:t>Manutenção de computador de grande porte: produto muito grande e provavelmente também muito delicado para ser movido e o cliente pode </a:t>
            </a:r>
          </a:p>
          <a:p>
            <a:pPr marL="285750" indent="-285750" algn="just">
              <a:spcAft>
                <a:spcPts val="600"/>
              </a:spcAft>
              <a:buFont typeface="Wingdings" pitchFamily="2" charset="2"/>
              <a:buChar char="Ø"/>
            </a:pPr>
            <a:r>
              <a:rPr lang="pt-BR" dirty="0"/>
              <a:t>Eficiência é baixa (terceirização de grande parte das etapas do processo. </a:t>
            </a:r>
          </a:p>
          <a:p>
            <a:pPr marL="285750" indent="-285750" algn="just">
              <a:spcAft>
                <a:spcPts val="600"/>
              </a:spcAft>
              <a:buFont typeface="Wingdings" pitchFamily="2" charset="2"/>
              <a:buChar char="Ø"/>
            </a:pPr>
            <a:r>
              <a:rPr lang="pt-BR" dirty="0"/>
              <a:t>Permite grau máximo de customização: dedicam-se a produtos únicos ou em muito pequenas quantidades. </a:t>
            </a:r>
          </a:p>
        </p:txBody>
      </p:sp>
    </p:spTree>
    <p:extLst>
      <p:ext uri="{BB962C8B-B14F-4D97-AF65-F5344CB8AC3E}">
        <p14:creationId xmlns:p14="http://schemas.microsoft.com/office/powerpoint/2010/main" val="3274161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11</a:t>
            </a:fld>
            <a:endParaRPr lang="pt-BR" dirty="0"/>
          </a:p>
        </p:txBody>
      </p:sp>
      <p:sp>
        <p:nvSpPr>
          <p:cNvPr id="4" name="CaixaDeTexto 3"/>
          <p:cNvSpPr txBox="1"/>
          <p:nvPr/>
        </p:nvSpPr>
        <p:spPr>
          <a:xfrm>
            <a:off x="251520" y="188640"/>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311537" y="764704"/>
            <a:ext cx="7920880" cy="400110"/>
          </a:xfrm>
          <a:prstGeom prst="rect">
            <a:avLst/>
          </a:prstGeom>
        </p:spPr>
        <p:txBody>
          <a:bodyPr wrap="square">
            <a:spAutoFit/>
          </a:bodyPr>
          <a:lstStyle/>
          <a:p>
            <a:pPr>
              <a:spcAft>
                <a:spcPts val="1200"/>
              </a:spcAft>
            </a:pPr>
            <a:r>
              <a:rPr lang="pt-BR" sz="2000" b="1" i="1" dirty="0"/>
              <a:t>1. Arranjo físico posicional (</a:t>
            </a:r>
            <a:r>
              <a:rPr lang="pt-BR" sz="2000" b="1" dirty="0"/>
              <a:t>arranjo físico de posição fixa)</a:t>
            </a:r>
          </a:p>
        </p:txBody>
      </p:sp>
      <p:pic>
        <p:nvPicPr>
          <p:cNvPr id="6" name="Imagem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rot="10800000">
            <a:off x="312760" y="1377303"/>
            <a:ext cx="8507712" cy="478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07216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12</a:t>
            </a:fld>
            <a:endParaRPr lang="pt-BR" dirty="0"/>
          </a:p>
        </p:txBody>
      </p:sp>
      <p:sp>
        <p:nvSpPr>
          <p:cNvPr id="4" name="CaixaDeTexto 3"/>
          <p:cNvSpPr txBox="1"/>
          <p:nvPr/>
        </p:nvSpPr>
        <p:spPr>
          <a:xfrm>
            <a:off x="251520" y="188640"/>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311537" y="692696"/>
            <a:ext cx="7920880" cy="400110"/>
          </a:xfrm>
          <a:prstGeom prst="rect">
            <a:avLst/>
          </a:prstGeom>
        </p:spPr>
        <p:txBody>
          <a:bodyPr wrap="square">
            <a:spAutoFit/>
          </a:bodyPr>
          <a:lstStyle/>
          <a:p>
            <a:r>
              <a:rPr lang="pt-BR" sz="2000" b="1" i="1" dirty="0"/>
              <a:t>2. Arranjo Físico Funcional ou por processo</a:t>
            </a:r>
            <a:endParaRPr lang="pt-BR" sz="2000" dirty="0"/>
          </a:p>
        </p:txBody>
      </p:sp>
      <p:sp>
        <p:nvSpPr>
          <p:cNvPr id="3" name="Retângulo 2"/>
          <p:cNvSpPr/>
          <p:nvPr/>
        </p:nvSpPr>
        <p:spPr>
          <a:xfrm>
            <a:off x="251520" y="1196752"/>
            <a:ext cx="8496944" cy="5386090"/>
          </a:xfrm>
          <a:prstGeom prst="rect">
            <a:avLst/>
          </a:prstGeom>
        </p:spPr>
        <p:txBody>
          <a:bodyPr wrap="square">
            <a:spAutoFit/>
          </a:bodyPr>
          <a:lstStyle/>
          <a:p>
            <a:pPr marL="285750" indent="-285750" algn="just">
              <a:spcAft>
                <a:spcPts val="600"/>
              </a:spcAft>
              <a:buFont typeface="Wingdings" pitchFamily="2" charset="2"/>
              <a:buChar char="Ø"/>
            </a:pPr>
            <a:r>
              <a:rPr lang="pt-BR" sz="1900" dirty="0"/>
              <a:t>característico de muitas indústrias e provavelmente da maioria das atividades de prestação de serviços</a:t>
            </a:r>
          </a:p>
          <a:p>
            <a:pPr marL="285750" indent="-285750" algn="just">
              <a:spcAft>
                <a:spcPts val="600"/>
              </a:spcAft>
              <a:buFont typeface="Wingdings" pitchFamily="2" charset="2"/>
              <a:buChar char="Ø"/>
            </a:pPr>
            <a:endParaRPr lang="pt-BR" sz="1900" dirty="0"/>
          </a:p>
          <a:p>
            <a:pPr marL="285750" indent="-285750" algn="just">
              <a:spcAft>
                <a:spcPts val="600"/>
              </a:spcAft>
              <a:buFont typeface="Wingdings" pitchFamily="2" charset="2"/>
              <a:buChar char="Ø"/>
            </a:pPr>
            <a:r>
              <a:rPr lang="pt-BR" sz="1900" dirty="0"/>
              <a:t>os centros de trabalho são agrupados de acordo com a função que desempenham.</a:t>
            </a:r>
          </a:p>
          <a:p>
            <a:pPr marL="285750" indent="-285750" algn="just">
              <a:spcAft>
                <a:spcPts val="600"/>
              </a:spcAft>
              <a:buFont typeface="Wingdings" pitchFamily="2" charset="2"/>
              <a:buChar char="Ø"/>
            </a:pPr>
            <a:endParaRPr lang="pt-BR" sz="1900" dirty="0"/>
          </a:p>
          <a:p>
            <a:pPr marL="285750" indent="-285750" algn="just">
              <a:spcAft>
                <a:spcPts val="600"/>
              </a:spcAft>
              <a:buFont typeface="Wingdings" pitchFamily="2" charset="2"/>
              <a:buChar char="Ø"/>
            </a:pPr>
            <a:r>
              <a:rPr lang="pt-BR" sz="1900" dirty="0"/>
              <a:t>Os materiais (ou pessoas) movem-se de um centro a outro de acordo com a necessidade.</a:t>
            </a:r>
          </a:p>
          <a:p>
            <a:pPr marL="285750" indent="-285750" algn="just">
              <a:spcAft>
                <a:spcPts val="600"/>
              </a:spcAft>
              <a:buFont typeface="Wingdings" pitchFamily="2" charset="2"/>
              <a:buChar char="Ø"/>
            </a:pPr>
            <a:endParaRPr lang="pt-BR" sz="1900" dirty="0"/>
          </a:p>
          <a:p>
            <a:pPr marL="285750" indent="-285750" algn="just">
              <a:spcAft>
                <a:spcPts val="600"/>
              </a:spcAft>
              <a:buFont typeface="Wingdings" pitchFamily="2" charset="2"/>
              <a:buChar char="Ø"/>
            </a:pPr>
            <a:r>
              <a:rPr lang="pt-BR" sz="1900" dirty="0"/>
              <a:t>Hospitais, escolas, armazéns, bancos e muitas outras atividades são organizados por processo; na indústria</a:t>
            </a:r>
          </a:p>
          <a:p>
            <a:pPr marL="285750" indent="-285750" algn="just">
              <a:spcAft>
                <a:spcPts val="600"/>
              </a:spcAft>
              <a:buFont typeface="Wingdings" pitchFamily="2" charset="2"/>
              <a:buChar char="Ø"/>
            </a:pPr>
            <a:endParaRPr lang="pt-BR" sz="1900" dirty="0"/>
          </a:p>
          <a:p>
            <a:pPr marL="285750" indent="-285750" algn="just">
              <a:spcAft>
                <a:spcPts val="600"/>
              </a:spcAft>
              <a:buFont typeface="Wingdings" pitchFamily="2" charset="2"/>
              <a:buChar char="Ø"/>
            </a:pPr>
            <a:r>
              <a:rPr lang="pt-BR" sz="1900" dirty="0"/>
              <a:t>o produto caminha até a máquina adequado à próxima operação. O mesmo grupo de máquinas, assim, serve a produtos diferenciados, aumentando a flexibilidade do sistema a mudanças no projeto do produto e/ou processo.</a:t>
            </a:r>
          </a:p>
        </p:txBody>
      </p:sp>
    </p:spTree>
    <p:extLst>
      <p:ext uri="{BB962C8B-B14F-4D97-AF65-F5344CB8AC3E}">
        <p14:creationId xmlns:p14="http://schemas.microsoft.com/office/powerpoint/2010/main" val="4098676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13</a:t>
            </a:fld>
            <a:endParaRPr lang="pt-BR" dirty="0"/>
          </a:p>
        </p:txBody>
      </p:sp>
      <p:sp>
        <p:nvSpPr>
          <p:cNvPr id="4" name="CaixaDeTexto 3"/>
          <p:cNvSpPr txBox="1"/>
          <p:nvPr/>
        </p:nvSpPr>
        <p:spPr>
          <a:xfrm>
            <a:off x="251520" y="188640"/>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311537" y="692696"/>
            <a:ext cx="7920880" cy="400110"/>
          </a:xfrm>
          <a:prstGeom prst="rect">
            <a:avLst/>
          </a:prstGeom>
        </p:spPr>
        <p:txBody>
          <a:bodyPr wrap="square">
            <a:spAutoFit/>
          </a:bodyPr>
          <a:lstStyle/>
          <a:p>
            <a:r>
              <a:rPr lang="pt-BR" sz="2000" b="1" i="1" dirty="0"/>
              <a:t>2. Arranjo Físico Funcional ou por processo</a:t>
            </a:r>
            <a:endParaRPr lang="pt-BR" sz="2000" dirty="0"/>
          </a:p>
        </p:txBody>
      </p:sp>
      <p:sp>
        <p:nvSpPr>
          <p:cNvPr id="3" name="Retângulo 2"/>
          <p:cNvSpPr/>
          <p:nvPr/>
        </p:nvSpPr>
        <p:spPr>
          <a:xfrm>
            <a:off x="251520" y="1124744"/>
            <a:ext cx="8496944" cy="5693866"/>
          </a:xfrm>
          <a:prstGeom prst="rect">
            <a:avLst/>
          </a:prstGeom>
        </p:spPr>
        <p:txBody>
          <a:bodyPr wrap="square">
            <a:spAutoFit/>
          </a:bodyPr>
          <a:lstStyle/>
          <a:p>
            <a:pPr marL="285750" indent="-285750" algn="just">
              <a:spcAft>
                <a:spcPts val="600"/>
              </a:spcAft>
              <a:buFont typeface="Wingdings" pitchFamily="2" charset="2"/>
              <a:buChar char="Ø"/>
            </a:pPr>
            <a:r>
              <a:rPr lang="pt-BR" dirty="0"/>
              <a:t>A lógica é a de agrupa recursos com função ou processo similar. outros exemplos:</a:t>
            </a:r>
          </a:p>
          <a:p>
            <a:pPr marL="285750" indent="-285750" algn="just">
              <a:spcAft>
                <a:spcPts val="600"/>
              </a:spcAft>
              <a:buFont typeface="Wingdings" pitchFamily="2" charset="2"/>
              <a:buChar char="Ø"/>
            </a:pPr>
            <a:endParaRPr lang="pt-BR" dirty="0"/>
          </a:p>
          <a:p>
            <a:pPr marL="742950" lvl="1" indent="-285750" algn="just">
              <a:spcAft>
                <a:spcPts val="600"/>
              </a:spcAft>
              <a:buFont typeface="Arial" pitchFamily="34" charset="0"/>
              <a:buChar char="•"/>
            </a:pPr>
            <a:r>
              <a:rPr lang="pt-BR" dirty="0"/>
              <a:t>Numa planta fabril com arranjo funcional, o tornos ficam todos agrupados na "tornearia", as furadeiras ficam agrupadas no "setor de furação", e assim por diante;</a:t>
            </a:r>
          </a:p>
          <a:p>
            <a:pPr marL="742950" lvl="1" indent="-285750" algn="just">
              <a:spcAft>
                <a:spcPts val="600"/>
              </a:spcAft>
              <a:buFont typeface="Arial" pitchFamily="34" charset="0"/>
              <a:buChar char="•"/>
            </a:pPr>
            <a:endParaRPr lang="pt-BR" dirty="0"/>
          </a:p>
          <a:p>
            <a:pPr marL="742950" lvl="1" indent="-285750" algn="just">
              <a:spcAft>
                <a:spcPts val="600"/>
              </a:spcAft>
              <a:buFont typeface="Arial" pitchFamily="34" charset="0"/>
              <a:buChar char="•"/>
            </a:pPr>
            <a:r>
              <a:rPr lang="pt-BR" dirty="0"/>
              <a:t>Numa loja de departamentos com arranjo por processo, a organização de seus departamentos é feita em "roupas femininas", "roupas masculinas", "sapatos" </a:t>
            </a:r>
            <a:r>
              <a:rPr lang="pt-BR" dirty="0" err="1"/>
              <a:t>etc</a:t>
            </a:r>
            <a:r>
              <a:rPr lang="pt-BR" dirty="0"/>
              <a:t>;</a:t>
            </a:r>
          </a:p>
          <a:p>
            <a:pPr marL="742950" lvl="1" indent="-285750" algn="just">
              <a:spcAft>
                <a:spcPts val="600"/>
              </a:spcAft>
              <a:buFont typeface="Arial" pitchFamily="34" charset="0"/>
              <a:buChar char="•"/>
            </a:pPr>
            <a:endParaRPr lang="pt-BR" dirty="0"/>
          </a:p>
          <a:p>
            <a:pPr marL="742950" lvl="1" indent="-285750" algn="just">
              <a:spcAft>
                <a:spcPts val="600"/>
              </a:spcAft>
              <a:buFont typeface="Arial" pitchFamily="34" charset="0"/>
              <a:buChar char="•"/>
            </a:pPr>
            <a:r>
              <a:rPr lang="pt-BR" dirty="0"/>
              <a:t>Num supermercado com arranjo por processe os produtos são também, em geral, agrupado de acordo com sua função: "material de limpeza", "congelados", "alimentos" </a:t>
            </a:r>
            <a:r>
              <a:rPr lang="pt-BR" dirty="0" err="1"/>
              <a:t>etc</a:t>
            </a:r>
            <a:r>
              <a:rPr lang="pt-BR" dirty="0"/>
              <a:t>;</a:t>
            </a:r>
          </a:p>
          <a:p>
            <a:pPr marL="742950" lvl="1" indent="-285750" algn="just">
              <a:spcAft>
                <a:spcPts val="600"/>
              </a:spcAft>
              <a:buFont typeface="Arial" pitchFamily="34" charset="0"/>
              <a:buChar char="•"/>
            </a:pPr>
            <a:endParaRPr lang="pt-BR" dirty="0"/>
          </a:p>
          <a:p>
            <a:pPr marL="742950" lvl="1" indent="-285750" algn="just">
              <a:spcAft>
                <a:spcPts val="600"/>
              </a:spcAft>
              <a:buFont typeface="Arial" pitchFamily="34" charset="0"/>
              <a:buChar char="•"/>
            </a:pPr>
            <a:r>
              <a:rPr lang="pt-BR" dirty="0"/>
              <a:t>Num hospital com arranjo funcional, os setores são organizados pela especialidade ou função "setor de radiologia", "setor de ortopedia" "setor de análises clínicas" etc.</a:t>
            </a:r>
          </a:p>
        </p:txBody>
      </p:sp>
    </p:spTree>
    <p:extLst>
      <p:ext uri="{BB962C8B-B14F-4D97-AF65-F5344CB8AC3E}">
        <p14:creationId xmlns:p14="http://schemas.microsoft.com/office/powerpoint/2010/main" val="3602145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14</a:t>
            </a:fld>
            <a:endParaRPr lang="pt-BR" dirty="0"/>
          </a:p>
        </p:txBody>
      </p:sp>
      <p:sp>
        <p:nvSpPr>
          <p:cNvPr id="4" name="CaixaDeTexto 3"/>
          <p:cNvSpPr txBox="1"/>
          <p:nvPr/>
        </p:nvSpPr>
        <p:spPr>
          <a:xfrm>
            <a:off x="251520" y="188640"/>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311537" y="692696"/>
            <a:ext cx="7920880" cy="400110"/>
          </a:xfrm>
          <a:prstGeom prst="rect">
            <a:avLst/>
          </a:prstGeom>
        </p:spPr>
        <p:txBody>
          <a:bodyPr wrap="square">
            <a:spAutoFit/>
          </a:bodyPr>
          <a:lstStyle/>
          <a:p>
            <a:r>
              <a:rPr lang="pt-BR" sz="2000" b="1" i="1" dirty="0"/>
              <a:t>2. Arranjo Físico Funcional ou por processo</a:t>
            </a:r>
            <a:endParaRPr lang="pt-BR" sz="2000"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988840"/>
            <a:ext cx="8051458" cy="34560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7" name="Retângulo 6"/>
          <p:cNvSpPr/>
          <p:nvPr/>
        </p:nvSpPr>
        <p:spPr>
          <a:xfrm>
            <a:off x="540999" y="1249015"/>
            <a:ext cx="8351481" cy="307777"/>
          </a:xfrm>
          <a:prstGeom prst="rect">
            <a:avLst/>
          </a:prstGeom>
        </p:spPr>
        <p:txBody>
          <a:bodyPr wrap="square">
            <a:spAutoFit/>
          </a:bodyPr>
          <a:lstStyle/>
          <a:p>
            <a:r>
              <a:rPr lang="pt-BR" sz="1400" b="1" dirty="0"/>
              <a:t>Ilustração de arranjos físicos por processo e os correspondentes fluxos X e Y de pessoas (a) e de materiais (b)</a:t>
            </a:r>
            <a:endParaRPr lang="pt-BR" sz="1400" dirty="0"/>
          </a:p>
        </p:txBody>
      </p:sp>
      <p:sp>
        <p:nvSpPr>
          <p:cNvPr id="8" name="Retângulo 7"/>
          <p:cNvSpPr/>
          <p:nvPr/>
        </p:nvSpPr>
        <p:spPr>
          <a:xfrm>
            <a:off x="3094529" y="5106963"/>
            <a:ext cx="2372381" cy="307777"/>
          </a:xfrm>
          <a:prstGeom prst="rect">
            <a:avLst/>
          </a:prstGeom>
        </p:spPr>
        <p:txBody>
          <a:bodyPr wrap="none">
            <a:spAutoFit/>
          </a:bodyPr>
          <a:lstStyle/>
          <a:p>
            <a:r>
              <a:rPr lang="pt-BR" sz="1400" b="1" dirty="0"/>
              <a:t>Fonte: Corrêa e Corrêa (2011)</a:t>
            </a:r>
            <a:endParaRPr lang="pt-BR" sz="1400" dirty="0"/>
          </a:p>
        </p:txBody>
      </p:sp>
    </p:spTree>
    <p:extLst>
      <p:ext uri="{BB962C8B-B14F-4D97-AF65-F5344CB8AC3E}">
        <p14:creationId xmlns:p14="http://schemas.microsoft.com/office/powerpoint/2010/main" val="4040824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15</a:t>
            </a:fld>
            <a:endParaRPr lang="pt-BR" dirty="0"/>
          </a:p>
        </p:txBody>
      </p:sp>
      <p:sp>
        <p:nvSpPr>
          <p:cNvPr id="4" name="CaixaDeTexto 3"/>
          <p:cNvSpPr txBox="1"/>
          <p:nvPr/>
        </p:nvSpPr>
        <p:spPr>
          <a:xfrm>
            <a:off x="251520" y="188640"/>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311537" y="692696"/>
            <a:ext cx="7920880" cy="400110"/>
          </a:xfrm>
          <a:prstGeom prst="rect">
            <a:avLst/>
          </a:prstGeom>
        </p:spPr>
        <p:txBody>
          <a:bodyPr wrap="square">
            <a:spAutoFit/>
          </a:bodyPr>
          <a:lstStyle/>
          <a:p>
            <a:r>
              <a:rPr lang="pt-BR" sz="2000" b="1" i="1" dirty="0"/>
              <a:t>2. Arranjo Físico Funcional ou por processo</a:t>
            </a:r>
            <a:endParaRPr lang="pt-BR" sz="2000" dirty="0"/>
          </a:p>
        </p:txBody>
      </p:sp>
      <p:sp>
        <p:nvSpPr>
          <p:cNvPr id="3" name="Retângulo 2"/>
          <p:cNvSpPr/>
          <p:nvPr/>
        </p:nvSpPr>
        <p:spPr>
          <a:xfrm>
            <a:off x="251520" y="1196752"/>
            <a:ext cx="8496944" cy="4739759"/>
          </a:xfrm>
          <a:prstGeom prst="rect">
            <a:avLst/>
          </a:prstGeom>
        </p:spPr>
        <p:txBody>
          <a:bodyPr wrap="square">
            <a:spAutoFit/>
          </a:bodyPr>
          <a:lstStyle/>
          <a:p>
            <a:pPr algn="just">
              <a:spcAft>
                <a:spcPts val="1200"/>
              </a:spcAft>
            </a:pPr>
            <a:r>
              <a:rPr lang="pt-BR" b="1" dirty="0">
                <a:solidFill>
                  <a:srgbClr val="0070C0"/>
                </a:solidFill>
              </a:rPr>
              <a:t>São características fundamentais do arranjo físico por processo:</a:t>
            </a:r>
          </a:p>
          <a:p>
            <a:pPr marL="285750" lvl="0" indent="-285750" algn="just">
              <a:spcAft>
                <a:spcPts val="1200"/>
              </a:spcAft>
              <a:buFont typeface="Wingdings" pitchFamily="2" charset="2"/>
              <a:buChar char="Ø"/>
            </a:pPr>
            <a:r>
              <a:rPr lang="pt-BR" dirty="0"/>
              <a:t>A adaptação à produção de uma linha variada de produtos ou a prestação de diversos serviços.</a:t>
            </a:r>
          </a:p>
          <a:p>
            <a:pPr marL="285750" lvl="0" indent="-285750" algn="just">
              <a:spcAft>
                <a:spcPts val="1200"/>
              </a:spcAft>
              <a:buFont typeface="Wingdings" pitchFamily="2" charset="2"/>
              <a:buChar char="Ø"/>
            </a:pPr>
            <a:r>
              <a:rPr lang="pt-BR" dirty="0"/>
              <a:t>Cada produto passa pelos centros de trabalho necessários, formando uma rede de fluxos. No caso de atividades de serviços, a movimentação é a do próprio cliente, como a que ocorre com os pacientes em um hospital ou clínica.</a:t>
            </a:r>
          </a:p>
          <a:p>
            <a:pPr marL="285750" lvl="0" indent="-285750" algn="just">
              <a:spcAft>
                <a:spcPts val="1200"/>
              </a:spcAft>
              <a:buFont typeface="Wingdings" pitchFamily="2" charset="2"/>
              <a:buChar char="Ø"/>
            </a:pPr>
            <a:r>
              <a:rPr lang="pt-BR" dirty="0"/>
              <a:t>As taxas de produção são relativamente baixas, se comparadas àquelas obtidas com o arranjo físico por produto.</a:t>
            </a:r>
          </a:p>
          <a:p>
            <a:pPr marL="285750" lvl="0" indent="-285750" algn="just">
              <a:spcAft>
                <a:spcPts val="1200"/>
              </a:spcAft>
              <a:buFont typeface="Wingdings" pitchFamily="2" charset="2"/>
              <a:buChar char="Ø"/>
            </a:pPr>
            <a:r>
              <a:rPr lang="pt-BR" dirty="0"/>
              <a:t>Os equipamentos são principalmente do tipo "propósito geral", ou seja, comercialmente disponíveis sem necessidade de projeto específico. São mais flexíveis (adaptam-se melhor a produtos de características diferentes) que aqueles projetados especialmente para os arranjos físicos por produto.</a:t>
            </a:r>
          </a:p>
          <a:p>
            <a:pPr marL="285750" lvl="0" indent="-285750" algn="just">
              <a:spcAft>
                <a:spcPts val="1200"/>
              </a:spcAft>
              <a:buFont typeface="Wingdings" pitchFamily="2" charset="2"/>
              <a:buChar char="Ø"/>
            </a:pPr>
            <a:r>
              <a:rPr lang="pt-BR" dirty="0"/>
              <a:t>Em relação ao arranjo físico por produto, os custos fixos são relativamente menores, mas os custos unitários de matéria-prima e mão-de-obra são relativamente maiores.</a:t>
            </a:r>
          </a:p>
        </p:txBody>
      </p:sp>
    </p:spTree>
    <p:extLst>
      <p:ext uri="{BB962C8B-B14F-4D97-AF65-F5344CB8AC3E}">
        <p14:creationId xmlns:p14="http://schemas.microsoft.com/office/powerpoint/2010/main" val="4004038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16</a:t>
            </a:fld>
            <a:endParaRPr lang="pt-BR" dirty="0"/>
          </a:p>
        </p:txBody>
      </p:sp>
      <p:sp>
        <p:nvSpPr>
          <p:cNvPr id="4" name="CaixaDeTexto 3"/>
          <p:cNvSpPr txBox="1"/>
          <p:nvPr/>
        </p:nvSpPr>
        <p:spPr>
          <a:xfrm>
            <a:off x="251520" y="188640"/>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311537" y="692696"/>
            <a:ext cx="7920880" cy="400110"/>
          </a:xfrm>
          <a:prstGeom prst="rect">
            <a:avLst/>
          </a:prstGeom>
        </p:spPr>
        <p:txBody>
          <a:bodyPr wrap="square">
            <a:spAutoFit/>
          </a:bodyPr>
          <a:lstStyle/>
          <a:p>
            <a:r>
              <a:rPr lang="pt-BR" sz="2000" b="1" i="1" dirty="0"/>
              <a:t>2. Arranjo Físico Funcional ou por processo</a:t>
            </a:r>
            <a:endParaRPr lang="pt-BR" sz="2000" dirty="0"/>
          </a:p>
        </p:txBody>
      </p:sp>
      <p:sp>
        <p:nvSpPr>
          <p:cNvPr id="6" name="Retângulo 5"/>
          <p:cNvSpPr/>
          <p:nvPr/>
        </p:nvSpPr>
        <p:spPr>
          <a:xfrm>
            <a:off x="311537" y="1118929"/>
            <a:ext cx="8496944" cy="5478423"/>
          </a:xfrm>
          <a:prstGeom prst="rect">
            <a:avLst/>
          </a:prstGeom>
        </p:spPr>
        <p:txBody>
          <a:bodyPr wrap="square">
            <a:spAutoFit/>
          </a:bodyPr>
          <a:lstStyle/>
          <a:p>
            <a:pPr marL="342900" indent="-342900">
              <a:spcAft>
                <a:spcPts val="600"/>
              </a:spcAft>
              <a:buFont typeface="Wingdings" pitchFamily="2" charset="2"/>
              <a:buChar char="Ø"/>
            </a:pPr>
            <a:r>
              <a:rPr lang="pt-BR" sz="2000" b="1" dirty="0">
                <a:solidFill>
                  <a:srgbClr val="0070C0"/>
                </a:solidFill>
              </a:rPr>
              <a:t>Vantagens do arranjo por processo</a:t>
            </a:r>
          </a:p>
          <a:p>
            <a:pPr marL="742950" lvl="1" indent="-285750">
              <a:spcAft>
                <a:spcPts val="600"/>
              </a:spcAft>
              <a:buFont typeface="Arial" pitchFamily="34" charset="0"/>
              <a:buChar char="•"/>
            </a:pPr>
            <a:r>
              <a:rPr lang="pt-BR" dirty="0"/>
              <a:t>flexibilidade do sistema em adaptar-se a produtos (ou serviços) variados. Os equipamentos são mais baratos que no arranjo por produto, conduzindo a custos fixos menores. </a:t>
            </a:r>
          </a:p>
          <a:p>
            <a:pPr marL="742950" lvl="1" indent="-285750">
              <a:spcAft>
                <a:spcPts val="600"/>
              </a:spcAft>
              <a:buFont typeface="Arial" pitchFamily="34" charset="0"/>
              <a:buChar char="•"/>
            </a:pPr>
            <a:r>
              <a:rPr lang="pt-BR" dirty="0"/>
              <a:t>É fácil perceber que as falhas localizadas no sistema não trazem as mesmas consequências graves que no arranjo por produto, dado que, neste caso, as operações gozam de certa independência. </a:t>
            </a:r>
          </a:p>
          <a:p>
            <a:pPr marL="742950" lvl="1" indent="-285750">
              <a:spcAft>
                <a:spcPts val="600"/>
              </a:spcAft>
              <a:buFont typeface="Arial" pitchFamily="34" charset="0"/>
              <a:buChar char="•"/>
            </a:pPr>
            <a:r>
              <a:rPr lang="pt-BR" dirty="0"/>
              <a:t>o sistema permite a implantação de sistemas de incentivo individuais, pelo mesmo motivo.</a:t>
            </a:r>
          </a:p>
          <a:p>
            <a:pPr marL="342900" indent="-342900">
              <a:spcAft>
                <a:spcPts val="600"/>
              </a:spcAft>
              <a:buFont typeface="Wingdings" pitchFamily="2" charset="2"/>
              <a:buChar char="Ø"/>
            </a:pPr>
            <a:r>
              <a:rPr lang="pt-BR" sz="2000" b="1" dirty="0">
                <a:solidFill>
                  <a:srgbClr val="0070C0"/>
                </a:solidFill>
              </a:rPr>
              <a:t>Desvantagens do arranjo por processo </a:t>
            </a:r>
          </a:p>
          <a:p>
            <a:pPr marL="742950" lvl="1" indent="-285750">
              <a:spcAft>
                <a:spcPts val="600"/>
              </a:spcAft>
              <a:buFont typeface="Arial" pitchFamily="34" charset="0"/>
              <a:buChar char="•"/>
            </a:pPr>
            <a:r>
              <a:rPr lang="pt-BR" dirty="0"/>
              <a:t>os estoques de material em processo tendem a ser elevados e bloquear a eficiência do sistema;</a:t>
            </a:r>
          </a:p>
          <a:p>
            <a:pPr marL="742950" lvl="1" indent="-285750">
              <a:spcAft>
                <a:spcPts val="600"/>
              </a:spcAft>
              <a:buFont typeface="Arial" pitchFamily="34" charset="0"/>
              <a:buChar char="•"/>
            </a:pPr>
            <a:r>
              <a:rPr lang="pt-BR" dirty="0"/>
              <a:t>a programação e o controle da produção tornam-se complexos, ao terem que trabalhar com variados produtos e suas exigências operacionais particulares;</a:t>
            </a:r>
          </a:p>
          <a:p>
            <a:pPr marL="742950" lvl="1" indent="-285750">
              <a:spcAft>
                <a:spcPts val="600"/>
              </a:spcAft>
              <a:buFont typeface="Arial" pitchFamily="34" charset="0"/>
              <a:buChar char="•"/>
            </a:pPr>
            <a:r>
              <a:rPr lang="pt-BR" dirty="0"/>
              <a:t>o manuseio de materiais tende a ser ineficiente;</a:t>
            </a:r>
          </a:p>
          <a:p>
            <a:pPr marL="742950" lvl="1" indent="-285750">
              <a:spcAft>
                <a:spcPts val="600"/>
              </a:spcAft>
              <a:buFont typeface="Arial" pitchFamily="34" charset="0"/>
              <a:buChar char="•"/>
            </a:pPr>
            <a:r>
              <a:rPr lang="pt-BR" dirty="0"/>
              <a:t>volumes relativamente modestos de produção, a custos unitários maiores que no caso do arranjo físico por produto.</a:t>
            </a:r>
          </a:p>
        </p:txBody>
      </p:sp>
    </p:spTree>
    <p:extLst>
      <p:ext uri="{BB962C8B-B14F-4D97-AF65-F5344CB8AC3E}">
        <p14:creationId xmlns:p14="http://schemas.microsoft.com/office/powerpoint/2010/main" val="2821164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17</a:t>
            </a:fld>
            <a:endParaRPr lang="pt-BR" dirty="0"/>
          </a:p>
        </p:txBody>
      </p:sp>
      <p:sp>
        <p:nvSpPr>
          <p:cNvPr id="4" name="CaixaDeTexto 3"/>
          <p:cNvSpPr txBox="1"/>
          <p:nvPr/>
        </p:nvSpPr>
        <p:spPr>
          <a:xfrm>
            <a:off x="251520" y="188640"/>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311537" y="692696"/>
            <a:ext cx="7920880" cy="400110"/>
          </a:xfrm>
          <a:prstGeom prst="rect">
            <a:avLst/>
          </a:prstGeom>
        </p:spPr>
        <p:txBody>
          <a:bodyPr wrap="square">
            <a:spAutoFit/>
          </a:bodyPr>
          <a:lstStyle/>
          <a:p>
            <a:r>
              <a:rPr lang="pt-BR" sz="2000" b="1" i="1" dirty="0"/>
              <a:t>2. Arranjo Físico Funcional ou por processo</a:t>
            </a:r>
            <a:endParaRPr lang="pt-BR" sz="2000" dirty="0"/>
          </a:p>
        </p:txBody>
      </p:sp>
      <p:pic>
        <p:nvPicPr>
          <p:cNvPr id="7" name="Imagem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51520" y="1556792"/>
            <a:ext cx="8460000" cy="4479614"/>
          </a:xfrm>
          <a:prstGeom prst="rect">
            <a:avLst/>
          </a:prstGeom>
        </p:spPr>
      </p:pic>
      <p:sp>
        <p:nvSpPr>
          <p:cNvPr id="3" name="Retângulo 2"/>
          <p:cNvSpPr/>
          <p:nvPr/>
        </p:nvSpPr>
        <p:spPr>
          <a:xfrm>
            <a:off x="317199" y="1290246"/>
            <a:ext cx="8431265" cy="338554"/>
          </a:xfrm>
          <a:prstGeom prst="rect">
            <a:avLst/>
          </a:prstGeom>
        </p:spPr>
        <p:txBody>
          <a:bodyPr wrap="square">
            <a:spAutoFit/>
          </a:bodyPr>
          <a:lstStyle/>
          <a:p>
            <a:pPr algn="ctr"/>
            <a:r>
              <a:rPr lang="pt-BR" sz="1600" b="1" dirty="0"/>
              <a:t>Arranjo físico por processo em uma biblioteca mostrando o caminho de apenas um cliente</a:t>
            </a:r>
          </a:p>
        </p:txBody>
      </p:sp>
      <p:sp>
        <p:nvSpPr>
          <p:cNvPr id="8" name="Retângulo 7"/>
          <p:cNvSpPr/>
          <p:nvPr/>
        </p:nvSpPr>
        <p:spPr>
          <a:xfrm>
            <a:off x="3262147" y="6036406"/>
            <a:ext cx="1939121" cy="307777"/>
          </a:xfrm>
          <a:prstGeom prst="rect">
            <a:avLst/>
          </a:prstGeom>
        </p:spPr>
        <p:txBody>
          <a:bodyPr wrap="none">
            <a:spAutoFit/>
          </a:bodyPr>
          <a:lstStyle/>
          <a:p>
            <a:r>
              <a:rPr lang="pt-BR" sz="1400" b="1" dirty="0"/>
              <a:t>Fonte: Slack et al., 2009</a:t>
            </a:r>
            <a:endParaRPr lang="pt-BR" sz="1400" dirty="0"/>
          </a:p>
        </p:txBody>
      </p:sp>
    </p:spTree>
    <p:extLst>
      <p:ext uri="{BB962C8B-B14F-4D97-AF65-F5344CB8AC3E}">
        <p14:creationId xmlns:p14="http://schemas.microsoft.com/office/powerpoint/2010/main" val="39320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18</a:t>
            </a:fld>
            <a:endParaRPr lang="pt-BR" dirty="0"/>
          </a:p>
        </p:txBody>
      </p:sp>
      <p:sp>
        <p:nvSpPr>
          <p:cNvPr id="4" name="CaixaDeTexto 3"/>
          <p:cNvSpPr txBox="1"/>
          <p:nvPr/>
        </p:nvSpPr>
        <p:spPr>
          <a:xfrm>
            <a:off x="251520" y="44624"/>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311536" y="404664"/>
            <a:ext cx="8580944" cy="3093154"/>
          </a:xfrm>
          <a:prstGeom prst="rect">
            <a:avLst/>
          </a:prstGeom>
        </p:spPr>
        <p:txBody>
          <a:bodyPr wrap="square">
            <a:spAutoFit/>
          </a:bodyPr>
          <a:lstStyle/>
          <a:p>
            <a:pPr algn="just">
              <a:spcAft>
                <a:spcPts val="600"/>
              </a:spcAft>
            </a:pPr>
            <a:r>
              <a:rPr lang="pt-BR" sz="2000" b="1" i="1" dirty="0">
                <a:latin typeface="Times New Roman" pitchFamily="18" charset="0"/>
                <a:cs typeface="Times New Roman" pitchFamily="18" charset="0"/>
              </a:rPr>
              <a:t>3. Arranjo Físico Por Produto ou em Linha</a:t>
            </a:r>
            <a:endParaRPr lang="pt-BR" sz="2000" b="1" dirty="0">
              <a:latin typeface="Times New Roman" pitchFamily="18" charset="0"/>
              <a:cs typeface="Times New Roman" pitchFamily="18" charset="0"/>
            </a:endParaRPr>
          </a:p>
          <a:p>
            <a:pPr marL="285750" indent="-285750" algn="just">
              <a:spcAft>
                <a:spcPts val="600"/>
              </a:spcAft>
              <a:buFont typeface="Wingdings" pitchFamily="2" charset="2"/>
              <a:buChar char="Ø"/>
            </a:pPr>
            <a:r>
              <a:rPr lang="pt-BR" sz="2000" dirty="0">
                <a:latin typeface="Times New Roman" pitchFamily="18" charset="0"/>
                <a:cs typeface="Times New Roman" pitchFamily="18" charset="0"/>
              </a:rPr>
              <a:t>É usado quando se requer uma sequência linear de operações para fabricar o produto ou prestar o serviço.</a:t>
            </a:r>
          </a:p>
          <a:p>
            <a:pPr marL="285750" indent="-285750" algn="just">
              <a:spcAft>
                <a:spcPts val="600"/>
              </a:spcAft>
              <a:buFont typeface="Wingdings" pitchFamily="2" charset="2"/>
              <a:buChar char="Ø"/>
            </a:pPr>
            <a:r>
              <a:rPr lang="pt-BR" sz="2000" dirty="0">
                <a:latin typeface="Times New Roman" pitchFamily="18" charset="0"/>
                <a:cs typeface="Times New Roman" pitchFamily="18" charset="0"/>
              </a:rPr>
              <a:t>É uma forma de disposição muito mais comum na manufatura que na prestação de serviços.</a:t>
            </a:r>
          </a:p>
          <a:p>
            <a:pPr marL="285750" indent="-285750" algn="just">
              <a:spcAft>
                <a:spcPts val="600"/>
              </a:spcAft>
              <a:buFont typeface="Wingdings" pitchFamily="2" charset="2"/>
              <a:buChar char="Ø"/>
            </a:pPr>
            <a:r>
              <a:rPr lang="pt-BR" sz="2000" dirty="0">
                <a:latin typeface="Times New Roman" pitchFamily="18" charset="0"/>
                <a:cs typeface="Times New Roman" pitchFamily="18" charset="0"/>
              </a:rPr>
              <a:t>Mecanismo: Cada centro de trabalho se toma responsável por uma parte especializada do produto ou serviço, sendo o fluxo de pessoas ou materiais balanceado por meio dos vários centros de forma a se obter uma determinada taxa de produção ou de atendimento.</a:t>
            </a:r>
          </a:p>
        </p:txBody>
      </p:sp>
      <p:pic>
        <p:nvPicPr>
          <p:cNvPr id="9" name="Imagem 8"/>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11982" y="3789040"/>
            <a:ext cx="7748450" cy="2988000"/>
          </a:xfrm>
          <a:prstGeom prst="rect">
            <a:avLst/>
          </a:prstGeom>
        </p:spPr>
      </p:pic>
      <p:sp>
        <p:nvSpPr>
          <p:cNvPr id="6" name="Retângulo 5"/>
          <p:cNvSpPr/>
          <p:nvPr/>
        </p:nvSpPr>
        <p:spPr>
          <a:xfrm>
            <a:off x="711982" y="3419708"/>
            <a:ext cx="7748450" cy="369332"/>
          </a:xfrm>
          <a:prstGeom prst="rect">
            <a:avLst/>
          </a:prstGeom>
        </p:spPr>
        <p:txBody>
          <a:bodyPr wrap="square">
            <a:spAutoFit/>
          </a:bodyPr>
          <a:lstStyle/>
          <a:p>
            <a:pPr algn="ctr"/>
            <a:r>
              <a:rPr lang="pt-BR" b="1" dirty="0">
                <a:latin typeface="Times New Roman" pitchFamily="18" charset="0"/>
                <a:cs typeface="Times New Roman" pitchFamily="18" charset="0"/>
              </a:rPr>
              <a:t>Sequência de processos na manufatura de papel</a:t>
            </a:r>
            <a:endParaRPr lang="pt-BR" dirty="0">
              <a:latin typeface="Times New Roman" pitchFamily="18" charset="0"/>
              <a:cs typeface="Times New Roman" pitchFamily="18" charset="0"/>
            </a:endParaRPr>
          </a:p>
        </p:txBody>
      </p:sp>
    </p:spTree>
    <p:extLst>
      <p:ext uri="{BB962C8B-B14F-4D97-AF65-F5344CB8AC3E}">
        <p14:creationId xmlns:p14="http://schemas.microsoft.com/office/powerpoint/2010/main" val="1255028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19</a:t>
            </a:fld>
            <a:endParaRPr lang="pt-BR" dirty="0"/>
          </a:p>
        </p:txBody>
      </p:sp>
      <p:sp>
        <p:nvSpPr>
          <p:cNvPr id="4" name="CaixaDeTexto 3"/>
          <p:cNvSpPr txBox="1"/>
          <p:nvPr/>
        </p:nvSpPr>
        <p:spPr>
          <a:xfrm>
            <a:off x="251520" y="188640"/>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251520" y="692696"/>
            <a:ext cx="8580944" cy="5324535"/>
          </a:xfrm>
          <a:prstGeom prst="rect">
            <a:avLst/>
          </a:prstGeom>
        </p:spPr>
        <p:txBody>
          <a:bodyPr wrap="square">
            <a:spAutoFit/>
          </a:bodyPr>
          <a:lstStyle/>
          <a:p>
            <a:pPr algn="just">
              <a:spcAft>
                <a:spcPts val="1800"/>
              </a:spcAft>
            </a:pPr>
            <a:r>
              <a:rPr lang="pt-BR" sz="2000" b="1" i="1" dirty="0">
                <a:latin typeface="Times New Roman" pitchFamily="18" charset="0"/>
                <a:cs typeface="Times New Roman" pitchFamily="18" charset="0"/>
              </a:rPr>
              <a:t>3. Arranjo Físico Por Produto ou em Linha</a:t>
            </a:r>
            <a:endParaRPr lang="pt-BR" sz="2000" b="1" dirty="0">
              <a:latin typeface="Times New Roman" pitchFamily="18" charset="0"/>
              <a:cs typeface="Times New Roman" pitchFamily="18" charset="0"/>
            </a:endParaRPr>
          </a:p>
          <a:p>
            <a:pPr algn="just">
              <a:spcAft>
                <a:spcPts val="1800"/>
              </a:spcAft>
            </a:pPr>
            <a:r>
              <a:rPr lang="pt-BR" sz="2000" b="1" dirty="0">
                <a:solidFill>
                  <a:srgbClr val="002060"/>
                </a:solidFill>
                <a:latin typeface="Times New Roman" pitchFamily="18" charset="0"/>
                <a:cs typeface="Times New Roman" pitchFamily="18" charset="0"/>
              </a:rPr>
              <a:t>Características fundamentais dos arranjos físicos por produto/linha</a:t>
            </a:r>
          </a:p>
          <a:p>
            <a:pPr marL="342900" lvl="0" indent="-342900" algn="just">
              <a:spcAft>
                <a:spcPts val="3000"/>
              </a:spcAft>
              <a:buFont typeface="Arial" pitchFamily="34" charset="0"/>
              <a:buChar char="•"/>
            </a:pPr>
            <a:r>
              <a:rPr lang="pt-BR" sz="2000" dirty="0">
                <a:latin typeface="Times New Roman" pitchFamily="18" charset="0"/>
                <a:cs typeface="Times New Roman" pitchFamily="18" charset="0"/>
              </a:rPr>
              <a:t>É bastante adequado a produtos com alto grau de padronização, com pouca ou nenhuma diversificação, produzidos em grandes quantidades e de forma contínua;</a:t>
            </a:r>
          </a:p>
          <a:p>
            <a:pPr marL="342900" lvl="0" indent="-342900" algn="just">
              <a:spcAft>
                <a:spcPts val="3000"/>
              </a:spcAft>
              <a:buFont typeface="Arial" pitchFamily="34" charset="0"/>
              <a:buChar char="•"/>
            </a:pPr>
            <a:r>
              <a:rPr lang="pt-BR" sz="2000" dirty="0">
                <a:latin typeface="Times New Roman" pitchFamily="18" charset="0"/>
                <a:cs typeface="Times New Roman" pitchFamily="18" charset="0"/>
              </a:rPr>
              <a:t>O fluxo de materiais pelo sistema é totalmente previsível, abrindo possibilidades para o manuseio e transporte automáticos de material, o que ocorre com frequência;</a:t>
            </a:r>
          </a:p>
          <a:p>
            <a:pPr marL="342900" lvl="0" indent="-342900" algn="just">
              <a:spcAft>
                <a:spcPts val="3000"/>
              </a:spcAft>
              <a:buFont typeface="Arial" pitchFamily="34" charset="0"/>
              <a:buChar char="•"/>
            </a:pPr>
            <a:r>
              <a:rPr lang="pt-BR" sz="2000" dirty="0">
                <a:latin typeface="Times New Roman" pitchFamily="18" charset="0"/>
                <a:cs typeface="Times New Roman" pitchFamily="18" charset="0"/>
              </a:rPr>
              <a:t>O sistema pode se ajustar a diversas taxas de produção, embora trabalhar com produções baixas não seja conveniente: os investimentos em capital são altos, devido à presença de equipamentos altamente especializados e especialmente projetados para altos volumes, acarretando altos custos fixos e comparativamente baixos custos unitários de mão-de-obra e materiais.</a:t>
            </a:r>
          </a:p>
        </p:txBody>
      </p:sp>
    </p:spTree>
    <p:extLst>
      <p:ext uri="{BB962C8B-B14F-4D97-AF65-F5344CB8AC3E}">
        <p14:creationId xmlns:p14="http://schemas.microsoft.com/office/powerpoint/2010/main" val="1857907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2</a:t>
            </a:fld>
            <a:endParaRPr lang="pt-BR"/>
          </a:p>
        </p:txBody>
      </p:sp>
      <p:sp>
        <p:nvSpPr>
          <p:cNvPr id="4" name="CaixaDeTexto 3"/>
          <p:cNvSpPr txBox="1"/>
          <p:nvPr/>
        </p:nvSpPr>
        <p:spPr>
          <a:xfrm>
            <a:off x="251520" y="44624"/>
            <a:ext cx="8496944" cy="461665"/>
          </a:xfrm>
          <a:prstGeom prst="rect">
            <a:avLst/>
          </a:prstGeom>
          <a:noFill/>
        </p:spPr>
        <p:txBody>
          <a:bodyPr wrap="square" rtlCol="0">
            <a:spAutoFit/>
          </a:bodyPr>
          <a:lstStyle/>
          <a:p>
            <a:pPr lvl="0" algn="ctr"/>
            <a:r>
              <a:rPr lang="pt-BR" sz="2400" b="1" dirty="0">
                <a:solidFill>
                  <a:srgbClr val="FF0000"/>
                </a:solidFill>
              </a:rPr>
              <a:t>ARRANJO FÍSICO - Introdução</a:t>
            </a:r>
            <a:endParaRPr lang="pt-BR" sz="2400" dirty="0">
              <a:solidFill>
                <a:srgbClr val="FF0000"/>
              </a:solidFill>
            </a:endParaRPr>
          </a:p>
        </p:txBody>
      </p:sp>
      <p:sp>
        <p:nvSpPr>
          <p:cNvPr id="3" name="Retângulo 2"/>
          <p:cNvSpPr/>
          <p:nvPr/>
        </p:nvSpPr>
        <p:spPr>
          <a:xfrm>
            <a:off x="287524" y="696374"/>
            <a:ext cx="8424936" cy="5755422"/>
          </a:xfrm>
          <a:prstGeom prst="rect">
            <a:avLst/>
          </a:prstGeom>
        </p:spPr>
        <p:txBody>
          <a:bodyPr wrap="square">
            <a:spAutoFit/>
          </a:bodyPr>
          <a:lstStyle/>
          <a:p>
            <a:pPr marL="285750" indent="-285750" algn="just">
              <a:spcAft>
                <a:spcPts val="1200"/>
              </a:spcAft>
              <a:buFont typeface="Arial" pitchFamily="34" charset="0"/>
              <a:buChar char="•"/>
            </a:pPr>
            <a:r>
              <a:rPr lang="pt-BR" sz="2200" dirty="0"/>
              <a:t>O arranjo físico de uma operação produtiva diz respeito ao posicionamento físico dos seus recursos transformadores.</a:t>
            </a:r>
          </a:p>
          <a:p>
            <a:pPr marL="285750" indent="-285750" algn="just">
              <a:spcAft>
                <a:spcPts val="1200"/>
              </a:spcAft>
              <a:buFont typeface="Arial" pitchFamily="34" charset="0"/>
              <a:buChar char="•"/>
            </a:pPr>
            <a:endParaRPr lang="pt-BR" sz="2200" dirty="0"/>
          </a:p>
          <a:p>
            <a:pPr marL="285750" indent="-285750" algn="just">
              <a:spcAft>
                <a:spcPts val="1200"/>
              </a:spcAft>
              <a:buFont typeface="Arial" pitchFamily="34" charset="0"/>
              <a:buChar char="•"/>
            </a:pPr>
            <a:r>
              <a:rPr lang="pt-BR" sz="2200" dirty="0"/>
              <a:t>Significa decidir onde colocar todas as instalações, máquinas, equipamentos e pessoal da operação. </a:t>
            </a:r>
          </a:p>
          <a:p>
            <a:pPr marL="285750" indent="-285750" algn="just">
              <a:spcAft>
                <a:spcPts val="1200"/>
              </a:spcAft>
              <a:buFont typeface="Arial" pitchFamily="34" charset="0"/>
              <a:buChar char="•"/>
            </a:pPr>
            <a:endParaRPr lang="pt-BR" sz="2200" dirty="0"/>
          </a:p>
          <a:p>
            <a:pPr marL="285750" indent="-285750" algn="just">
              <a:spcAft>
                <a:spcPts val="1200"/>
              </a:spcAft>
              <a:buFont typeface="Arial" pitchFamily="34" charset="0"/>
              <a:buChar char="•"/>
            </a:pPr>
            <a:r>
              <a:rPr lang="pt-BR" sz="2200" dirty="0"/>
              <a:t>Determina a maneira segundo a qual os recursos transformados - materiais, in­formação e clientes - fluem pela operação. </a:t>
            </a:r>
          </a:p>
          <a:p>
            <a:pPr marL="285750" indent="-285750" algn="just">
              <a:spcAft>
                <a:spcPts val="1200"/>
              </a:spcAft>
              <a:buFont typeface="Arial" pitchFamily="34" charset="0"/>
              <a:buChar char="•"/>
            </a:pPr>
            <a:endParaRPr lang="pt-BR" sz="2200" dirty="0"/>
          </a:p>
          <a:p>
            <a:pPr marL="285750" indent="-285750" algn="just">
              <a:spcAft>
                <a:spcPts val="1200"/>
              </a:spcAft>
              <a:buFont typeface="Arial" pitchFamily="34" charset="0"/>
              <a:buChar char="•"/>
            </a:pPr>
            <a:r>
              <a:rPr lang="pt-BR" sz="2200" dirty="0"/>
              <a:t>Mu­danças relativamente pequenas dos produtos em um supermercado, ou a mudança de salas em um centro esportivo ou mudanças na localização de uma máquina numa fábrica, podem afetar o fluxo pela operação, o que, por sua vez, pode afetar os seus custos e a eficácia geral.</a:t>
            </a:r>
          </a:p>
        </p:txBody>
      </p:sp>
    </p:spTree>
    <p:extLst>
      <p:ext uri="{BB962C8B-B14F-4D97-AF65-F5344CB8AC3E}">
        <p14:creationId xmlns:p14="http://schemas.microsoft.com/office/powerpoint/2010/main" val="3051503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20</a:t>
            </a:fld>
            <a:endParaRPr lang="pt-BR" dirty="0"/>
          </a:p>
        </p:txBody>
      </p:sp>
      <p:sp>
        <p:nvSpPr>
          <p:cNvPr id="4" name="CaixaDeTexto 3"/>
          <p:cNvSpPr txBox="1"/>
          <p:nvPr/>
        </p:nvSpPr>
        <p:spPr>
          <a:xfrm>
            <a:off x="251520" y="188640"/>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251520" y="692696"/>
            <a:ext cx="8580944" cy="5940088"/>
          </a:xfrm>
          <a:prstGeom prst="rect">
            <a:avLst/>
          </a:prstGeom>
        </p:spPr>
        <p:txBody>
          <a:bodyPr wrap="square">
            <a:spAutoFit/>
          </a:bodyPr>
          <a:lstStyle/>
          <a:p>
            <a:pPr algn="just">
              <a:spcAft>
                <a:spcPts val="2400"/>
              </a:spcAft>
            </a:pPr>
            <a:r>
              <a:rPr lang="pt-BR" sz="2000" b="1" i="1" dirty="0">
                <a:latin typeface="Times New Roman" pitchFamily="18" charset="0"/>
                <a:cs typeface="Times New Roman" pitchFamily="18" charset="0"/>
              </a:rPr>
              <a:t>3. Arranjo Físico Por Produto ou em Linha</a:t>
            </a:r>
            <a:endParaRPr lang="pt-BR" sz="2000" b="1" dirty="0">
              <a:latin typeface="Times New Roman" pitchFamily="18" charset="0"/>
              <a:cs typeface="Times New Roman" pitchFamily="18" charset="0"/>
            </a:endParaRPr>
          </a:p>
          <a:p>
            <a:pPr marL="342900" indent="-342900" algn="just">
              <a:spcAft>
                <a:spcPts val="2400"/>
              </a:spcAft>
              <a:buFont typeface="Wingdings" pitchFamily="2" charset="2"/>
              <a:buChar char="Ø"/>
            </a:pPr>
            <a:r>
              <a:rPr lang="pt-BR" sz="2000" dirty="0">
                <a:latin typeface="Times New Roman" pitchFamily="18" charset="0"/>
                <a:cs typeface="Times New Roman" pitchFamily="18" charset="0"/>
              </a:rPr>
              <a:t>Só valerá a pena arranjar os recursos segundo a sequência de etapas de um processo se ela é percorrida por um grande volume de fluxo.</a:t>
            </a:r>
          </a:p>
          <a:p>
            <a:pPr marL="342900" indent="-342900" algn="just">
              <a:spcAft>
                <a:spcPts val="2400"/>
              </a:spcAft>
              <a:buFont typeface="Wingdings" pitchFamily="2" charset="2"/>
              <a:buChar char="Ø"/>
            </a:pPr>
            <a:r>
              <a:rPr lang="pt-BR" sz="2000" dirty="0">
                <a:latin typeface="Times New Roman" pitchFamily="18" charset="0"/>
                <a:cs typeface="Times New Roman" pitchFamily="18" charset="0"/>
              </a:rPr>
              <a:t>O arranjo físico por produto é mais adequado a operações que processam grandes volumes de fluxo que percorrem uma sequência muito similar</a:t>
            </a:r>
          </a:p>
          <a:p>
            <a:pPr marL="342900" indent="-342900" algn="just">
              <a:spcAft>
                <a:spcPts val="2400"/>
              </a:spcAft>
              <a:buFont typeface="Wingdings" pitchFamily="2" charset="2"/>
              <a:buChar char="Ø"/>
            </a:pPr>
            <a:r>
              <a:rPr lang="pt-BR" sz="2000" dirty="0">
                <a:latin typeface="Times New Roman" pitchFamily="18" charset="0"/>
                <a:cs typeface="Times New Roman" pitchFamily="18" charset="0"/>
              </a:rPr>
              <a:t>Aplicação: Empresas que produzem um ou poucos produtos em altos volumes, ou que atendam a grandes volumes de clientes que passam por uma sequência comum de etapas no processo de atendimento.</a:t>
            </a:r>
          </a:p>
          <a:p>
            <a:pPr marL="342900" indent="-342900" algn="just">
              <a:spcAft>
                <a:spcPts val="2400"/>
              </a:spcAft>
              <a:buFont typeface="Wingdings" pitchFamily="2" charset="2"/>
              <a:buChar char="Ø"/>
            </a:pPr>
            <a:r>
              <a:rPr lang="pt-BR" sz="2000" dirty="0">
                <a:latin typeface="Times New Roman" pitchFamily="18" charset="0"/>
                <a:cs typeface="Times New Roman" pitchFamily="18" charset="0"/>
              </a:rPr>
              <a:t> Exemplos também são abundantes</a:t>
            </a:r>
          </a:p>
          <a:p>
            <a:pPr marL="342900" indent="-342900" algn="just">
              <a:spcAft>
                <a:spcPts val="2400"/>
              </a:spcAft>
              <a:buFont typeface="Arial" pitchFamily="34" charset="0"/>
              <a:buChar char="•"/>
            </a:pPr>
            <a:r>
              <a:rPr lang="pt-BR" sz="2000" dirty="0">
                <a:latin typeface="Times New Roman" pitchFamily="18" charset="0"/>
                <a:cs typeface="Times New Roman" pitchFamily="18" charset="0"/>
              </a:rPr>
              <a:t>linhas de montagem de veículos;</a:t>
            </a:r>
          </a:p>
          <a:p>
            <a:pPr marL="342900" indent="-342900" algn="just">
              <a:spcAft>
                <a:spcPts val="2400"/>
              </a:spcAft>
              <a:buFont typeface="Arial" pitchFamily="34" charset="0"/>
              <a:buChar char="•"/>
            </a:pPr>
            <a:r>
              <a:rPr lang="pt-BR" sz="2000" dirty="0">
                <a:latin typeface="Times New Roman" pitchFamily="18" charset="0"/>
                <a:cs typeface="Times New Roman" pitchFamily="18" charset="0"/>
              </a:rPr>
              <a:t>aparelhos eletrônicos (impressoras, televisores);</a:t>
            </a:r>
          </a:p>
          <a:p>
            <a:pPr marL="342900" indent="-342900" algn="just">
              <a:spcAft>
                <a:spcPts val="2400"/>
              </a:spcAft>
              <a:buFont typeface="Arial" pitchFamily="34" charset="0"/>
              <a:buChar char="•"/>
            </a:pPr>
            <a:r>
              <a:rPr lang="pt-BR" sz="2000" dirty="0">
                <a:latin typeface="Times New Roman" pitchFamily="18" charset="0"/>
                <a:cs typeface="Times New Roman" pitchFamily="18" charset="0"/>
              </a:rPr>
              <a:t>indústrias de processo (indústrias químicas; petroquímicas, papel).</a:t>
            </a:r>
          </a:p>
        </p:txBody>
      </p:sp>
    </p:spTree>
    <p:extLst>
      <p:ext uri="{BB962C8B-B14F-4D97-AF65-F5344CB8AC3E}">
        <p14:creationId xmlns:p14="http://schemas.microsoft.com/office/powerpoint/2010/main" val="3942913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21</a:t>
            </a:fld>
            <a:endParaRPr lang="pt-BR" dirty="0"/>
          </a:p>
        </p:txBody>
      </p:sp>
      <p:sp>
        <p:nvSpPr>
          <p:cNvPr id="4" name="CaixaDeTexto 3"/>
          <p:cNvSpPr txBox="1"/>
          <p:nvPr/>
        </p:nvSpPr>
        <p:spPr>
          <a:xfrm>
            <a:off x="251520" y="188640"/>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251520" y="692696"/>
            <a:ext cx="8580944" cy="5232202"/>
          </a:xfrm>
          <a:prstGeom prst="rect">
            <a:avLst/>
          </a:prstGeom>
        </p:spPr>
        <p:txBody>
          <a:bodyPr wrap="square">
            <a:spAutoFit/>
          </a:bodyPr>
          <a:lstStyle/>
          <a:p>
            <a:pPr algn="just">
              <a:spcAft>
                <a:spcPts val="2400"/>
              </a:spcAft>
            </a:pPr>
            <a:r>
              <a:rPr lang="pt-BR" sz="2400" b="1" i="1" dirty="0">
                <a:latin typeface="Times New Roman" pitchFamily="18" charset="0"/>
                <a:cs typeface="Times New Roman" pitchFamily="18" charset="0"/>
              </a:rPr>
              <a:t>3. Arranjo Físico Por Produto ou em Linha</a:t>
            </a:r>
            <a:endParaRPr lang="pt-BR" sz="2400" b="1" dirty="0">
              <a:latin typeface="Times New Roman" pitchFamily="18" charset="0"/>
              <a:cs typeface="Times New Roman" pitchFamily="18" charset="0"/>
            </a:endParaRPr>
          </a:p>
          <a:p>
            <a:pPr algn="just">
              <a:spcAft>
                <a:spcPts val="1200"/>
              </a:spcAft>
            </a:pPr>
            <a:r>
              <a:rPr lang="pt-BR" sz="2400" b="1" i="1" dirty="0">
                <a:solidFill>
                  <a:srgbClr val="002060"/>
                </a:solidFill>
                <a:latin typeface="Times New Roman" pitchFamily="18" charset="0"/>
                <a:cs typeface="Times New Roman" pitchFamily="18" charset="0"/>
              </a:rPr>
              <a:t>Commodities</a:t>
            </a:r>
            <a:endParaRPr lang="pt-BR" sz="2400" b="1" dirty="0">
              <a:solidFill>
                <a:srgbClr val="002060"/>
              </a:solidFill>
              <a:latin typeface="Times New Roman" pitchFamily="18" charset="0"/>
              <a:cs typeface="Times New Roman" pitchFamily="18" charset="0"/>
            </a:endParaRPr>
          </a:p>
          <a:p>
            <a:pPr marL="342900" indent="-342900" algn="just">
              <a:spcAft>
                <a:spcPts val="2400"/>
              </a:spcAft>
              <a:buFont typeface="Wingdings" pitchFamily="2" charset="2"/>
              <a:buChar char="Ø"/>
            </a:pPr>
            <a:r>
              <a:rPr lang="pt-BR" sz="2400" dirty="0">
                <a:latin typeface="Times New Roman" pitchFamily="18" charset="0"/>
                <a:cs typeface="Times New Roman" pitchFamily="18" charset="0"/>
              </a:rPr>
              <a:t>É comum na produção de matérias-primas, muitas vezes produtos sem diferenciação de marca (aço, alumínio, papel, vidro plano, entre outros).</a:t>
            </a:r>
          </a:p>
          <a:p>
            <a:pPr marL="342900" indent="-342900" algn="just">
              <a:spcAft>
                <a:spcPts val="2400"/>
              </a:spcAft>
              <a:buFont typeface="Wingdings" pitchFamily="2" charset="2"/>
              <a:buChar char="Ø"/>
            </a:pPr>
            <a:r>
              <a:rPr lang="pt-BR" sz="2400" dirty="0">
                <a:latin typeface="Times New Roman" pitchFamily="18" charset="0"/>
                <a:cs typeface="Times New Roman" pitchFamily="18" charset="0"/>
              </a:rPr>
              <a:t>Pela não-diferenciação de especificação ou marca encontram no preço seu principal fator de concorrência </a:t>
            </a:r>
            <a:r>
              <a:rPr lang="pt-BR" sz="2400" dirty="0">
                <a:latin typeface="Times New Roman" pitchFamily="18" charset="0"/>
                <a:cs typeface="Times New Roman" pitchFamily="18" charset="0"/>
                <a:sym typeface="Wingdings" pitchFamily="2" charset="2"/>
              </a:rPr>
              <a:t></a:t>
            </a:r>
            <a:r>
              <a:rPr lang="pt-BR" sz="2400" dirty="0">
                <a:latin typeface="Times New Roman" pitchFamily="18" charset="0"/>
                <a:cs typeface="Times New Roman" pitchFamily="18" charset="0"/>
              </a:rPr>
              <a:t> os níveis de custos internos operacionais tenham de ser baixos para que os níveis desejados de margens aconteçam.</a:t>
            </a:r>
          </a:p>
          <a:p>
            <a:pPr marL="342900" indent="-342900" algn="just">
              <a:spcAft>
                <a:spcPts val="2400"/>
              </a:spcAft>
              <a:buFont typeface="Wingdings" pitchFamily="2" charset="2"/>
              <a:buChar char="Ø"/>
            </a:pPr>
            <a:r>
              <a:rPr lang="pt-BR" sz="2400" dirty="0">
                <a:latin typeface="Times New Roman" pitchFamily="18" charset="0"/>
                <a:cs typeface="Times New Roman" pitchFamily="18" charset="0"/>
              </a:rPr>
              <a:t>Nos arranjos físicos em linha (ou por produto) fluxo ocorre com eficiência máxima.</a:t>
            </a:r>
          </a:p>
        </p:txBody>
      </p:sp>
    </p:spTree>
    <p:extLst>
      <p:ext uri="{BB962C8B-B14F-4D97-AF65-F5344CB8AC3E}">
        <p14:creationId xmlns:p14="http://schemas.microsoft.com/office/powerpoint/2010/main" val="2323837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22</a:t>
            </a:fld>
            <a:endParaRPr lang="pt-BR" dirty="0"/>
          </a:p>
        </p:txBody>
      </p:sp>
      <p:sp>
        <p:nvSpPr>
          <p:cNvPr id="4" name="CaixaDeTexto 3"/>
          <p:cNvSpPr txBox="1"/>
          <p:nvPr/>
        </p:nvSpPr>
        <p:spPr>
          <a:xfrm>
            <a:off x="251520" y="188640"/>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251520" y="692696"/>
            <a:ext cx="8580944" cy="4878259"/>
          </a:xfrm>
          <a:prstGeom prst="rect">
            <a:avLst/>
          </a:prstGeom>
        </p:spPr>
        <p:txBody>
          <a:bodyPr wrap="square">
            <a:spAutoFit/>
          </a:bodyPr>
          <a:lstStyle/>
          <a:p>
            <a:pPr algn="just">
              <a:spcAft>
                <a:spcPts val="2400"/>
              </a:spcAft>
            </a:pPr>
            <a:r>
              <a:rPr lang="pt-BR" sz="2400" b="1" i="1" dirty="0">
                <a:latin typeface="Times New Roman" pitchFamily="18" charset="0"/>
                <a:cs typeface="Times New Roman" pitchFamily="18" charset="0"/>
              </a:rPr>
              <a:t>3. Arranjo Físico Por Produto ou em Linha</a:t>
            </a:r>
            <a:endParaRPr lang="pt-BR" sz="2400" b="1" dirty="0">
              <a:latin typeface="Times New Roman" pitchFamily="18" charset="0"/>
              <a:cs typeface="Times New Roman" pitchFamily="18" charset="0"/>
            </a:endParaRPr>
          </a:p>
          <a:p>
            <a:pPr algn="just">
              <a:spcAft>
                <a:spcPts val="3000"/>
              </a:spcAft>
            </a:pPr>
            <a:r>
              <a:rPr lang="pt-BR" sz="2400" b="1" dirty="0">
                <a:solidFill>
                  <a:srgbClr val="002060"/>
                </a:solidFill>
                <a:latin typeface="Times New Roman" pitchFamily="18" charset="0"/>
                <a:cs typeface="Times New Roman" pitchFamily="18" charset="0"/>
              </a:rPr>
              <a:t>Operações de serviço</a:t>
            </a:r>
          </a:p>
          <a:p>
            <a:pPr marL="342900" indent="-342900" algn="just">
              <a:spcAft>
                <a:spcPts val="3000"/>
              </a:spcAft>
              <a:buFont typeface="Wingdings" pitchFamily="2" charset="2"/>
              <a:buChar char="Ø"/>
            </a:pPr>
            <a:r>
              <a:rPr lang="pt-BR" sz="2400" dirty="0">
                <a:latin typeface="Times New Roman" pitchFamily="18" charset="0"/>
                <a:cs typeface="Times New Roman" pitchFamily="18" charset="0"/>
              </a:rPr>
              <a:t>Podem também adotar arranjo físico por produto se as necessidades de "processamento" dos clientes ou informações tiverem uma sequência comum. </a:t>
            </a:r>
          </a:p>
          <a:p>
            <a:pPr marL="342900" indent="-342900" algn="just">
              <a:spcAft>
                <a:spcPts val="3000"/>
              </a:spcAft>
              <a:buFont typeface="Wingdings" pitchFamily="2" charset="2"/>
              <a:buChar char="Ø"/>
            </a:pPr>
            <a:endParaRPr lang="pt-BR" sz="2400" dirty="0">
              <a:latin typeface="Times New Roman" pitchFamily="18" charset="0"/>
              <a:cs typeface="Times New Roman" pitchFamily="18" charset="0"/>
            </a:endParaRPr>
          </a:p>
          <a:p>
            <a:pPr marL="342900" indent="-342900" algn="just">
              <a:spcAft>
                <a:spcPts val="3000"/>
              </a:spcAft>
              <a:buFont typeface="Wingdings" pitchFamily="2" charset="2"/>
              <a:buChar char="Ø"/>
            </a:pPr>
            <a:r>
              <a:rPr lang="pt-BR" sz="2400" dirty="0">
                <a:latin typeface="Times New Roman" pitchFamily="18" charset="0"/>
                <a:cs typeface="Times New Roman" pitchFamily="18" charset="0"/>
              </a:rPr>
              <a:t>Exemplo: recrutas que se alistam para o Exército provavelmente serão "processados" num programa de alistamento organizado segundo um arranjo físico por produto. </a:t>
            </a:r>
          </a:p>
        </p:txBody>
      </p:sp>
    </p:spTree>
    <p:extLst>
      <p:ext uri="{BB962C8B-B14F-4D97-AF65-F5344CB8AC3E}">
        <p14:creationId xmlns:p14="http://schemas.microsoft.com/office/powerpoint/2010/main" val="244811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23</a:t>
            </a:fld>
            <a:endParaRPr lang="pt-BR" dirty="0"/>
          </a:p>
        </p:txBody>
      </p:sp>
      <p:sp>
        <p:nvSpPr>
          <p:cNvPr id="4" name="CaixaDeTexto 3"/>
          <p:cNvSpPr txBox="1"/>
          <p:nvPr/>
        </p:nvSpPr>
        <p:spPr>
          <a:xfrm>
            <a:off x="251520" y="188640"/>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251520" y="692696"/>
            <a:ext cx="8580944" cy="461665"/>
          </a:xfrm>
          <a:prstGeom prst="rect">
            <a:avLst/>
          </a:prstGeom>
        </p:spPr>
        <p:txBody>
          <a:bodyPr wrap="square">
            <a:spAutoFit/>
          </a:bodyPr>
          <a:lstStyle/>
          <a:p>
            <a:pPr algn="just">
              <a:spcAft>
                <a:spcPts val="2400"/>
              </a:spcAft>
            </a:pPr>
            <a:r>
              <a:rPr lang="pt-BR" sz="2400" b="1" i="1" dirty="0">
                <a:latin typeface="Times New Roman" pitchFamily="18" charset="0"/>
                <a:cs typeface="Times New Roman" pitchFamily="18" charset="0"/>
              </a:rPr>
              <a:t>3. Arranjo Físico Por Produto ou em Linha: </a:t>
            </a:r>
            <a:r>
              <a:rPr lang="pt-BR" sz="2400" b="1" dirty="0">
                <a:solidFill>
                  <a:srgbClr val="002060"/>
                </a:solidFill>
                <a:latin typeface="Times New Roman" pitchFamily="18" charset="0"/>
                <a:cs typeface="Times New Roman" pitchFamily="18" charset="0"/>
              </a:rPr>
              <a:t>Operações de serviço</a:t>
            </a:r>
          </a:p>
        </p:txBody>
      </p:sp>
      <p:pic>
        <p:nvPicPr>
          <p:cNvPr id="6" name="Imagem 5"/>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rot="10800000">
            <a:off x="395536" y="1638091"/>
            <a:ext cx="8331742" cy="4887252"/>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3" name="Retângulo 2"/>
          <p:cNvSpPr/>
          <p:nvPr/>
        </p:nvSpPr>
        <p:spPr>
          <a:xfrm>
            <a:off x="395536" y="1259468"/>
            <a:ext cx="8331742" cy="369332"/>
          </a:xfrm>
          <a:prstGeom prst="rect">
            <a:avLst/>
          </a:prstGeom>
        </p:spPr>
        <p:txBody>
          <a:bodyPr wrap="square">
            <a:spAutoFit/>
          </a:bodyPr>
          <a:lstStyle/>
          <a:p>
            <a:pPr algn="ctr"/>
            <a:r>
              <a:rPr lang="pt-BR" b="1" dirty="0">
                <a:latin typeface="Times New Roman" pitchFamily="18" charset="0"/>
                <a:cs typeface="Times New Roman" pitchFamily="18" charset="0"/>
              </a:rPr>
              <a:t>Figura: Centro de alistamento militar usando arranjo físico por produto</a:t>
            </a:r>
          </a:p>
        </p:txBody>
      </p:sp>
    </p:spTree>
    <p:extLst>
      <p:ext uri="{BB962C8B-B14F-4D97-AF65-F5344CB8AC3E}">
        <p14:creationId xmlns:p14="http://schemas.microsoft.com/office/powerpoint/2010/main" val="1364204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24</a:t>
            </a:fld>
            <a:endParaRPr lang="pt-BR" dirty="0"/>
          </a:p>
        </p:txBody>
      </p:sp>
      <p:sp>
        <p:nvSpPr>
          <p:cNvPr id="4" name="CaixaDeTexto 3"/>
          <p:cNvSpPr txBox="1"/>
          <p:nvPr/>
        </p:nvSpPr>
        <p:spPr>
          <a:xfrm>
            <a:off x="251520" y="188640"/>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251520" y="692696"/>
            <a:ext cx="8580944" cy="461665"/>
          </a:xfrm>
          <a:prstGeom prst="rect">
            <a:avLst/>
          </a:prstGeom>
        </p:spPr>
        <p:txBody>
          <a:bodyPr wrap="square">
            <a:spAutoFit/>
          </a:bodyPr>
          <a:lstStyle/>
          <a:p>
            <a:pPr algn="just">
              <a:spcAft>
                <a:spcPts val="2400"/>
              </a:spcAft>
            </a:pPr>
            <a:r>
              <a:rPr lang="pt-BR" sz="2400" b="1" i="1" dirty="0">
                <a:latin typeface="Times New Roman" pitchFamily="18" charset="0"/>
                <a:cs typeface="Times New Roman" pitchFamily="18" charset="0"/>
              </a:rPr>
              <a:t>3. Arranjo Físico Por Produto ou em Linha</a:t>
            </a:r>
            <a:endParaRPr lang="pt-BR" sz="2400" b="1" dirty="0">
              <a:solidFill>
                <a:srgbClr val="002060"/>
              </a:solidFill>
              <a:latin typeface="Times New Roman" pitchFamily="18" charset="0"/>
              <a:cs typeface="Times New Roman" pitchFamily="18" charset="0"/>
            </a:endParaRPr>
          </a:p>
        </p:txBody>
      </p:sp>
      <p:sp>
        <p:nvSpPr>
          <p:cNvPr id="7" name="Retângulo 6"/>
          <p:cNvSpPr/>
          <p:nvPr/>
        </p:nvSpPr>
        <p:spPr>
          <a:xfrm>
            <a:off x="259970" y="1340768"/>
            <a:ext cx="8572493" cy="461665"/>
          </a:xfrm>
          <a:prstGeom prst="rect">
            <a:avLst/>
          </a:prstGeom>
        </p:spPr>
        <p:txBody>
          <a:bodyPr wrap="square">
            <a:spAutoFit/>
          </a:bodyPr>
          <a:lstStyle/>
          <a:p>
            <a:pPr algn="ctr"/>
            <a:r>
              <a:rPr lang="pt-BR" sz="2400" b="1" dirty="0">
                <a:solidFill>
                  <a:srgbClr val="002060"/>
                </a:solidFill>
                <a:latin typeface="Times New Roman" pitchFamily="18" charset="0"/>
                <a:cs typeface="Times New Roman" pitchFamily="18" charset="0"/>
              </a:rPr>
              <a:t>Arranjo Físico Por Produto X Arranjo Físico Por Processo</a:t>
            </a:r>
            <a:endParaRPr lang="pt-BR" sz="2400" dirty="0">
              <a:solidFill>
                <a:srgbClr val="002060"/>
              </a:solidFill>
              <a:latin typeface="Times New Roman" pitchFamily="18" charset="0"/>
              <a:cs typeface="Times New Roman" pitchFamily="18" charset="0"/>
            </a:endParaRPr>
          </a:p>
        </p:txBody>
      </p:sp>
      <p:pic>
        <p:nvPicPr>
          <p:cNvPr id="8" name="Imagem 7"/>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9512" y="1844824"/>
            <a:ext cx="8759104" cy="460851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25204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25</a:t>
            </a:fld>
            <a:endParaRPr lang="pt-BR" dirty="0"/>
          </a:p>
        </p:txBody>
      </p:sp>
      <p:sp>
        <p:nvSpPr>
          <p:cNvPr id="4" name="CaixaDeTexto 3"/>
          <p:cNvSpPr txBox="1"/>
          <p:nvPr/>
        </p:nvSpPr>
        <p:spPr>
          <a:xfrm>
            <a:off x="251520" y="44624"/>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251520" y="476672"/>
            <a:ext cx="8580944" cy="6309420"/>
          </a:xfrm>
          <a:prstGeom prst="rect">
            <a:avLst/>
          </a:prstGeom>
        </p:spPr>
        <p:txBody>
          <a:bodyPr wrap="square">
            <a:spAutoFit/>
          </a:bodyPr>
          <a:lstStyle/>
          <a:p>
            <a:pPr algn="just">
              <a:spcAft>
                <a:spcPts val="2400"/>
              </a:spcAft>
            </a:pPr>
            <a:r>
              <a:rPr lang="pt-BR" sz="2400" b="1" i="1" dirty="0">
                <a:latin typeface="Times New Roman" pitchFamily="18" charset="0"/>
                <a:cs typeface="Times New Roman" pitchFamily="18" charset="0"/>
              </a:rPr>
              <a:t>4. Arranjo Físico Celular</a:t>
            </a:r>
          </a:p>
          <a:p>
            <a:pPr algn="just">
              <a:spcAft>
                <a:spcPts val="2400"/>
              </a:spcAft>
            </a:pPr>
            <a:r>
              <a:rPr lang="pt-BR" sz="2000" b="1" dirty="0">
                <a:solidFill>
                  <a:srgbClr val="002060"/>
                </a:solidFill>
                <a:latin typeface="Times New Roman" pitchFamily="18" charset="0"/>
                <a:cs typeface="Times New Roman" pitchFamily="18" charset="0"/>
              </a:rPr>
              <a:t>Diferencial do Arranjo físico celular</a:t>
            </a:r>
          </a:p>
          <a:p>
            <a:pPr marL="285750" indent="-285750" algn="just">
              <a:spcAft>
                <a:spcPts val="2400"/>
              </a:spcAft>
              <a:buFont typeface="Wingdings" pitchFamily="2" charset="2"/>
              <a:buChar char="Ø"/>
            </a:pPr>
            <a:r>
              <a:rPr lang="pt-BR" sz="2000" dirty="0">
                <a:latin typeface="Times New Roman" pitchFamily="18" charset="0"/>
                <a:cs typeface="Times New Roman" pitchFamily="18" charset="0"/>
              </a:rPr>
              <a:t>Arranjo físico por processo e por produto apresentam pontos fortes e fracos. </a:t>
            </a:r>
          </a:p>
          <a:p>
            <a:pPr marL="285750" indent="-285750" algn="just">
              <a:spcAft>
                <a:spcPts val="2400"/>
              </a:spcAft>
              <a:buFont typeface="Wingdings" pitchFamily="2" charset="2"/>
              <a:buChar char="Ø"/>
            </a:pPr>
            <a:r>
              <a:rPr lang="pt-BR" sz="2000" dirty="0">
                <a:latin typeface="Times New Roman" pitchFamily="18" charset="0"/>
                <a:cs typeface="Times New Roman" pitchFamily="18" charset="0"/>
              </a:rPr>
              <a:t>Em geral, as forças de um são as fraquezas do outro. </a:t>
            </a:r>
          </a:p>
          <a:p>
            <a:pPr marL="285750" indent="-285750" algn="just">
              <a:spcAft>
                <a:spcPts val="2400"/>
              </a:spcAft>
              <a:buFont typeface="Wingdings" pitchFamily="2" charset="2"/>
              <a:buChar char="Ø"/>
            </a:pPr>
            <a:r>
              <a:rPr lang="pt-BR" sz="2000" dirty="0">
                <a:latin typeface="Times New Roman" pitchFamily="18" charset="0"/>
                <a:cs typeface="Times New Roman" pitchFamily="18" charset="0"/>
              </a:rPr>
              <a:t>Uma tentativa de conciliar as forças dos dois é o arranjo físico celular.</a:t>
            </a:r>
          </a:p>
          <a:p>
            <a:pPr marL="285750" indent="-285750" algn="just">
              <a:spcAft>
                <a:spcPts val="2400"/>
              </a:spcAft>
              <a:buFont typeface="Wingdings" pitchFamily="2" charset="2"/>
              <a:buChar char="Ø"/>
            </a:pPr>
            <a:r>
              <a:rPr lang="pt-BR" sz="2000" dirty="0">
                <a:latin typeface="Times New Roman" pitchFamily="18" charset="0"/>
                <a:cs typeface="Times New Roman" pitchFamily="18" charset="0"/>
              </a:rPr>
              <a:t>Arranjo físico celular: considerado um tipo híbrido, que se encontra numa posição intermediária, buscando capitalizar as forças dos arranjos físicos por produto e por processo.</a:t>
            </a:r>
          </a:p>
          <a:p>
            <a:pPr algn="just">
              <a:spcAft>
                <a:spcPts val="2400"/>
              </a:spcAft>
            </a:pPr>
            <a:r>
              <a:rPr lang="pt-BR" sz="2000" b="1" dirty="0">
                <a:solidFill>
                  <a:srgbClr val="002060"/>
                </a:solidFill>
                <a:latin typeface="Times New Roman" pitchFamily="18" charset="0"/>
                <a:cs typeface="Times New Roman" pitchFamily="18" charset="0"/>
              </a:rPr>
              <a:t>Lógica</a:t>
            </a:r>
          </a:p>
          <a:p>
            <a:pPr marL="285750" indent="-285750" algn="just">
              <a:spcAft>
                <a:spcPts val="2400"/>
              </a:spcAft>
              <a:buFont typeface="Wingdings" pitchFamily="2" charset="2"/>
              <a:buChar char="Ø"/>
            </a:pPr>
            <a:r>
              <a:rPr lang="pt-BR" sz="2000" dirty="0">
                <a:latin typeface="Times New Roman" pitchFamily="18" charset="0"/>
                <a:cs typeface="Times New Roman" pitchFamily="18" charset="0"/>
              </a:rPr>
              <a:t> os recursos transformados, entram na operação, são pré-selecionados para movimentar-se para uma parte específica da operação (ou célula) na qual todos os recursos transformadores necessários a atender a suas necessidades imediatas de processamento se encontram. </a:t>
            </a:r>
          </a:p>
        </p:txBody>
      </p:sp>
    </p:spTree>
    <p:extLst>
      <p:ext uri="{BB962C8B-B14F-4D97-AF65-F5344CB8AC3E}">
        <p14:creationId xmlns:p14="http://schemas.microsoft.com/office/powerpoint/2010/main" val="994354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26</a:t>
            </a:fld>
            <a:endParaRPr lang="pt-BR" dirty="0"/>
          </a:p>
        </p:txBody>
      </p:sp>
      <p:sp>
        <p:nvSpPr>
          <p:cNvPr id="4" name="CaixaDeTexto 3"/>
          <p:cNvSpPr txBox="1"/>
          <p:nvPr/>
        </p:nvSpPr>
        <p:spPr>
          <a:xfrm>
            <a:off x="251520" y="44624"/>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251520" y="476672"/>
            <a:ext cx="8580944" cy="5647700"/>
          </a:xfrm>
          <a:prstGeom prst="rect">
            <a:avLst/>
          </a:prstGeom>
        </p:spPr>
        <p:txBody>
          <a:bodyPr wrap="square">
            <a:spAutoFit/>
          </a:bodyPr>
          <a:lstStyle/>
          <a:p>
            <a:pPr algn="just">
              <a:spcAft>
                <a:spcPts val="1800"/>
              </a:spcAft>
            </a:pPr>
            <a:r>
              <a:rPr lang="pt-BR" sz="2200" b="1" i="1" dirty="0">
                <a:latin typeface="Times New Roman" pitchFamily="18" charset="0"/>
                <a:cs typeface="Times New Roman" pitchFamily="18" charset="0"/>
              </a:rPr>
              <a:t>4. Arranjo Físico Celular</a:t>
            </a:r>
          </a:p>
          <a:p>
            <a:pPr algn="just">
              <a:spcAft>
                <a:spcPts val="1800"/>
              </a:spcAft>
            </a:pPr>
            <a:r>
              <a:rPr lang="pt-BR" sz="2200" b="1" dirty="0">
                <a:solidFill>
                  <a:srgbClr val="002060"/>
                </a:solidFill>
                <a:latin typeface="Times New Roman" pitchFamily="18" charset="0"/>
                <a:cs typeface="Times New Roman" pitchFamily="18" charset="0"/>
              </a:rPr>
              <a:t>Características</a:t>
            </a:r>
            <a:endParaRPr lang="pt-BR" sz="2200" dirty="0">
              <a:latin typeface="Times New Roman" pitchFamily="18" charset="0"/>
              <a:cs typeface="Times New Roman" pitchFamily="18" charset="0"/>
            </a:endParaRPr>
          </a:p>
          <a:p>
            <a:pPr marL="285750" indent="-285750" algn="just">
              <a:spcAft>
                <a:spcPts val="1800"/>
              </a:spcAft>
              <a:buFont typeface="Wingdings" pitchFamily="2" charset="2"/>
              <a:buChar char="Ø"/>
            </a:pPr>
            <a:r>
              <a:rPr lang="pt-BR" sz="2200" dirty="0">
                <a:latin typeface="Times New Roman" pitchFamily="18" charset="0"/>
                <a:cs typeface="Times New Roman" pitchFamily="18" charset="0"/>
              </a:rPr>
              <a:t>O arranjo físico celular tenta aumentar as eficiências do geralmente ineficiente arranjo físico funcional, tentando, entretanto, não perder muito de sua desejável flexibilidade. </a:t>
            </a:r>
          </a:p>
          <a:p>
            <a:pPr marL="285750" indent="-285750" algn="just">
              <a:spcAft>
                <a:spcPts val="1800"/>
              </a:spcAft>
              <a:buFont typeface="Wingdings" pitchFamily="2" charset="2"/>
              <a:buChar char="Ø"/>
            </a:pPr>
            <a:r>
              <a:rPr lang="pt-BR" sz="2200" dirty="0">
                <a:latin typeface="Times New Roman" pitchFamily="18" charset="0"/>
                <a:cs typeface="Times New Roman" pitchFamily="18" charset="0"/>
              </a:rPr>
              <a:t>Recursos não similares são agrupados de forma que com suficiência consigam processar um grupo de itens que requeiram similares etapas de processamento.</a:t>
            </a:r>
          </a:p>
          <a:p>
            <a:pPr marL="285750" indent="-285750" algn="just">
              <a:spcAft>
                <a:spcPts val="1800"/>
              </a:spcAft>
              <a:buFont typeface="Wingdings" pitchFamily="2" charset="2"/>
              <a:buChar char="Ø"/>
            </a:pPr>
            <a:r>
              <a:rPr lang="pt-BR" sz="2200" dirty="0">
                <a:latin typeface="Times New Roman" pitchFamily="18" charset="0"/>
                <a:cs typeface="Times New Roman" pitchFamily="18" charset="0"/>
              </a:rPr>
              <a:t>A célula em si pode ser arranjada segundo um arranjo físico por processo ou por produto. Depois de serem processados na célula, os recursos transformados podem prosseguir para outra célula. </a:t>
            </a:r>
          </a:p>
          <a:p>
            <a:pPr marL="285750" indent="-285750" algn="just">
              <a:spcAft>
                <a:spcPts val="1800"/>
              </a:spcAft>
              <a:buFont typeface="Wingdings" pitchFamily="2" charset="2"/>
              <a:buChar char="Ø"/>
            </a:pPr>
            <a:r>
              <a:rPr lang="pt-BR" sz="2200" dirty="0">
                <a:latin typeface="Times New Roman" pitchFamily="18" charset="0"/>
                <a:cs typeface="Times New Roman" pitchFamily="18" charset="0"/>
              </a:rPr>
              <a:t>O arranjo físico celular é uma tentativa de trazer alguma ordem para a complexidade de fluxo que caracteriza o arranjo físico por processo.</a:t>
            </a:r>
            <a:endParaRPr lang="pt-BR" sz="2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68651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27</a:t>
            </a:fld>
            <a:endParaRPr lang="pt-BR" dirty="0"/>
          </a:p>
        </p:txBody>
      </p:sp>
      <p:sp>
        <p:nvSpPr>
          <p:cNvPr id="4" name="CaixaDeTexto 3"/>
          <p:cNvSpPr txBox="1"/>
          <p:nvPr/>
        </p:nvSpPr>
        <p:spPr>
          <a:xfrm>
            <a:off x="251520" y="44624"/>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251520" y="476672"/>
            <a:ext cx="8580944" cy="430887"/>
          </a:xfrm>
          <a:prstGeom prst="rect">
            <a:avLst/>
          </a:prstGeom>
        </p:spPr>
        <p:txBody>
          <a:bodyPr wrap="square">
            <a:spAutoFit/>
          </a:bodyPr>
          <a:lstStyle/>
          <a:p>
            <a:pPr algn="just">
              <a:spcAft>
                <a:spcPts val="1800"/>
              </a:spcAft>
            </a:pPr>
            <a:r>
              <a:rPr lang="pt-BR" sz="2200" b="1" i="1" dirty="0">
                <a:latin typeface="Times New Roman" pitchFamily="18" charset="0"/>
                <a:cs typeface="Times New Roman" pitchFamily="18" charset="0"/>
              </a:rPr>
              <a:t>4. Arranjo Físico Celular</a:t>
            </a:r>
          </a:p>
        </p:txBody>
      </p:sp>
      <p:pic>
        <p:nvPicPr>
          <p:cNvPr id="6" name="Image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876655" y="1268760"/>
            <a:ext cx="5400000" cy="5400000"/>
          </a:xfrm>
          <a:prstGeom prst="rect">
            <a:avLst/>
          </a:prstGeom>
          <a:noFill/>
          <a:ln>
            <a:noFill/>
          </a:ln>
        </p:spPr>
      </p:pic>
      <p:sp>
        <p:nvSpPr>
          <p:cNvPr id="3" name="Retângulo 2"/>
          <p:cNvSpPr/>
          <p:nvPr/>
        </p:nvSpPr>
        <p:spPr>
          <a:xfrm>
            <a:off x="251520" y="892823"/>
            <a:ext cx="8712968" cy="369332"/>
          </a:xfrm>
          <a:prstGeom prst="rect">
            <a:avLst/>
          </a:prstGeom>
        </p:spPr>
        <p:txBody>
          <a:bodyPr wrap="square">
            <a:spAutoFit/>
          </a:bodyPr>
          <a:lstStyle/>
          <a:p>
            <a:pPr algn="ctr"/>
            <a:r>
              <a:rPr lang="pt-BR" b="1" dirty="0">
                <a:latin typeface="Times New Roman" pitchFamily="18" charset="0"/>
                <a:cs typeface="Times New Roman" pitchFamily="18" charset="0"/>
              </a:rPr>
              <a:t>Ilustração de grupo ou família de peças com formato e processo similares.</a:t>
            </a:r>
            <a:endParaRPr lang="pt-BR" dirty="0">
              <a:latin typeface="Times New Roman" pitchFamily="18" charset="0"/>
              <a:cs typeface="Times New Roman" pitchFamily="18" charset="0"/>
            </a:endParaRPr>
          </a:p>
        </p:txBody>
      </p:sp>
    </p:spTree>
    <p:extLst>
      <p:ext uri="{BB962C8B-B14F-4D97-AF65-F5344CB8AC3E}">
        <p14:creationId xmlns:p14="http://schemas.microsoft.com/office/powerpoint/2010/main" val="223189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28</a:t>
            </a:fld>
            <a:endParaRPr lang="pt-BR" dirty="0"/>
          </a:p>
        </p:txBody>
      </p:sp>
      <p:sp>
        <p:nvSpPr>
          <p:cNvPr id="4" name="CaixaDeTexto 3"/>
          <p:cNvSpPr txBox="1"/>
          <p:nvPr/>
        </p:nvSpPr>
        <p:spPr>
          <a:xfrm>
            <a:off x="251520" y="44624"/>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251520" y="404664"/>
            <a:ext cx="8580944" cy="430887"/>
          </a:xfrm>
          <a:prstGeom prst="rect">
            <a:avLst/>
          </a:prstGeom>
        </p:spPr>
        <p:txBody>
          <a:bodyPr wrap="square">
            <a:spAutoFit/>
          </a:bodyPr>
          <a:lstStyle/>
          <a:p>
            <a:pPr algn="just">
              <a:spcAft>
                <a:spcPts val="1800"/>
              </a:spcAft>
            </a:pPr>
            <a:r>
              <a:rPr lang="pt-BR" sz="2200" b="1" i="1" dirty="0">
                <a:latin typeface="Times New Roman" pitchFamily="18" charset="0"/>
                <a:cs typeface="Times New Roman" pitchFamily="18" charset="0"/>
              </a:rPr>
              <a:t>4. Arranjo Físico Celular</a:t>
            </a:r>
          </a:p>
        </p:txBody>
      </p:sp>
      <p:sp>
        <p:nvSpPr>
          <p:cNvPr id="3" name="Retângulo 2"/>
          <p:cNvSpPr/>
          <p:nvPr/>
        </p:nvSpPr>
        <p:spPr>
          <a:xfrm>
            <a:off x="251520" y="892823"/>
            <a:ext cx="8712968" cy="5709255"/>
          </a:xfrm>
          <a:prstGeom prst="rect">
            <a:avLst/>
          </a:prstGeom>
        </p:spPr>
        <p:txBody>
          <a:bodyPr wrap="square">
            <a:spAutoFit/>
          </a:bodyPr>
          <a:lstStyle/>
          <a:p>
            <a:pPr algn="just">
              <a:spcAft>
                <a:spcPts val="1800"/>
              </a:spcAft>
            </a:pPr>
            <a:r>
              <a:rPr lang="pt-BR" sz="2000" b="1" dirty="0">
                <a:solidFill>
                  <a:srgbClr val="002060"/>
                </a:solidFill>
                <a:latin typeface="Times New Roman" pitchFamily="18" charset="0"/>
                <a:cs typeface="Times New Roman" pitchFamily="18" charset="0"/>
              </a:rPr>
              <a:t>Exemplos de arranjo físico celular incluem:</a:t>
            </a:r>
          </a:p>
          <a:p>
            <a:pPr marL="342900" lvl="0" indent="-342900" algn="just">
              <a:spcAft>
                <a:spcPts val="1800"/>
              </a:spcAft>
              <a:buFont typeface="Wingdings" pitchFamily="2" charset="2"/>
              <a:buChar char="Ø"/>
            </a:pPr>
            <a:r>
              <a:rPr lang="pt-BR" sz="2000" u="sng" dirty="0">
                <a:latin typeface="Times New Roman" pitchFamily="18" charset="0"/>
                <a:cs typeface="Times New Roman" pitchFamily="18" charset="0"/>
              </a:rPr>
              <a:t>Algumas empresas manufatureiras de componentes de computador </a:t>
            </a:r>
            <a:r>
              <a:rPr lang="pt-BR" sz="2000" dirty="0">
                <a:latin typeface="Times New Roman" pitchFamily="18" charset="0"/>
                <a:cs typeface="Times New Roman" pitchFamily="18" charset="0"/>
              </a:rPr>
              <a:t>- a manufatura e a montagem de alguns tipos de peças para computadores podem necessitar de alguma área dedicada à produção de peças para clientes em particular que tenham requisitos especiais como, por exemplo, níveis mais altos de qualidade.</a:t>
            </a:r>
          </a:p>
          <a:p>
            <a:pPr marL="342900" lvl="0" indent="-342900" algn="just">
              <a:spcAft>
                <a:spcPts val="1800"/>
              </a:spcAft>
              <a:buFont typeface="Wingdings" pitchFamily="2" charset="2"/>
              <a:buChar char="Ø"/>
            </a:pPr>
            <a:r>
              <a:rPr lang="pt-BR" sz="2000" u="sng" dirty="0">
                <a:latin typeface="Times New Roman" pitchFamily="18" charset="0"/>
                <a:cs typeface="Times New Roman" pitchFamily="18" charset="0"/>
              </a:rPr>
              <a:t>Área para produtos de lanches rápidos em supermercados </a:t>
            </a:r>
            <a:r>
              <a:rPr lang="pt-BR" sz="2000" dirty="0">
                <a:latin typeface="Times New Roman" pitchFamily="18" charset="0"/>
                <a:cs typeface="Times New Roman" pitchFamily="18" charset="0"/>
              </a:rPr>
              <a:t>- alguns clientes usam o supermercado apenas para comprar lanches, salgadinhos, refrigerantes, iogurte para consumo, por exemplo, em seu horário de almoço. Estes, em geral, são localizados juntos, de forma que o cliente que está apenas comprando seu almoço não necessite procurá-lo pelo supermercado todo.</a:t>
            </a:r>
          </a:p>
          <a:p>
            <a:pPr marL="342900" lvl="0" indent="-342900" algn="just">
              <a:spcAft>
                <a:spcPts val="1800"/>
              </a:spcAft>
              <a:buFont typeface="Wingdings" pitchFamily="2" charset="2"/>
              <a:buChar char="Ø"/>
            </a:pPr>
            <a:r>
              <a:rPr lang="pt-BR" sz="2000" u="sng" dirty="0">
                <a:latin typeface="Times New Roman" pitchFamily="18" charset="0"/>
                <a:cs typeface="Times New Roman" pitchFamily="18" charset="0"/>
              </a:rPr>
              <a:t>Maternidade em um hospital </a:t>
            </a:r>
            <a:r>
              <a:rPr lang="pt-BR" sz="2000" dirty="0">
                <a:latin typeface="Times New Roman" pitchFamily="18" charset="0"/>
                <a:cs typeface="Times New Roman" pitchFamily="18" charset="0"/>
              </a:rPr>
              <a:t>- clientes que necessitam de atendimento em maternidade formam um grupo bem definido que pode ser tratado junto; eles têm uma probabilidade pequena de necessitar de cuidados de outras partes do hospital ao mesmo tempo em que requerem cuidados específicos de maternidade.</a:t>
            </a:r>
          </a:p>
        </p:txBody>
      </p:sp>
    </p:spTree>
    <p:extLst>
      <p:ext uri="{BB962C8B-B14F-4D97-AF65-F5344CB8AC3E}">
        <p14:creationId xmlns:p14="http://schemas.microsoft.com/office/powerpoint/2010/main" val="4236887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29</a:t>
            </a:fld>
            <a:endParaRPr lang="pt-BR" dirty="0"/>
          </a:p>
        </p:txBody>
      </p:sp>
      <p:sp>
        <p:nvSpPr>
          <p:cNvPr id="4" name="CaixaDeTexto 3"/>
          <p:cNvSpPr txBox="1"/>
          <p:nvPr/>
        </p:nvSpPr>
        <p:spPr>
          <a:xfrm>
            <a:off x="251520" y="44624"/>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251520" y="404664"/>
            <a:ext cx="8580944" cy="461665"/>
          </a:xfrm>
          <a:prstGeom prst="rect">
            <a:avLst/>
          </a:prstGeom>
        </p:spPr>
        <p:txBody>
          <a:bodyPr wrap="square">
            <a:spAutoFit/>
          </a:bodyPr>
          <a:lstStyle/>
          <a:p>
            <a:pPr algn="just">
              <a:spcAft>
                <a:spcPts val="1800"/>
              </a:spcAft>
            </a:pPr>
            <a:r>
              <a:rPr lang="pt-BR" sz="2400" b="1" i="1" dirty="0">
                <a:latin typeface="Times New Roman" pitchFamily="18" charset="0"/>
                <a:cs typeface="Times New Roman" pitchFamily="18" charset="0"/>
              </a:rPr>
              <a:t>4. Arranjo Físico Celular: </a:t>
            </a:r>
            <a:r>
              <a:rPr lang="pt-BR" sz="2400" b="1" dirty="0">
                <a:solidFill>
                  <a:srgbClr val="002060"/>
                </a:solidFill>
                <a:latin typeface="Times New Roman" pitchFamily="18" charset="0"/>
                <a:cs typeface="Times New Roman" pitchFamily="18" charset="0"/>
              </a:rPr>
              <a:t>Arranjo físico celular em serviços</a:t>
            </a:r>
          </a:p>
        </p:txBody>
      </p:sp>
      <p:pic>
        <p:nvPicPr>
          <p:cNvPr id="6" name="Imagem 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rot="10800000">
            <a:off x="282802" y="1484784"/>
            <a:ext cx="8383003" cy="5088395"/>
          </a:xfrm>
          <a:prstGeom prst="rect">
            <a:avLst/>
          </a:prstGeom>
          <a:ln>
            <a:solidFill>
              <a:schemeClr val="tx1"/>
            </a:solidFill>
          </a:ln>
        </p:spPr>
      </p:pic>
      <p:sp>
        <p:nvSpPr>
          <p:cNvPr id="7" name="Retângulo 6"/>
          <p:cNvSpPr/>
          <p:nvPr/>
        </p:nvSpPr>
        <p:spPr>
          <a:xfrm>
            <a:off x="107504" y="1052736"/>
            <a:ext cx="8724959" cy="353943"/>
          </a:xfrm>
          <a:prstGeom prst="rect">
            <a:avLst/>
          </a:prstGeom>
        </p:spPr>
        <p:txBody>
          <a:bodyPr wrap="square">
            <a:spAutoFit/>
          </a:bodyPr>
          <a:lstStyle/>
          <a:p>
            <a:pPr algn="ctr"/>
            <a:r>
              <a:rPr lang="pt-BR" sz="1700" b="1" dirty="0">
                <a:latin typeface="Times New Roman" pitchFamily="18" charset="0"/>
                <a:cs typeface="Times New Roman" pitchFamily="18" charset="0"/>
              </a:rPr>
              <a:t>Piso térreo de loja de departamentos mostrando a loja dentro da loja ou célula de artigos</a:t>
            </a:r>
            <a:endParaRPr lang="pt-BR" sz="1700" dirty="0">
              <a:latin typeface="Times New Roman" pitchFamily="18" charset="0"/>
              <a:cs typeface="Times New Roman" pitchFamily="18" charset="0"/>
            </a:endParaRPr>
          </a:p>
        </p:txBody>
      </p:sp>
    </p:spTree>
    <p:extLst>
      <p:ext uri="{BB962C8B-B14F-4D97-AF65-F5344CB8AC3E}">
        <p14:creationId xmlns:p14="http://schemas.microsoft.com/office/powerpoint/2010/main" val="282206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3</a:t>
            </a:fld>
            <a:endParaRPr lang="pt-BR"/>
          </a:p>
        </p:txBody>
      </p:sp>
      <p:sp>
        <p:nvSpPr>
          <p:cNvPr id="4" name="CaixaDeTexto 3"/>
          <p:cNvSpPr txBox="1"/>
          <p:nvPr/>
        </p:nvSpPr>
        <p:spPr>
          <a:xfrm>
            <a:off x="251520" y="44624"/>
            <a:ext cx="8496944" cy="461665"/>
          </a:xfrm>
          <a:prstGeom prst="rect">
            <a:avLst/>
          </a:prstGeom>
          <a:noFill/>
        </p:spPr>
        <p:txBody>
          <a:bodyPr wrap="square" rtlCol="0">
            <a:spAutoFit/>
          </a:bodyPr>
          <a:lstStyle/>
          <a:p>
            <a:pPr lvl="0" algn="ctr"/>
            <a:r>
              <a:rPr lang="pt-BR" sz="2400" b="1" dirty="0">
                <a:solidFill>
                  <a:srgbClr val="FF0000"/>
                </a:solidFill>
              </a:rPr>
              <a:t>ARRANJO FÍSICO - Introdução</a:t>
            </a:r>
            <a:endParaRPr lang="pt-BR" sz="2400" dirty="0">
              <a:solidFill>
                <a:srgbClr val="FF0000"/>
              </a:solidFill>
            </a:endParaRPr>
          </a:p>
        </p:txBody>
      </p:sp>
      <p:sp>
        <p:nvSpPr>
          <p:cNvPr id="3" name="Retângulo 2"/>
          <p:cNvSpPr/>
          <p:nvPr/>
        </p:nvSpPr>
        <p:spPr>
          <a:xfrm>
            <a:off x="287524" y="1059120"/>
            <a:ext cx="8424936" cy="4893647"/>
          </a:xfrm>
          <a:prstGeom prst="rect">
            <a:avLst/>
          </a:prstGeom>
        </p:spPr>
        <p:txBody>
          <a:bodyPr wrap="square">
            <a:spAutoFit/>
          </a:bodyPr>
          <a:lstStyle/>
          <a:p>
            <a:pPr algn="ctr">
              <a:spcAft>
                <a:spcPts val="2400"/>
              </a:spcAft>
            </a:pPr>
            <a:r>
              <a:rPr lang="pt-BR" sz="3200" b="1" dirty="0">
                <a:solidFill>
                  <a:srgbClr val="0070C0"/>
                </a:solidFill>
              </a:rPr>
              <a:t>Decisão errada</a:t>
            </a:r>
          </a:p>
          <a:p>
            <a:pPr marL="342900" indent="-342900" algn="just">
              <a:spcAft>
                <a:spcPts val="1200"/>
              </a:spcAft>
              <a:buFont typeface="Wingdings" panose="05000000000000000000" pitchFamily="2" charset="2"/>
              <a:buChar char="ü"/>
            </a:pPr>
            <a:r>
              <a:rPr lang="pt-BR" sz="2200" dirty="0"/>
              <a:t>Pode levar a padrões de fluxo muito longos ou confusos, filas de clientes, longos tempos de processo, operações inflexíveis, fluxos imprevisíveis e altos custos. </a:t>
            </a:r>
          </a:p>
          <a:p>
            <a:pPr marL="742950" lvl="1" indent="-285750" algn="just">
              <a:spcAft>
                <a:spcPts val="1200"/>
              </a:spcAft>
              <a:buFont typeface="Arial" pitchFamily="34" charset="0"/>
              <a:buChar char="•"/>
            </a:pPr>
            <a:endParaRPr lang="pt-BR" sz="2200" dirty="0"/>
          </a:p>
          <a:p>
            <a:pPr marL="342900" indent="-342900" algn="just">
              <a:spcAft>
                <a:spcPts val="1200"/>
              </a:spcAft>
              <a:buFont typeface="Wingdings" panose="05000000000000000000" pitchFamily="2" charset="2"/>
              <a:buChar char="ü"/>
            </a:pPr>
            <a:r>
              <a:rPr lang="pt-BR" sz="2200" dirty="0"/>
              <a:t>O rearranjo físico: pode interromper seu funcionamento, levando à insatisfação do cliente ou a perdas na produção. </a:t>
            </a:r>
          </a:p>
          <a:p>
            <a:pPr marL="285750" indent="-285750" algn="just">
              <a:spcAft>
                <a:spcPts val="1200"/>
              </a:spcAft>
              <a:buFont typeface="Arial" pitchFamily="34" charset="0"/>
              <a:buChar char="•"/>
            </a:pPr>
            <a:endParaRPr lang="pt-BR" sz="2200" dirty="0"/>
          </a:p>
          <a:p>
            <a:pPr marL="342900" indent="-342900" algn="just">
              <a:spcAft>
                <a:spcPts val="1200"/>
              </a:spcAft>
              <a:buFont typeface="Wingdings" panose="05000000000000000000" pitchFamily="2" charset="2"/>
              <a:buChar char="ü"/>
            </a:pPr>
            <a:r>
              <a:rPr lang="pt-BR" sz="2200" dirty="0"/>
              <a:t>Decisões de arranjo físico: Por serem difíceis e caras, os gerentes de operações podem relutar em tomá-las com frequência. </a:t>
            </a:r>
          </a:p>
        </p:txBody>
      </p:sp>
    </p:spTree>
    <p:extLst>
      <p:ext uri="{BB962C8B-B14F-4D97-AF65-F5344CB8AC3E}">
        <p14:creationId xmlns:p14="http://schemas.microsoft.com/office/powerpoint/2010/main" val="3242612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30</a:t>
            </a:fld>
            <a:endParaRPr lang="pt-BR" dirty="0"/>
          </a:p>
        </p:txBody>
      </p:sp>
      <p:sp>
        <p:nvSpPr>
          <p:cNvPr id="4" name="CaixaDeTexto 3"/>
          <p:cNvSpPr txBox="1"/>
          <p:nvPr/>
        </p:nvSpPr>
        <p:spPr>
          <a:xfrm>
            <a:off x="251520" y="44624"/>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251520" y="404664"/>
            <a:ext cx="8580944" cy="461665"/>
          </a:xfrm>
          <a:prstGeom prst="rect">
            <a:avLst/>
          </a:prstGeom>
        </p:spPr>
        <p:txBody>
          <a:bodyPr wrap="square">
            <a:spAutoFit/>
          </a:bodyPr>
          <a:lstStyle/>
          <a:p>
            <a:pPr algn="just">
              <a:spcAft>
                <a:spcPts val="1800"/>
              </a:spcAft>
            </a:pPr>
            <a:r>
              <a:rPr lang="pt-BR" sz="2400" b="1" i="1" dirty="0">
                <a:latin typeface="Times New Roman" pitchFamily="18" charset="0"/>
                <a:cs typeface="Times New Roman" pitchFamily="18" charset="0"/>
              </a:rPr>
              <a:t>4. Arranjo Físico Celular: </a:t>
            </a:r>
            <a:r>
              <a:rPr lang="pt-BR" sz="2400" b="1" dirty="0">
                <a:solidFill>
                  <a:srgbClr val="002060"/>
                </a:solidFill>
                <a:latin typeface="Times New Roman" pitchFamily="18" charset="0"/>
                <a:cs typeface="Times New Roman" pitchFamily="18" charset="0"/>
              </a:rPr>
              <a:t>Arranjo físico celular em serviços</a:t>
            </a:r>
          </a:p>
        </p:txBody>
      </p:sp>
      <p:sp>
        <p:nvSpPr>
          <p:cNvPr id="3" name="Retângulo 2"/>
          <p:cNvSpPr/>
          <p:nvPr/>
        </p:nvSpPr>
        <p:spPr>
          <a:xfrm>
            <a:off x="251520" y="1028343"/>
            <a:ext cx="8580944" cy="5416868"/>
          </a:xfrm>
          <a:prstGeom prst="rect">
            <a:avLst/>
          </a:prstGeom>
        </p:spPr>
        <p:txBody>
          <a:bodyPr wrap="square">
            <a:spAutoFit/>
          </a:bodyPr>
          <a:lstStyle/>
          <a:p>
            <a:pPr algn="just">
              <a:spcAft>
                <a:spcPts val="2400"/>
              </a:spcAft>
            </a:pPr>
            <a:r>
              <a:rPr lang="pt-BR" sz="2200" b="1" dirty="0">
                <a:solidFill>
                  <a:srgbClr val="002060"/>
                </a:solidFill>
                <a:latin typeface="Times New Roman" pitchFamily="18" charset="0"/>
                <a:cs typeface="Times New Roman" pitchFamily="18" charset="0"/>
              </a:rPr>
              <a:t>Exemplo de loja de departamentos</a:t>
            </a:r>
          </a:p>
          <a:p>
            <a:pPr marL="342900" indent="-342900" algn="just">
              <a:spcAft>
                <a:spcPts val="2400"/>
              </a:spcAft>
              <a:buFont typeface="Wingdings" pitchFamily="2" charset="2"/>
              <a:buChar char="Ø"/>
            </a:pPr>
            <a:r>
              <a:rPr lang="pt-BR" sz="2200" dirty="0">
                <a:latin typeface="Times New Roman" pitchFamily="18" charset="0"/>
                <a:cs typeface="Times New Roman" pitchFamily="18" charset="0"/>
              </a:rPr>
              <a:t>O piso térreo de uma loja de departamentos contém displays de vários tipos de produtos em vários pontos da loja. </a:t>
            </a:r>
          </a:p>
          <a:p>
            <a:pPr marL="342900" indent="-342900" algn="just">
              <a:spcAft>
                <a:spcPts val="2400"/>
              </a:spcAft>
              <a:buFont typeface="Wingdings" pitchFamily="2" charset="2"/>
              <a:buChar char="Ø"/>
            </a:pPr>
            <a:r>
              <a:rPr lang="pt-BR" sz="2200" dirty="0">
                <a:latin typeface="Times New Roman" pitchFamily="18" charset="0"/>
                <a:cs typeface="Times New Roman" pitchFamily="18" charset="0"/>
              </a:rPr>
              <a:t>Dessa forma, o arranjo físico predominante da loja é o arranjo físico funcional. Cada área pode ser considerada como um processo separado dedicado a vender um tipo particular de produto - sapatos, roupas, livros e assim por diante. </a:t>
            </a:r>
          </a:p>
          <a:p>
            <a:pPr marL="342900" indent="-342900" algn="just">
              <a:spcAft>
                <a:spcPts val="2400"/>
              </a:spcAft>
              <a:buFont typeface="Wingdings" pitchFamily="2" charset="2"/>
              <a:buChar char="Ø"/>
            </a:pPr>
            <a:r>
              <a:rPr lang="pt-BR" sz="2200" dirty="0">
                <a:latin typeface="Times New Roman" pitchFamily="18" charset="0"/>
                <a:cs typeface="Times New Roman" pitchFamily="18" charset="0"/>
              </a:rPr>
              <a:t>A exceção é o setor de esportes. Essa é uma loja-dentro-da-loja dedicada a vender vários tipos de produto com um tema comum: o esporte. Por exemplo, ela disporá de roupas esportivas, calçados esportivos, sacolas esportivas, revistas, livros e vídeos sobre esportes, equipamentos e artigos esportivos para presentes e, talvez, bebidas energéticas. </a:t>
            </a:r>
          </a:p>
        </p:txBody>
      </p:sp>
    </p:spTree>
    <p:extLst>
      <p:ext uri="{BB962C8B-B14F-4D97-AF65-F5344CB8AC3E}">
        <p14:creationId xmlns:p14="http://schemas.microsoft.com/office/powerpoint/2010/main" val="2833335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31</a:t>
            </a:fld>
            <a:endParaRPr lang="pt-BR" dirty="0"/>
          </a:p>
        </p:txBody>
      </p:sp>
      <p:sp>
        <p:nvSpPr>
          <p:cNvPr id="4" name="CaixaDeTexto 3"/>
          <p:cNvSpPr txBox="1"/>
          <p:nvPr/>
        </p:nvSpPr>
        <p:spPr>
          <a:xfrm>
            <a:off x="251520" y="44624"/>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251520" y="404664"/>
            <a:ext cx="8580944" cy="461665"/>
          </a:xfrm>
          <a:prstGeom prst="rect">
            <a:avLst/>
          </a:prstGeom>
        </p:spPr>
        <p:txBody>
          <a:bodyPr wrap="square">
            <a:spAutoFit/>
          </a:bodyPr>
          <a:lstStyle/>
          <a:p>
            <a:pPr algn="just">
              <a:spcAft>
                <a:spcPts val="1800"/>
              </a:spcAft>
            </a:pPr>
            <a:r>
              <a:rPr lang="pt-BR" sz="2400" b="1" i="1" dirty="0">
                <a:latin typeface="Times New Roman" pitchFamily="18" charset="0"/>
                <a:cs typeface="Times New Roman" pitchFamily="18" charset="0"/>
              </a:rPr>
              <a:t>4. Arranjo Físico Celular: </a:t>
            </a:r>
            <a:r>
              <a:rPr lang="pt-BR" sz="2400" b="1" dirty="0">
                <a:solidFill>
                  <a:srgbClr val="002060"/>
                </a:solidFill>
                <a:latin typeface="Times New Roman" pitchFamily="18" charset="0"/>
                <a:cs typeface="Times New Roman" pitchFamily="18" charset="0"/>
              </a:rPr>
              <a:t>Arranjo físico celular em serviços</a:t>
            </a:r>
          </a:p>
        </p:txBody>
      </p:sp>
      <p:sp>
        <p:nvSpPr>
          <p:cNvPr id="3" name="Retângulo 2"/>
          <p:cNvSpPr/>
          <p:nvPr/>
        </p:nvSpPr>
        <p:spPr>
          <a:xfrm>
            <a:off x="251520" y="1028343"/>
            <a:ext cx="8580944" cy="5432256"/>
          </a:xfrm>
          <a:prstGeom prst="rect">
            <a:avLst/>
          </a:prstGeom>
        </p:spPr>
        <p:txBody>
          <a:bodyPr wrap="square">
            <a:spAutoFit/>
          </a:bodyPr>
          <a:lstStyle/>
          <a:p>
            <a:pPr algn="just">
              <a:spcAft>
                <a:spcPts val="2400"/>
              </a:spcAft>
            </a:pPr>
            <a:r>
              <a:rPr lang="pt-BR" sz="2200" b="1" dirty="0">
                <a:solidFill>
                  <a:srgbClr val="002060"/>
                </a:solidFill>
                <a:latin typeface="Times New Roman" pitchFamily="18" charset="0"/>
                <a:cs typeface="Times New Roman" pitchFamily="18" charset="0"/>
              </a:rPr>
              <a:t>Exemplo de loja de departamentos (cont.)</a:t>
            </a:r>
          </a:p>
          <a:p>
            <a:pPr marL="342900" indent="-342900" algn="just">
              <a:spcAft>
                <a:spcPts val="1800"/>
              </a:spcAft>
              <a:buFont typeface="Wingdings" pitchFamily="2" charset="2"/>
              <a:buChar char="Ø"/>
            </a:pPr>
            <a:r>
              <a:rPr lang="pt-BR" sz="2000" dirty="0">
                <a:latin typeface="Times New Roman" pitchFamily="18" charset="0"/>
                <a:cs typeface="Times New Roman" pitchFamily="18" charset="0"/>
              </a:rPr>
              <a:t>Dentro da "célula", há vários "processos", que também se encontram em outros pontos da loja. </a:t>
            </a:r>
          </a:p>
          <a:p>
            <a:pPr marL="342900" indent="-342900" algn="just">
              <a:spcAft>
                <a:spcPts val="1800"/>
              </a:spcAft>
              <a:buFont typeface="Wingdings" pitchFamily="2" charset="2"/>
              <a:buChar char="Ø"/>
            </a:pPr>
            <a:r>
              <a:rPr lang="pt-BR" sz="2000" dirty="0">
                <a:latin typeface="Times New Roman" pitchFamily="18" charset="0"/>
                <a:cs typeface="Times New Roman" pitchFamily="18" charset="0"/>
              </a:rPr>
              <a:t>Eles foram localizados dentro da "célula", não porque sejam produtos similares (calçados, roupas e livros normalmente não seriam localizados juntos), mas porque são necessários para satisfazer às necessidades de um tipo particular de consumidor. </a:t>
            </a:r>
          </a:p>
          <a:p>
            <a:pPr marL="342900" indent="-342900" algn="just">
              <a:spcAft>
                <a:spcPts val="1800"/>
              </a:spcAft>
              <a:buFont typeface="Wingdings" pitchFamily="2" charset="2"/>
              <a:buChar char="Ø"/>
            </a:pPr>
            <a:r>
              <a:rPr lang="pt-BR" sz="2000" dirty="0">
                <a:latin typeface="Times New Roman" pitchFamily="18" charset="0"/>
                <a:cs typeface="Times New Roman" pitchFamily="18" charset="0"/>
              </a:rPr>
              <a:t>A gerência da loja calcula que número suficiente de consumidores vem à loja para comprar especialmente "artigos esportivos" (mais do que sapatos, roupas e assim por diante) para que seja compensador devotar uma área específica para eles. </a:t>
            </a:r>
          </a:p>
          <a:p>
            <a:pPr marL="342900" indent="-342900" algn="just">
              <a:spcAft>
                <a:spcPts val="1800"/>
              </a:spcAft>
              <a:buFont typeface="Wingdings" pitchFamily="2" charset="2"/>
              <a:buChar char="Ø"/>
            </a:pPr>
            <a:r>
              <a:rPr lang="pt-BR" sz="2000" dirty="0">
                <a:latin typeface="Times New Roman" pitchFamily="18" charset="0"/>
                <a:cs typeface="Times New Roman" pitchFamily="18" charset="0"/>
              </a:rPr>
              <a:t>A gerência também considera que, se alguém vem à loja com a intenção de comprar um calçado esportivo, pode ser persuadido a comprar outros artigos esportivos se eles estiverem disponíveis na mesma área.</a:t>
            </a:r>
          </a:p>
        </p:txBody>
      </p:sp>
    </p:spTree>
    <p:extLst>
      <p:ext uri="{BB962C8B-B14F-4D97-AF65-F5344CB8AC3E}">
        <p14:creationId xmlns:p14="http://schemas.microsoft.com/office/powerpoint/2010/main" val="2287459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32</a:t>
            </a:fld>
            <a:endParaRPr lang="pt-BR" dirty="0"/>
          </a:p>
        </p:txBody>
      </p:sp>
      <p:sp>
        <p:nvSpPr>
          <p:cNvPr id="4" name="CaixaDeTexto 3"/>
          <p:cNvSpPr txBox="1"/>
          <p:nvPr/>
        </p:nvSpPr>
        <p:spPr>
          <a:xfrm>
            <a:off x="251520" y="44624"/>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251520" y="404664"/>
            <a:ext cx="8580944" cy="461665"/>
          </a:xfrm>
          <a:prstGeom prst="rect">
            <a:avLst/>
          </a:prstGeom>
        </p:spPr>
        <p:txBody>
          <a:bodyPr wrap="square">
            <a:spAutoFit/>
          </a:bodyPr>
          <a:lstStyle/>
          <a:p>
            <a:pPr algn="just">
              <a:spcAft>
                <a:spcPts val="1800"/>
              </a:spcAft>
            </a:pPr>
            <a:r>
              <a:rPr lang="pt-BR" sz="2400" b="1" i="1" dirty="0">
                <a:latin typeface="Times New Roman" pitchFamily="18" charset="0"/>
                <a:cs typeface="Times New Roman" pitchFamily="18" charset="0"/>
              </a:rPr>
              <a:t>4. Arranjo Físico Celular: </a:t>
            </a:r>
            <a:r>
              <a:rPr lang="pt-BR" sz="2400" b="1" dirty="0">
                <a:solidFill>
                  <a:srgbClr val="002060"/>
                </a:solidFill>
                <a:latin typeface="Times New Roman" pitchFamily="18" charset="0"/>
                <a:cs typeface="Times New Roman" pitchFamily="18" charset="0"/>
              </a:rPr>
              <a:t>Arranjo físico celular em serviços</a:t>
            </a:r>
          </a:p>
        </p:txBody>
      </p:sp>
      <p:sp>
        <p:nvSpPr>
          <p:cNvPr id="3" name="Retângulo 2"/>
          <p:cNvSpPr/>
          <p:nvPr/>
        </p:nvSpPr>
        <p:spPr>
          <a:xfrm>
            <a:off x="251520" y="1028343"/>
            <a:ext cx="8580944" cy="5632311"/>
          </a:xfrm>
          <a:prstGeom prst="rect">
            <a:avLst/>
          </a:prstGeom>
        </p:spPr>
        <p:txBody>
          <a:bodyPr wrap="square">
            <a:spAutoFit/>
          </a:bodyPr>
          <a:lstStyle/>
          <a:p>
            <a:pPr algn="just">
              <a:spcAft>
                <a:spcPts val="1800"/>
              </a:spcAft>
            </a:pPr>
            <a:r>
              <a:rPr lang="pt-BR" sz="2000" b="1" dirty="0">
                <a:solidFill>
                  <a:srgbClr val="002060"/>
                </a:solidFill>
                <a:latin typeface="Times New Roman" pitchFamily="18" charset="0"/>
                <a:cs typeface="Times New Roman" pitchFamily="18" charset="0"/>
              </a:rPr>
              <a:t>Um arranjo físico celular é desenvolvido em etapas:</a:t>
            </a:r>
          </a:p>
          <a:p>
            <a:pPr marL="457200" lvl="0" indent="-457200" algn="just">
              <a:spcAft>
                <a:spcPts val="1800"/>
              </a:spcAft>
              <a:buFont typeface="+mj-lt"/>
              <a:buAutoNum type="arabicPeriod"/>
            </a:pPr>
            <a:r>
              <a:rPr lang="pt-BR" sz="2000" dirty="0">
                <a:latin typeface="Times New Roman" pitchFamily="18" charset="0"/>
                <a:cs typeface="Times New Roman" pitchFamily="18" charset="0"/>
              </a:rPr>
              <a:t>Identificar famílias de itens produzidos que tenham, agregadamente, volume suficiente e similar conjunto de recursos para serem processados - deve-se estar preparado para que "sobrem" determinados itens de grande variedade que não conseguem ser colocados em nenhuma célula -, estes continuarão, em geral, a ser processados num setor com arranjo por processo;</a:t>
            </a:r>
          </a:p>
          <a:p>
            <a:pPr marL="457200" lvl="0" indent="-457200" algn="just">
              <a:spcAft>
                <a:spcPts val="1800"/>
              </a:spcAft>
              <a:buFont typeface="+mj-lt"/>
              <a:buAutoNum type="arabicPeriod"/>
            </a:pPr>
            <a:r>
              <a:rPr lang="pt-BR" sz="2000" dirty="0">
                <a:latin typeface="Times New Roman" pitchFamily="18" charset="0"/>
                <a:cs typeface="Times New Roman" pitchFamily="18" charset="0"/>
              </a:rPr>
              <a:t>Identificar e agrupar recursos (máquinas, pessoas) de forma que consigam, com suficiência, processar as famílias de itens identificadas, definindo células;</a:t>
            </a:r>
          </a:p>
          <a:p>
            <a:pPr marL="457200" lvl="0" indent="-457200" algn="just">
              <a:spcAft>
                <a:spcPts val="1800"/>
              </a:spcAft>
              <a:buFont typeface="+mj-lt"/>
              <a:buAutoNum type="arabicPeriod"/>
            </a:pPr>
            <a:r>
              <a:rPr lang="pt-BR" sz="2000" dirty="0">
                <a:latin typeface="Times New Roman" pitchFamily="18" charset="0"/>
                <a:cs typeface="Times New Roman" pitchFamily="18" charset="0"/>
              </a:rPr>
              <a:t>Para cada célula, arranjar os recursos, usando os princípios gerais do arranjo por produto, estabelecendo uma pequena operação dentro da operação, de forma que a movimentação e os fluxos daquelas famílias identificadas em (1) sejam mais ordeiros, simples e ágeis;</a:t>
            </a:r>
          </a:p>
          <a:p>
            <a:pPr marL="457200" lvl="0" indent="-457200" algn="just">
              <a:spcAft>
                <a:spcPts val="1800"/>
              </a:spcAft>
              <a:buFont typeface="+mj-lt"/>
              <a:buAutoNum type="arabicPeriod"/>
            </a:pPr>
            <a:r>
              <a:rPr lang="pt-BR" sz="2000" dirty="0">
                <a:latin typeface="Times New Roman" pitchFamily="18" charset="0"/>
                <a:cs typeface="Times New Roman" pitchFamily="18" charset="0"/>
              </a:rPr>
              <a:t>Localizar máquinas grandes ou que não possam ser divididas para fazerem parte de células específicas para próximo das células.</a:t>
            </a:r>
          </a:p>
        </p:txBody>
      </p:sp>
    </p:spTree>
    <p:extLst>
      <p:ext uri="{BB962C8B-B14F-4D97-AF65-F5344CB8AC3E}">
        <p14:creationId xmlns:p14="http://schemas.microsoft.com/office/powerpoint/2010/main" val="815767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33</a:t>
            </a:fld>
            <a:endParaRPr lang="pt-BR" dirty="0"/>
          </a:p>
        </p:txBody>
      </p:sp>
      <p:sp>
        <p:nvSpPr>
          <p:cNvPr id="4" name="CaixaDeTexto 3"/>
          <p:cNvSpPr txBox="1"/>
          <p:nvPr/>
        </p:nvSpPr>
        <p:spPr>
          <a:xfrm>
            <a:off x="251520" y="44624"/>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251520" y="404664"/>
            <a:ext cx="8580944" cy="461665"/>
          </a:xfrm>
          <a:prstGeom prst="rect">
            <a:avLst/>
          </a:prstGeom>
        </p:spPr>
        <p:txBody>
          <a:bodyPr wrap="square">
            <a:spAutoFit/>
          </a:bodyPr>
          <a:lstStyle/>
          <a:p>
            <a:pPr algn="just">
              <a:spcAft>
                <a:spcPts val="1800"/>
              </a:spcAft>
            </a:pPr>
            <a:r>
              <a:rPr lang="pt-BR" sz="2400" b="1" i="1" dirty="0">
                <a:latin typeface="Times New Roman" pitchFamily="18" charset="0"/>
                <a:cs typeface="Times New Roman" pitchFamily="18" charset="0"/>
              </a:rPr>
              <a:t>4. Arranjo Físico Celular: </a:t>
            </a:r>
            <a:r>
              <a:rPr lang="pt-BR" sz="2400" b="1" dirty="0">
                <a:solidFill>
                  <a:srgbClr val="002060"/>
                </a:solidFill>
                <a:latin typeface="Times New Roman" pitchFamily="18" charset="0"/>
                <a:cs typeface="Times New Roman" pitchFamily="18" charset="0"/>
              </a:rPr>
              <a:t>Arranjo físico celular em serviços</a:t>
            </a:r>
          </a:p>
        </p:txBody>
      </p:sp>
      <p:sp>
        <p:nvSpPr>
          <p:cNvPr id="3" name="Retângulo 2"/>
          <p:cNvSpPr/>
          <p:nvPr/>
        </p:nvSpPr>
        <p:spPr>
          <a:xfrm>
            <a:off x="251520" y="1028343"/>
            <a:ext cx="8580944" cy="5324535"/>
          </a:xfrm>
          <a:prstGeom prst="rect">
            <a:avLst/>
          </a:prstGeom>
        </p:spPr>
        <p:txBody>
          <a:bodyPr wrap="square">
            <a:spAutoFit/>
          </a:bodyPr>
          <a:lstStyle/>
          <a:p>
            <a:pPr algn="just">
              <a:spcAft>
                <a:spcPts val="3000"/>
              </a:spcAft>
            </a:pPr>
            <a:r>
              <a:rPr lang="pt-BR" sz="2400" b="1" dirty="0">
                <a:solidFill>
                  <a:srgbClr val="002060"/>
                </a:solidFill>
                <a:latin typeface="Times New Roman" pitchFamily="18" charset="0"/>
                <a:cs typeface="Times New Roman" pitchFamily="18" charset="0"/>
              </a:rPr>
              <a:t>Os resultados são:</a:t>
            </a:r>
          </a:p>
          <a:p>
            <a:pPr marL="342900" lvl="0" indent="-342900" algn="just">
              <a:spcAft>
                <a:spcPts val="3000"/>
              </a:spcAft>
              <a:buFont typeface="Wingdings" pitchFamily="2" charset="2"/>
              <a:buChar char="Ø"/>
            </a:pPr>
            <a:r>
              <a:rPr lang="pt-BR" sz="2400" dirty="0">
                <a:latin typeface="Times New Roman" pitchFamily="18" charset="0"/>
                <a:cs typeface="Times New Roman" pitchFamily="18" charset="0"/>
              </a:rPr>
              <a:t>não se perde flexibilidade, pois o mesmo conjunto original de itens continua sendo processado;</a:t>
            </a:r>
          </a:p>
          <a:p>
            <a:pPr marL="342900" lvl="0" indent="-342900" algn="just">
              <a:spcAft>
                <a:spcPts val="3000"/>
              </a:spcAft>
              <a:buFont typeface="Wingdings" pitchFamily="2" charset="2"/>
              <a:buChar char="Ø"/>
            </a:pPr>
            <a:r>
              <a:rPr lang="pt-BR" sz="2400" dirty="0">
                <a:latin typeface="Times New Roman" pitchFamily="18" charset="0"/>
                <a:cs typeface="Times New Roman" pitchFamily="18" charset="0"/>
              </a:rPr>
              <a:t>ganham-se velocidade e eficiência de fluxo, pois os recursos da particular célula estão próximos numa "pequena operação";</a:t>
            </a:r>
          </a:p>
          <a:p>
            <a:pPr marL="342900" lvl="0" indent="-342900" algn="just">
              <a:spcAft>
                <a:spcPts val="3000"/>
              </a:spcAft>
              <a:buFont typeface="Wingdings" pitchFamily="2" charset="2"/>
              <a:buChar char="Ø"/>
            </a:pPr>
            <a:r>
              <a:rPr lang="pt-BR" sz="2400" dirty="0">
                <a:latin typeface="Times New Roman" pitchFamily="18" charset="0"/>
                <a:cs typeface="Times New Roman" pitchFamily="18" charset="0"/>
              </a:rPr>
              <a:t>as distâncias percorridas pelos fluxos dentro das células são muito menores;</a:t>
            </a:r>
          </a:p>
          <a:p>
            <a:pPr marL="342900" lvl="0" indent="-342900" algn="just">
              <a:spcAft>
                <a:spcPts val="3000"/>
              </a:spcAft>
              <a:buFont typeface="Wingdings" pitchFamily="2" charset="2"/>
              <a:buChar char="Ø"/>
            </a:pPr>
            <a:r>
              <a:rPr lang="pt-BR" sz="2400" dirty="0">
                <a:latin typeface="Times New Roman" pitchFamily="18" charset="0"/>
                <a:cs typeface="Times New Roman" pitchFamily="18" charset="0"/>
              </a:rPr>
              <a:t>simplificam-se os fluxos no restante da operação, que fica "aliviada" das famílias de itens que conseguem ser processadas pelas células estabelecidas;</a:t>
            </a:r>
          </a:p>
        </p:txBody>
      </p:sp>
    </p:spTree>
    <p:extLst>
      <p:ext uri="{BB962C8B-B14F-4D97-AF65-F5344CB8AC3E}">
        <p14:creationId xmlns:p14="http://schemas.microsoft.com/office/powerpoint/2010/main" val="3273904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34</a:t>
            </a:fld>
            <a:endParaRPr lang="pt-BR" dirty="0"/>
          </a:p>
        </p:txBody>
      </p:sp>
      <p:sp>
        <p:nvSpPr>
          <p:cNvPr id="4" name="CaixaDeTexto 3"/>
          <p:cNvSpPr txBox="1"/>
          <p:nvPr/>
        </p:nvSpPr>
        <p:spPr>
          <a:xfrm>
            <a:off x="251520" y="44624"/>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251520" y="404664"/>
            <a:ext cx="8580944" cy="461665"/>
          </a:xfrm>
          <a:prstGeom prst="rect">
            <a:avLst/>
          </a:prstGeom>
        </p:spPr>
        <p:txBody>
          <a:bodyPr wrap="square">
            <a:spAutoFit/>
          </a:bodyPr>
          <a:lstStyle/>
          <a:p>
            <a:pPr algn="just">
              <a:spcAft>
                <a:spcPts val="1800"/>
              </a:spcAft>
            </a:pPr>
            <a:r>
              <a:rPr lang="pt-BR" sz="2400" b="1" i="1" dirty="0">
                <a:latin typeface="Times New Roman" pitchFamily="18" charset="0"/>
                <a:cs typeface="Times New Roman" pitchFamily="18" charset="0"/>
              </a:rPr>
              <a:t>4. Arranjo Físico Celular: </a:t>
            </a:r>
            <a:r>
              <a:rPr lang="pt-BR" sz="2400" b="1" dirty="0">
                <a:solidFill>
                  <a:srgbClr val="002060"/>
                </a:solidFill>
                <a:latin typeface="Times New Roman" pitchFamily="18" charset="0"/>
                <a:cs typeface="Times New Roman" pitchFamily="18" charset="0"/>
              </a:rPr>
              <a:t>Arranjo físico celular em serviços</a:t>
            </a:r>
          </a:p>
        </p:txBody>
      </p:sp>
      <p:sp>
        <p:nvSpPr>
          <p:cNvPr id="3" name="Retângulo 2"/>
          <p:cNvSpPr/>
          <p:nvPr/>
        </p:nvSpPr>
        <p:spPr>
          <a:xfrm>
            <a:off x="251520" y="1028343"/>
            <a:ext cx="8580944" cy="4970591"/>
          </a:xfrm>
          <a:prstGeom prst="rect">
            <a:avLst/>
          </a:prstGeom>
        </p:spPr>
        <p:txBody>
          <a:bodyPr wrap="square">
            <a:spAutoFit/>
          </a:bodyPr>
          <a:lstStyle/>
          <a:p>
            <a:pPr algn="just">
              <a:spcAft>
                <a:spcPts val="3000"/>
              </a:spcAft>
            </a:pPr>
            <a:r>
              <a:rPr lang="pt-BR" sz="2200" b="1" dirty="0">
                <a:solidFill>
                  <a:srgbClr val="002060"/>
                </a:solidFill>
                <a:latin typeface="Times New Roman" pitchFamily="18" charset="0"/>
                <a:cs typeface="Times New Roman" pitchFamily="18" charset="0"/>
              </a:rPr>
              <a:t>Os resultados são: (cont.)</a:t>
            </a:r>
          </a:p>
          <a:p>
            <a:pPr marL="342900" lvl="0" indent="-342900" algn="just">
              <a:spcAft>
                <a:spcPts val="3000"/>
              </a:spcAft>
              <a:buFont typeface="Wingdings" pitchFamily="2" charset="2"/>
              <a:buChar char="Ø"/>
            </a:pPr>
            <a:r>
              <a:rPr lang="pt-BR" sz="2200" dirty="0">
                <a:latin typeface="Times New Roman" pitchFamily="18" charset="0"/>
                <a:cs typeface="Times New Roman" pitchFamily="18" charset="0"/>
              </a:rPr>
              <a:t>tempos de preparação dos equipamentos nas células tendem a ser menores, já que processam itens de forma e dimensões similares;</a:t>
            </a:r>
          </a:p>
          <a:p>
            <a:pPr marL="342900" lvl="0" indent="-342900" algn="just">
              <a:spcAft>
                <a:spcPts val="3000"/>
              </a:spcAft>
              <a:buFont typeface="Wingdings" pitchFamily="2" charset="2"/>
              <a:buChar char="Ø"/>
            </a:pPr>
            <a:r>
              <a:rPr lang="pt-BR" sz="2200" dirty="0">
                <a:latin typeface="Times New Roman" pitchFamily="18" charset="0"/>
                <a:cs typeface="Times New Roman" pitchFamily="18" charset="0"/>
              </a:rPr>
              <a:t>melhora-se a qualidade, já que o grupo de funcionários a cargo de gerenciar e operar os recursos das células tende a desenvolver mais a sensação de "propriedade" e responsabilidade por uma família inteira de itens e não apenas por uma etapa produtiva;</a:t>
            </a:r>
          </a:p>
          <a:p>
            <a:pPr marL="342900" lvl="0" indent="-342900" algn="just">
              <a:spcAft>
                <a:spcPts val="3000"/>
              </a:spcAft>
              <a:buFont typeface="Wingdings" pitchFamily="2" charset="2"/>
              <a:buChar char="Ø"/>
            </a:pPr>
            <a:r>
              <a:rPr lang="pt-BR" sz="2200" dirty="0">
                <a:latin typeface="Times New Roman" pitchFamily="18" charset="0"/>
                <a:cs typeface="Times New Roman" pitchFamily="18" charset="0"/>
              </a:rPr>
              <a:t>melhor controle de produção, pois cada célula é focalizada num relativamente pequeno grupo de itens. Normalmente, iniciativas de formação de </a:t>
            </a:r>
            <a:r>
              <a:rPr lang="pt-BR" sz="2200" dirty="0" err="1">
                <a:latin typeface="Times New Roman" pitchFamily="18" charset="0"/>
                <a:cs typeface="Times New Roman" pitchFamily="18" charset="0"/>
              </a:rPr>
              <a:t>semi-autonomia</a:t>
            </a:r>
            <a:r>
              <a:rPr lang="pt-BR" sz="2200" dirty="0">
                <a:latin typeface="Times New Roman" pitchFamily="18" charset="0"/>
                <a:cs typeface="Times New Roman" pitchFamily="18" charset="0"/>
              </a:rPr>
              <a:t> dos grupos de funcionários responsáveis pela célula acompanham as iniciativas de </a:t>
            </a:r>
            <a:r>
              <a:rPr lang="pt-BR" sz="2200" dirty="0" err="1">
                <a:latin typeface="Times New Roman" pitchFamily="18" charset="0"/>
                <a:cs typeface="Times New Roman" pitchFamily="18" charset="0"/>
              </a:rPr>
              <a:t>celularização</a:t>
            </a:r>
            <a:r>
              <a:rPr lang="pt-BR" sz="2200" dirty="0">
                <a:latin typeface="Times New Roman" pitchFamily="18" charset="0"/>
                <a:cs typeface="Times New Roman" pitchFamily="18" charset="0"/>
              </a:rPr>
              <a:t>.</a:t>
            </a:r>
          </a:p>
        </p:txBody>
      </p:sp>
    </p:spTree>
    <p:extLst>
      <p:ext uri="{BB962C8B-B14F-4D97-AF65-F5344CB8AC3E}">
        <p14:creationId xmlns:p14="http://schemas.microsoft.com/office/powerpoint/2010/main" val="3005233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35</a:t>
            </a:fld>
            <a:endParaRPr lang="pt-BR" dirty="0"/>
          </a:p>
        </p:txBody>
      </p:sp>
      <p:sp>
        <p:nvSpPr>
          <p:cNvPr id="4" name="CaixaDeTexto 3"/>
          <p:cNvSpPr txBox="1"/>
          <p:nvPr/>
        </p:nvSpPr>
        <p:spPr>
          <a:xfrm>
            <a:off x="251520" y="44624"/>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3" name="Retângulo 2"/>
          <p:cNvSpPr/>
          <p:nvPr/>
        </p:nvSpPr>
        <p:spPr>
          <a:xfrm>
            <a:off x="251520" y="692696"/>
            <a:ext cx="8580944" cy="5847755"/>
          </a:xfrm>
          <a:prstGeom prst="rect">
            <a:avLst/>
          </a:prstGeom>
        </p:spPr>
        <p:txBody>
          <a:bodyPr wrap="square">
            <a:spAutoFit/>
          </a:bodyPr>
          <a:lstStyle/>
          <a:p>
            <a:pPr algn="just"/>
            <a:r>
              <a:rPr lang="pt-BR" sz="2200" b="1" dirty="0">
                <a:latin typeface="Times New Roman" pitchFamily="18" charset="0"/>
                <a:cs typeface="Times New Roman" pitchFamily="18" charset="0"/>
              </a:rPr>
              <a:t>Arranjos Físicos Mistos</a:t>
            </a:r>
          </a:p>
          <a:p>
            <a:pPr marL="342900" indent="-342900" algn="just">
              <a:buFont typeface="Wingdings" pitchFamily="2" charset="2"/>
              <a:buChar char="Ø"/>
            </a:pPr>
            <a:r>
              <a:rPr lang="pt-BR" sz="2200" dirty="0">
                <a:latin typeface="Times New Roman" pitchFamily="18" charset="0"/>
                <a:cs typeface="Times New Roman" pitchFamily="18" charset="0"/>
              </a:rPr>
              <a:t>Muitas operações ou projetam arranjos físicos mistos, que combinam elementos de alguns ou todos os tipos básicos de arranjo físico, ou usam tipos básicos de arranjo físico de forma "pura" em diferentes partes da operação. </a:t>
            </a:r>
          </a:p>
          <a:p>
            <a:pPr marL="342900" indent="-342900" algn="just">
              <a:buFont typeface="Wingdings" pitchFamily="2" charset="2"/>
              <a:buChar char="Ø"/>
            </a:pPr>
            <a:endParaRPr lang="pt-BR" sz="2200" dirty="0">
              <a:latin typeface="Times New Roman" pitchFamily="18" charset="0"/>
              <a:cs typeface="Times New Roman" pitchFamily="18" charset="0"/>
            </a:endParaRPr>
          </a:p>
          <a:p>
            <a:pPr algn="just"/>
            <a:r>
              <a:rPr lang="pt-BR" sz="2200" b="1" dirty="0">
                <a:solidFill>
                  <a:srgbClr val="002060"/>
                </a:solidFill>
                <a:latin typeface="Times New Roman" pitchFamily="18" charset="0"/>
                <a:cs typeface="Times New Roman" pitchFamily="18" charset="0"/>
              </a:rPr>
              <a:t>Exemplo: hospital</a:t>
            </a:r>
          </a:p>
          <a:p>
            <a:pPr marL="342900" indent="-342900" algn="just">
              <a:buFont typeface="Arial" pitchFamily="34" charset="0"/>
              <a:buChar char="•"/>
            </a:pPr>
            <a:r>
              <a:rPr lang="pt-BR" sz="2200" dirty="0">
                <a:latin typeface="Times New Roman" pitchFamily="18" charset="0"/>
                <a:cs typeface="Times New Roman" pitchFamily="18" charset="0"/>
              </a:rPr>
              <a:t>Normalmente em um hospital seria arranjado conforme os princípios do arranjo físico por processo - cada departamento representando um tipo particular de processo (departamento de radiologia, salas de cirurgia, laboratório de processamento de sangue, entre outros). Ainda assim, dentro de cada departamento, diferentes tipos de arranjos físicos são utilizados. </a:t>
            </a:r>
          </a:p>
          <a:p>
            <a:pPr marL="342900" indent="-342900" algn="just">
              <a:buFont typeface="Arial" pitchFamily="34" charset="0"/>
              <a:buChar char="•"/>
            </a:pPr>
            <a:r>
              <a:rPr lang="pt-BR" sz="2200" dirty="0">
                <a:latin typeface="Times New Roman" pitchFamily="18" charset="0"/>
                <a:cs typeface="Times New Roman" pitchFamily="18" charset="0"/>
              </a:rPr>
              <a:t>O departamento de radiologia provavelmente é arranjado por processo, as salas de cirurgia, segundo um arranjo físico posicional, e o laboratório de processamento de sangue conforme um arranjo físico por produto.</a:t>
            </a:r>
          </a:p>
        </p:txBody>
      </p:sp>
    </p:spTree>
    <p:extLst>
      <p:ext uri="{BB962C8B-B14F-4D97-AF65-F5344CB8AC3E}">
        <p14:creationId xmlns:p14="http://schemas.microsoft.com/office/powerpoint/2010/main" val="375907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36</a:t>
            </a:fld>
            <a:endParaRPr lang="pt-BR" dirty="0"/>
          </a:p>
        </p:txBody>
      </p:sp>
      <p:sp>
        <p:nvSpPr>
          <p:cNvPr id="4" name="CaixaDeTexto 3"/>
          <p:cNvSpPr txBox="1"/>
          <p:nvPr/>
        </p:nvSpPr>
        <p:spPr>
          <a:xfrm>
            <a:off x="251520" y="44624"/>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3" name="Retângulo 2"/>
          <p:cNvSpPr/>
          <p:nvPr/>
        </p:nvSpPr>
        <p:spPr>
          <a:xfrm>
            <a:off x="251520" y="548680"/>
            <a:ext cx="8580944" cy="5847755"/>
          </a:xfrm>
          <a:prstGeom prst="rect">
            <a:avLst/>
          </a:prstGeom>
        </p:spPr>
        <p:txBody>
          <a:bodyPr wrap="square">
            <a:spAutoFit/>
          </a:bodyPr>
          <a:lstStyle/>
          <a:p>
            <a:pPr algn="just">
              <a:spcAft>
                <a:spcPts val="600"/>
              </a:spcAft>
            </a:pPr>
            <a:r>
              <a:rPr lang="pt-BR" sz="2400" b="1" dirty="0">
                <a:latin typeface="Times New Roman" pitchFamily="18" charset="0"/>
                <a:cs typeface="Times New Roman" pitchFamily="18" charset="0"/>
              </a:rPr>
              <a:t>Arranjos Físicos Mistos</a:t>
            </a:r>
          </a:p>
          <a:p>
            <a:pPr algn="just">
              <a:spcAft>
                <a:spcPts val="600"/>
              </a:spcAft>
            </a:pPr>
            <a:r>
              <a:rPr lang="pt-BR" sz="2000" b="1" dirty="0">
                <a:solidFill>
                  <a:srgbClr val="002060"/>
                </a:solidFill>
                <a:latin typeface="Times New Roman" pitchFamily="18" charset="0"/>
                <a:cs typeface="Times New Roman" pitchFamily="18" charset="0"/>
              </a:rPr>
              <a:t>Exemplo: complexo de restaurantes </a:t>
            </a:r>
          </a:p>
          <a:p>
            <a:pPr marL="342900" indent="-342900" algn="just">
              <a:spcAft>
                <a:spcPts val="600"/>
              </a:spcAft>
              <a:buFont typeface="Arial" pitchFamily="34" charset="0"/>
              <a:buChar char="•"/>
            </a:pPr>
            <a:r>
              <a:rPr lang="pt-BR" sz="2000" dirty="0">
                <a:latin typeface="Times New Roman" pitchFamily="18" charset="0"/>
                <a:cs typeface="Times New Roman" pitchFamily="18" charset="0"/>
              </a:rPr>
              <a:t>Um complexo de restaurantes com três tipos diferentes de restaurante e a cozinha que serve aos três. </a:t>
            </a:r>
          </a:p>
          <a:p>
            <a:pPr marL="342900" indent="-342900" algn="just">
              <a:spcAft>
                <a:spcPts val="600"/>
              </a:spcAft>
              <a:buFont typeface="Arial" pitchFamily="34" charset="0"/>
              <a:buChar char="•"/>
            </a:pPr>
            <a:r>
              <a:rPr lang="pt-BR" sz="2000" dirty="0">
                <a:latin typeface="Times New Roman" pitchFamily="18" charset="0"/>
                <a:cs typeface="Times New Roman" pitchFamily="18" charset="0"/>
              </a:rPr>
              <a:t>A cozinha é arranjada conforme um arranjo físico por processo, com os processos (armazenamento de ingredientes, preparação da comida, processos de cozimento etc.) agrupados. </a:t>
            </a:r>
          </a:p>
          <a:p>
            <a:pPr marL="342900" indent="-342900" algn="just">
              <a:spcAft>
                <a:spcPts val="600"/>
              </a:spcAft>
              <a:buFont typeface="Arial" pitchFamily="34" charset="0"/>
              <a:buChar char="•"/>
            </a:pPr>
            <a:r>
              <a:rPr lang="pt-BR" sz="2000" dirty="0">
                <a:latin typeface="Times New Roman" pitchFamily="18" charset="0"/>
                <a:cs typeface="Times New Roman" pitchFamily="18" charset="0"/>
              </a:rPr>
              <a:t>O restaurante tradicional é arranjado segundo um arranjo físico posicional.</a:t>
            </a:r>
          </a:p>
          <a:p>
            <a:pPr marL="342900" indent="-342900" algn="just">
              <a:spcAft>
                <a:spcPts val="600"/>
              </a:spcAft>
              <a:buFont typeface="Arial" pitchFamily="34" charset="0"/>
              <a:buChar char="•"/>
            </a:pPr>
            <a:r>
              <a:rPr lang="pt-BR" sz="2000" dirty="0">
                <a:latin typeface="Times New Roman" pitchFamily="18" charset="0"/>
                <a:cs typeface="Times New Roman" pitchFamily="18" charset="0"/>
              </a:rPr>
              <a:t>Os clientes ficam em suas mesas enquanto a comida é trazida (e às vezes até preparada) à mesa. O restaurante do tipo </a:t>
            </a:r>
            <a:r>
              <a:rPr lang="pt-BR" sz="2000" i="1" dirty="0">
                <a:latin typeface="Times New Roman" pitchFamily="18" charset="0"/>
                <a:cs typeface="Times New Roman" pitchFamily="18" charset="0"/>
              </a:rPr>
              <a:t>buffet</a:t>
            </a:r>
            <a:r>
              <a:rPr lang="pt-BR" sz="2000" dirty="0">
                <a:latin typeface="Times New Roman" pitchFamily="18" charset="0"/>
                <a:cs typeface="Times New Roman" pitchFamily="18" charset="0"/>
              </a:rPr>
              <a:t> é arranjado de forma celular, com cada área de </a:t>
            </a:r>
            <a:r>
              <a:rPr lang="pt-BR" sz="2000" i="1" dirty="0">
                <a:latin typeface="Times New Roman" pitchFamily="18" charset="0"/>
                <a:cs typeface="Times New Roman" pitchFamily="18" charset="0"/>
              </a:rPr>
              <a:t>buffet</a:t>
            </a:r>
            <a:r>
              <a:rPr lang="pt-BR" sz="2000" dirty="0">
                <a:latin typeface="Times New Roman" pitchFamily="18" charset="0"/>
                <a:cs typeface="Times New Roman" pitchFamily="18" charset="0"/>
              </a:rPr>
              <a:t> tendo todos os processos (pratos) necessários para servir os clientes em suas necessidades de entrada, prato principal ou sobremesa. </a:t>
            </a:r>
          </a:p>
          <a:p>
            <a:pPr marL="342900" indent="-342900" algn="just">
              <a:spcAft>
                <a:spcPts val="600"/>
              </a:spcAft>
              <a:buFont typeface="Arial" pitchFamily="34" charset="0"/>
              <a:buChar char="•"/>
            </a:pPr>
            <a:r>
              <a:rPr lang="pt-BR" sz="2000" dirty="0">
                <a:latin typeface="Times New Roman" pitchFamily="18" charset="0"/>
                <a:cs typeface="Times New Roman" pitchFamily="18" charset="0"/>
              </a:rPr>
              <a:t>Finalmente, num restaurante do tipo bandejão (como os restaurantes por quilo), todos os clientes passam pelo mesmo roteiro quando estão servindo-se. Eles podem não se servir de todos os pratos disponíveis, mas mover-se-ão na mesma sequência de processos.</a:t>
            </a:r>
          </a:p>
        </p:txBody>
      </p:sp>
    </p:spTree>
    <p:extLst>
      <p:ext uri="{BB962C8B-B14F-4D97-AF65-F5344CB8AC3E}">
        <p14:creationId xmlns:p14="http://schemas.microsoft.com/office/powerpoint/2010/main" val="4265894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37</a:t>
            </a:fld>
            <a:endParaRPr lang="pt-BR" dirty="0"/>
          </a:p>
        </p:txBody>
      </p:sp>
      <p:sp>
        <p:nvSpPr>
          <p:cNvPr id="4" name="CaixaDeTexto 3"/>
          <p:cNvSpPr txBox="1"/>
          <p:nvPr/>
        </p:nvSpPr>
        <p:spPr>
          <a:xfrm>
            <a:off x="251520" y="44624"/>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3" name="Retângulo 2"/>
          <p:cNvSpPr/>
          <p:nvPr/>
        </p:nvSpPr>
        <p:spPr>
          <a:xfrm>
            <a:off x="251520" y="548680"/>
            <a:ext cx="8580944" cy="461665"/>
          </a:xfrm>
          <a:prstGeom prst="rect">
            <a:avLst/>
          </a:prstGeom>
        </p:spPr>
        <p:txBody>
          <a:bodyPr wrap="square">
            <a:spAutoFit/>
          </a:bodyPr>
          <a:lstStyle/>
          <a:p>
            <a:pPr algn="just">
              <a:spcAft>
                <a:spcPts val="600"/>
              </a:spcAft>
            </a:pPr>
            <a:r>
              <a:rPr lang="pt-BR" sz="2400" b="1" dirty="0">
                <a:latin typeface="Times New Roman" pitchFamily="18" charset="0"/>
                <a:cs typeface="Times New Roman" pitchFamily="18" charset="0"/>
              </a:rPr>
              <a:t>Arranjos Físicos Mistos: </a:t>
            </a:r>
            <a:r>
              <a:rPr lang="pt-BR" sz="2000" b="1" dirty="0">
                <a:solidFill>
                  <a:srgbClr val="002060"/>
                </a:solidFill>
                <a:latin typeface="Times New Roman" pitchFamily="18" charset="0"/>
                <a:cs typeface="Times New Roman" pitchFamily="18" charset="0"/>
              </a:rPr>
              <a:t>Exemplo: complexo de restaurantes </a:t>
            </a:r>
          </a:p>
        </p:txBody>
      </p:sp>
      <p:pic>
        <p:nvPicPr>
          <p:cNvPr id="5" name="Imagem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51000" y="1010345"/>
            <a:ext cx="7097984" cy="5400000"/>
          </a:xfrm>
          <a:prstGeom prst="rect">
            <a:avLst/>
          </a:prstGeom>
        </p:spPr>
      </p:pic>
    </p:spTree>
    <p:extLst>
      <p:ext uri="{BB962C8B-B14F-4D97-AF65-F5344CB8AC3E}">
        <p14:creationId xmlns:p14="http://schemas.microsoft.com/office/powerpoint/2010/main" val="1631333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38</a:t>
            </a:fld>
            <a:endParaRPr lang="pt-BR"/>
          </a:p>
        </p:txBody>
      </p:sp>
      <p:pic>
        <p:nvPicPr>
          <p:cNvPr id="3" name="Imagem 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rot="10800000">
            <a:off x="755576" y="1513030"/>
            <a:ext cx="7285108" cy="50400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4" name="Retângulo 3"/>
          <p:cNvSpPr/>
          <p:nvPr/>
        </p:nvSpPr>
        <p:spPr>
          <a:xfrm>
            <a:off x="388346" y="838453"/>
            <a:ext cx="8333028" cy="646331"/>
          </a:xfrm>
          <a:prstGeom prst="rect">
            <a:avLst/>
          </a:prstGeom>
        </p:spPr>
        <p:txBody>
          <a:bodyPr wrap="square">
            <a:spAutoFit/>
          </a:bodyPr>
          <a:lstStyle/>
          <a:p>
            <a:pPr algn="ctr"/>
            <a:r>
              <a:rPr lang="pt-BR" b="1" dirty="0">
                <a:latin typeface="Times New Roman" pitchFamily="18" charset="0"/>
                <a:cs typeface="Times New Roman" pitchFamily="18" charset="0"/>
              </a:rPr>
              <a:t>Posição do processo no contínuo volume - variedade influencia seu arranjo físico e, consequentemente, o fluxo dos recursos transformados</a:t>
            </a:r>
            <a:endParaRPr lang="pt-BR" dirty="0">
              <a:latin typeface="Times New Roman" pitchFamily="18" charset="0"/>
              <a:cs typeface="Times New Roman" pitchFamily="18" charset="0"/>
            </a:endParaRPr>
          </a:p>
        </p:txBody>
      </p:sp>
      <p:sp>
        <p:nvSpPr>
          <p:cNvPr id="5" name="Retângulo 4"/>
          <p:cNvSpPr/>
          <p:nvPr/>
        </p:nvSpPr>
        <p:spPr>
          <a:xfrm>
            <a:off x="446640" y="260648"/>
            <a:ext cx="8274734" cy="461665"/>
          </a:xfrm>
          <a:prstGeom prst="rect">
            <a:avLst/>
          </a:prstGeom>
        </p:spPr>
        <p:txBody>
          <a:bodyPr wrap="square">
            <a:spAutoFit/>
          </a:bodyPr>
          <a:lstStyle/>
          <a:p>
            <a:pPr algn="ctr"/>
            <a:r>
              <a:rPr lang="pt-BR" sz="2400" b="1" dirty="0">
                <a:solidFill>
                  <a:srgbClr val="FF0000"/>
                </a:solidFill>
                <a:latin typeface="Times New Roman" pitchFamily="18" charset="0"/>
                <a:cs typeface="Times New Roman" pitchFamily="18" charset="0"/>
              </a:rPr>
              <a:t>Volume-variedade e tipo de arranjo físico</a:t>
            </a:r>
            <a:endParaRPr lang="pt-BR"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38041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39</a:t>
            </a:fld>
            <a:endParaRPr lang="pt-BR"/>
          </a:p>
        </p:txBody>
      </p:sp>
      <p:pic>
        <p:nvPicPr>
          <p:cNvPr id="3" name="Imagem 2"/>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rot="10800000">
            <a:off x="251520" y="1340768"/>
            <a:ext cx="8251503" cy="5040000"/>
          </a:xfrm>
          <a:prstGeom prst="rect">
            <a:avLst/>
          </a:prstGeom>
        </p:spPr>
      </p:pic>
      <p:sp>
        <p:nvSpPr>
          <p:cNvPr id="4" name="Retângulo 3"/>
          <p:cNvSpPr/>
          <p:nvPr/>
        </p:nvSpPr>
        <p:spPr>
          <a:xfrm>
            <a:off x="256027" y="116632"/>
            <a:ext cx="8246996" cy="461665"/>
          </a:xfrm>
          <a:prstGeom prst="rect">
            <a:avLst/>
          </a:prstGeom>
        </p:spPr>
        <p:txBody>
          <a:bodyPr wrap="square">
            <a:spAutoFit/>
          </a:bodyPr>
          <a:lstStyle/>
          <a:p>
            <a:pPr algn="ctr"/>
            <a:r>
              <a:rPr lang="pt-BR" sz="2400" b="1" dirty="0">
                <a:solidFill>
                  <a:srgbClr val="FF0000"/>
                </a:solidFill>
                <a:latin typeface="Times New Roman" pitchFamily="18" charset="0"/>
                <a:cs typeface="Times New Roman" pitchFamily="18" charset="0"/>
              </a:rPr>
              <a:t>Selecionando um tipo de arranjo físico</a:t>
            </a:r>
            <a:endParaRPr lang="pt-BR" sz="2400" dirty="0">
              <a:solidFill>
                <a:srgbClr val="FF0000"/>
              </a:solidFill>
              <a:latin typeface="Times New Roman" pitchFamily="18" charset="0"/>
              <a:cs typeface="Times New Roman" pitchFamily="18" charset="0"/>
            </a:endParaRPr>
          </a:p>
        </p:txBody>
      </p:sp>
      <p:sp>
        <p:nvSpPr>
          <p:cNvPr id="5" name="Retângulo 4"/>
          <p:cNvSpPr/>
          <p:nvPr/>
        </p:nvSpPr>
        <p:spPr>
          <a:xfrm>
            <a:off x="395535" y="971436"/>
            <a:ext cx="8107487" cy="369332"/>
          </a:xfrm>
          <a:prstGeom prst="rect">
            <a:avLst/>
          </a:prstGeom>
        </p:spPr>
        <p:txBody>
          <a:bodyPr wrap="square">
            <a:spAutoFit/>
          </a:bodyPr>
          <a:lstStyle/>
          <a:p>
            <a:pPr algn="ctr"/>
            <a:r>
              <a:rPr lang="pt-BR" b="1" dirty="0">
                <a:latin typeface="Times New Roman" pitchFamily="18" charset="0"/>
                <a:cs typeface="Times New Roman" pitchFamily="18" charset="0"/>
              </a:rPr>
              <a:t>Vantagens e desvantagens dos tipos básicos de arranjo físico</a:t>
            </a:r>
            <a:endParaRPr lang="pt-BR" dirty="0">
              <a:latin typeface="Times New Roman" pitchFamily="18" charset="0"/>
              <a:cs typeface="Times New Roman" pitchFamily="18" charset="0"/>
            </a:endParaRPr>
          </a:p>
        </p:txBody>
      </p:sp>
    </p:spTree>
    <p:extLst>
      <p:ext uri="{BB962C8B-B14F-4D97-AF65-F5344CB8AC3E}">
        <p14:creationId xmlns:p14="http://schemas.microsoft.com/office/powerpoint/2010/main" val="3858721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4</a:t>
            </a:fld>
            <a:endParaRPr lang="pt-BR" dirty="0"/>
          </a:p>
        </p:txBody>
      </p:sp>
      <p:sp>
        <p:nvSpPr>
          <p:cNvPr id="4" name="CaixaDeTexto 3"/>
          <p:cNvSpPr txBox="1"/>
          <p:nvPr/>
        </p:nvSpPr>
        <p:spPr>
          <a:xfrm>
            <a:off x="314469" y="170455"/>
            <a:ext cx="8496944" cy="461665"/>
          </a:xfrm>
          <a:prstGeom prst="rect">
            <a:avLst/>
          </a:prstGeom>
          <a:noFill/>
        </p:spPr>
        <p:txBody>
          <a:bodyPr wrap="square" rtlCol="0">
            <a:spAutoFit/>
          </a:bodyPr>
          <a:lstStyle/>
          <a:p>
            <a:pPr lvl="0" algn="ctr"/>
            <a:r>
              <a:rPr lang="pt-BR" sz="2400" b="1" dirty="0">
                <a:solidFill>
                  <a:srgbClr val="FF0000"/>
                </a:solidFill>
              </a:rPr>
              <a:t>ARRANJO FÍSICO - Definição</a:t>
            </a:r>
            <a:endParaRPr lang="pt-BR" sz="2400" dirty="0">
              <a:solidFill>
                <a:srgbClr val="FF0000"/>
              </a:solidFill>
            </a:endParaRPr>
          </a:p>
        </p:txBody>
      </p:sp>
      <p:sp>
        <p:nvSpPr>
          <p:cNvPr id="5" name="Retângulo 4"/>
          <p:cNvSpPr/>
          <p:nvPr/>
        </p:nvSpPr>
        <p:spPr>
          <a:xfrm>
            <a:off x="323528" y="764704"/>
            <a:ext cx="8496944" cy="5509200"/>
          </a:xfrm>
          <a:prstGeom prst="rect">
            <a:avLst/>
          </a:prstGeom>
        </p:spPr>
        <p:txBody>
          <a:bodyPr wrap="square">
            <a:spAutoFit/>
          </a:bodyPr>
          <a:lstStyle/>
          <a:p>
            <a:pPr algn="just">
              <a:spcAft>
                <a:spcPts val="1200"/>
              </a:spcAft>
            </a:pPr>
            <a:r>
              <a:rPr lang="pt-BR" sz="2400" b="1" i="1" u="sng" dirty="0">
                <a:solidFill>
                  <a:srgbClr val="0070C0"/>
                </a:solidFill>
              </a:rPr>
              <a:t>Que faz um bom arranjo físico?</a:t>
            </a:r>
            <a:endParaRPr lang="pt-BR" sz="2400" b="1" dirty="0">
              <a:solidFill>
                <a:srgbClr val="0070C0"/>
              </a:solidFill>
            </a:endParaRPr>
          </a:p>
          <a:p>
            <a:pPr algn="just">
              <a:spcAft>
                <a:spcPts val="1200"/>
              </a:spcAft>
            </a:pPr>
            <a:r>
              <a:rPr lang="pt-BR" sz="2000" dirty="0"/>
              <a:t>Os objetivos de qualquer arranjo físico dependerão dos objetivos estratégicos de uma operação, mas existem alguns objetivos gerais que são relevantes a todas as operações:</a:t>
            </a:r>
          </a:p>
          <a:p>
            <a:pPr algn="just">
              <a:spcAft>
                <a:spcPts val="1200"/>
              </a:spcAft>
            </a:pPr>
            <a:endParaRPr lang="pt-BR" sz="2000" dirty="0"/>
          </a:p>
          <a:p>
            <a:pPr marL="342900" lvl="0" indent="-342900" algn="just">
              <a:spcAft>
                <a:spcPts val="1200"/>
              </a:spcAft>
              <a:buFont typeface="Wingdings" panose="05000000000000000000" pitchFamily="2" charset="2"/>
              <a:buChar char="Ø"/>
            </a:pPr>
            <a:r>
              <a:rPr lang="pt-BR" sz="2200" b="1" i="1" dirty="0">
                <a:solidFill>
                  <a:srgbClr val="7030A0"/>
                </a:solidFill>
              </a:rPr>
              <a:t>Segurança inerente</a:t>
            </a:r>
            <a:r>
              <a:rPr lang="pt-BR" sz="2200" b="1" dirty="0">
                <a:solidFill>
                  <a:srgbClr val="7030A0"/>
                </a:solidFill>
              </a:rPr>
              <a:t>.</a:t>
            </a:r>
            <a:r>
              <a:rPr lang="pt-BR" sz="2200" b="1" dirty="0"/>
              <a:t> </a:t>
            </a:r>
            <a:r>
              <a:rPr lang="pt-BR" sz="2200" dirty="0"/>
              <a:t>os processos que podem representar perigo para MOD e clientes. As saídas de emergência sinalizadas com acesso livre. Circulações claramente definidas e desimpedidas.</a:t>
            </a:r>
          </a:p>
          <a:p>
            <a:pPr marL="342900" lvl="0" indent="-342900" algn="just">
              <a:spcAft>
                <a:spcPts val="1200"/>
              </a:spcAft>
              <a:buFont typeface="Wingdings" panose="05000000000000000000" pitchFamily="2" charset="2"/>
              <a:buChar char="Ø"/>
            </a:pPr>
            <a:endParaRPr lang="pt-BR" sz="2200" dirty="0"/>
          </a:p>
          <a:p>
            <a:pPr marL="342900" lvl="0" indent="-342900" algn="just">
              <a:spcAft>
                <a:spcPts val="1200"/>
              </a:spcAft>
              <a:buFont typeface="Wingdings" panose="05000000000000000000" pitchFamily="2" charset="2"/>
              <a:buChar char="Ø"/>
            </a:pPr>
            <a:r>
              <a:rPr lang="pt-BR" sz="2200" b="1" i="1" dirty="0">
                <a:solidFill>
                  <a:srgbClr val="7030A0"/>
                </a:solidFill>
              </a:rPr>
              <a:t>Extensão do fluxo</a:t>
            </a:r>
            <a:r>
              <a:rPr lang="pt-BR" sz="2200" b="1" dirty="0">
                <a:solidFill>
                  <a:srgbClr val="7030A0"/>
                </a:solidFill>
              </a:rPr>
              <a:t>.</a:t>
            </a:r>
            <a:r>
              <a:rPr lang="pt-BR" sz="2200" b="1" dirty="0"/>
              <a:t> </a:t>
            </a:r>
            <a:r>
              <a:rPr lang="pt-BR" sz="2200" dirty="0"/>
              <a:t>O fluxo de materiais, informações ou clientes deve ser canalizado pelo arranjo físico, de modo a atender aos objetivos da operação. Isso significa minimizar as distâncias percorridas pelos recursos transformados. </a:t>
            </a:r>
          </a:p>
        </p:txBody>
      </p:sp>
    </p:spTree>
    <p:extLst>
      <p:ext uri="{BB962C8B-B14F-4D97-AF65-F5344CB8AC3E}">
        <p14:creationId xmlns:p14="http://schemas.microsoft.com/office/powerpoint/2010/main" val="571109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40</a:t>
            </a:fld>
            <a:endParaRPr lang="pt-BR"/>
          </a:p>
        </p:txBody>
      </p:sp>
      <p:pic>
        <p:nvPicPr>
          <p:cNvPr id="3" name="Imagem 2"/>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rot="10800000">
            <a:off x="295624" y="836712"/>
            <a:ext cx="8491018" cy="4680000"/>
          </a:xfrm>
          <a:prstGeom prst="rect">
            <a:avLst/>
          </a:prstGeom>
        </p:spPr>
      </p:pic>
      <p:sp>
        <p:nvSpPr>
          <p:cNvPr id="4" name="Retângulo 3"/>
          <p:cNvSpPr/>
          <p:nvPr/>
        </p:nvSpPr>
        <p:spPr>
          <a:xfrm>
            <a:off x="295624" y="5512808"/>
            <a:ext cx="8491018" cy="1200329"/>
          </a:xfrm>
          <a:prstGeom prst="rect">
            <a:avLst/>
          </a:prstGeom>
        </p:spPr>
        <p:txBody>
          <a:bodyPr wrap="square">
            <a:spAutoFit/>
          </a:bodyPr>
          <a:lstStyle/>
          <a:p>
            <a:pPr algn="just"/>
            <a:r>
              <a:rPr lang="pt-BR" b="1" dirty="0">
                <a:latin typeface="Times New Roman" pitchFamily="18" charset="0"/>
                <a:cs typeface="Times New Roman" pitchFamily="18" charset="0"/>
              </a:rPr>
              <a:t>Figura: (a) Os tipos básicos de arranjo físico têm características diferentes de custos fixos e variáveis que parecem determinar qual usar. (b) Na prática, a incerteza sobre os custos fixos e variáveis exatos de cada tipo de arranjo físico significa que raramente a decisão pode basear-se exclusivamente na consideração de custo.</a:t>
            </a:r>
            <a:endParaRPr lang="pt-BR" dirty="0">
              <a:latin typeface="Times New Roman" pitchFamily="18" charset="0"/>
              <a:cs typeface="Times New Roman" pitchFamily="18" charset="0"/>
            </a:endParaRPr>
          </a:p>
        </p:txBody>
      </p:sp>
      <p:sp>
        <p:nvSpPr>
          <p:cNvPr id="5" name="Retângulo 4"/>
          <p:cNvSpPr/>
          <p:nvPr/>
        </p:nvSpPr>
        <p:spPr>
          <a:xfrm>
            <a:off x="256027" y="116632"/>
            <a:ext cx="8246996" cy="461665"/>
          </a:xfrm>
          <a:prstGeom prst="rect">
            <a:avLst/>
          </a:prstGeom>
        </p:spPr>
        <p:txBody>
          <a:bodyPr wrap="square">
            <a:spAutoFit/>
          </a:bodyPr>
          <a:lstStyle/>
          <a:p>
            <a:pPr algn="ctr"/>
            <a:r>
              <a:rPr lang="pt-BR" sz="2400" b="1" dirty="0">
                <a:solidFill>
                  <a:srgbClr val="FF0000"/>
                </a:solidFill>
                <a:latin typeface="Times New Roman" pitchFamily="18" charset="0"/>
                <a:cs typeface="Times New Roman" pitchFamily="18" charset="0"/>
              </a:rPr>
              <a:t>Selecionando um tipo de arranjo físico</a:t>
            </a:r>
            <a:endParaRPr lang="pt-BR"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9714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a:xfrm>
            <a:off x="8203176" y="6381328"/>
            <a:ext cx="512638" cy="365125"/>
          </a:xfrm>
        </p:spPr>
        <p:txBody>
          <a:bodyPr/>
          <a:lstStyle/>
          <a:p>
            <a:fld id="{4C4CD513-99E7-41DD-A7AC-5102E3AED338}" type="slidenum">
              <a:rPr lang="pt-BR" smtClean="0"/>
              <a:t>5</a:t>
            </a:fld>
            <a:endParaRPr lang="pt-BR" dirty="0"/>
          </a:p>
        </p:txBody>
      </p:sp>
      <p:sp>
        <p:nvSpPr>
          <p:cNvPr id="4" name="CaixaDeTexto 3"/>
          <p:cNvSpPr txBox="1"/>
          <p:nvPr/>
        </p:nvSpPr>
        <p:spPr>
          <a:xfrm>
            <a:off x="251520" y="44624"/>
            <a:ext cx="8496944" cy="461665"/>
          </a:xfrm>
          <a:prstGeom prst="rect">
            <a:avLst/>
          </a:prstGeom>
          <a:noFill/>
        </p:spPr>
        <p:txBody>
          <a:bodyPr wrap="square" rtlCol="0">
            <a:spAutoFit/>
          </a:bodyPr>
          <a:lstStyle/>
          <a:p>
            <a:pPr lvl="0" algn="ctr"/>
            <a:r>
              <a:rPr lang="pt-BR" sz="2400" b="1" dirty="0">
                <a:solidFill>
                  <a:srgbClr val="FF0000"/>
                </a:solidFill>
              </a:rPr>
              <a:t>ARRANJO FÍSICO - Definição</a:t>
            </a:r>
            <a:endParaRPr lang="pt-BR" sz="2400" dirty="0">
              <a:solidFill>
                <a:srgbClr val="FF0000"/>
              </a:solidFill>
            </a:endParaRPr>
          </a:p>
        </p:txBody>
      </p:sp>
      <p:sp>
        <p:nvSpPr>
          <p:cNvPr id="5" name="Retângulo 4"/>
          <p:cNvSpPr/>
          <p:nvPr/>
        </p:nvSpPr>
        <p:spPr>
          <a:xfrm>
            <a:off x="251520" y="476672"/>
            <a:ext cx="8496944" cy="5416868"/>
          </a:xfrm>
          <a:prstGeom prst="rect">
            <a:avLst/>
          </a:prstGeom>
        </p:spPr>
        <p:txBody>
          <a:bodyPr wrap="square">
            <a:spAutoFit/>
          </a:bodyPr>
          <a:lstStyle/>
          <a:p>
            <a:pPr algn="just">
              <a:spcAft>
                <a:spcPts val="1200"/>
              </a:spcAft>
            </a:pPr>
            <a:r>
              <a:rPr lang="pt-BR" sz="2400" b="1" i="1" u="sng" dirty="0">
                <a:solidFill>
                  <a:srgbClr val="0070C0"/>
                </a:solidFill>
              </a:rPr>
              <a:t>Que faz um bom arranjo físico?</a:t>
            </a:r>
            <a:endParaRPr lang="pt-BR" sz="2400" b="1" dirty="0">
              <a:solidFill>
                <a:srgbClr val="0070C0"/>
              </a:solidFill>
            </a:endParaRPr>
          </a:p>
          <a:p>
            <a:pPr lvl="0" algn="just">
              <a:spcAft>
                <a:spcPts val="1200"/>
              </a:spcAft>
            </a:pPr>
            <a:endParaRPr lang="pt-BR" sz="2000" b="1" i="1" dirty="0"/>
          </a:p>
          <a:p>
            <a:pPr lvl="0" algn="just">
              <a:spcAft>
                <a:spcPts val="1200"/>
              </a:spcAft>
            </a:pPr>
            <a:r>
              <a:rPr lang="pt-BR" sz="2200" b="1" i="1" dirty="0">
                <a:solidFill>
                  <a:srgbClr val="7030A0"/>
                </a:solidFill>
              </a:rPr>
              <a:t>Clareza de fluxo</a:t>
            </a:r>
            <a:r>
              <a:rPr lang="pt-BR" sz="2200" dirty="0"/>
              <a:t>. O fluxo de materiais e clientes deve ser sinalizado de forma clara e evidente para funcionários e clientes.</a:t>
            </a:r>
          </a:p>
          <a:p>
            <a:pPr marL="342900" lvl="0" indent="-342900" algn="just">
              <a:spcAft>
                <a:spcPts val="1200"/>
              </a:spcAft>
              <a:buFont typeface="Wingdings" panose="05000000000000000000" pitchFamily="2" charset="2"/>
              <a:buChar char="ü"/>
            </a:pPr>
            <a:r>
              <a:rPr lang="pt-BR" sz="2200" dirty="0"/>
              <a:t>Manufatura</a:t>
            </a:r>
            <a:r>
              <a:rPr lang="pt-BR" sz="2200" dirty="0">
                <a:sym typeface="Wingdings" pitchFamily="2" charset="2"/>
              </a:rPr>
              <a:t> </a:t>
            </a:r>
            <a:r>
              <a:rPr lang="pt-BR" sz="2200" dirty="0"/>
              <a:t>corredores claramente identificados. </a:t>
            </a:r>
          </a:p>
          <a:p>
            <a:pPr marL="342900" lvl="0" indent="-342900" algn="just">
              <a:spcAft>
                <a:spcPts val="1200"/>
              </a:spcAft>
              <a:buFont typeface="Wingdings" panose="05000000000000000000" pitchFamily="2" charset="2"/>
              <a:buChar char="ü"/>
            </a:pPr>
            <a:r>
              <a:rPr lang="pt-BR" sz="2200" dirty="0"/>
              <a:t>Serviço </a:t>
            </a:r>
            <a:r>
              <a:rPr lang="pt-BR" sz="2200" dirty="0">
                <a:sym typeface="Wingdings" pitchFamily="2" charset="2"/>
              </a:rPr>
              <a:t> </a:t>
            </a:r>
            <a:r>
              <a:rPr lang="pt-BR" sz="2200" dirty="0"/>
              <a:t>tendem a usar rotas sinalizadas. Hospitais apresentam linhas coloridas pintadas no chão para indicar as rotas aos diversos departamentos.</a:t>
            </a:r>
          </a:p>
          <a:p>
            <a:pPr lvl="0" algn="just">
              <a:spcAft>
                <a:spcPts val="1200"/>
              </a:spcAft>
            </a:pPr>
            <a:endParaRPr lang="pt-BR" sz="2200" dirty="0"/>
          </a:p>
          <a:p>
            <a:pPr lvl="0" algn="just">
              <a:spcAft>
                <a:spcPts val="1200"/>
              </a:spcAft>
            </a:pPr>
            <a:r>
              <a:rPr lang="pt-BR" sz="2200" b="1" i="1" dirty="0">
                <a:solidFill>
                  <a:srgbClr val="7030A0"/>
                </a:solidFill>
              </a:rPr>
              <a:t>Conforto para os funcionários</a:t>
            </a:r>
            <a:r>
              <a:rPr lang="pt-BR" sz="2200" dirty="0"/>
              <a:t>. Os funcionários devem ser localizados longe das partes barulhentas/desagradáveis da operação. O AF deve oferecer um ambiente de trabalho bem ventilado, iluminado e agradável.</a:t>
            </a:r>
          </a:p>
        </p:txBody>
      </p:sp>
    </p:spTree>
    <p:extLst>
      <p:ext uri="{BB962C8B-B14F-4D97-AF65-F5344CB8AC3E}">
        <p14:creationId xmlns:p14="http://schemas.microsoft.com/office/powerpoint/2010/main" val="978721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6</a:t>
            </a:fld>
            <a:endParaRPr lang="pt-BR" dirty="0"/>
          </a:p>
        </p:txBody>
      </p:sp>
      <p:sp>
        <p:nvSpPr>
          <p:cNvPr id="4" name="CaixaDeTexto 3"/>
          <p:cNvSpPr txBox="1"/>
          <p:nvPr/>
        </p:nvSpPr>
        <p:spPr>
          <a:xfrm>
            <a:off x="251520" y="220679"/>
            <a:ext cx="8496944" cy="461665"/>
          </a:xfrm>
          <a:prstGeom prst="rect">
            <a:avLst/>
          </a:prstGeom>
          <a:noFill/>
        </p:spPr>
        <p:txBody>
          <a:bodyPr wrap="square" rtlCol="0">
            <a:spAutoFit/>
          </a:bodyPr>
          <a:lstStyle/>
          <a:p>
            <a:pPr lvl="0" algn="ctr"/>
            <a:r>
              <a:rPr lang="pt-BR" sz="2400" b="1" dirty="0">
                <a:solidFill>
                  <a:srgbClr val="FF0000"/>
                </a:solidFill>
              </a:rPr>
              <a:t>ARRANJO FÍSICO - Definição</a:t>
            </a:r>
            <a:endParaRPr lang="pt-BR" sz="2400" dirty="0">
              <a:solidFill>
                <a:srgbClr val="FF0000"/>
              </a:solidFill>
            </a:endParaRPr>
          </a:p>
        </p:txBody>
      </p:sp>
      <p:sp>
        <p:nvSpPr>
          <p:cNvPr id="5" name="Retângulo 4"/>
          <p:cNvSpPr/>
          <p:nvPr/>
        </p:nvSpPr>
        <p:spPr>
          <a:xfrm>
            <a:off x="251520" y="1053891"/>
            <a:ext cx="8496944" cy="4247317"/>
          </a:xfrm>
          <a:prstGeom prst="rect">
            <a:avLst/>
          </a:prstGeom>
        </p:spPr>
        <p:txBody>
          <a:bodyPr wrap="square">
            <a:spAutoFit/>
          </a:bodyPr>
          <a:lstStyle/>
          <a:p>
            <a:pPr algn="just">
              <a:spcAft>
                <a:spcPts val="1200"/>
              </a:spcAft>
            </a:pPr>
            <a:r>
              <a:rPr lang="pt-BR" sz="2400" b="1" i="1" dirty="0">
                <a:solidFill>
                  <a:srgbClr val="0070C0"/>
                </a:solidFill>
              </a:rPr>
              <a:t>Que faz um bom arranjo físico?</a:t>
            </a:r>
          </a:p>
          <a:p>
            <a:pPr lvl="0" algn="just">
              <a:spcAft>
                <a:spcPts val="1200"/>
              </a:spcAft>
            </a:pPr>
            <a:endParaRPr lang="pt-BR" sz="2000" b="1" i="1" dirty="0"/>
          </a:p>
          <a:p>
            <a:pPr lvl="0" algn="just">
              <a:spcAft>
                <a:spcPts val="1200"/>
              </a:spcAft>
            </a:pPr>
            <a:r>
              <a:rPr lang="pt-BR" sz="2200" b="1" i="1" dirty="0">
                <a:solidFill>
                  <a:srgbClr val="7030A0"/>
                </a:solidFill>
              </a:rPr>
              <a:t>Coordenação gerencial</a:t>
            </a:r>
            <a:r>
              <a:rPr lang="pt-BR" sz="2200" dirty="0">
                <a:solidFill>
                  <a:srgbClr val="7030A0"/>
                </a:solidFill>
              </a:rPr>
              <a:t>. </a:t>
            </a:r>
            <a:r>
              <a:rPr lang="pt-BR" sz="2200" dirty="0"/>
              <a:t>Supervisão e comunicação devem ser facilitadas pela localização dos funcionários e dispositivos de comunicação.</a:t>
            </a:r>
          </a:p>
          <a:p>
            <a:pPr lvl="0" algn="just">
              <a:spcAft>
                <a:spcPts val="1200"/>
              </a:spcAft>
            </a:pPr>
            <a:endParaRPr lang="pt-BR" sz="2200" dirty="0"/>
          </a:p>
          <a:p>
            <a:pPr lvl="0" algn="just">
              <a:spcAft>
                <a:spcPts val="1200"/>
              </a:spcAft>
            </a:pPr>
            <a:endParaRPr lang="pt-BR" sz="2200" dirty="0"/>
          </a:p>
          <a:p>
            <a:pPr lvl="0" algn="just">
              <a:spcAft>
                <a:spcPts val="1200"/>
              </a:spcAft>
            </a:pPr>
            <a:r>
              <a:rPr lang="pt-BR" sz="2200" b="1" i="1" dirty="0">
                <a:solidFill>
                  <a:srgbClr val="7030A0"/>
                </a:solidFill>
              </a:rPr>
              <a:t>Acessibilidade</a:t>
            </a:r>
            <a:r>
              <a:rPr lang="pt-BR" sz="2200" dirty="0">
                <a:solidFill>
                  <a:srgbClr val="7030A0"/>
                </a:solidFill>
              </a:rPr>
              <a:t>.</a:t>
            </a:r>
            <a:r>
              <a:rPr lang="pt-BR" sz="2200" dirty="0"/>
              <a:t> Todas as máquinas, instalações e equipamentos devem apresentar um nível de acessibilidade suficiente para limpeza e manutenção adequadas.</a:t>
            </a:r>
          </a:p>
        </p:txBody>
      </p:sp>
    </p:spTree>
    <p:extLst>
      <p:ext uri="{BB962C8B-B14F-4D97-AF65-F5344CB8AC3E}">
        <p14:creationId xmlns:p14="http://schemas.microsoft.com/office/powerpoint/2010/main" val="258351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7</a:t>
            </a:fld>
            <a:endParaRPr lang="pt-BR" dirty="0"/>
          </a:p>
        </p:txBody>
      </p:sp>
      <p:sp>
        <p:nvSpPr>
          <p:cNvPr id="4" name="CaixaDeTexto 3"/>
          <p:cNvSpPr txBox="1"/>
          <p:nvPr/>
        </p:nvSpPr>
        <p:spPr>
          <a:xfrm>
            <a:off x="251520" y="44624"/>
            <a:ext cx="8496944" cy="461665"/>
          </a:xfrm>
          <a:prstGeom prst="rect">
            <a:avLst/>
          </a:prstGeom>
          <a:noFill/>
        </p:spPr>
        <p:txBody>
          <a:bodyPr wrap="square" rtlCol="0">
            <a:spAutoFit/>
          </a:bodyPr>
          <a:lstStyle/>
          <a:p>
            <a:pPr lvl="0" algn="ctr"/>
            <a:r>
              <a:rPr lang="pt-BR" sz="2400" b="1" dirty="0">
                <a:solidFill>
                  <a:srgbClr val="FF0000"/>
                </a:solidFill>
              </a:rPr>
              <a:t>ARRANJO FÍSICO - Definição</a:t>
            </a:r>
            <a:endParaRPr lang="pt-BR" sz="2400" dirty="0">
              <a:solidFill>
                <a:srgbClr val="FF0000"/>
              </a:solidFill>
            </a:endParaRPr>
          </a:p>
        </p:txBody>
      </p:sp>
      <p:sp>
        <p:nvSpPr>
          <p:cNvPr id="5" name="Retângulo 4"/>
          <p:cNvSpPr/>
          <p:nvPr/>
        </p:nvSpPr>
        <p:spPr>
          <a:xfrm>
            <a:off x="251520" y="620688"/>
            <a:ext cx="8496944" cy="5509200"/>
          </a:xfrm>
          <a:prstGeom prst="rect">
            <a:avLst/>
          </a:prstGeom>
        </p:spPr>
        <p:txBody>
          <a:bodyPr wrap="square">
            <a:spAutoFit/>
          </a:bodyPr>
          <a:lstStyle/>
          <a:p>
            <a:pPr algn="just">
              <a:spcAft>
                <a:spcPts val="1200"/>
              </a:spcAft>
            </a:pPr>
            <a:r>
              <a:rPr lang="pt-BR" sz="2400" b="1" i="1" dirty="0">
                <a:solidFill>
                  <a:srgbClr val="0070C0"/>
                </a:solidFill>
              </a:rPr>
              <a:t>Que faz um bom arranjo físico?</a:t>
            </a:r>
          </a:p>
          <a:p>
            <a:pPr algn="just">
              <a:spcAft>
                <a:spcPts val="1200"/>
              </a:spcAft>
            </a:pPr>
            <a:endParaRPr lang="pt-BR" sz="2400" b="1" i="1" dirty="0">
              <a:solidFill>
                <a:srgbClr val="0070C0"/>
              </a:solidFill>
            </a:endParaRPr>
          </a:p>
          <a:p>
            <a:pPr lvl="0" algn="just">
              <a:spcAft>
                <a:spcPts val="1200"/>
              </a:spcAft>
            </a:pPr>
            <a:r>
              <a:rPr lang="pt-BR" sz="2200" b="1" i="1" dirty="0">
                <a:solidFill>
                  <a:srgbClr val="0070C0"/>
                </a:solidFill>
              </a:rPr>
              <a:t>Uso do espaço</a:t>
            </a:r>
            <a:r>
              <a:rPr lang="pt-BR" sz="2200" i="1" dirty="0"/>
              <a:t>. </a:t>
            </a:r>
            <a:r>
              <a:rPr lang="pt-BR" sz="2200" dirty="0"/>
              <a:t>Deve-se permitir uso adequado de espaço disponível da operação (incluindo altura, assim como a área de chão). Significa minimizar o espaço utilizado para uso específico, mas algumas ve­zes pode significar criar uma impressão de espaço luxuoso, como no </a:t>
            </a:r>
            <a:r>
              <a:rPr lang="pt-BR" sz="2200" i="1" dirty="0"/>
              <a:t>lobby </a:t>
            </a:r>
            <a:r>
              <a:rPr lang="pt-BR" sz="2200" dirty="0"/>
              <a:t>de entrada de um hotel de alta classe.</a:t>
            </a:r>
          </a:p>
          <a:p>
            <a:pPr lvl="0" algn="just">
              <a:spcAft>
                <a:spcPts val="1200"/>
              </a:spcAft>
            </a:pPr>
            <a:endParaRPr lang="pt-BR" sz="2200" dirty="0"/>
          </a:p>
          <a:p>
            <a:pPr lvl="0" algn="just">
              <a:spcAft>
                <a:spcPts val="1200"/>
              </a:spcAft>
            </a:pPr>
            <a:r>
              <a:rPr lang="pt-BR" sz="2200" b="1" i="1" dirty="0">
                <a:solidFill>
                  <a:srgbClr val="0070C0"/>
                </a:solidFill>
              </a:rPr>
              <a:t>Flexibilidade de longo prazo</a:t>
            </a:r>
            <a:r>
              <a:rPr lang="pt-BR" sz="2200" i="1" dirty="0"/>
              <a:t>. </a:t>
            </a:r>
            <a:r>
              <a:rPr lang="pt-BR" sz="2200" dirty="0"/>
              <a:t>Os arranjos fí­sicos devem ser alterados periodicamente à medida que as necessidades da operação mudam. Conceber o AF com possíveis necessidades futuras da operação. Por exemplo, se a demanda para um produto ou serviço aumentar, o arranjo físico desenhado pode acomodar a futura expansão?</a:t>
            </a:r>
          </a:p>
        </p:txBody>
      </p:sp>
    </p:spTree>
    <p:extLst>
      <p:ext uri="{BB962C8B-B14F-4D97-AF65-F5344CB8AC3E}">
        <p14:creationId xmlns:p14="http://schemas.microsoft.com/office/powerpoint/2010/main" val="819180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8</a:t>
            </a:fld>
            <a:endParaRPr lang="pt-BR" dirty="0"/>
          </a:p>
        </p:txBody>
      </p:sp>
      <p:sp>
        <p:nvSpPr>
          <p:cNvPr id="4" name="CaixaDeTexto 3"/>
          <p:cNvSpPr txBox="1"/>
          <p:nvPr/>
        </p:nvSpPr>
        <p:spPr>
          <a:xfrm>
            <a:off x="251520" y="44624"/>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3" name="Retângulo 2"/>
          <p:cNvSpPr/>
          <p:nvPr/>
        </p:nvSpPr>
        <p:spPr>
          <a:xfrm>
            <a:off x="395536" y="476672"/>
            <a:ext cx="8136904" cy="461665"/>
          </a:xfrm>
          <a:prstGeom prst="rect">
            <a:avLst/>
          </a:prstGeom>
        </p:spPr>
        <p:txBody>
          <a:bodyPr wrap="square">
            <a:spAutoFit/>
          </a:bodyPr>
          <a:lstStyle/>
          <a:p>
            <a:pPr algn="ctr"/>
            <a:r>
              <a:rPr lang="pt-BR" sz="2400" b="1" dirty="0">
                <a:solidFill>
                  <a:srgbClr val="0070C0"/>
                </a:solidFill>
              </a:rPr>
              <a:t>Relação entre arranjo físico e tipo de processo</a:t>
            </a:r>
          </a:p>
        </p:txBody>
      </p:sp>
      <p:pic>
        <p:nvPicPr>
          <p:cNvPr id="6" name="Imagem 5"/>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rot="10800000">
            <a:off x="1171875" y="1052736"/>
            <a:ext cx="6656234" cy="3996000"/>
          </a:xfrm>
          <a:prstGeom prst="rect">
            <a:avLst/>
          </a:prstGeom>
          <a:ln w="88900" cap="sq" cmpd="thickThin">
            <a:solidFill>
              <a:srgbClr val="000000"/>
            </a:solidFill>
            <a:prstDash val="solid"/>
            <a:miter lim="800000"/>
          </a:ln>
          <a:effectLst>
            <a:innerShdw blurRad="76200">
              <a:srgbClr val="000000"/>
            </a:innerShdw>
          </a:effectLst>
        </p:spPr>
      </p:pic>
      <p:sp>
        <p:nvSpPr>
          <p:cNvPr id="7" name="Retângulo 6"/>
          <p:cNvSpPr/>
          <p:nvPr/>
        </p:nvSpPr>
        <p:spPr>
          <a:xfrm>
            <a:off x="395536" y="5229200"/>
            <a:ext cx="8352928" cy="1477328"/>
          </a:xfrm>
          <a:prstGeom prst="rect">
            <a:avLst/>
          </a:prstGeom>
        </p:spPr>
        <p:txBody>
          <a:bodyPr wrap="square">
            <a:spAutoFit/>
          </a:bodyPr>
          <a:lstStyle/>
          <a:p>
            <a:pPr marL="285750" indent="-285750" algn="just">
              <a:buFont typeface="Arial" pitchFamily="34" charset="0"/>
              <a:buChar char="•"/>
            </a:pPr>
            <a:r>
              <a:rPr lang="pt-BR" dirty="0"/>
              <a:t>Quando mais do que um tipo de processo é possível, a importância relativa dos objetivos de desempenho da operação pode influenciar na decisão. </a:t>
            </a:r>
          </a:p>
          <a:p>
            <a:pPr marL="285750" indent="-285750" algn="just">
              <a:buFont typeface="Arial" pitchFamily="34" charset="0"/>
              <a:buChar char="•"/>
            </a:pPr>
            <a:r>
              <a:rPr lang="pt-BR" dirty="0"/>
              <a:t>Quanto mais importante for o objetivo custo para a operação, mais provável será que ela adote um tipo de processo próximo ao extremo alto volume - baixa variedade do espectro de tipos de processo.</a:t>
            </a:r>
          </a:p>
        </p:txBody>
      </p:sp>
    </p:spTree>
    <p:extLst>
      <p:ext uri="{BB962C8B-B14F-4D97-AF65-F5344CB8AC3E}">
        <p14:creationId xmlns:p14="http://schemas.microsoft.com/office/powerpoint/2010/main" val="333023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9</a:t>
            </a:fld>
            <a:endParaRPr lang="pt-BR" dirty="0"/>
          </a:p>
        </p:txBody>
      </p:sp>
      <p:sp>
        <p:nvSpPr>
          <p:cNvPr id="4" name="CaixaDeTexto 3"/>
          <p:cNvSpPr txBox="1"/>
          <p:nvPr/>
        </p:nvSpPr>
        <p:spPr>
          <a:xfrm>
            <a:off x="251520" y="188640"/>
            <a:ext cx="8496944" cy="461665"/>
          </a:xfrm>
          <a:prstGeom prst="rect">
            <a:avLst/>
          </a:prstGeom>
          <a:noFill/>
        </p:spPr>
        <p:txBody>
          <a:bodyPr wrap="square" rtlCol="0">
            <a:spAutoFit/>
          </a:bodyPr>
          <a:lstStyle/>
          <a:p>
            <a:pPr lvl="0" algn="ctr"/>
            <a:r>
              <a:rPr lang="pt-BR" sz="2400" b="1" dirty="0">
                <a:solidFill>
                  <a:srgbClr val="FF0000"/>
                </a:solidFill>
              </a:rPr>
              <a:t>ARRANJO FÍSICO </a:t>
            </a:r>
            <a:endParaRPr lang="pt-BR" sz="2400" dirty="0">
              <a:solidFill>
                <a:srgbClr val="FF0000"/>
              </a:solidFill>
            </a:endParaRPr>
          </a:p>
        </p:txBody>
      </p:sp>
      <p:sp>
        <p:nvSpPr>
          <p:cNvPr id="5" name="Retângulo 4"/>
          <p:cNvSpPr/>
          <p:nvPr/>
        </p:nvSpPr>
        <p:spPr>
          <a:xfrm>
            <a:off x="268423" y="836712"/>
            <a:ext cx="7920880" cy="4401205"/>
          </a:xfrm>
          <a:prstGeom prst="rect">
            <a:avLst/>
          </a:prstGeom>
        </p:spPr>
        <p:txBody>
          <a:bodyPr wrap="square">
            <a:spAutoFit/>
          </a:bodyPr>
          <a:lstStyle/>
          <a:p>
            <a:pPr>
              <a:spcAft>
                <a:spcPts val="1200"/>
              </a:spcAft>
            </a:pPr>
            <a:r>
              <a:rPr lang="pt-BR" sz="2000" b="1" dirty="0"/>
              <a:t>Tipos básicos de arranjo físico</a:t>
            </a:r>
            <a:endParaRPr lang="pt-BR" sz="2000" dirty="0"/>
          </a:p>
          <a:p>
            <a:pPr lvl="0">
              <a:spcAft>
                <a:spcPts val="1200"/>
              </a:spcAft>
            </a:pPr>
            <a:endParaRPr lang="pt-BR" sz="2000" b="1" dirty="0"/>
          </a:p>
          <a:p>
            <a:pPr marL="457200" lvl="0" indent="-457200">
              <a:spcAft>
                <a:spcPts val="1200"/>
              </a:spcAft>
              <a:buFont typeface="+mj-lt"/>
              <a:buAutoNum type="arabicPeriod"/>
            </a:pPr>
            <a:r>
              <a:rPr lang="pt-BR" sz="2000" dirty="0"/>
              <a:t>Arranjo físico posicional ou de posição fixa.</a:t>
            </a:r>
          </a:p>
          <a:p>
            <a:pPr marL="457200" lvl="0" indent="-457200">
              <a:spcAft>
                <a:spcPts val="1200"/>
              </a:spcAft>
              <a:buFont typeface="+mj-lt"/>
              <a:buAutoNum type="arabicPeriod"/>
            </a:pPr>
            <a:r>
              <a:rPr lang="pt-BR" sz="2000" dirty="0"/>
              <a:t>Arranjo físico por processo ou funcional.</a:t>
            </a:r>
          </a:p>
          <a:p>
            <a:pPr marL="457200" indent="-457200">
              <a:spcAft>
                <a:spcPts val="1200"/>
              </a:spcAft>
              <a:buFont typeface="+mj-lt"/>
              <a:buAutoNum type="arabicPeriod"/>
            </a:pPr>
            <a:r>
              <a:rPr lang="pt-BR" sz="2000" dirty="0"/>
              <a:t>Arranjo físico por produto ou em linha. </a:t>
            </a:r>
          </a:p>
          <a:p>
            <a:pPr marL="457200" indent="-457200">
              <a:spcAft>
                <a:spcPts val="1200"/>
              </a:spcAft>
              <a:buFont typeface="+mj-lt"/>
              <a:buAutoNum type="arabicPeriod"/>
            </a:pPr>
            <a:r>
              <a:rPr lang="pt-BR" sz="2000" dirty="0"/>
              <a:t>Arranjo físico celular.</a:t>
            </a:r>
          </a:p>
          <a:p>
            <a:pPr marL="457200" lvl="0" indent="-457200">
              <a:spcAft>
                <a:spcPts val="1200"/>
              </a:spcAft>
              <a:buFont typeface="+mj-lt"/>
              <a:buAutoNum type="arabicPeriod"/>
            </a:pPr>
            <a:endParaRPr lang="pt-BR" sz="2000" dirty="0"/>
          </a:p>
          <a:p>
            <a:pPr>
              <a:spcAft>
                <a:spcPts val="1200"/>
              </a:spcAft>
            </a:pPr>
            <a:endParaRPr lang="pt-BR" sz="2000" b="1" dirty="0"/>
          </a:p>
          <a:p>
            <a:pPr algn="ctr">
              <a:spcAft>
                <a:spcPts val="1200"/>
              </a:spcAft>
            </a:pPr>
            <a:r>
              <a:rPr lang="pt-BR" sz="2000" dirty="0"/>
              <a:t>Esses tipos de arranjos físicos relacionam-se, de forma não determinística, aos tipos de processo (descritos no Módulo 3 - Projeto de Processos).</a:t>
            </a:r>
          </a:p>
        </p:txBody>
      </p:sp>
    </p:spTree>
    <p:extLst>
      <p:ext uri="{BB962C8B-B14F-4D97-AF65-F5344CB8AC3E}">
        <p14:creationId xmlns:p14="http://schemas.microsoft.com/office/powerpoint/2010/main" val="2431536408"/>
      </p:ext>
    </p:extLst>
  </p:cSld>
  <p:clrMapOvr>
    <a:masterClrMapping/>
  </p:clrMapOvr>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2456</TotalTime>
  <Words>3761</Words>
  <Application>Microsoft Office PowerPoint</Application>
  <PresentationFormat>Apresentação na tela (4:3)</PresentationFormat>
  <Paragraphs>286</Paragraphs>
  <Slides>40</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40</vt:i4>
      </vt:variant>
    </vt:vector>
  </HeadingPairs>
  <TitlesOfParts>
    <vt:vector size="49" baseType="lpstr">
      <vt:lpstr>Arial</vt:lpstr>
      <vt:lpstr>Calibri</vt:lpstr>
      <vt:lpstr>Gill Sans MT</vt:lpstr>
      <vt:lpstr>Times New Roman</vt:lpstr>
      <vt:lpstr>Trebuchet MS</vt:lpstr>
      <vt:lpstr>Verdana, Arial, Helvetica, sans-serif</vt:lpstr>
      <vt:lpstr>Wingdings</vt:lpstr>
      <vt:lpstr>Wingdings 3</vt:lpstr>
      <vt:lpstr>Facetado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ADMINISTRAÇÃO DA PRODUÇÃO I</dc:title>
  <dc:creator>EE25</dc:creator>
  <cp:lastModifiedBy>antonio iacono</cp:lastModifiedBy>
  <cp:revision>232</cp:revision>
  <dcterms:created xsi:type="dcterms:W3CDTF">2012-02-14T22:52:48Z</dcterms:created>
  <dcterms:modified xsi:type="dcterms:W3CDTF">2020-03-12T18:31:01Z</dcterms:modified>
</cp:coreProperties>
</file>