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74" r:id="rId3"/>
    <p:sldId id="284" r:id="rId4"/>
    <p:sldId id="265" r:id="rId5"/>
    <p:sldId id="271" r:id="rId6"/>
    <p:sldId id="272" r:id="rId7"/>
    <p:sldId id="276" r:id="rId8"/>
    <p:sldId id="278" r:id="rId9"/>
    <p:sldId id="277" r:id="rId10"/>
    <p:sldId id="279" r:id="rId11"/>
    <p:sldId id="275" r:id="rId12"/>
    <p:sldId id="280" r:id="rId13"/>
    <p:sldId id="281" r:id="rId14"/>
    <p:sldId id="285" r:id="rId15"/>
    <p:sldId id="268" r:id="rId16"/>
    <p:sldId id="283" r:id="rId17"/>
    <p:sldId id="260" r:id="rId18"/>
    <p:sldId id="257" r:id="rId19"/>
    <p:sldId id="286" r:id="rId20"/>
    <p:sldId id="261" r:id="rId21"/>
    <p:sldId id="287" r:id="rId22"/>
    <p:sldId id="28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CADEMIC_LIFE\Articles\2018-2019\Artigo_ENANPEGE\ONI_dates_ofici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5.7734251968503986E-2"/>
          <c:y val="2.4075198431521384E-2"/>
          <c:w val="0.89067414957880864"/>
          <c:h val="0.81659488347089193"/>
        </c:manualLayout>
      </c:layout>
      <c:barChart>
        <c:barDir val="col"/>
        <c:grouping val="clustered"/>
        <c:ser>
          <c:idx val="0"/>
          <c:order val="0"/>
          <c:tx>
            <c:v>ONI</c:v>
          </c:tx>
          <c:spPr>
            <a:solidFill>
              <a:srgbClr val="FF0000">
                <a:alpha val="45490"/>
              </a:srgbClr>
            </a:solidFill>
            <a:ln>
              <a:solidFill>
                <a:schemeClr val="tx1"/>
              </a:solidFill>
            </a:ln>
            <a:effectLst/>
          </c:spPr>
          <c:invertIfNegative val="1"/>
          <c:cat>
            <c:numRef>
              <c:f>SO_dates!$B$9:$B$230</c:f>
              <c:numCache>
                <c:formatCode>mmm\-yy</c:formatCode>
                <c:ptCount val="222"/>
                <c:pt idx="0">
                  <c:v>35977</c:v>
                </c:pt>
                <c:pt idx="1">
                  <c:v>36008</c:v>
                </c:pt>
                <c:pt idx="2">
                  <c:v>36039</c:v>
                </c:pt>
                <c:pt idx="3">
                  <c:v>36069</c:v>
                </c:pt>
                <c:pt idx="4">
                  <c:v>36100</c:v>
                </c:pt>
                <c:pt idx="5">
                  <c:v>36130</c:v>
                </c:pt>
                <c:pt idx="6">
                  <c:v>36161</c:v>
                </c:pt>
                <c:pt idx="7">
                  <c:v>36192</c:v>
                </c:pt>
                <c:pt idx="8">
                  <c:v>36220</c:v>
                </c:pt>
                <c:pt idx="9">
                  <c:v>36251</c:v>
                </c:pt>
                <c:pt idx="10">
                  <c:v>36281</c:v>
                </c:pt>
                <c:pt idx="11">
                  <c:v>36312</c:v>
                </c:pt>
                <c:pt idx="12">
                  <c:v>36342</c:v>
                </c:pt>
                <c:pt idx="13">
                  <c:v>36373</c:v>
                </c:pt>
                <c:pt idx="14">
                  <c:v>36404</c:v>
                </c:pt>
                <c:pt idx="15">
                  <c:v>36434</c:v>
                </c:pt>
                <c:pt idx="16">
                  <c:v>36465</c:v>
                </c:pt>
                <c:pt idx="17">
                  <c:v>36495</c:v>
                </c:pt>
                <c:pt idx="18">
                  <c:v>36526</c:v>
                </c:pt>
                <c:pt idx="19">
                  <c:v>36557</c:v>
                </c:pt>
                <c:pt idx="20">
                  <c:v>36586</c:v>
                </c:pt>
                <c:pt idx="21">
                  <c:v>36617</c:v>
                </c:pt>
                <c:pt idx="22">
                  <c:v>36647</c:v>
                </c:pt>
                <c:pt idx="23">
                  <c:v>36678</c:v>
                </c:pt>
                <c:pt idx="24">
                  <c:v>36708</c:v>
                </c:pt>
                <c:pt idx="25">
                  <c:v>36739</c:v>
                </c:pt>
                <c:pt idx="26">
                  <c:v>36770</c:v>
                </c:pt>
                <c:pt idx="27">
                  <c:v>36800</c:v>
                </c:pt>
                <c:pt idx="28">
                  <c:v>36831</c:v>
                </c:pt>
                <c:pt idx="29">
                  <c:v>36861</c:v>
                </c:pt>
                <c:pt idx="30">
                  <c:v>36892</c:v>
                </c:pt>
                <c:pt idx="31">
                  <c:v>36923</c:v>
                </c:pt>
                <c:pt idx="32">
                  <c:v>36951</c:v>
                </c:pt>
                <c:pt idx="33">
                  <c:v>36982</c:v>
                </c:pt>
                <c:pt idx="34">
                  <c:v>37012</c:v>
                </c:pt>
                <c:pt idx="35">
                  <c:v>37043</c:v>
                </c:pt>
                <c:pt idx="36">
                  <c:v>37073</c:v>
                </c:pt>
                <c:pt idx="37">
                  <c:v>37104</c:v>
                </c:pt>
                <c:pt idx="38">
                  <c:v>37135</c:v>
                </c:pt>
                <c:pt idx="39">
                  <c:v>37165</c:v>
                </c:pt>
                <c:pt idx="40">
                  <c:v>37196</c:v>
                </c:pt>
                <c:pt idx="41">
                  <c:v>37226</c:v>
                </c:pt>
                <c:pt idx="42">
                  <c:v>37257</c:v>
                </c:pt>
                <c:pt idx="43">
                  <c:v>37288</c:v>
                </c:pt>
                <c:pt idx="44">
                  <c:v>37316</c:v>
                </c:pt>
                <c:pt idx="45">
                  <c:v>37347</c:v>
                </c:pt>
                <c:pt idx="46">
                  <c:v>37377</c:v>
                </c:pt>
                <c:pt idx="47">
                  <c:v>37408</c:v>
                </c:pt>
                <c:pt idx="48">
                  <c:v>37438</c:v>
                </c:pt>
                <c:pt idx="49">
                  <c:v>37469</c:v>
                </c:pt>
                <c:pt idx="50">
                  <c:v>37500</c:v>
                </c:pt>
                <c:pt idx="51">
                  <c:v>37530</c:v>
                </c:pt>
                <c:pt idx="52">
                  <c:v>37561</c:v>
                </c:pt>
                <c:pt idx="53">
                  <c:v>37591</c:v>
                </c:pt>
                <c:pt idx="54">
                  <c:v>37622</c:v>
                </c:pt>
                <c:pt idx="55">
                  <c:v>37653</c:v>
                </c:pt>
                <c:pt idx="56">
                  <c:v>37681</c:v>
                </c:pt>
                <c:pt idx="57">
                  <c:v>37712</c:v>
                </c:pt>
                <c:pt idx="58">
                  <c:v>37742</c:v>
                </c:pt>
                <c:pt idx="59">
                  <c:v>37773</c:v>
                </c:pt>
                <c:pt idx="60">
                  <c:v>37803</c:v>
                </c:pt>
                <c:pt idx="61">
                  <c:v>37834</c:v>
                </c:pt>
                <c:pt idx="62">
                  <c:v>37865</c:v>
                </c:pt>
                <c:pt idx="63">
                  <c:v>37895</c:v>
                </c:pt>
                <c:pt idx="64">
                  <c:v>37926</c:v>
                </c:pt>
                <c:pt idx="65">
                  <c:v>37956</c:v>
                </c:pt>
                <c:pt idx="66">
                  <c:v>37987</c:v>
                </c:pt>
                <c:pt idx="67">
                  <c:v>38018</c:v>
                </c:pt>
                <c:pt idx="68">
                  <c:v>38047</c:v>
                </c:pt>
                <c:pt idx="69">
                  <c:v>38078</c:v>
                </c:pt>
                <c:pt idx="70">
                  <c:v>38108</c:v>
                </c:pt>
                <c:pt idx="71">
                  <c:v>38139</c:v>
                </c:pt>
                <c:pt idx="72">
                  <c:v>38169</c:v>
                </c:pt>
                <c:pt idx="73">
                  <c:v>38200</c:v>
                </c:pt>
                <c:pt idx="74">
                  <c:v>38231</c:v>
                </c:pt>
                <c:pt idx="75">
                  <c:v>38261</c:v>
                </c:pt>
                <c:pt idx="76">
                  <c:v>38292</c:v>
                </c:pt>
                <c:pt idx="77">
                  <c:v>38322</c:v>
                </c:pt>
                <c:pt idx="78">
                  <c:v>38353</c:v>
                </c:pt>
                <c:pt idx="79">
                  <c:v>38384</c:v>
                </c:pt>
                <c:pt idx="80">
                  <c:v>38412</c:v>
                </c:pt>
                <c:pt idx="81">
                  <c:v>38443</c:v>
                </c:pt>
                <c:pt idx="82">
                  <c:v>38473</c:v>
                </c:pt>
                <c:pt idx="83">
                  <c:v>38504</c:v>
                </c:pt>
                <c:pt idx="84">
                  <c:v>38534</c:v>
                </c:pt>
                <c:pt idx="85">
                  <c:v>38565</c:v>
                </c:pt>
                <c:pt idx="86">
                  <c:v>38596</c:v>
                </c:pt>
                <c:pt idx="87">
                  <c:v>38626</c:v>
                </c:pt>
                <c:pt idx="88">
                  <c:v>38657</c:v>
                </c:pt>
                <c:pt idx="89">
                  <c:v>38687</c:v>
                </c:pt>
                <c:pt idx="90">
                  <c:v>38718</c:v>
                </c:pt>
                <c:pt idx="91">
                  <c:v>38749</c:v>
                </c:pt>
                <c:pt idx="92">
                  <c:v>38777</c:v>
                </c:pt>
                <c:pt idx="93">
                  <c:v>38808</c:v>
                </c:pt>
                <c:pt idx="94">
                  <c:v>38838</c:v>
                </c:pt>
                <c:pt idx="95">
                  <c:v>38869</c:v>
                </c:pt>
                <c:pt idx="96">
                  <c:v>38899</c:v>
                </c:pt>
                <c:pt idx="97">
                  <c:v>38930</c:v>
                </c:pt>
                <c:pt idx="98">
                  <c:v>38961</c:v>
                </c:pt>
                <c:pt idx="99">
                  <c:v>38991</c:v>
                </c:pt>
                <c:pt idx="100">
                  <c:v>39022</c:v>
                </c:pt>
                <c:pt idx="101">
                  <c:v>39052</c:v>
                </c:pt>
                <c:pt idx="102">
                  <c:v>39083</c:v>
                </c:pt>
                <c:pt idx="103">
                  <c:v>39114</c:v>
                </c:pt>
                <c:pt idx="104">
                  <c:v>39142</c:v>
                </c:pt>
                <c:pt idx="105">
                  <c:v>39173</c:v>
                </c:pt>
                <c:pt idx="106">
                  <c:v>39203</c:v>
                </c:pt>
                <c:pt idx="107">
                  <c:v>39234</c:v>
                </c:pt>
                <c:pt idx="108">
                  <c:v>39264</c:v>
                </c:pt>
                <c:pt idx="109">
                  <c:v>39295</c:v>
                </c:pt>
                <c:pt idx="110">
                  <c:v>39326</c:v>
                </c:pt>
                <c:pt idx="111">
                  <c:v>39356</c:v>
                </c:pt>
                <c:pt idx="112">
                  <c:v>39387</c:v>
                </c:pt>
                <c:pt idx="113">
                  <c:v>39417</c:v>
                </c:pt>
                <c:pt idx="114">
                  <c:v>39448</c:v>
                </c:pt>
                <c:pt idx="115">
                  <c:v>39479</c:v>
                </c:pt>
                <c:pt idx="116">
                  <c:v>39508</c:v>
                </c:pt>
                <c:pt idx="117">
                  <c:v>39539</c:v>
                </c:pt>
                <c:pt idx="118">
                  <c:v>39569</c:v>
                </c:pt>
                <c:pt idx="119">
                  <c:v>39600</c:v>
                </c:pt>
                <c:pt idx="120">
                  <c:v>39630</c:v>
                </c:pt>
                <c:pt idx="121">
                  <c:v>39661</c:v>
                </c:pt>
                <c:pt idx="122">
                  <c:v>39692</c:v>
                </c:pt>
                <c:pt idx="123">
                  <c:v>39722</c:v>
                </c:pt>
                <c:pt idx="124">
                  <c:v>39753</c:v>
                </c:pt>
                <c:pt idx="125">
                  <c:v>39783</c:v>
                </c:pt>
                <c:pt idx="126">
                  <c:v>39814</c:v>
                </c:pt>
                <c:pt idx="127">
                  <c:v>39845</c:v>
                </c:pt>
                <c:pt idx="128">
                  <c:v>39873</c:v>
                </c:pt>
                <c:pt idx="129">
                  <c:v>39904</c:v>
                </c:pt>
                <c:pt idx="130">
                  <c:v>39934</c:v>
                </c:pt>
                <c:pt idx="131">
                  <c:v>39965</c:v>
                </c:pt>
                <c:pt idx="132">
                  <c:v>39995</c:v>
                </c:pt>
                <c:pt idx="133">
                  <c:v>40026</c:v>
                </c:pt>
                <c:pt idx="134">
                  <c:v>40057</c:v>
                </c:pt>
                <c:pt idx="135">
                  <c:v>40087</c:v>
                </c:pt>
                <c:pt idx="136">
                  <c:v>40118</c:v>
                </c:pt>
                <c:pt idx="137">
                  <c:v>40148</c:v>
                </c:pt>
                <c:pt idx="138">
                  <c:v>40179</c:v>
                </c:pt>
                <c:pt idx="139">
                  <c:v>40210</c:v>
                </c:pt>
                <c:pt idx="140">
                  <c:v>40238</c:v>
                </c:pt>
                <c:pt idx="141">
                  <c:v>40269</c:v>
                </c:pt>
                <c:pt idx="142">
                  <c:v>40299</c:v>
                </c:pt>
                <c:pt idx="143">
                  <c:v>40330</c:v>
                </c:pt>
                <c:pt idx="144">
                  <c:v>40360</c:v>
                </c:pt>
                <c:pt idx="145">
                  <c:v>40391</c:v>
                </c:pt>
                <c:pt idx="146">
                  <c:v>40422</c:v>
                </c:pt>
                <c:pt idx="147">
                  <c:v>40452</c:v>
                </c:pt>
                <c:pt idx="148">
                  <c:v>40483</c:v>
                </c:pt>
                <c:pt idx="149">
                  <c:v>40513</c:v>
                </c:pt>
                <c:pt idx="150">
                  <c:v>40544</c:v>
                </c:pt>
                <c:pt idx="151">
                  <c:v>40575</c:v>
                </c:pt>
                <c:pt idx="152">
                  <c:v>40603</c:v>
                </c:pt>
                <c:pt idx="153">
                  <c:v>40634</c:v>
                </c:pt>
                <c:pt idx="154">
                  <c:v>40664</c:v>
                </c:pt>
                <c:pt idx="155">
                  <c:v>40695</c:v>
                </c:pt>
                <c:pt idx="156">
                  <c:v>40725</c:v>
                </c:pt>
                <c:pt idx="157">
                  <c:v>40756</c:v>
                </c:pt>
                <c:pt idx="158">
                  <c:v>40787</c:v>
                </c:pt>
                <c:pt idx="159">
                  <c:v>40817</c:v>
                </c:pt>
                <c:pt idx="160">
                  <c:v>40848</c:v>
                </c:pt>
                <c:pt idx="161">
                  <c:v>40878</c:v>
                </c:pt>
                <c:pt idx="162">
                  <c:v>40909</c:v>
                </c:pt>
                <c:pt idx="163">
                  <c:v>40940</c:v>
                </c:pt>
                <c:pt idx="164">
                  <c:v>40969</c:v>
                </c:pt>
                <c:pt idx="165">
                  <c:v>41000</c:v>
                </c:pt>
                <c:pt idx="166">
                  <c:v>41030</c:v>
                </c:pt>
                <c:pt idx="167">
                  <c:v>41061</c:v>
                </c:pt>
                <c:pt idx="168">
                  <c:v>41091</c:v>
                </c:pt>
                <c:pt idx="169">
                  <c:v>41122</c:v>
                </c:pt>
                <c:pt idx="170">
                  <c:v>41153</c:v>
                </c:pt>
                <c:pt idx="171">
                  <c:v>41183</c:v>
                </c:pt>
                <c:pt idx="172">
                  <c:v>41214</c:v>
                </c:pt>
                <c:pt idx="173">
                  <c:v>41244</c:v>
                </c:pt>
                <c:pt idx="174">
                  <c:v>41275</c:v>
                </c:pt>
                <c:pt idx="175">
                  <c:v>41306</c:v>
                </c:pt>
                <c:pt idx="176">
                  <c:v>41334</c:v>
                </c:pt>
                <c:pt idx="177">
                  <c:v>41365</c:v>
                </c:pt>
                <c:pt idx="178">
                  <c:v>41395</c:v>
                </c:pt>
                <c:pt idx="179">
                  <c:v>41426</c:v>
                </c:pt>
                <c:pt idx="180">
                  <c:v>41456</c:v>
                </c:pt>
                <c:pt idx="181">
                  <c:v>41487</c:v>
                </c:pt>
                <c:pt idx="182">
                  <c:v>41518</c:v>
                </c:pt>
                <c:pt idx="183">
                  <c:v>41548</c:v>
                </c:pt>
                <c:pt idx="184">
                  <c:v>41579</c:v>
                </c:pt>
                <c:pt idx="185">
                  <c:v>41609</c:v>
                </c:pt>
                <c:pt idx="186">
                  <c:v>41640</c:v>
                </c:pt>
                <c:pt idx="187">
                  <c:v>41671</c:v>
                </c:pt>
                <c:pt idx="188">
                  <c:v>41699</c:v>
                </c:pt>
                <c:pt idx="189">
                  <c:v>41730</c:v>
                </c:pt>
                <c:pt idx="190">
                  <c:v>41760</c:v>
                </c:pt>
                <c:pt idx="191">
                  <c:v>41791</c:v>
                </c:pt>
                <c:pt idx="192">
                  <c:v>41821</c:v>
                </c:pt>
                <c:pt idx="193">
                  <c:v>41852</c:v>
                </c:pt>
                <c:pt idx="194">
                  <c:v>41883</c:v>
                </c:pt>
                <c:pt idx="195">
                  <c:v>41913</c:v>
                </c:pt>
                <c:pt idx="196">
                  <c:v>41944</c:v>
                </c:pt>
                <c:pt idx="197">
                  <c:v>41974</c:v>
                </c:pt>
                <c:pt idx="198">
                  <c:v>42005</c:v>
                </c:pt>
                <c:pt idx="199">
                  <c:v>42036</c:v>
                </c:pt>
                <c:pt idx="200">
                  <c:v>42064</c:v>
                </c:pt>
                <c:pt idx="201">
                  <c:v>42095</c:v>
                </c:pt>
                <c:pt idx="202">
                  <c:v>42125</c:v>
                </c:pt>
                <c:pt idx="203">
                  <c:v>42156</c:v>
                </c:pt>
                <c:pt idx="204">
                  <c:v>42186</c:v>
                </c:pt>
                <c:pt idx="205">
                  <c:v>42217</c:v>
                </c:pt>
                <c:pt idx="206">
                  <c:v>42248</c:v>
                </c:pt>
                <c:pt idx="207">
                  <c:v>42278</c:v>
                </c:pt>
                <c:pt idx="208">
                  <c:v>42309</c:v>
                </c:pt>
                <c:pt idx="209">
                  <c:v>42339</c:v>
                </c:pt>
                <c:pt idx="210">
                  <c:v>42370</c:v>
                </c:pt>
                <c:pt idx="211">
                  <c:v>42401</c:v>
                </c:pt>
                <c:pt idx="212">
                  <c:v>42430</c:v>
                </c:pt>
                <c:pt idx="213">
                  <c:v>42461</c:v>
                </c:pt>
                <c:pt idx="214">
                  <c:v>42491</c:v>
                </c:pt>
                <c:pt idx="215">
                  <c:v>42522</c:v>
                </c:pt>
                <c:pt idx="216">
                  <c:v>42552</c:v>
                </c:pt>
                <c:pt idx="217">
                  <c:v>42583</c:v>
                </c:pt>
                <c:pt idx="218">
                  <c:v>42614</c:v>
                </c:pt>
                <c:pt idx="219">
                  <c:v>42644</c:v>
                </c:pt>
                <c:pt idx="220">
                  <c:v>42675</c:v>
                </c:pt>
                <c:pt idx="221">
                  <c:v>42705</c:v>
                </c:pt>
              </c:numCache>
            </c:numRef>
          </c:cat>
          <c:val>
            <c:numRef>
              <c:f>SO_dates!$E$9:$E$230</c:f>
              <c:numCache>
                <c:formatCode>General</c:formatCode>
                <c:ptCount val="222"/>
                <c:pt idx="0">
                  <c:v>-0.78</c:v>
                </c:pt>
                <c:pt idx="1">
                  <c:v>-1.1200000000000001</c:v>
                </c:pt>
                <c:pt idx="2">
                  <c:v>-1.31</c:v>
                </c:pt>
                <c:pt idx="3">
                  <c:v>-1.35</c:v>
                </c:pt>
                <c:pt idx="4">
                  <c:v>-1.48</c:v>
                </c:pt>
                <c:pt idx="5">
                  <c:v>-1.57</c:v>
                </c:pt>
                <c:pt idx="6">
                  <c:v>-1.55</c:v>
                </c:pt>
                <c:pt idx="7">
                  <c:v>-1.3</c:v>
                </c:pt>
                <c:pt idx="8">
                  <c:v>-1.07</c:v>
                </c:pt>
                <c:pt idx="9">
                  <c:v>-0.98</c:v>
                </c:pt>
                <c:pt idx="10">
                  <c:v>-1.02</c:v>
                </c:pt>
                <c:pt idx="11">
                  <c:v>-1.04</c:v>
                </c:pt>
                <c:pt idx="12">
                  <c:v>-1.1000000000000001</c:v>
                </c:pt>
                <c:pt idx="13">
                  <c:v>-1.1100000000000001</c:v>
                </c:pt>
                <c:pt idx="14">
                  <c:v>-1.1599999999999993</c:v>
                </c:pt>
                <c:pt idx="15">
                  <c:v>-1.26</c:v>
                </c:pt>
                <c:pt idx="16">
                  <c:v>-1.46</c:v>
                </c:pt>
                <c:pt idx="17">
                  <c:v>-1.6500000000000001</c:v>
                </c:pt>
                <c:pt idx="18">
                  <c:v>-1.6600000000000001</c:v>
                </c:pt>
                <c:pt idx="19">
                  <c:v>-1.41</c:v>
                </c:pt>
                <c:pt idx="20">
                  <c:v>-1.07</c:v>
                </c:pt>
                <c:pt idx="21">
                  <c:v>-0.81</c:v>
                </c:pt>
                <c:pt idx="22">
                  <c:v>-0.7100000000000003</c:v>
                </c:pt>
                <c:pt idx="23">
                  <c:v>-0.64000000000000035</c:v>
                </c:pt>
                <c:pt idx="24">
                  <c:v>-0.55000000000000004</c:v>
                </c:pt>
                <c:pt idx="25">
                  <c:v>-0.51</c:v>
                </c:pt>
                <c:pt idx="26">
                  <c:v>-0.55000000000000004</c:v>
                </c:pt>
                <c:pt idx="27">
                  <c:v>-0.63000000000000034</c:v>
                </c:pt>
                <c:pt idx="28">
                  <c:v>-0.75000000000000033</c:v>
                </c:pt>
                <c:pt idx="29">
                  <c:v>-0.74000000000000032</c:v>
                </c:pt>
                <c:pt idx="30">
                  <c:v>-0.68000000000000038</c:v>
                </c:pt>
                <c:pt idx="31">
                  <c:v>-0.52</c:v>
                </c:pt>
                <c:pt idx="32">
                  <c:v>-0.44000000000000006</c:v>
                </c:pt>
                <c:pt idx="33">
                  <c:v>-0.34000000000000008</c:v>
                </c:pt>
                <c:pt idx="34">
                  <c:v>-0.25</c:v>
                </c:pt>
                <c:pt idx="35">
                  <c:v>-0.12000000000000002</c:v>
                </c:pt>
                <c:pt idx="36">
                  <c:v>-8.0000000000000043E-2</c:v>
                </c:pt>
                <c:pt idx="37">
                  <c:v>-0.13</c:v>
                </c:pt>
                <c:pt idx="38">
                  <c:v>-0.19000000000000003</c:v>
                </c:pt>
                <c:pt idx="39">
                  <c:v>-0.29000000000000015</c:v>
                </c:pt>
                <c:pt idx="40">
                  <c:v>-0.35000000000000014</c:v>
                </c:pt>
                <c:pt idx="41">
                  <c:v>-0.31000000000000016</c:v>
                </c:pt>
                <c:pt idx="42">
                  <c:v>-0.15000000000000008</c:v>
                </c:pt>
                <c:pt idx="43">
                  <c:v>3.0000000000000013E-2</c:v>
                </c:pt>
                <c:pt idx="44">
                  <c:v>9.0000000000000024E-2</c:v>
                </c:pt>
                <c:pt idx="45">
                  <c:v>0.2</c:v>
                </c:pt>
                <c:pt idx="46">
                  <c:v>0.43000000000000016</c:v>
                </c:pt>
                <c:pt idx="47">
                  <c:v>0.65000000000000036</c:v>
                </c:pt>
                <c:pt idx="48">
                  <c:v>0.79</c:v>
                </c:pt>
                <c:pt idx="49">
                  <c:v>0.86000000000000032</c:v>
                </c:pt>
                <c:pt idx="50">
                  <c:v>1.01</c:v>
                </c:pt>
                <c:pt idx="51">
                  <c:v>1.21</c:v>
                </c:pt>
                <c:pt idx="52">
                  <c:v>1.31</c:v>
                </c:pt>
                <c:pt idx="53">
                  <c:v>1.1399999999999992</c:v>
                </c:pt>
                <c:pt idx="54">
                  <c:v>0.92</c:v>
                </c:pt>
                <c:pt idx="55">
                  <c:v>0.63000000000000034</c:v>
                </c:pt>
                <c:pt idx="56">
                  <c:v>0.38000000000000017</c:v>
                </c:pt>
                <c:pt idx="57">
                  <c:v>-4.0000000000000022E-2</c:v>
                </c:pt>
                <c:pt idx="58">
                  <c:v>-0.26</c:v>
                </c:pt>
                <c:pt idx="59">
                  <c:v>-0.16000000000000003</c:v>
                </c:pt>
                <c:pt idx="60">
                  <c:v>8.0000000000000043E-2</c:v>
                </c:pt>
                <c:pt idx="61">
                  <c:v>0.21000000000000008</c:v>
                </c:pt>
                <c:pt idx="62">
                  <c:v>0.26</c:v>
                </c:pt>
                <c:pt idx="63">
                  <c:v>0.29000000000000015</c:v>
                </c:pt>
                <c:pt idx="64">
                  <c:v>0.35000000000000014</c:v>
                </c:pt>
                <c:pt idx="65">
                  <c:v>0.35000000000000014</c:v>
                </c:pt>
                <c:pt idx="66">
                  <c:v>0.37000000000000016</c:v>
                </c:pt>
                <c:pt idx="67">
                  <c:v>0.31000000000000016</c:v>
                </c:pt>
                <c:pt idx="68">
                  <c:v>0.23</c:v>
                </c:pt>
                <c:pt idx="69">
                  <c:v>0.17</c:v>
                </c:pt>
                <c:pt idx="70">
                  <c:v>0.17</c:v>
                </c:pt>
                <c:pt idx="71">
                  <c:v>0.28000000000000008</c:v>
                </c:pt>
                <c:pt idx="72">
                  <c:v>0.47000000000000008</c:v>
                </c:pt>
                <c:pt idx="73">
                  <c:v>0.64000000000000035</c:v>
                </c:pt>
                <c:pt idx="74">
                  <c:v>0.70000000000000029</c:v>
                </c:pt>
                <c:pt idx="75">
                  <c:v>0.67000000000000048</c:v>
                </c:pt>
                <c:pt idx="76">
                  <c:v>0.66000000000000036</c:v>
                </c:pt>
                <c:pt idx="77">
                  <c:v>0.69000000000000039</c:v>
                </c:pt>
                <c:pt idx="78">
                  <c:v>0.64000000000000035</c:v>
                </c:pt>
                <c:pt idx="79">
                  <c:v>0.58000000000000007</c:v>
                </c:pt>
                <c:pt idx="80">
                  <c:v>0.45</c:v>
                </c:pt>
                <c:pt idx="81">
                  <c:v>0.43000000000000016</c:v>
                </c:pt>
                <c:pt idx="82">
                  <c:v>0.29000000000000015</c:v>
                </c:pt>
                <c:pt idx="83">
                  <c:v>0.11000000000000001</c:v>
                </c:pt>
                <c:pt idx="84">
                  <c:v>-6.0000000000000026E-2</c:v>
                </c:pt>
                <c:pt idx="85">
                  <c:v>-0.14000000000000001</c:v>
                </c:pt>
                <c:pt idx="86">
                  <c:v>-0.11000000000000001</c:v>
                </c:pt>
                <c:pt idx="87">
                  <c:v>-0.29000000000000015</c:v>
                </c:pt>
                <c:pt idx="88">
                  <c:v>-0.56999999999999995</c:v>
                </c:pt>
                <c:pt idx="89">
                  <c:v>-0.81</c:v>
                </c:pt>
                <c:pt idx="90">
                  <c:v>-0.79</c:v>
                </c:pt>
                <c:pt idx="91">
                  <c:v>-0.67000000000000048</c:v>
                </c:pt>
                <c:pt idx="92">
                  <c:v>-0.47000000000000008</c:v>
                </c:pt>
                <c:pt idx="93">
                  <c:v>-0.28000000000000008</c:v>
                </c:pt>
                <c:pt idx="94">
                  <c:v>-5.0000000000000024E-2</c:v>
                </c:pt>
                <c:pt idx="95">
                  <c:v>4.0000000000000022E-2</c:v>
                </c:pt>
                <c:pt idx="96">
                  <c:v>0.12000000000000002</c:v>
                </c:pt>
                <c:pt idx="97">
                  <c:v>0.27</c:v>
                </c:pt>
                <c:pt idx="98">
                  <c:v>0.48000000000000015</c:v>
                </c:pt>
                <c:pt idx="99">
                  <c:v>0.7100000000000003</c:v>
                </c:pt>
                <c:pt idx="100">
                  <c:v>0.9</c:v>
                </c:pt>
                <c:pt idx="101">
                  <c:v>0.95000000000000029</c:v>
                </c:pt>
                <c:pt idx="102">
                  <c:v>0.7100000000000003</c:v>
                </c:pt>
                <c:pt idx="103">
                  <c:v>0.32000000000000017</c:v>
                </c:pt>
                <c:pt idx="104">
                  <c:v>-3.0000000000000013E-2</c:v>
                </c:pt>
                <c:pt idx="105">
                  <c:v>-0.23</c:v>
                </c:pt>
                <c:pt idx="106">
                  <c:v>-0.29000000000000015</c:v>
                </c:pt>
                <c:pt idx="107">
                  <c:v>-0.41000000000000014</c:v>
                </c:pt>
                <c:pt idx="108">
                  <c:v>-0.54</c:v>
                </c:pt>
                <c:pt idx="109">
                  <c:v>-0.8400000000000003</c:v>
                </c:pt>
                <c:pt idx="110">
                  <c:v>-1.1299999999999992</c:v>
                </c:pt>
                <c:pt idx="111">
                  <c:v>-1.4</c:v>
                </c:pt>
                <c:pt idx="112">
                  <c:v>-1.54</c:v>
                </c:pt>
                <c:pt idx="113">
                  <c:v>-1.6</c:v>
                </c:pt>
                <c:pt idx="114">
                  <c:v>-1.59</c:v>
                </c:pt>
                <c:pt idx="115">
                  <c:v>-1.42</c:v>
                </c:pt>
                <c:pt idx="116">
                  <c:v>-1.1900000000000006</c:v>
                </c:pt>
                <c:pt idx="117">
                  <c:v>-0.92</c:v>
                </c:pt>
                <c:pt idx="118">
                  <c:v>-0.75000000000000033</c:v>
                </c:pt>
                <c:pt idx="119">
                  <c:v>-0.54</c:v>
                </c:pt>
                <c:pt idx="120">
                  <c:v>-0.35000000000000014</c:v>
                </c:pt>
                <c:pt idx="121">
                  <c:v>-0.26</c:v>
                </c:pt>
                <c:pt idx="122">
                  <c:v>-0.30000000000000016</c:v>
                </c:pt>
                <c:pt idx="123">
                  <c:v>-0.41000000000000014</c:v>
                </c:pt>
                <c:pt idx="124">
                  <c:v>-0.60000000000000031</c:v>
                </c:pt>
                <c:pt idx="125">
                  <c:v>-0.73000000000000032</c:v>
                </c:pt>
                <c:pt idx="126">
                  <c:v>-0.8</c:v>
                </c:pt>
                <c:pt idx="127">
                  <c:v>-0.69000000000000039</c:v>
                </c:pt>
                <c:pt idx="128">
                  <c:v>-0.52</c:v>
                </c:pt>
                <c:pt idx="129">
                  <c:v>-0.24000000000000007</c:v>
                </c:pt>
                <c:pt idx="130">
                  <c:v>9.0000000000000024E-2</c:v>
                </c:pt>
                <c:pt idx="131">
                  <c:v>0.35000000000000014</c:v>
                </c:pt>
                <c:pt idx="132">
                  <c:v>0.47000000000000008</c:v>
                </c:pt>
                <c:pt idx="133">
                  <c:v>0.54</c:v>
                </c:pt>
                <c:pt idx="134">
                  <c:v>0.65000000000000036</c:v>
                </c:pt>
                <c:pt idx="135">
                  <c:v>0.95000000000000029</c:v>
                </c:pt>
                <c:pt idx="136">
                  <c:v>1.31</c:v>
                </c:pt>
                <c:pt idx="137">
                  <c:v>1.57</c:v>
                </c:pt>
                <c:pt idx="138">
                  <c:v>1.55</c:v>
                </c:pt>
                <c:pt idx="139">
                  <c:v>1.31</c:v>
                </c:pt>
                <c:pt idx="140">
                  <c:v>0.94000000000000028</c:v>
                </c:pt>
                <c:pt idx="141">
                  <c:v>0.44000000000000006</c:v>
                </c:pt>
                <c:pt idx="142">
                  <c:v>-9.0000000000000024E-2</c:v>
                </c:pt>
                <c:pt idx="143">
                  <c:v>-0.59000000000000008</c:v>
                </c:pt>
                <c:pt idx="144">
                  <c:v>-1.03</c:v>
                </c:pt>
                <c:pt idx="145">
                  <c:v>-1.3800000000000001</c:v>
                </c:pt>
                <c:pt idx="146">
                  <c:v>-1.61</c:v>
                </c:pt>
                <c:pt idx="147">
                  <c:v>-1.7000000000000002</c:v>
                </c:pt>
                <c:pt idx="148">
                  <c:v>-1.6900000000000006</c:v>
                </c:pt>
                <c:pt idx="149">
                  <c:v>-1.59</c:v>
                </c:pt>
                <c:pt idx="150">
                  <c:v>-1.37</c:v>
                </c:pt>
                <c:pt idx="151">
                  <c:v>-1.0900000000000001</c:v>
                </c:pt>
                <c:pt idx="152">
                  <c:v>-0.83000000000000029</c:v>
                </c:pt>
                <c:pt idx="153">
                  <c:v>-0.64000000000000035</c:v>
                </c:pt>
                <c:pt idx="154">
                  <c:v>-0.47000000000000008</c:v>
                </c:pt>
                <c:pt idx="155">
                  <c:v>-0.38000000000000017</c:v>
                </c:pt>
                <c:pt idx="156">
                  <c:v>-0.46</c:v>
                </c:pt>
                <c:pt idx="157">
                  <c:v>-0.65000000000000036</c:v>
                </c:pt>
                <c:pt idx="158">
                  <c:v>-0.89000000000000012</c:v>
                </c:pt>
                <c:pt idx="159">
                  <c:v>-1.06</c:v>
                </c:pt>
                <c:pt idx="160">
                  <c:v>-1.1399999999999992</c:v>
                </c:pt>
                <c:pt idx="161">
                  <c:v>-1.03</c:v>
                </c:pt>
                <c:pt idx="162">
                  <c:v>-0.81</c:v>
                </c:pt>
                <c:pt idx="163">
                  <c:v>-0.62000000000000033</c:v>
                </c:pt>
                <c:pt idx="164">
                  <c:v>-0.5</c:v>
                </c:pt>
                <c:pt idx="165">
                  <c:v>-0.38000000000000017</c:v>
                </c:pt>
                <c:pt idx="166">
                  <c:v>-0.18000000000000008</c:v>
                </c:pt>
                <c:pt idx="167">
                  <c:v>5.0000000000000024E-2</c:v>
                </c:pt>
                <c:pt idx="168">
                  <c:v>0.27</c:v>
                </c:pt>
                <c:pt idx="169">
                  <c:v>0.33000000000000024</c:v>
                </c:pt>
                <c:pt idx="170">
                  <c:v>0.31000000000000016</c:v>
                </c:pt>
                <c:pt idx="171">
                  <c:v>0.21000000000000008</c:v>
                </c:pt>
                <c:pt idx="172">
                  <c:v>1.0000000000000005E-2</c:v>
                </c:pt>
                <c:pt idx="173">
                  <c:v>-0.21000000000000008</c:v>
                </c:pt>
                <c:pt idx="174">
                  <c:v>-0.38000000000000017</c:v>
                </c:pt>
                <c:pt idx="175">
                  <c:v>-0.33000000000000024</c:v>
                </c:pt>
                <c:pt idx="176">
                  <c:v>-0.24000000000000007</c:v>
                </c:pt>
                <c:pt idx="177">
                  <c:v>-0.21000000000000008</c:v>
                </c:pt>
                <c:pt idx="178">
                  <c:v>-0.27</c:v>
                </c:pt>
                <c:pt idx="179">
                  <c:v>-0.34000000000000008</c:v>
                </c:pt>
                <c:pt idx="180">
                  <c:v>-0.38000000000000017</c:v>
                </c:pt>
                <c:pt idx="181">
                  <c:v>-0.35000000000000014</c:v>
                </c:pt>
                <c:pt idx="182">
                  <c:v>-0.31000000000000016</c:v>
                </c:pt>
                <c:pt idx="183">
                  <c:v>-0.23</c:v>
                </c:pt>
                <c:pt idx="184">
                  <c:v>-0.22000000000000003</c:v>
                </c:pt>
                <c:pt idx="185">
                  <c:v>-0.27</c:v>
                </c:pt>
                <c:pt idx="186">
                  <c:v>-0.37000000000000016</c:v>
                </c:pt>
                <c:pt idx="187">
                  <c:v>-0.36000000000000015</c:v>
                </c:pt>
                <c:pt idx="188">
                  <c:v>-0.17</c:v>
                </c:pt>
                <c:pt idx="189">
                  <c:v>0.13</c:v>
                </c:pt>
                <c:pt idx="190">
                  <c:v>0.30000000000000016</c:v>
                </c:pt>
                <c:pt idx="191">
                  <c:v>0.23</c:v>
                </c:pt>
                <c:pt idx="192">
                  <c:v>7.0000000000000021E-2</c:v>
                </c:pt>
                <c:pt idx="193">
                  <c:v>3.0000000000000013E-2</c:v>
                </c:pt>
                <c:pt idx="194">
                  <c:v>0.18000000000000008</c:v>
                </c:pt>
                <c:pt idx="195">
                  <c:v>0.44000000000000006</c:v>
                </c:pt>
                <c:pt idx="196">
                  <c:v>0.59000000000000008</c:v>
                </c:pt>
                <c:pt idx="197">
                  <c:v>0.66000000000000036</c:v>
                </c:pt>
                <c:pt idx="198">
                  <c:v>0.60000000000000031</c:v>
                </c:pt>
                <c:pt idx="199">
                  <c:v>0.56000000000000005</c:v>
                </c:pt>
                <c:pt idx="200">
                  <c:v>0.62000000000000033</c:v>
                </c:pt>
                <c:pt idx="201">
                  <c:v>0.79</c:v>
                </c:pt>
                <c:pt idx="202">
                  <c:v>1.02</c:v>
                </c:pt>
                <c:pt idx="203">
                  <c:v>1.25</c:v>
                </c:pt>
                <c:pt idx="204">
                  <c:v>1.54</c:v>
                </c:pt>
                <c:pt idx="205">
                  <c:v>1.83</c:v>
                </c:pt>
                <c:pt idx="206">
                  <c:v>2.11</c:v>
                </c:pt>
                <c:pt idx="207">
                  <c:v>2.3699999999999997</c:v>
                </c:pt>
                <c:pt idx="208">
                  <c:v>2.5299999999999998</c:v>
                </c:pt>
                <c:pt idx="209">
                  <c:v>2.64</c:v>
                </c:pt>
                <c:pt idx="210">
                  <c:v>2.5299999999999998</c:v>
                </c:pt>
                <c:pt idx="211">
                  <c:v>2.23</c:v>
                </c:pt>
                <c:pt idx="212">
                  <c:v>1.6800000000000006</c:v>
                </c:pt>
                <c:pt idx="213">
                  <c:v>1.03</c:v>
                </c:pt>
                <c:pt idx="214">
                  <c:v>0.48000000000000015</c:v>
                </c:pt>
                <c:pt idx="215">
                  <c:v>0</c:v>
                </c:pt>
                <c:pt idx="216">
                  <c:v>-0.34000000000000008</c:v>
                </c:pt>
                <c:pt idx="217">
                  <c:v>-0.56999999999999995</c:v>
                </c:pt>
                <c:pt idx="218">
                  <c:v>-0.68000000000000038</c:v>
                </c:pt>
                <c:pt idx="219">
                  <c:v>-0.74000000000000032</c:v>
                </c:pt>
                <c:pt idx="220">
                  <c:v>-0.7100000000000003</c:v>
                </c:pt>
                <c:pt idx="221">
                  <c:v>-0.56000000000000005</c:v>
                </c:pt>
              </c:numCache>
            </c:numRef>
          </c:val>
          <c:extLst xmlns:c16r2="http://schemas.microsoft.com/office/drawing/2015/06/chart"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0070C0"/>
                  </a:solidFill>
                  <a:ln>
                    <a:solidFill>
                      <a:schemeClr val="tx1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B879-4596-B0CA-36CF6CA93D74}"/>
            </c:ext>
          </c:extLst>
        </c:ser>
        <c:gapWidth val="0"/>
        <c:overlap val="-22"/>
        <c:axId val="69787008"/>
        <c:axId val="73709824"/>
      </c:barChart>
      <c:lineChart>
        <c:grouping val="standard"/>
        <c:ser>
          <c:idx val="1"/>
          <c:order val="1"/>
          <c:tx>
            <c:v>SOI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SO_dates!$C$9:$C$230</c:f>
              <c:numCache>
                <c:formatCode>General</c:formatCode>
                <c:ptCount val="222"/>
                <c:pt idx="0">
                  <c:v>2</c:v>
                </c:pt>
                <c:pt idx="1">
                  <c:v>1.9000000000000001</c:v>
                </c:pt>
                <c:pt idx="2">
                  <c:v>1.7000000000000002</c:v>
                </c:pt>
                <c:pt idx="3">
                  <c:v>1.8</c:v>
                </c:pt>
                <c:pt idx="4">
                  <c:v>1.7000000000000002</c:v>
                </c:pt>
                <c:pt idx="5">
                  <c:v>2.2999999999999998</c:v>
                </c:pt>
                <c:pt idx="6">
                  <c:v>3</c:v>
                </c:pt>
                <c:pt idx="7">
                  <c:v>1.6</c:v>
                </c:pt>
                <c:pt idx="8">
                  <c:v>2.1</c:v>
                </c:pt>
                <c:pt idx="9">
                  <c:v>2.2999999999999998</c:v>
                </c:pt>
                <c:pt idx="10">
                  <c:v>0.4</c:v>
                </c:pt>
                <c:pt idx="11">
                  <c:v>0.4</c:v>
                </c:pt>
                <c:pt idx="12">
                  <c:v>0.9</c:v>
                </c:pt>
                <c:pt idx="13">
                  <c:v>0.60000000000000031</c:v>
                </c:pt>
                <c:pt idx="14">
                  <c:v>-0.1</c:v>
                </c:pt>
                <c:pt idx="15">
                  <c:v>1.6</c:v>
                </c:pt>
                <c:pt idx="16">
                  <c:v>1.7000000000000002</c:v>
                </c:pt>
                <c:pt idx="17">
                  <c:v>2.4</c:v>
                </c:pt>
                <c:pt idx="18">
                  <c:v>1.1000000000000001</c:v>
                </c:pt>
                <c:pt idx="19">
                  <c:v>2.7</c:v>
                </c:pt>
                <c:pt idx="20">
                  <c:v>2.2000000000000002</c:v>
                </c:pt>
                <c:pt idx="21">
                  <c:v>2</c:v>
                </c:pt>
                <c:pt idx="22">
                  <c:v>0.60000000000000031</c:v>
                </c:pt>
                <c:pt idx="23">
                  <c:v>-0.30000000000000016</c:v>
                </c:pt>
                <c:pt idx="24">
                  <c:v>-0.30000000000000016</c:v>
                </c:pt>
                <c:pt idx="25">
                  <c:v>1.2</c:v>
                </c:pt>
                <c:pt idx="26">
                  <c:v>1.4</c:v>
                </c:pt>
                <c:pt idx="27">
                  <c:v>1.8</c:v>
                </c:pt>
                <c:pt idx="28">
                  <c:v>3</c:v>
                </c:pt>
                <c:pt idx="29">
                  <c:v>1.3</c:v>
                </c:pt>
                <c:pt idx="30">
                  <c:v>1.6</c:v>
                </c:pt>
                <c:pt idx="31">
                  <c:v>2.8</c:v>
                </c:pt>
                <c:pt idx="32">
                  <c:v>1.5</c:v>
                </c:pt>
                <c:pt idx="33">
                  <c:v>0.30000000000000016</c:v>
                </c:pt>
                <c:pt idx="34">
                  <c:v>-0.8</c:v>
                </c:pt>
                <c:pt idx="35">
                  <c:v>0.5</c:v>
                </c:pt>
                <c:pt idx="36">
                  <c:v>-0.30000000000000016</c:v>
                </c:pt>
                <c:pt idx="37">
                  <c:v>-0.70000000000000029</c:v>
                </c:pt>
                <c:pt idx="38">
                  <c:v>0.30000000000000016</c:v>
                </c:pt>
                <c:pt idx="39">
                  <c:v>-0.1</c:v>
                </c:pt>
                <c:pt idx="40">
                  <c:v>1.1000000000000001</c:v>
                </c:pt>
                <c:pt idx="41">
                  <c:v>-1.4</c:v>
                </c:pt>
                <c:pt idx="42">
                  <c:v>0.70000000000000029</c:v>
                </c:pt>
                <c:pt idx="43">
                  <c:v>1.8</c:v>
                </c:pt>
                <c:pt idx="44">
                  <c:v>-0.4</c:v>
                </c:pt>
                <c:pt idx="45">
                  <c:v>-0.1</c:v>
                </c:pt>
                <c:pt idx="46">
                  <c:v>-1.4</c:v>
                </c:pt>
                <c:pt idx="47">
                  <c:v>-0.4</c:v>
                </c:pt>
                <c:pt idx="48">
                  <c:v>-0.8</c:v>
                </c:pt>
                <c:pt idx="49">
                  <c:v>-1.6</c:v>
                </c:pt>
                <c:pt idx="50">
                  <c:v>-1</c:v>
                </c:pt>
                <c:pt idx="51">
                  <c:v>-0.60000000000000031</c:v>
                </c:pt>
                <c:pt idx="52">
                  <c:v>-0.70000000000000029</c:v>
                </c:pt>
                <c:pt idx="53">
                  <c:v>-1.8</c:v>
                </c:pt>
                <c:pt idx="54">
                  <c:v>-0.30000000000000016</c:v>
                </c:pt>
                <c:pt idx="55">
                  <c:v>-1.1000000000000001</c:v>
                </c:pt>
                <c:pt idx="56">
                  <c:v>-0.5</c:v>
                </c:pt>
                <c:pt idx="57">
                  <c:v>-0.2</c:v>
                </c:pt>
                <c:pt idx="58">
                  <c:v>-0.5</c:v>
                </c:pt>
                <c:pt idx="59">
                  <c:v>-1</c:v>
                </c:pt>
                <c:pt idx="60">
                  <c:v>0.5</c:v>
                </c:pt>
                <c:pt idx="61">
                  <c:v>0.2</c:v>
                </c:pt>
                <c:pt idx="62">
                  <c:v>-0.2</c:v>
                </c:pt>
                <c:pt idx="63">
                  <c:v>0</c:v>
                </c:pt>
                <c:pt idx="64">
                  <c:v>-0.5</c:v>
                </c:pt>
                <c:pt idx="65">
                  <c:v>1.8</c:v>
                </c:pt>
                <c:pt idx="66">
                  <c:v>-2.2000000000000002</c:v>
                </c:pt>
                <c:pt idx="67">
                  <c:v>2</c:v>
                </c:pt>
                <c:pt idx="68">
                  <c:v>0.70000000000000029</c:v>
                </c:pt>
                <c:pt idx="69">
                  <c:v>-1.5</c:v>
                </c:pt>
                <c:pt idx="70">
                  <c:v>1.7000000000000002</c:v>
                </c:pt>
                <c:pt idx="71">
                  <c:v>-1.4</c:v>
                </c:pt>
                <c:pt idx="72">
                  <c:v>-0.8</c:v>
                </c:pt>
                <c:pt idx="73">
                  <c:v>-0.5</c:v>
                </c:pt>
                <c:pt idx="74">
                  <c:v>-0.60000000000000031</c:v>
                </c:pt>
                <c:pt idx="75">
                  <c:v>-0.1</c:v>
                </c:pt>
                <c:pt idx="76">
                  <c:v>-1.1000000000000001</c:v>
                </c:pt>
                <c:pt idx="77">
                  <c:v>-1.3</c:v>
                </c:pt>
                <c:pt idx="78">
                  <c:v>0.60000000000000031</c:v>
                </c:pt>
                <c:pt idx="79">
                  <c:v>-5.2</c:v>
                </c:pt>
                <c:pt idx="80">
                  <c:v>0.5</c:v>
                </c:pt>
                <c:pt idx="81">
                  <c:v>-1</c:v>
                </c:pt>
                <c:pt idx="82">
                  <c:v>-1.3</c:v>
                </c:pt>
                <c:pt idx="83">
                  <c:v>0.70000000000000029</c:v>
                </c:pt>
                <c:pt idx="84">
                  <c:v>0.30000000000000016</c:v>
                </c:pt>
                <c:pt idx="85">
                  <c:v>-0.60000000000000031</c:v>
                </c:pt>
                <c:pt idx="86">
                  <c:v>0.60000000000000031</c:v>
                </c:pt>
                <c:pt idx="87">
                  <c:v>2</c:v>
                </c:pt>
                <c:pt idx="88">
                  <c:v>-0.30000000000000016</c:v>
                </c:pt>
                <c:pt idx="89">
                  <c:v>0</c:v>
                </c:pt>
                <c:pt idx="90">
                  <c:v>2.7</c:v>
                </c:pt>
                <c:pt idx="91">
                  <c:v>0.2</c:v>
                </c:pt>
                <c:pt idx="92">
                  <c:v>2.9</c:v>
                </c:pt>
                <c:pt idx="93">
                  <c:v>1.8</c:v>
                </c:pt>
                <c:pt idx="94">
                  <c:v>-0.8</c:v>
                </c:pt>
                <c:pt idx="95">
                  <c:v>-0.4</c:v>
                </c:pt>
                <c:pt idx="96">
                  <c:v>-1</c:v>
                </c:pt>
                <c:pt idx="97">
                  <c:v>-1.7000000000000002</c:v>
                </c:pt>
                <c:pt idx="98">
                  <c:v>-1</c:v>
                </c:pt>
                <c:pt idx="99">
                  <c:v>-2.1</c:v>
                </c:pt>
                <c:pt idx="100">
                  <c:v>0.1</c:v>
                </c:pt>
                <c:pt idx="101">
                  <c:v>-0.5</c:v>
                </c:pt>
                <c:pt idx="102">
                  <c:v>-1.3</c:v>
                </c:pt>
                <c:pt idx="103">
                  <c:v>-0.1</c:v>
                </c:pt>
                <c:pt idx="104">
                  <c:v>0.30000000000000016</c:v>
                </c:pt>
                <c:pt idx="105">
                  <c:v>-0.2</c:v>
                </c:pt>
                <c:pt idx="106">
                  <c:v>-0.2</c:v>
                </c:pt>
                <c:pt idx="107">
                  <c:v>0.9</c:v>
                </c:pt>
                <c:pt idx="108">
                  <c:v>-0.5</c:v>
                </c:pt>
                <c:pt idx="109">
                  <c:v>0.70000000000000029</c:v>
                </c:pt>
                <c:pt idx="110">
                  <c:v>0.30000000000000016</c:v>
                </c:pt>
                <c:pt idx="111">
                  <c:v>1.2</c:v>
                </c:pt>
                <c:pt idx="112">
                  <c:v>1.4</c:v>
                </c:pt>
                <c:pt idx="113">
                  <c:v>2.7</c:v>
                </c:pt>
                <c:pt idx="114">
                  <c:v>2.9</c:v>
                </c:pt>
                <c:pt idx="115">
                  <c:v>4.4000000000000004</c:v>
                </c:pt>
                <c:pt idx="116">
                  <c:v>2.4</c:v>
                </c:pt>
                <c:pt idx="117">
                  <c:v>1.1000000000000001</c:v>
                </c:pt>
                <c:pt idx="118">
                  <c:v>-0.1</c:v>
                </c:pt>
                <c:pt idx="119">
                  <c:v>1</c:v>
                </c:pt>
                <c:pt idx="120">
                  <c:v>0.5</c:v>
                </c:pt>
                <c:pt idx="121">
                  <c:v>1.7000000000000002</c:v>
                </c:pt>
                <c:pt idx="122">
                  <c:v>2</c:v>
                </c:pt>
                <c:pt idx="123">
                  <c:v>2.1</c:v>
                </c:pt>
                <c:pt idx="124">
                  <c:v>2.2000000000000002</c:v>
                </c:pt>
                <c:pt idx="125">
                  <c:v>2.4</c:v>
                </c:pt>
                <c:pt idx="126">
                  <c:v>1.8</c:v>
                </c:pt>
                <c:pt idx="127">
                  <c:v>3.1</c:v>
                </c:pt>
                <c:pt idx="128">
                  <c:v>0.70000000000000029</c:v>
                </c:pt>
                <c:pt idx="129">
                  <c:v>1.3</c:v>
                </c:pt>
                <c:pt idx="130">
                  <c:v>-0.2</c:v>
                </c:pt>
                <c:pt idx="131">
                  <c:v>0.2</c:v>
                </c:pt>
                <c:pt idx="132">
                  <c:v>0.4</c:v>
                </c:pt>
                <c:pt idx="133">
                  <c:v>-0.30000000000000016</c:v>
                </c:pt>
                <c:pt idx="134">
                  <c:v>0.5</c:v>
                </c:pt>
                <c:pt idx="135">
                  <c:v>-2</c:v>
                </c:pt>
                <c:pt idx="136">
                  <c:v>-1</c:v>
                </c:pt>
                <c:pt idx="137">
                  <c:v>-1.2</c:v>
                </c:pt>
                <c:pt idx="138">
                  <c:v>-1.8</c:v>
                </c:pt>
                <c:pt idx="139">
                  <c:v>-2.4</c:v>
                </c:pt>
                <c:pt idx="140">
                  <c:v>-1.1000000000000001</c:v>
                </c:pt>
                <c:pt idx="141">
                  <c:v>2</c:v>
                </c:pt>
                <c:pt idx="142">
                  <c:v>1.5</c:v>
                </c:pt>
                <c:pt idx="143">
                  <c:v>0.60000000000000031</c:v>
                </c:pt>
                <c:pt idx="144">
                  <c:v>3</c:v>
                </c:pt>
                <c:pt idx="145">
                  <c:v>3</c:v>
                </c:pt>
                <c:pt idx="146">
                  <c:v>3.7</c:v>
                </c:pt>
                <c:pt idx="147">
                  <c:v>2.9</c:v>
                </c:pt>
                <c:pt idx="148">
                  <c:v>2.1</c:v>
                </c:pt>
                <c:pt idx="149">
                  <c:v>4.8</c:v>
                </c:pt>
                <c:pt idx="150">
                  <c:v>3.8</c:v>
                </c:pt>
                <c:pt idx="151">
                  <c:v>4.5</c:v>
                </c:pt>
                <c:pt idx="152">
                  <c:v>4.2</c:v>
                </c:pt>
                <c:pt idx="153">
                  <c:v>3.1</c:v>
                </c:pt>
                <c:pt idx="154">
                  <c:v>0.60000000000000031</c:v>
                </c:pt>
                <c:pt idx="155">
                  <c:v>0.4</c:v>
                </c:pt>
                <c:pt idx="156">
                  <c:v>1.6</c:v>
                </c:pt>
                <c:pt idx="157">
                  <c:v>0.70000000000000029</c:v>
                </c:pt>
                <c:pt idx="158">
                  <c:v>1.7000000000000002</c:v>
                </c:pt>
                <c:pt idx="159">
                  <c:v>1.2</c:v>
                </c:pt>
                <c:pt idx="160">
                  <c:v>1.8</c:v>
                </c:pt>
                <c:pt idx="161">
                  <c:v>4.0999999999999996</c:v>
                </c:pt>
                <c:pt idx="162">
                  <c:v>1.8</c:v>
                </c:pt>
                <c:pt idx="163">
                  <c:v>0.8</c:v>
                </c:pt>
                <c:pt idx="164">
                  <c:v>1.2</c:v>
                </c:pt>
                <c:pt idx="165">
                  <c:v>-0.4</c:v>
                </c:pt>
                <c:pt idx="166">
                  <c:v>0.1</c:v>
                </c:pt>
                <c:pt idx="167">
                  <c:v>-0.70000000000000029</c:v>
                </c:pt>
                <c:pt idx="168">
                  <c:v>-0.1</c:v>
                </c:pt>
                <c:pt idx="169">
                  <c:v>-0.30000000000000016</c:v>
                </c:pt>
                <c:pt idx="170">
                  <c:v>0.4</c:v>
                </c:pt>
                <c:pt idx="171">
                  <c:v>0.5</c:v>
                </c:pt>
                <c:pt idx="172">
                  <c:v>0.4</c:v>
                </c:pt>
                <c:pt idx="173">
                  <c:v>-1</c:v>
                </c:pt>
                <c:pt idx="174">
                  <c:v>-0.1</c:v>
                </c:pt>
                <c:pt idx="175">
                  <c:v>-0.4</c:v>
                </c:pt>
                <c:pt idx="176">
                  <c:v>2.5</c:v>
                </c:pt>
                <c:pt idx="177">
                  <c:v>0.4</c:v>
                </c:pt>
                <c:pt idx="178">
                  <c:v>1.3</c:v>
                </c:pt>
                <c:pt idx="179">
                  <c:v>2</c:v>
                </c:pt>
                <c:pt idx="180">
                  <c:v>1.3</c:v>
                </c:pt>
                <c:pt idx="181">
                  <c:v>0.30000000000000016</c:v>
                </c:pt>
                <c:pt idx="182">
                  <c:v>0.5</c:v>
                </c:pt>
                <c:pt idx="183">
                  <c:v>-0.1</c:v>
                </c:pt>
                <c:pt idx="184">
                  <c:v>1.2</c:v>
                </c:pt>
                <c:pt idx="185">
                  <c:v>0.1</c:v>
                </c:pt>
                <c:pt idx="186">
                  <c:v>2.4</c:v>
                </c:pt>
                <c:pt idx="187">
                  <c:v>0.1</c:v>
                </c:pt>
                <c:pt idx="188">
                  <c:v>-1.5</c:v>
                </c:pt>
                <c:pt idx="189">
                  <c:v>1.3</c:v>
                </c:pt>
                <c:pt idx="190">
                  <c:v>0.9</c:v>
                </c:pt>
                <c:pt idx="191">
                  <c:v>0.30000000000000016</c:v>
                </c:pt>
                <c:pt idx="192">
                  <c:v>-0.30000000000000016</c:v>
                </c:pt>
                <c:pt idx="193">
                  <c:v>-1.2</c:v>
                </c:pt>
                <c:pt idx="194">
                  <c:v>-1.2</c:v>
                </c:pt>
                <c:pt idx="195">
                  <c:v>-1</c:v>
                </c:pt>
                <c:pt idx="196">
                  <c:v>-1.5</c:v>
                </c:pt>
                <c:pt idx="197">
                  <c:v>-0.9</c:v>
                </c:pt>
                <c:pt idx="198">
                  <c:v>-1.4</c:v>
                </c:pt>
                <c:pt idx="199">
                  <c:v>0.4</c:v>
                </c:pt>
                <c:pt idx="200">
                  <c:v>-1.2</c:v>
                </c:pt>
                <c:pt idx="201">
                  <c:v>-0.1</c:v>
                </c:pt>
                <c:pt idx="202">
                  <c:v>-1.2</c:v>
                </c:pt>
                <c:pt idx="203">
                  <c:v>-0.9</c:v>
                </c:pt>
                <c:pt idx="204">
                  <c:v>-1.9000000000000001</c:v>
                </c:pt>
                <c:pt idx="205">
                  <c:v>-2.4</c:v>
                </c:pt>
                <c:pt idx="206">
                  <c:v>-2.7</c:v>
                </c:pt>
                <c:pt idx="207">
                  <c:v>-2.8</c:v>
                </c:pt>
                <c:pt idx="208">
                  <c:v>-0.8</c:v>
                </c:pt>
                <c:pt idx="209">
                  <c:v>-0.9</c:v>
                </c:pt>
                <c:pt idx="210">
                  <c:v>-3.6</c:v>
                </c:pt>
                <c:pt idx="211">
                  <c:v>-3.2</c:v>
                </c:pt>
                <c:pt idx="212">
                  <c:v>-0.1</c:v>
                </c:pt>
                <c:pt idx="213">
                  <c:v>-2</c:v>
                </c:pt>
                <c:pt idx="214">
                  <c:v>0.70000000000000029</c:v>
                </c:pt>
                <c:pt idx="215">
                  <c:v>1.1000000000000001</c:v>
                </c:pt>
                <c:pt idx="216">
                  <c:v>0.70000000000000029</c:v>
                </c:pt>
                <c:pt idx="217">
                  <c:v>1.2</c:v>
                </c:pt>
                <c:pt idx="218">
                  <c:v>2</c:v>
                </c:pt>
                <c:pt idx="219">
                  <c:v>-0.4</c:v>
                </c:pt>
                <c:pt idx="220">
                  <c:v>-0.2</c:v>
                </c:pt>
                <c:pt idx="221">
                  <c:v>0.5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B879-4596-B0CA-36CF6CA93D74}"/>
            </c:ext>
          </c:extLst>
        </c:ser>
        <c:marker val="1"/>
        <c:axId val="78063872"/>
        <c:axId val="76948608"/>
      </c:lineChart>
      <c:dateAx>
        <c:axId val="69787008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Datas</a:t>
                </a:r>
              </a:p>
            </c:rich>
          </c:tx>
          <c:layout>
            <c:manualLayout>
              <c:xMode val="edge"/>
              <c:yMode val="edge"/>
              <c:x val="0.94318219597550268"/>
              <c:y val="0.93890396230591655"/>
            </c:manualLayout>
          </c:layout>
          <c:spPr>
            <a:noFill/>
            <a:ln>
              <a:noFill/>
            </a:ln>
            <a:effectLst/>
          </c:spPr>
        </c:title>
        <c:numFmt formatCode="mmm\-yy" sourceLinked="1"/>
        <c:maj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73709824"/>
        <c:crosses val="autoZero"/>
        <c:auto val="1"/>
        <c:lblOffset val="100"/>
        <c:baseTimeUnit val="months"/>
      </c:dateAx>
      <c:valAx>
        <c:axId val="73709824"/>
        <c:scaling>
          <c:orientation val="minMax"/>
          <c:max val="3"/>
          <c:min val="-3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ONI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69787008"/>
        <c:crosses val="autoZero"/>
        <c:crossBetween val="between"/>
        <c:majorUnit val="0.5"/>
        <c:minorUnit val="0.5"/>
      </c:valAx>
      <c:valAx>
        <c:axId val="76948608"/>
        <c:scaling>
          <c:orientation val="minMax"/>
        </c:scaling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SOI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8063872"/>
        <c:crosses val="max"/>
        <c:crossBetween val="between"/>
      </c:valAx>
      <c:catAx>
        <c:axId val="78063872"/>
        <c:scaling>
          <c:orientation val="minMax"/>
        </c:scaling>
        <c:delete val="1"/>
        <c:axPos val="b"/>
        <c:tickLblPos val="none"/>
        <c:crossAx val="76948608"/>
        <c:crosses val="autoZero"/>
        <c:auto val="1"/>
        <c:lblAlgn val="ctr"/>
        <c:lblOffset val="10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799584426946647"/>
          <c:y val="0.94010567318446581"/>
          <c:w val="0.12400831146106736"/>
          <c:h val="5.9894326815534797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069A-A0F0-413A-A3B2-188E0A64F140}" type="datetimeFigureOut">
              <a:rPr lang="pt-BR" smtClean="0"/>
              <a:pPr/>
              <a:t>23/09/2019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AE93-B906-4843-B6AA-1957FC5BDC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72978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069A-A0F0-413A-A3B2-188E0A64F140}" type="datetimeFigureOut">
              <a:rPr lang="pt-BR" smtClean="0"/>
              <a:pPr/>
              <a:t>23/09/2019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AE93-B906-4843-B6AA-1957FC5BDC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5311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069A-A0F0-413A-A3B2-188E0A64F140}" type="datetimeFigureOut">
              <a:rPr lang="pt-BR" smtClean="0"/>
              <a:pPr/>
              <a:t>23/09/2019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AE93-B906-4843-B6AA-1957FC5BDC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5053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069A-A0F0-413A-A3B2-188E0A64F140}" type="datetimeFigureOut">
              <a:rPr lang="pt-BR" smtClean="0"/>
              <a:pPr/>
              <a:t>23/09/2019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AE93-B906-4843-B6AA-1957FC5BDC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36868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069A-A0F0-413A-A3B2-188E0A64F140}" type="datetimeFigureOut">
              <a:rPr lang="pt-BR" smtClean="0"/>
              <a:pPr/>
              <a:t>23/09/2019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AE93-B906-4843-B6AA-1957FC5BDC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8039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069A-A0F0-413A-A3B2-188E0A64F140}" type="datetimeFigureOut">
              <a:rPr lang="pt-BR" smtClean="0"/>
              <a:pPr/>
              <a:t>23/09/2019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AE93-B906-4843-B6AA-1957FC5BDC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1638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069A-A0F0-413A-A3B2-188E0A64F140}" type="datetimeFigureOut">
              <a:rPr lang="pt-BR" smtClean="0"/>
              <a:pPr/>
              <a:t>23/09/2019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AE93-B906-4843-B6AA-1957FC5BDC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3560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069A-A0F0-413A-A3B2-188E0A64F140}" type="datetimeFigureOut">
              <a:rPr lang="pt-BR" smtClean="0"/>
              <a:pPr/>
              <a:t>23/09/2019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AE93-B906-4843-B6AA-1957FC5BDC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02008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069A-A0F0-413A-A3B2-188E0A64F140}" type="datetimeFigureOut">
              <a:rPr lang="pt-BR" smtClean="0"/>
              <a:pPr/>
              <a:t>23/09/2019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AE93-B906-4843-B6AA-1957FC5BDC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8613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069A-A0F0-413A-A3B2-188E0A64F140}" type="datetimeFigureOut">
              <a:rPr lang="pt-BR" smtClean="0"/>
              <a:pPr/>
              <a:t>23/09/2019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AE93-B906-4843-B6AA-1957FC5BDC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595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069A-A0F0-413A-A3B2-188E0A64F140}" type="datetimeFigureOut">
              <a:rPr lang="pt-BR" smtClean="0"/>
              <a:pPr/>
              <a:t>23/09/2019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AE93-B906-4843-B6AA-1957FC5BDC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0900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C069A-A0F0-413A-A3B2-188E0A64F140}" type="datetimeFigureOut">
              <a:rPr lang="pt-BR" smtClean="0"/>
              <a:pPr/>
              <a:t>23/09/2019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AE93-B906-4843-B6AA-1957FC5BDC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3947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nullschool.net/pt/" TargetMode="External"/><Relationship Id="rId2" Type="http://schemas.openxmlformats.org/officeDocument/2006/relationships/hyperlink" Target="https://ggweather.com/enso/oni.ht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>
            <a:extLst>
              <a:ext uri="{FF2B5EF4-FFF2-40B4-BE49-F238E27FC236}">
                <a16:creationId xmlns:a16="http://schemas.microsoft.com/office/drawing/2014/main" xmlns="" id="{EFD3E44C-7DA2-45F8-B99F-D1E0D5D455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458" y="274217"/>
            <a:ext cx="8843083" cy="63095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E95DE37B-6046-4870-B232-41DD4C4B4B81}"/>
              </a:ext>
            </a:extLst>
          </p:cNvPr>
          <p:cNvSpPr txBox="1">
            <a:spLocks/>
          </p:cNvSpPr>
          <p:nvPr/>
        </p:nvSpPr>
        <p:spPr>
          <a:xfrm>
            <a:off x="558628" y="899886"/>
            <a:ext cx="8026742" cy="59581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900" b="1" dirty="0">
                <a:latin typeface="Times" panose="02020603050405020304" pitchFamily="18" charset="0"/>
                <a:cs typeface="Times" panose="02020603050405020304" pitchFamily="18" charset="0"/>
              </a:rPr>
              <a:t>EL NIÑO OSCILAÇÃO SUL</a:t>
            </a:r>
            <a:br>
              <a:rPr lang="pt-BR" sz="3900" b="1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pt-BR" sz="3900" b="1" dirty="0">
                <a:latin typeface="Times" panose="02020603050405020304" pitchFamily="18" charset="0"/>
                <a:cs typeface="Times" panose="02020603050405020304" pitchFamily="18" charset="0"/>
              </a:rPr>
              <a:t> (ENOS)</a:t>
            </a:r>
            <a:br>
              <a:rPr lang="pt-BR" sz="3900" b="1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pt-BR" sz="4900" b="1" dirty="0"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pt-BR" sz="4900" b="1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pt-BR" sz="3600" b="1" dirty="0">
                <a:latin typeface="Times" panose="02020603050405020304" pitchFamily="18" charset="0"/>
                <a:cs typeface="Times" panose="02020603050405020304" pitchFamily="18" charset="0"/>
              </a:rPr>
              <a:t>El Niño-Southern </a:t>
            </a:r>
            <a:r>
              <a:rPr lang="pt-BR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Oscillation</a:t>
            </a:r>
            <a:r>
              <a:rPr lang="pt-BR" sz="3600" b="1" dirty="0">
                <a:latin typeface="Times" panose="02020603050405020304" pitchFamily="18" charset="0"/>
                <a:cs typeface="Times" panose="02020603050405020304" pitchFamily="18" charset="0"/>
              </a:rPr>
              <a:t> (ENSO)</a:t>
            </a:r>
            <a:br>
              <a:rPr lang="pt-BR" sz="3600" b="1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pt-BR" sz="4400" b="1" dirty="0"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pt-BR" sz="4400" b="1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pt-BR" sz="3600" b="1" dirty="0">
                <a:latin typeface="Times" panose="02020603050405020304" pitchFamily="18" charset="0"/>
                <a:cs typeface="Times" panose="02020603050405020304" pitchFamily="18" charset="0"/>
              </a:rPr>
              <a:t>Definição, Caracterização e Estudo de Caso</a:t>
            </a:r>
            <a:r>
              <a:rPr lang="pt-BR" sz="3100" b="1" dirty="0"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pt-BR" sz="3100" b="1" dirty="0">
                <a:latin typeface="Times" panose="02020603050405020304" pitchFamily="18" charset="0"/>
                <a:cs typeface="Times" panose="02020603050405020304" pitchFamily="18" charset="0"/>
              </a:rPr>
            </a:br>
            <a:endParaRPr lang="pt-BR" sz="3100" b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pt-BR" sz="44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pt-BR" sz="4400" dirty="0"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pt-BR" sz="4400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pt-BR" sz="1800" b="1" dirty="0"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pt-BR" sz="1800" b="1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pt-BR" sz="1800" b="1" dirty="0">
                <a:latin typeface="Times" panose="02020603050405020304" pitchFamily="18" charset="0"/>
                <a:cs typeface="Times" panose="02020603050405020304" pitchFamily="18" charset="0"/>
              </a:rPr>
              <a:t>São Paulo, 11 de setembro de 2019.</a:t>
            </a:r>
          </a:p>
        </p:txBody>
      </p:sp>
    </p:spTree>
    <p:extLst>
      <p:ext uri="{BB962C8B-B14F-4D97-AF65-F5344CB8AC3E}">
        <p14:creationId xmlns:p14="http://schemas.microsoft.com/office/powerpoint/2010/main" xmlns="" val="1695128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30629"/>
            <a:ext cx="7886700" cy="925286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Fase Intensa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Forte circulação de E→W</a:t>
            </a:r>
          </a:p>
          <a:p>
            <a:pPr algn="just"/>
            <a:r>
              <a:rPr lang="pt-BR" dirty="0"/>
              <a:t>Favorece a penetração da corrente fria do Peru/Humboldt até o meio do Pacífico Tropical e </a:t>
            </a:r>
            <a:r>
              <a:rPr lang="pt-BR" dirty="0" err="1"/>
              <a:t>resurgência</a:t>
            </a:r>
            <a:r>
              <a:rPr lang="pt-BR" dirty="0"/>
              <a:t> de águas frias a Oeste da América do Sul.</a:t>
            </a:r>
          </a:p>
          <a:p>
            <a:pPr algn="just"/>
            <a:r>
              <a:rPr lang="pt-BR" dirty="0"/>
              <a:t>TSM↑ NW e SW do Pacífico</a:t>
            </a:r>
          </a:p>
          <a:p>
            <a:pPr algn="just"/>
            <a:r>
              <a:rPr lang="pt-BR" dirty="0"/>
              <a:t>Conexões com La </a:t>
            </a:r>
            <a:r>
              <a:rPr lang="pt-BR" dirty="0" err="1"/>
              <a:t>Niña</a:t>
            </a:r>
            <a:endParaRPr lang="pt-B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52401"/>
            <a:ext cx="7886700" cy="1077686"/>
          </a:xfrm>
        </p:spPr>
        <p:txBody>
          <a:bodyPr/>
          <a:lstStyle/>
          <a:p>
            <a:pPr algn="ctr"/>
            <a:r>
              <a:rPr lang="pt-BR" dirty="0"/>
              <a:t>Fase Anômala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88" y="1328057"/>
            <a:ext cx="9151588" cy="437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52401"/>
            <a:ext cx="7886700" cy="1077686"/>
          </a:xfrm>
        </p:spPr>
        <p:txBody>
          <a:bodyPr/>
          <a:lstStyle/>
          <a:p>
            <a:pPr algn="ctr"/>
            <a:r>
              <a:rPr lang="pt-BR" dirty="0"/>
              <a:t>Fase Anômala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Circulação para ou até inverte (W→E).</a:t>
            </a:r>
          </a:p>
          <a:p>
            <a:pPr algn="just"/>
            <a:r>
              <a:rPr lang="pt-BR" dirty="0"/>
              <a:t>TSM↑ Pacífico Leste.</a:t>
            </a:r>
          </a:p>
          <a:p>
            <a:pPr algn="just"/>
            <a:r>
              <a:rPr lang="pt-BR" dirty="0"/>
              <a:t>Favorece convecções neste setor oceânico.</a:t>
            </a:r>
          </a:p>
          <a:p>
            <a:pPr algn="just"/>
            <a:r>
              <a:rPr lang="pt-BR" dirty="0"/>
              <a:t>Circulação ajuda na entrada do fluxo de umidade para o continente, passando os Andes e chegando na Amazônia.</a:t>
            </a:r>
          </a:p>
          <a:p>
            <a:pPr algn="just"/>
            <a:r>
              <a:rPr lang="pt-BR" dirty="0"/>
              <a:t>Conexões com El </a:t>
            </a:r>
            <a:r>
              <a:rPr lang="pt-BR" dirty="0" err="1"/>
              <a:t>Niño</a:t>
            </a:r>
            <a:r>
              <a:rPr lang="pt-BR" dirty="0"/>
              <a:t>.</a:t>
            </a:r>
          </a:p>
          <a:p>
            <a:pPr algn="just"/>
            <a:endParaRPr lang="pt-B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564" y="158297"/>
            <a:ext cx="7886700" cy="1325563"/>
          </a:xfrm>
        </p:spPr>
        <p:txBody>
          <a:bodyPr/>
          <a:lstStyle/>
          <a:p>
            <a:pPr algn="ctr"/>
            <a:r>
              <a:rPr lang="pt-BR" dirty="0"/>
              <a:t>Oscilação Sul</a:t>
            </a:r>
            <a:br>
              <a:rPr lang="pt-BR" dirty="0"/>
            </a:br>
            <a:r>
              <a:rPr lang="pt-BR" sz="2000" dirty="0"/>
              <a:t>ENOS = ENSO = OSEN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3964" y="1226911"/>
            <a:ext cx="7886700" cy="4351338"/>
          </a:xfrm>
        </p:spPr>
        <p:txBody>
          <a:bodyPr/>
          <a:lstStyle/>
          <a:p>
            <a:r>
              <a:rPr lang="pt-BR" dirty="0"/>
              <a:t>Fenômeno de alta frequência (5-7,→15meses) incluso na ODP.</a:t>
            </a:r>
          </a:p>
          <a:p>
            <a:r>
              <a:rPr lang="pt-BR" dirty="0"/>
              <a:t>Definido pelo Índice de Oscilação Sul: IOS (+/o/-).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6049" t="25496" r="16561" b="15707"/>
          <a:stretch>
            <a:fillRect/>
          </a:stretch>
        </p:blipFill>
        <p:spPr bwMode="auto">
          <a:xfrm>
            <a:off x="261256" y="2581552"/>
            <a:ext cx="8713735" cy="427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D214B0E-95AB-46D3-B468-84AEE8252485}"/>
              </a:ext>
            </a:extLst>
          </p:cNvPr>
          <p:cNvSpPr/>
          <p:nvPr/>
        </p:nvSpPr>
        <p:spPr>
          <a:xfrm>
            <a:off x="606812" y="98996"/>
            <a:ext cx="79303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Índice de Oscilação Sul </a:t>
            </a:r>
            <a:r>
              <a:rPr lang="pt-BR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(Southern </a:t>
            </a:r>
            <a:r>
              <a:rPr lang="pt-BR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Oscillation</a:t>
            </a:r>
            <a:r>
              <a:rPr lang="pt-BR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Index - SOI)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F97E46F-E076-4C8F-8AB8-77CC47CA7E80}"/>
                  </a:ext>
                </a:extLst>
              </p:cNvPr>
              <p:cNvSpPr/>
              <p:nvPr/>
            </p:nvSpPr>
            <p:spPr>
              <a:xfrm>
                <a:off x="789503" y="643055"/>
                <a:ext cx="6351369" cy="6790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1" i="1">
                          <a:latin typeface="Cambria Math" panose="02040503050406030204" pitchFamily="18" charset="0"/>
                        </a:rPr>
                        <m:t>𝑺𝑶𝑰</m:t>
                      </m:r>
                      <m:r>
                        <a:rPr lang="pt-BR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>
                                  <a:latin typeface="Cambria Math" panose="02040503050406030204" pitchFamily="18" charset="0"/>
                                </a:rPr>
                                <m:t>𝑁𝑜𝑟𝑚𝑎𝑙𝑖𝑧𝑒𝑑</m:t>
                              </m:r>
                              <m:r>
                                <a:rPr lang="pt-BR" b="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b="0" i="1">
                                  <a:latin typeface="Cambria Math" panose="02040503050406030204" pitchFamily="18" charset="0"/>
                                </a:rPr>
                                <m:t>𝑇𝑎h𝑖𝑡𝑖</m:t>
                              </m:r>
                              <m:r>
                                <a:rPr lang="pt-BR" b="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b="0" i="1">
                                  <a:latin typeface="Cambria Math" panose="02040503050406030204" pitchFamily="18" charset="0"/>
                                </a:rPr>
                                <m:t>𝑆𝐿𝑃</m:t>
                              </m:r>
                              <m:r>
                                <a:rPr lang="pt-BR" b="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b="0" i="1">
                                  <a:latin typeface="Cambria Math" panose="02040503050406030204" pitchFamily="18" charset="0"/>
                                </a:rPr>
                                <m:t>𝑁𝑜𝑟𝑚𝑎𝑙𝑖𝑧𝑒𝑑</m:t>
                              </m:r>
                              <m:r>
                                <a:rPr lang="pt-BR" b="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b="0" i="1">
                                  <a:latin typeface="Cambria Math" panose="02040503050406030204" pitchFamily="18" charset="0"/>
                                </a:rPr>
                                <m:t>𝐷𝑎𝑟𝑤𝑖𝑛</m:t>
                              </m:r>
                              <m:r>
                                <a:rPr lang="pt-BR" b="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b="0" i="1">
                                  <a:latin typeface="Cambria Math" panose="02040503050406030204" pitchFamily="18" charset="0"/>
                                </a:rPr>
                                <m:t>𝑆𝐿𝑃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"/>
                              <m:ctrlPr>
                                <a:rPr lang="pt-BR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>
                                  <a:latin typeface="Cambria Math" panose="02040503050406030204" pitchFamily="18" charset="0"/>
                                </a:rPr>
                                <m:t>𝑀𝑜𝑛𝑡h𝑙𝑦</m:t>
                              </m:r>
                              <m:r>
                                <a:rPr lang="pt-BR" b="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b="0" i="1">
                                  <a:latin typeface="Cambria Math" panose="02040503050406030204" pitchFamily="18" charset="0"/>
                                </a:rPr>
                                <m:t>𝑆𝑡𝑎𝑛𝑑𝑎𝑟𝑑</m:t>
                              </m:r>
                              <m:r>
                                <a:rPr lang="pt-BR" b="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b="0" i="1">
                                  <a:latin typeface="Cambria Math" panose="02040503050406030204" pitchFamily="18" charset="0"/>
                                </a:rPr>
                                <m:t>𝐷𝑒𝑣𝑖𝑎𝑡𝑖𝑜𝑛</m:t>
                              </m:r>
                              <m:r>
                                <a:rPr lang="pt-BR" b="0" i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pt-BR" b="0" i="1">
                                  <a:latin typeface="Cambria Math" panose="02040503050406030204" pitchFamily="18" charset="0"/>
                                </a:rPr>
                                <m:t>𝑀𝑆𝐷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F97E46F-E076-4C8F-8AB8-77CC47CA7E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503" y="643055"/>
                <a:ext cx="6351369" cy="67903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NMM (1961 - 76)…">
            <a:extLst>
              <a:ext uri="{FF2B5EF4-FFF2-40B4-BE49-F238E27FC236}">
                <a16:creationId xmlns:a16="http://schemas.microsoft.com/office/drawing/2014/main" xmlns="" id="{AC0D3EE1-96E5-4F5B-9B4B-22598175335D}"/>
              </a:ext>
            </a:extLst>
          </p:cNvPr>
          <p:cNvSpPr txBox="1"/>
          <p:nvPr/>
        </p:nvSpPr>
        <p:spPr>
          <a:xfrm>
            <a:off x="1628859" y="8839520"/>
            <a:ext cx="491999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buSzPct val="145000"/>
              <a:defRPr sz="2000" b="1">
                <a:latin typeface="+mn-lt"/>
                <a:ea typeface="+mn-ea"/>
                <a:cs typeface="+mn-cs"/>
                <a:sym typeface="Helvetica Neue"/>
              </a:defRPr>
            </a:pPr>
            <a:r>
              <a:rPr sz="2000" dirty="0">
                <a:latin typeface="Times" panose="02020603050405020304" pitchFamily="18" charset="0"/>
                <a:cs typeface="Times" panose="02020603050405020304" pitchFamily="18" charset="0"/>
              </a:rPr>
              <a:t>Fonte: </a:t>
            </a:r>
            <a:r>
              <a:rPr sz="2000" dirty="0" err="1">
                <a:latin typeface="Times" panose="02020603050405020304" pitchFamily="18" charset="0"/>
                <a:cs typeface="Times" panose="02020603050405020304" pitchFamily="18" charset="0"/>
              </a:rPr>
              <a:t>Kousky</a:t>
            </a:r>
            <a:r>
              <a:rPr sz="2000" dirty="0">
                <a:latin typeface="Times" panose="02020603050405020304" pitchFamily="18" charset="0"/>
                <a:cs typeface="Times" panose="02020603050405020304" pitchFamily="18" charset="0"/>
              </a:rPr>
              <a:t> et al.(1984)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BC124FFA-CD1B-4E73-907D-46A41419B440}"/>
              </a:ext>
            </a:extLst>
          </p:cNvPr>
          <p:cNvGrpSpPr/>
          <p:nvPr/>
        </p:nvGrpSpPr>
        <p:grpSpPr>
          <a:xfrm>
            <a:off x="680312" y="1752973"/>
            <a:ext cx="7856876" cy="4353500"/>
            <a:chOff x="878232" y="4060329"/>
            <a:chExt cx="7762602" cy="4218801"/>
          </a:xfrm>
        </p:grpSpPr>
        <p:pic>
          <p:nvPicPr>
            <p:cNvPr id="10" name="Captura de Tela 2018-10-20 às 11.43.01.png" descr="Captura de Tela 2018-10-20 às 11.43.01.png">
              <a:extLst>
                <a:ext uri="{FF2B5EF4-FFF2-40B4-BE49-F238E27FC236}">
                  <a16:creationId xmlns:a16="http://schemas.microsoft.com/office/drawing/2014/main" xmlns="" id="{3DB61E3D-7DB2-43B0-B1CA-9F4939E1B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10657" b="21649"/>
            <a:stretch/>
          </p:blipFill>
          <p:spPr>
            <a:xfrm>
              <a:off x="878232" y="4060329"/>
              <a:ext cx="7762602" cy="421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Oval">
              <a:extLst>
                <a:ext uri="{FF2B5EF4-FFF2-40B4-BE49-F238E27FC236}">
                  <a16:creationId xmlns:a16="http://schemas.microsoft.com/office/drawing/2014/main" xmlns="" id="{45C65063-0EEB-4AAE-A048-0C8432EC399F}"/>
                </a:ext>
              </a:extLst>
            </p:cNvPr>
            <p:cNvSpPr/>
            <p:nvPr/>
          </p:nvSpPr>
          <p:spPr>
            <a:xfrm>
              <a:off x="5332615" y="6313749"/>
              <a:ext cx="1650633" cy="760529"/>
            </a:xfrm>
            <a:prstGeom prst="ellipse">
              <a:avLst/>
            </a:prstGeom>
            <a:ln w="63500">
              <a:solidFill>
                <a:srgbClr val="EE230C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 sz="2200"/>
            </a:p>
          </p:txBody>
        </p:sp>
        <p:sp>
          <p:nvSpPr>
            <p:cNvPr id="12" name="Oval">
              <a:extLst>
                <a:ext uri="{FF2B5EF4-FFF2-40B4-BE49-F238E27FC236}">
                  <a16:creationId xmlns:a16="http://schemas.microsoft.com/office/drawing/2014/main" xmlns="" id="{443D799F-B79D-431B-A558-9D6367D613E1}"/>
                </a:ext>
              </a:extLst>
            </p:cNvPr>
            <p:cNvSpPr/>
            <p:nvPr/>
          </p:nvSpPr>
          <p:spPr>
            <a:xfrm>
              <a:off x="3188616" y="6012536"/>
              <a:ext cx="1417177" cy="760529"/>
            </a:xfrm>
            <a:prstGeom prst="ellipse">
              <a:avLst/>
            </a:prstGeom>
            <a:ln w="63500">
              <a:solidFill>
                <a:srgbClr val="0433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 sz="2200"/>
            </a:p>
          </p:txBody>
        </p:sp>
        <p:sp>
          <p:nvSpPr>
            <p:cNvPr id="13" name="TAITI">
              <a:extLst>
                <a:ext uri="{FF2B5EF4-FFF2-40B4-BE49-F238E27FC236}">
                  <a16:creationId xmlns:a16="http://schemas.microsoft.com/office/drawing/2014/main" xmlns="" id="{99A61808-EDC1-4DAA-9321-11E1097759D7}"/>
                </a:ext>
              </a:extLst>
            </p:cNvPr>
            <p:cNvSpPr txBox="1"/>
            <p:nvPr/>
          </p:nvSpPr>
          <p:spPr>
            <a:xfrm>
              <a:off x="5775053" y="7111922"/>
              <a:ext cx="765759" cy="4043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b="1">
                  <a:solidFill>
                    <a:srgbClr val="EE230C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rPr dirty="0"/>
                <a:t>TAITI</a:t>
              </a:r>
            </a:p>
          </p:txBody>
        </p:sp>
        <p:sp>
          <p:nvSpPr>
            <p:cNvPr id="14" name="DARWIN">
              <a:extLst>
                <a:ext uri="{FF2B5EF4-FFF2-40B4-BE49-F238E27FC236}">
                  <a16:creationId xmlns:a16="http://schemas.microsoft.com/office/drawing/2014/main" xmlns="" id="{487CE59C-7D86-4BAC-A756-3AFA7CCD1A59}"/>
                </a:ext>
              </a:extLst>
            </p:cNvPr>
            <p:cNvSpPr txBox="1"/>
            <p:nvPr/>
          </p:nvSpPr>
          <p:spPr>
            <a:xfrm>
              <a:off x="1888073" y="6190637"/>
              <a:ext cx="1204342" cy="4043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b="1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rPr dirty="0"/>
                <a:t>DARWIN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442844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D214B0E-95AB-46D3-B468-84AEE8252485}"/>
              </a:ext>
            </a:extLst>
          </p:cNvPr>
          <p:cNvSpPr/>
          <p:nvPr/>
        </p:nvSpPr>
        <p:spPr>
          <a:xfrm>
            <a:off x="1593938" y="1960596"/>
            <a:ext cx="75232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Índice Niño de Oscilação </a:t>
            </a:r>
            <a:r>
              <a:rPr lang="pt-BR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Oscillation</a:t>
            </a:r>
            <a:r>
              <a:rPr lang="pt-BR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Niño Index - ONI)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6197E6-7EB0-4383-8815-B97D6010B0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1724" t="37580" r="8621" b="36660"/>
          <a:stretch/>
        </p:blipFill>
        <p:spPr>
          <a:xfrm>
            <a:off x="135366" y="2440603"/>
            <a:ext cx="8819570" cy="18337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0A3CEC9-96D1-4B12-B179-D6BEA5D044AE}"/>
              </a:ext>
            </a:extLst>
          </p:cNvPr>
          <p:cNvSpPr/>
          <p:nvPr/>
        </p:nvSpPr>
        <p:spPr>
          <a:xfrm>
            <a:off x="1455885" y="3463432"/>
            <a:ext cx="49084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5ºS</a:t>
            </a:r>
            <a:endParaRPr lang="pt-BR" sz="1500" b="1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02BA960-CABD-4010-9D3D-34880331CF43}"/>
              </a:ext>
            </a:extLst>
          </p:cNvPr>
          <p:cNvSpPr/>
          <p:nvPr/>
        </p:nvSpPr>
        <p:spPr>
          <a:xfrm>
            <a:off x="1437002" y="3037557"/>
            <a:ext cx="50206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5ºN</a:t>
            </a:r>
            <a:endParaRPr lang="pt-BR" sz="1500" b="1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324D5A6-6285-4C8C-ACD9-3632F6B5A94E}"/>
              </a:ext>
            </a:extLst>
          </p:cNvPr>
          <p:cNvSpPr/>
          <p:nvPr/>
        </p:nvSpPr>
        <p:spPr>
          <a:xfrm rot="16200000">
            <a:off x="5272679" y="2658291"/>
            <a:ext cx="7585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120ºW</a:t>
            </a:r>
            <a:endParaRPr lang="pt-BR" sz="1500" b="1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CD47A05-E9E6-414E-8771-1E6A695DA7C0}"/>
              </a:ext>
            </a:extLst>
          </p:cNvPr>
          <p:cNvSpPr/>
          <p:nvPr/>
        </p:nvSpPr>
        <p:spPr>
          <a:xfrm rot="16200000">
            <a:off x="6735498" y="2678983"/>
            <a:ext cx="65114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90ºW</a:t>
            </a:r>
            <a:endParaRPr lang="pt-BR" sz="1500" b="1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8B54C7F-0C11-4258-9F5E-CBE2545B5925}"/>
              </a:ext>
            </a:extLst>
          </p:cNvPr>
          <p:cNvSpPr/>
          <p:nvPr/>
        </p:nvSpPr>
        <p:spPr>
          <a:xfrm rot="16200000">
            <a:off x="3863562" y="2678982"/>
            <a:ext cx="7585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150ºW</a:t>
            </a:r>
            <a:endParaRPr lang="pt-BR" sz="1500" b="1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1E3A6C1-08A4-437E-8FA3-2A906A72CA54}"/>
              </a:ext>
            </a:extLst>
          </p:cNvPr>
          <p:cNvSpPr/>
          <p:nvPr/>
        </p:nvSpPr>
        <p:spPr>
          <a:xfrm rot="16200000">
            <a:off x="2997420" y="2658290"/>
            <a:ext cx="7585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170ºW</a:t>
            </a:r>
            <a:endParaRPr lang="pt-BR" sz="1500" b="1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E5C7B70-8CF5-4CF4-BCB0-4B5B50C5BC58}"/>
              </a:ext>
            </a:extLst>
          </p:cNvPr>
          <p:cNvSpPr/>
          <p:nvPr/>
        </p:nvSpPr>
        <p:spPr>
          <a:xfrm rot="16200000">
            <a:off x="1593904" y="2658289"/>
            <a:ext cx="70564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160ºE</a:t>
            </a:r>
            <a:endParaRPr lang="pt-BR" sz="1500" b="1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BA9CCE4-72AF-4DA6-930E-22491B79F94B}"/>
              </a:ext>
            </a:extLst>
          </p:cNvPr>
          <p:cNvSpPr/>
          <p:nvPr/>
        </p:nvSpPr>
        <p:spPr>
          <a:xfrm>
            <a:off x="2389241" y="3657429"/>
            <a:ext cx="8258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NIÑO 3</a:t>
            </a:r>
            <a:endParaRPr lang="pt-BR" sz="1500" b="1" i="1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AB5E699-3458-4907-913F-250C35C2774F}"/>
              </a:ext>
            </a:extLst>
          </p:cNvPr>
          <p:cNvSpPr/>
          <p:nvPr/>
        </p:nvSpPr>
        <p:spPr>
          <a:xfrm>
            <a:off x="3924112" y="3657428"/>
            <a:ext cx="9861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NIÑO 3.4</a:t>
            </a:r>
            <a:endParaRPr lang="pt-BR" sz="1500" b="1" i="1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2C0BE0B-1826-4A26-B822-2010E573EC59}"/>
              </a:ext>
            </a:extLst>
          </p:cNvPr>
          <p:cNvSpPr/>
          <p:nvPr/>
        </p:nvSpPr>
        <p:spPr>
          <a:xfrm>
            <a:off x="7485870" y="3657428"/>
            <a:ext cx="5982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10ºS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BDE2173-AFF8-4C9B-9585-6F1EB4A152D3}"/>
              </a:ext>
            </a:extLst>
          </p:cNvPr>
          <p:cNvSpPr/>
          <p:nvPr/>
        </p:nvSpPr>
        <p:spPr>
          <a:xfrm>
            <a:off x="5211907" y="3657428"/>
            <a:ext cx="8258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NIÑO 3</a:t>
            </a:r>
            <a:endParaRPr lang="pt-BR" sz="1500" b="1" i="1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98261A0-D3BD-45CA-93C7-DF4FF28062B2}"/>
              </a:ext>
            </a:extLst>
          </p:cNvPr>
          <p:cNvSpPr/>
          <p:nvPr/>
        </p:nvSpPr>
        <p:spPr>
          <a:xfrm>
            <a:off x="6891150" y="3037556"/>
            <a:ext cx="104547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NIÑO 1+2</a:t>
            </a:r>
            <a:endParaRPr lang="pt-BR" sz="1500" b="1" i="1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 identificação do El Niño Oscilação Sul é feita através de índices:…">
            <a:extLst>
              <a:ext uri="{FF2B5EF4-FFF2-40B4-BE49-F238E27FC236}">
                <a16:creationId xmlns:a16="http://schemas.microsoft.com/office/drawing/2014/main" xmlns="" id="{3FB46D6A-36D7-41E3-8619-C76DC6614FF3}"/>
              </a:ext>
            </a:extLst>
          </p:cNvPr>
          <p:cNvSpPr txBox="1">
            <a:spLocks/>
          </p:cNvSpPr>
          <p:nvPr/>
        </p:nvSpPr>
        <p:spPr>
          <a:xfrm>
            <a:off x="39000" y="292689"/>
            <a:ext cx="8925962" cy="1180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 defTabSz="457178">
              <a:spcBef>
                <a:spcPts val="0"/>
              </a:spcBef>
              <a:buFont typeface="Arial" panose="020B0604020202020204" pitchFamily="34" charset="0"/>
              <a:buNone/>
              <a:defRPr sz="3100">
                <a:latin typeface="+mj-lt"/>
                <a:ea typeface="+mj-ea"/>
                <a:cs typeface="+mj-cs"/>
                <a:sym typeface="Helvetica"/>
              </a:defRPr>
            </a:pPr>
            <a:r>
              <a:rPr lang="pt-BR" sz="2500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rPr>
              <a:t>A identificação do ENOS é feita através de índices:</a:t>
            </a:r>
          </a:p>
          <a:p>
            <a:pPr marL="0" lvl="1" indent="0" algn="just" defTabSz="457178">
              <a:spcBef>
                <a:spcPts val="0"/>
              </a:spcBef>
              <a:buFont typeface="Arial" panose="020B0604020202020204" pitchFamily="34" charset="0"/>
              <a:buNone/>
              <a:defRPr sz="3100">
                <a:latin typeface="+mj-lt"/>
                <a:ea typeface="+mj-ea"/>
                <a:cs typeface="+mj-cs"/>
                <a:sym typeface="Helvetica"/>
              </a:defRPr>
            </a:pPr>
            <a:endParaRPr lang="pt-BR" sz="10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"/>
            </a:endParaRPr>
          </a:p>
          <a:p>
            <a:pPr algn="just" defTabSz="457178">
              <a:spcBef>
                <a:spcPts val="0"/>
              </a:spcBef>
              <a:buSzPct val="100000"/>
              <a:buFont typeface="Wingdings" panose="05000000000000000000" pitchFamily="2" charset="2"/>
              <a:buChar char="v"/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rPr lang="pt-BR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rPr>
              <a:t>Índices nomeados Niño (Niño 1+2, Niño 3, Niño 3.4 e Niño 4);</a:t>
            </a:r>
          </a:p>
          <a:p>
            <a:pPr algn="just" defTabSz="457178">
              <a:spcBef>
                <a:spcPts val="0"/>
              </a:spcBef>
              <a:buSzPct val="100000"/>
              <a:buFont typeface="Wingdings" panose="05000000000000000000" pitchFamily="2" charset="2"/>
              <a:buChar char="v"/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rPr lang="pt-BR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rPr>
              <a:t>Índice de Oscilação Sul.</a:t>
            </a:r>
          </a:p>
        </p:txBody>
      </p:sp>
      <p:sp>
        <p:nvSpPr>
          <p:cNvPr id="19" name="A identificação do El Niño Oscilação Sul é feita através de índices:…">
            <a:extLst>
              <a:ext uri="{FF2B5EF4-FFF2-40B4-BE49-F238E27FC236}">
                <a16:creationId xmlns:a16="http://schemas.microsoft.com/office/drawing/2014/main" xmlns="" id="{1ECA29B8-656B-4AC5-97AC-647C699FE078}"/>
              </a:ext>
            </a:extLst>
          </p:cNvPr>
          <p:cNvSpPr txBox="1">
            <a:spLocks/>
          </p:cNvSpPr>
          <p:nvPr/>
        </p:nvSpPr>
        <p:spPr>
          <a:xfrm>
            <a:off x="28974" y="4796935"/>
            <a:ext cx="8925962" cy="36046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 defTabSz="457178">
              <a:spcBef>
                <a:spcPts val="0"/>
              </a:spcBef>
              <a:buFont typeface="Arial" panose="020B0604020202020204" pitchFamily="34" charset="0"/>
              <a:buNone/>
              <a:defRPr sz="3100">
                <a:latin typeface="+mj-lt"/>
                <a:ea typeface="+mj-ea"/>
                <a:cs typeface="+mj-cs"/>
                <a:sym typeface="Helvetica"/>
              </a:defRPr>
            </a:pPr>
            <a:r>
              <a:rPr lang="pt-BR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rPr>
              <a:t>ONI</a:t>
            </a:r>
            <a:r>
              <a:rPr lang="pt-BR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rPr>
              <a:t> = Média Móvel de período 3 (Trimestral) das Anomalias de TSM da região Niño 3.4</a:t>
            </a:r>
          </a:p>
        </p:txBody>
      </p:sp>
      <p:sp>
        <p:nvSpPr>
          <p:cNvPr id="20" name="CaixaDeTexto 6">
            <a:extLst>
              <a:ext uri="{FF2B5EF4-FFF2-40B4-BE49-F238E27FC236}">
                <a16:creationId xmlns:a16="http://schemas.microsoft.com/office/drawing/2014/main" xmlns="" id="{4077AD35-C86E-43E7-BE3B-E51DA5AE7DB2}"/>
              </a:ext>
            </a:extLst>
          </p:cNvPr>
          <p:cNvSpPr txBox="1"/>
          <p:nvPr/>
        </p:nvSpPr>
        <p:spPr>
          <a:xfrm>
            <a:off x="843552" y="5402693"/>
            <a:ext cx="7859014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71"/>
            <a:r>
              <a:rPr lang="pt-BR" sz="1700" b="1" dirty="0">
                <a:latin typeface="Times" panose="02020603050405020304" pitchFamily="18" charset="0"/>
                <a:cs typeface="Times" panose="02020603050405020304" pitchFamily="18" charset="0"/>
              </a:rPr>
              <a:t>El Niño = </a:t>
            </a:r>
            <a:r>
              <a:rPr lang="pt-BR" sz="1700" dirty="0">
                <a:latin typeface="Times" panose="02020603050405020304" pitchFamily="18" charset="0"/>
                <a:cs typeface="Times" panose="02020603050405020304" pitchFamily="18" charset="0"/>
              </a:rPr>
              <a:t>Valores maiores ou iguais a 0,5 ºC por no mínimo 5 meses consecutivos;</a:t>
            </a:r>
          </a:p>
          <a:p>
            <a:pPr defTabSz="584171"/>
            <a:r>
              <a:rPr lang="pt-BR" sz="1700" b="1" dirty="0">
                <a:latin typeface="Times" panose="02020603050405020304" pitchFamily="18" charset="0"/>
                <a:cs typeface="Times" panose="02020603050405020304" pitchFamily="18" charset="0"/>
              </a:rPr>
              <a:t>La </a:t>
            </a:r>
            <a:r>
              <a:rPr lang="pt-BR" sz="1700" b="1" dirty="0" err="1">
                <a:latin typeface="Times" panose="02020603050405020304" pitchFamily="18" charset="0"/>
                <a:cs typeface="Times" panose="02020603050405020304" pitchFamily="18" charset="0"/>
              </a:rPr>
              <a:t>Niña</a:t>
            </a:r>
            <a:r>
              <a:rPr lang="pt-BR" sz="1700" b="1" dirty="0">
                <a:latin typeface="Times" panose="02020603050405020304" pitchFamily="18" charset="0"/>
                <a:cs typeface="Times" panose="02020603050405020304" pitchFamily="18" charset="0"/>
              </a:rPr>
              <a:t> = </a:t>
            </a:r>
            <a:r>
              <a:rPr lang="pt-BR" sz="1700" dirty="0">
                <a:latin typeface="Times" panose="02020603050405020304" pitchFamily="18" charset="0"/>
                <a:cs typeface="Times" panose="02020603050405020304" pitchFamily="18" charset="0"/>
              </a:rPr>
              <a:t>valores menores ou iguais a - 0,5 ºC por no mínimo 5 meses consecutivos.</a:t>
            </a:r>
            <a:endParaRPr lang="pt-BR" sz="3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6319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F6E910E-AA04-4ED3-94EF-4253BF646482}"/>
              </a:ext>
            </a:extLst>
          </p:cNvPr>
          <p:cNvGrpSpPr/>
          <p:nvPr/>
        </p:nvGrpSpPr>
        <p:grpSpPr>
          <a:xfrm>
            <a:off x="36667" y="91354"/>
            <a:ext cx="6968240" cy="3076973"/>
            <a:chOff x="12113" y="0"/>
            <a:chExt cx="6968240" cy="307697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202A45DC-39EF-422E-BFF9-523B2AF6C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113" y="0"/>
              <a:ext cx="6968240" cy="3076973"/>
            </a:xfrm>
            <a:prstGeom prst="rect">
              <a:avLst/>
            </a:prstGeom>
          </p:spPr>
        </p:pic>
        <p:sp>
          <p:nvSpPr>
            <p:cNvPr id="28" name="Title 1">
              <a:extLst>
                <a:ext uri="{FF2B5EF4-FFF2-40B4-BE49-F238E27FC236}">
                  <a16:creationId xmlns:a16="http://schemas.microsoft.com/office/drawing/2014/main" xmlns="" id="{3DFEE2B1-41F5-41EC-8AAA-15257B0B209E}"/>
                </a:ext>
              </a:extLst>
            </p:cNvPr>
            <p:cNvSpPr txBox="1">
              <a:spLocks/>
            </p:cNvSpPr>
            <p:nvPr/>
          </p:nvSpPr>
          <p:spPr>
            <a:xfrm>
              <a:off x="3950489" y="847420"/>
              <a:ext cx="537723" cy="37348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tabLst>
                  <a:tab pos="977900" algn="l"/>
                </a:tabLst>
              </a:pPr>
              <a:r>
                <a:rPr lang="pt-BR" sz="130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CES</a:t>
              </a: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xmlns="" id="{E9ED3CAA-4E58-42A7-B9AF-BA4E0D9C0062}"/>
                </a:ext>
              </a:extLst>
            </p:cNvPr>
            <p:cNvSpPr txBox="1">
              <a:spLocks/>
            </p:cNvSpPr>
            <p:nvPr/>
          </p:nvSpPr>
          <p:spPr>
            <a:xfrm>
              <a:off x="2353933" y="278874"/>
              <a:ext cx="537723" cy="37348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tabLst>
                  <a:tab pos="977900" algn="l"/>
                </a:tabLst>
              </a:pPr>
              <a:r>
                <a:rPr lang="pt-BR" sz="130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CCE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2E4061C0-6C02-497B-A4B9-1DF1E6022C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25884" y="863026"/>
              <a:ext cx="946116" cy="1055"/>
            </a:xfrm>
            <a:prstGeom prst="straightConnector1">
              <a:avLst/>
            </a:prstGeom>
            <a:ln w="57150">
              <a:solidFill>
                <a:srgbClr val="C00000"/>
              </a:solidFill>
              <a:prstDash val="sysDash"/>
              <a:tailEnd type="triangle"/>
            </a:ln>
            <a:effectLst>
              <a:glow rad="101600">
                <a:srgbClr val="002060">
                  <a:alpha val="40000"/>
                </a:srgbClr>
              </a:glo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8EBD22AB-1217-44FD-8C1C-9AA91C70D978}"/>
                </a:ext>
              </a:extLst>
            </p:cNvPr>
            <p:cNvCxnSpPr>
              <a:cxnSpLocks/>
            </p:cNvCxnSpPr>
            <p:nvPr/>
          </p:nvCxnSpPr>
          <p:spPr>
            <a:xfrm>
              <a:off x="2313083" y="600034"/>
              <a:ext cx="708190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ash"/>
              <a:tailEnd type="triangle"/>
            </a:ln>
            <a:effectLst>
              <a:glow rad="101600">
                <a:srgbClr val="002060">
                  <a:alpha val="40000"/>
                </a:srgbClr>
              </a:glo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itle 1">
              <a:extLst>
                <a:ext uri="{FF2B5EF4-FFF2-40B4-BE49-F238E27FC236}">
                  <a16:creationId xmlns:a16="http://schemas.microsoft.com/office/drawing/2014/main" xmlns="" id="{E840F073-5512-41F8-97CD-9E54F418C8C6}"/>
                </a:ext>
              </a:extLst>
            </p:cNvPr>
            <p:cNvSpPr txBox="1">
              <a:spLocks/>
            </p:cNvSpPr>
            <p:nvPr/>
          </p:nvSpPr>
          <p:spPr>
            <a:xfrm>
              <a:off x="3808578" y="417390"/>
              <a:ext cx="772364" cy="336074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tabLst>
                  <a:tab pos="977900" algn="l"/>
                </a:tabLst>
              </a:pPr>
              <a:r>
                <a:rPr lang="pt-BR" sz="1300" dirty="0">
                  <a:ln>
                    <a:solidFill>
                      <a:schemeClr val="tx1"/>
                    </a:solidFill>
                  </a:ln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Alísios</a:t>
              </a:r>
            </a:p>
          </p:txBody>
        </p:sp>
        <p:sp>
          <p:nvSpPr>
            <p:cNvPr id="38" name="Content Placeholder 5">
              <a:extLst>
                <a:ext uri="{FF2B5EF4-FFF2-40B4-BE49-F238E27FC236}">
                  <a16:creationId xmlns:a16="http://schemas.microsoft.com/office/drawing/2014/main" xmlns="" id="{CFBB0A03-0C8B-4D0D-A263-6539DB9F4373}"/>
                </a:ext>
              </a:extLst>
            </p:cNvPr>
            <p:cNvSpPr txBox="1">
              <a:spLocks/>
            </p:cNvSpPr>
            <p:nvPr/>
          </p:nvSpPr>
          <p:spPr>
            <a:xfrm>
              <a:off x="5753635" y="1105457"/>
              <a:ext cx="347279" cy="3883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pt-BR" sz="1600" b="1" i="1" dirty="0">
                  <a:solidFill>
                    <a:srgbClr val="00206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BD0FC83A-C84A-41A7-B648-5A45002DB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6986" y="1530997"/>
              <a:ext cx="963728" cy="969009"/>
            </a:xfrm>
            <a:prstGeom prst="rect">
              <a:avLst/>
            </a:prstGeom>
          </p:spPr>
        </p:pic>
        <p:sp>
          <p:nvSpPr>
            <p:cNvPr id="27" name="Title 1">
              <a:extLst>
                <a:ext uri="{FF2B5EF4-FFF2-40B4-BE49-F238E27FC236}">
                  <a16:creationId xmlns:a16="http://schemas.microsoft.com/office/drawing/2014/main" xmlns="" id="{13F3ED0D-BB63-4AA3-AFD1-41C82FEA219B}"/>
                </a:ext>
              </a:extLst>
            </p:cNvPr>
            <p:cNvSpPr txBox="1">
              <a:spLocks/>
            </p:cNvSpPr>
            <p:nvPr/>
          </p:nvSpPr>
          <p:spPr>
            <a:xfrm>
              <a:off x="5317616" y="1785926"/>
              <a:ext cx="328890" cy="33469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tabLst>
                  <a:tab pos="977900" algn="l"/>
                </a:tabLst>
              </a:pPr>
              <a:r>
                <a:rPr lang="pt-BR" sz="1700" b="1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A9038507-8261-45B0-A721-B8672DBD7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22578" r="-2845"/>
            <a:stretch/>
          </p:blipFill>
          <p:spPr>
            <a:xfrm>
              <a:off x="169897" y="1266407"/>
              <a:ext cx="919793" cy="1195403"/>
            </a:xfrm>
            <a:prstGeom prst="rect">
              <a:avLst/>
            </a:prstGeom>
          </p:spPr>
        </p:pic>
        <p:sp>
          <p:nvSpPr>
            <p:cNvPr id="35" name="Title 1">
              <a:extLst>
                <a:ext uri="{FF2B5EF4-FFF2-40B4-BE49-F238E27FC236}">
                  <a16:creationId xmlns:a16="http://schemas.microsoft.com/office/drawing/2014/main" xmlns="" id="{3317198A-E061-4A30-8EEE-22FAB7DA3B63}"/>
                </a:ext>
              </a:extLst>
            </p:cNvPr>
            <p:cNvSpPr txBox="1">
              <a:spLocks/>
            </p:cNvSpPr>
            <p:nvPr/>
          </p:nvSpPr>
          <p:spPr>
            <a:xfrm>
              <a:off x="334428" y="1577908"/>
              <a:ext cx="319715" cy="37348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tabLst>
                  <a:tab pos="977900" algn="l"/>
                </a:tabLst>
              </a:pPr>
              <a:r>
                <a:rPr lang="pt-BR" sz="17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81B3A4EC-5BDE-4ECC-A346-6727583B2662}"/>
                </a:ext>
              </a:extLst>
            </p:cNvPr>
            <p:cNvSpPr/>
            <p:nvPr/>
          </p:nvSpPr>
          <p:spPr>
            <a:xfrm>
              <a:off x="5753636" y="1095838"/>
              <a:ext cx="347279" cy="353462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b="1" i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xmlns="" id="{D8044640-FA30-4477-92DD-7AEA22D1A9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71059" y="743217"/>
              <a:ext cx="1454046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  <a:effectLst>
              <a:glow rad="101600">
                <a:srgbClr val="002060">
                  <a:alpha val="40000"/>
                </a:srgbClr>
              </a:glo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xmlns="" id="{82A40343-7485-4D19-9E1B-90B6A8F5F9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4154" y="1528200"/>
              <a:ext cx="189590" cy="924764"/>
            </a:xfrm>
            <a:prstGeom prst="straightConnector1">
              <a:avLst/>
            </a:prstGeom>
            <a:ln w="57150">
              <a:solidFill>
                <a:srgbClr val="00B0F0"/>
              </a:solidFill>
              <a:prstDash val="sysDash"/>
              <a:tailEnd type="triangle"/>
            </a:ln>
            <a:effectLst>
              <a:glow rad="101600">
                <a:srgbClr val="002060">
                  <a:alpha val="40000"/>
                </a:srgbClr>
              </a:glo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xmlns="" id="{615B340A-7CFA-40BD-AA49-A86049157489}"/>
                </a:ext>
              </a:extLst>
            </p:cNvPr>
            <p:cNvGrpSpPr/>
            <p:nvPr/>
          </p:nvGrpSpPr>
          <p:grpSpPr>
            <a:xfrm>
              <a:off x="5210982" y="460211"/>
              <a:ext cx="853956" cy="373487"/>
              <a:chOff x="-1614351" y="3461335"/>
              <a:chExt cx="853956" cy="373487"/>
            </a:xfrm>
          </p:grpSpPr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xmlns="" id="{61762F82-BE59-45B5-963B-639BAC69DDCA}"/>
                  </a:ext>
                </a:extLst>
              </p:cNvPr>
              <p:cNvSpPr/>
              <p:nvPr/>
            </p:nvSpPr>
            <p:spPr>
              <a:xfrm>
                <a:off x="-1614351" y="3467227"/>
                <a:ext cx="822821" cy="3534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b="1" i="1" dirty="0"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Title 1">
                <a:extLst>
                  <a:ext uri="{FF2B5EF4-FFF2-40B4-BE49-F238E27FC236}">
                    <a16:creationId xmlns:a16="http://schemas.microsoft.com/office/drawing/2014/main" xmlns="" id="{094AB975-3764-4FE7-B6F7-C10A16D8BF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536868" y="3461335"/>
                <a:ext cx="776473" cy="373487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lumMod val="20000"/>
                    <a:lumOff val="80000"/>
                    <a:alpha val="40000"/>
                  </a:schemeClr>
                </a:outerShdw>
              </a:effectLst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tabLst>
                    <a:tab pos="977900" algn="l"/>
                  </a:tabLst>
                </a:pPr>
                <a:r>
                  <a:rPr lang="pt-BR" sz="1500" dirty="0">
                    <a:solidFill>
                      <a:srgbClr val="0070C0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TSM -</a:t>
                </a: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xmlns="" id="{C57FC503-9E28-4642-BFD3-C5B338C9BC70}"/>
                </a:ext>
              </a:extLst>
            </p:cNvPr>
            <p:cNvGrpSpPr/>
            <p:nvPr/>
          </p:nvGrpSpPr>
          <p:grpSpPr>
            <a:xfrm>
              <a:off x="697935" y="519751"/>
              <a:ext cx="922098" cy="373487"/>
              <a:chOff x="-2129012" y="3320934"/>
              <a:chExt cx="1156213" cy="373487"/>
            </a:xfrm>
          </p:grpSpPr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xmlns="" id="{9AA1912E-22AC-4A58-AB94-0D7D4968DCE5}"/>
                  </a:ext>
                </a:extLst>
              </p:cNvPr>
              <p:cNvSpPr/>
              <p:nvPr/>
            </p:nvSpPr>
            <p:spPr>
              <a:xfrm>
                <a:off x="-2129012" y="3327752"/>
                <a:ext cx="1052796" cy="3534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b="1" i="1" dirty="0"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Title 1">
                <a:extLst>
                  <a:ext uri="{FF2B5EF4-FFF2-40B4-BE49-F238E27FC236}">
                    <a16:creationId xmlns:a16="http://schemas.microsoft.com/office/drawing/2014/main" xmlns="" id="{FA779CDA-0094-49BB-914D-F4E57DFED9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004528" y="3320934"/>
                <a:ext cx="1031729" cy="373487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lumMod val="20000"/>
                    <a:lumOff val="80000"/>
                    <a:alpha val="40000"/>
                  </a:schemeClr>
                </a:outerShdw>
              </a:effectLst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tabLst>
                    <a:tab pos="977900" algn="l"/>
                  </a:tabLst>
                </a:pPr>
                <a:r>
                  <a:rPr lang="pt-BR" sz="1500" dirty="0">
                    <a:solidFill>
                      <a:srgbClr val="FF0000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TSM +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1A2581BB-B7DF-4991-8AD3-F1069B01D69B}"/>
                </a:ext>
              </a:extLst>
            </p:cNvPr>
            <p:cNvCxnSpPr/>
            <p:nvPr/>
          </p:nvCxnSpPr>
          <p:spPr>
            <a:xfrm>
              <a:off x="4630300" y="863026"/>
              <a:ext cx="605307" cy="0"/>
            </a:xfrm>
            <a:prstGeom prst="line">
              <a:avLst/>
            </a:prstGeom>
            <a:ln w="57150">
              <a:solidFill>
                <a:srgbClr val="00B0F0"/>
              </a:solidFill>
              <a:prstDash val="sysDash"/>
            </a:ln>
            <a:effectLst>
              <a:glow rad="101600">
                <a:srgbClr val="00206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5947177F-6425-4F73-A70C-DFA11D5717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46" y="3429000"/>
            <a:ext cx="6968240" cy="3076973"/>
          </a:xfrm>
          <a:prstGeom prst="rect">
            <a:avLst/>
          </a:prstGeom>
        </p:spPr>
      </p:pic>
      <p:sp>
        <p:nvSpPr>
          <p:cNvPr id="97" name="Title 1">
            <a:extLst>
              <a:ext uri="{FF2B5EF4-FFF2-40B4-BE49-F238E27FC236}">
                <a16:creationId xmlns:a16="http://schemas.microsoft.com/office/drawing/2014/main" xmlns="" id="{76FD0AB0-C68C-4AC7-B68E-3E394C009E08}"/>
              </a:ext>
            </a:extLst>
          </p:cNvPr>
          <p:cNvSpPr txBox="1">
            <a:spLocks/>
          </p:cNvSpPr>
          <p:nvPr/>
        </p:nvSpPr>
        <p:spPr>
          <a:xfrm>
            <a:off x="2686656" y="2998896"/>
            <a:ext cx="2280048" cy="486511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977900" algn="l"/>
              </a:tabLst>
            </a:pPr>
            <a:r>
              <a:rPr lang="pt-BR" sz="23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OS + (La </a:t>
            </a:r>
            <a:r>
              <a:rPr lang="pt-BR" sz="23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Niña</a:t>
            </a:r>
            <a:r>
              <a:rPr lang="pt-BR" sz="23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98" name="Title 1">
            <a:extLst>
              <a:ext uri="{FF2B5EF4-FFF2-40B4-BE49-F238E27FC236}">
                <a16:creationId xmlns:a16="http://schemas.microsoft.com/office/drawing/2014/main" xmlns="" id="{2D351130-CDF7-401A-A5F2-22CE506EB847}"/>
              </a:ext>
            </a:extLst>
          </p:cNvPr>
          <p:cNvSpPr txBox="1">
            <a:spLocks/>
          </p:cNvSpPr>
          <p:nvPr/>
        </p:nvSpPr>
        <p:spPr>
          <a:xfrm>
            <a:off x="2582710" y="6415055"/>
            <a:ext cx="2317174" cy="486511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977900" algn="l"/>
              </a:tabLst>
            </a:pPr>
            <a:r>
              <a:rPr lang="pt-BR" sz="23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OS - (El </a:t>
            </a:r>
            <a:r>
              <a:rPr lang="pt-BR" sz="23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Niño</a:t>
            </a:r>
            <a:r>
              <a:rPr lang="pt-BR" sz="23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112" name="Content Placeholder 2">
            <a:extLst>
              <a:ext uri="{FF2B5EF4-FFF2-40B4-BE49-F238E27FC236}">
                <a16:creationId xmlns:a16="http://schemas.microsoft.com/office/drawing/2014/main" xmlns="" id="{C8EB3570-78AF-48FE-A651-09BAE274748C}"/>
              </a:ext>
            </a:extLst>
          </p:cNvPr>
          <p:cNvSpPr txBox="1">
            <a:spLocks/>
          </p:cNvSpPr>
          <p:nvPr/>
        </p:nvSpPr>
        <p:spPr>
          <a:xfrm>
            <a:off x="6934877" y="299035"/>
            <a:ext cx="2019766" cy="285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Alta (PS) / B (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Aust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4" name="Content Placeholder 2">
            <a:extLst>
              <a:ext uri="{FF2B5EF4-FFF2-40B4-BE49-F238E27FC236}">
                <a16:creationId xmlns:a16="http://schemas.microsoft.com/office/drawing/2014/main" xmlns="" id="{917C5632-DE18-47E1-9E40-85A9CBAFD5B9}"/>
              </a:ext>
            </a:extLst>
          </p:cNvPr>
          <p:cNvSpPr txBox="1">
            <a:spLocks/>
          </p:cNvSpPr>
          <p:nvPr/>
        </p:nvSpPr>
        <p:spPr>
          <a:xfrm>
            <a:off x="7022071" y="626886"/>
            <a:ext cx="1896948" cy="35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Alísios</a:t>
            </a:r>
          </a:p>
        </p:txBody>
      </p:sp>
      <p:sp>
        <p:nvSpPr>
          <p:cNvPr id="115" name="Content Placeholder 2">
            <a:extLst>
              <a:ext uri="{FF2B5EF4-FFF2-40B4-BE49-F238E27FC236}">
                <a16:creationId xmlns:a16="http://schemas.microsoft.com/office/drawing/2014/main" xmlns="" id="{69676327-E926-42AF-8D84-B10347D74AC8}"/>
              </a:ext>
            </a:extLst>
          </p:cNvPr>
          <p:cNvSpPr txBox="1">
            <a:spLocks/>
          </p:cNvSpPr>
          <p:nvPr/>
        </p:nvSpPr>
        <p:spPr>
          <a:xfrm>
            <a:off x="7039541" y="1006473"/>
            <a:ext cx="1896948" cy="35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500" b="1" dirty="0">
                <a:latin typeface="Arial" panose="020B0604020202020204" pitchFamily="34" charset="0"/>
                <a:cs typeface="Arial" panose="020B0604020202020204" pitchFamily="34" charset="0"/>
              </a:rPr>
              <a:t>Ressurgência</a:t>
            </a:r>
          </a:p>
        </p:txBody>
      </p:sp>
      <p:sp>
        <p:nvSpPr>
          <p:cNvPr id="116" name="Content Placeholder 2">
            <a:extLst>
              <a:ext uri="{FF2B5EF4-FFF2-40B4-BE49-F238E27FC236}">
                <a16:creationId xmlns:a16="http://schemas.microsoft.com/office/drawing/2014/main" xmlns="" id="{747A8604-ED67-4755-A3C1-11C18B3AD57F}"/>
              </a:ext>
            </a:extLst>
          </p:cNvPr>
          <p:cNvSpPr txBox="1">
            <a:spLocks/>
          </p:cNvSpPr>
          <p:nvPr/>
        </p:nvSpPr>
        <p:spPr>
          <a:xfrm>
            <a:off x="7057695" y="1432540"/>
            <a:ext cx="623337" cy="35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</a:p>
        </p:txBody>
      </p:sp>
      <p:sp>
        <p:nvSpPr>
          <p:cNvPr id="117" name="Content Placeholder 2">
            <a:extLst>
              <a:ext uri="{FF2B5EF4-FFF2-40B4-BE49-F238E27FC236}">
                <a16:creationId xmlns:a16="http://schemas.microsoft.com/office/drawing/2014/main" xmlns="" id="{4C7F7FAE-D3EE-44A2-B5BB-E035164E2DBD}"/>
              </a:ext>
            </a:extLst>
          </p:cNvPr>
          <p:cNvSpPr txBox="1">
            <a:spLocks/>
          </p:cNvSpPr>
          <p:nvPr/>
        </p:nvSpPr>
        <p:spPr>
          <a:xfrm>
            <a:off x="8079376" y="1409300"/>
            <a:ext cx="623337" cy="35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CCE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xmlns="" id="{7BC891BF-86ED-415A-AA9C-5B3CF2A7C163}"/>
              </a:ext>
            </a:extLst>
          </p:cNvPr>
          <p:cNvCxnSpPr>
            <a:cxnSpLocks/>
          </p:cNvCxnSpPr>
          <p:nvPr/>
        </p:nvCxnSpPr>
        <p:spPr>
          <a:xfrm flipV="1">
            <a:off x="8954643" y="252777"/>
            <a:ext cx="0" cy="3220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xmlns="" id="{D9FC37F6-C4E9-4D83-91A8-558E46EE73F6}"/>
              </a:ext>
            </a:extLst>
          </p:cNvPr>
          <p:cNvCxnSpPr>
            <a:cxnSpLocks/>
          </p:cNvCxnSpPr>
          <p:nvPr/>
        </p:nvCxnSpPr>
        <p:spPr>
          <a:xfrm flipV="1">
            <a:off x="8424463" y="626886"/>
            <a:ext cx="0" cy="3220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xmlns="" id="{F882CE8C-5779-4A68-A9C2-FB76973CBE18}"/>
              </a:ext>
            </a:extLst>
          </p:cNvPr>
          <p:cNvCxnSpPr>
            <a:cxnSpLocks/>
          </p:cNvCxnSpPr>
          <p:nvPr/>
        </p:nvCxnSpPr>
        <p:spPr>
          <a:xfrm flipV="1">
            <a:off x="8713709" y="1004444"/>
            <a:ext cx="0" cy="3220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xmlns="" id="{43ADDFA7-76F1-4A99-A8F3-9628153848F3}"/>
              </a:ext>
            </a:extLst>
          </p:cNvPr>
          <p:cNvCxnSpPr>
            <a:cxnSpLocks/>
          </p:cNvCxnSpPr>
          <p:nvPr/>
        </p:nvCxnSpPr>
        <p:spPr>
          <a:xfrm flipV="1">
            <a:off x="7673377" y="1350376"/>
            <a:ext cx="0" cy="3220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xmlns="" id="{276531D4-3F42-4025-AFE6-BEC7675446DC}"/>
              </a:ext>
            </a:extLst>
          </p:cNvPr>
          <p:cNvCxnSpPr>
            <a:cxnSpLocks/>
          </p:cNvCxnSpPr>
          <p:nvPr/>
        </p:nvCxnSpPr>
        <p:spPr>
          <a:xfrm>
            <a:off x="8747335" y="1393791"/>
            <a:ext cx="0" cy="31354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xmlns="" id="{5E70E160-5A79-4040-A3D9-36D1B5842B7F}"/>
              </a:ext>
            </a:extLst>
          </p:cNvPr>
          <p:cNvSpPr txBox="1">
            <a:spLocks/>
          </p:cNvSpPr>
          <p:nvPr/>
        </p:nvSpPr>
        <p:spPr>
          <a:xfrm>
            <a:off x="6854119" y="1756287"/>
            <a:ext cx="1703047" cy="35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Walker Intenso</a:t>
            </a: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xmlns="" id="{83801EF0-2546-4C1A-AA65-20C12F66ECDF}"/>
              </a:ext>
            </a:extLst>
          </p:cNvPr>
          <p:cNvCxnSpPr>
            <a:cxnSpLocks/>
          </p:cNvCxnSpPr>
          <p:nvPr/>
        </p:nvCxnSpPr>
        <p:spPr>
          <a:xfrm flipV="1">
            <a:off x="8664386" y="1760981"/>
            <a:ext cx="0" cy="3220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xmlns="" id="{E0ECDA28-FA65-4F71-BFE1-2621EE1E713F}"/>
              </a:ext>
            </a:extLst>
          </p:cNvPr>
          <p:cNvCxnSpPr>
            <a:cxnSpLocks/>
          </p:cNvCxnSpPr>
          <p:nvPr/>
        </p:nvCxnSpPr>
        <p:spPr>
          <a:xfrm flipV="1">
            <a:off x="7057695" y="600612"/>
            <a:ext cx="1958357" cy="1042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xmlns="" id="{E5BC8D03-90FE-4F7B-89DD-B71A08E988B6}"/>
              </a:ext>
            </a:extLst>
          </p:cNvPr>
          <p:cNvCxnSpPr>
            <a:cxnSpLocks/>
          </p:cNvCxnSpPr>
          <p:nvPr/>
        </p:nvCxnSpPr>
        <p:spPr>
          <a:xfrm flipV="1">
            <a:off x="7057694" y="983313"/>
            <a:ext cx="1958357" cy="1042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xmlns="" id="{EB719A1F-3ED2-4A04-B32E-093DF055D262}"/>
              </a:ext>
            </a:extLst>
          </p:cNvPr>
          <p:cNvCxnSpPr>
            <a:cxnSpLocks/>
          </p:cNvCxnSpPr>
          <p:nvPr/>
        </p:nvCxnSpPr>
        <p:spPr>
          <a:xfrm flipV="1">
            <a:off x="7057694" y="2122256"/>
            <a:ext cx="1958357" cy="1042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7" name="Content Placeholder 2">
            <a:extLst>
              <a:ext uri="{FF2B5EF4-FFF2-40B4-BE49-F238E27FC236}">
                <a16:creationId xmlns:a16="http://schemas.microsoft.com/office/drawing/2014/main" xmlns="" id="{FCCEE2B0-BF0B-47C0-B27A-0DA3DE498B92}"/>
              </a:ext>
            </a:extLst>
          </p:cNvPr>
          <p:cNvSpPr txBox="1">
            <a:spLocks/>
          </p:cNvSpPr>
          <p:nvPr/>
        </p:nvSpPr>
        <p:spPr>
          <a:xfrm>
            <a:off x="7199594" y="2196503"/>
            <a:ext cx="1604672" cy="343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TSM (PL/ PC)</a:t>
            </a: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xmlns="" id="{AA75BF70-F462-43C6-B89A-5FD9CC93084F}"/>
              </a:ext>
            </a:extLst>
          </p:cNvPr>
          <p:cNvCxnSpPr>
            <a:cxnSpLocks/>
          </p:cNvCxnSpPr>
          <p:nvPr/>
        </p:nvCxnSpPr>
        <p:spPr>
          <a:xfrm>
            <a:off x="8747335" y="2185534"/>
            <a:ext cx="0" cy="31354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FFB85D60-B8B0-4C1A-9A9D-DC03DD28D3F7}"/>
              </a:ext>
            </a:extLst>
          </p:cNvPr>
          <p:cNvCxnSpPr>
            <a:cxnSpLocks/>
          </p:cNvCxnSpPr>
          <p:nvPr/>
        </p:nvCxnSpPr>
        <p:spPr>
          <a:xfrm flipV="1">
            <a:off x="7122520" y="2573923"/>
            <a:ext cx="1958357" cy="1042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xmlns="" id="{823E0543-EB16-43B0-96CC-CB33C5D4E49B}"/>
              </a:ext>
            </a:extLst>
          </p:cNvPr>
          <p:cNvSpPr txBox="1">
            <a:spLocks/>
          </p:cNvSpPr>
          <p:nvPr/>
        </p:nvSpPr>
        <p:spPr>
          <a:xfrm>
            <a:off x="6882090" y="3782168"/>
            <a:ext cx="2019766" cy="285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Alta (PS) / B (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Aust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2" name="Content Placeholder 2">
            <a:extLst>
              <a:ext uri="{FF2B5EF4-FFF2-40B4-BE49-F238E27FC236}">
                <a16:creationId xmlns:a16="http://schemas.microsoft.com/office/drawing/2014/main" xmlns="" id="{7C222C96-8F04-4E78-B66B-82E305CD59F4}"/>
              </a:ext>
            </a:extLst>
          </p:cNvPr>
          <p:cNvSpPr txBox="1">
            <a:spLocks/>
          </p:cNvSpPr>
          <p:nvPr/>
        </p:nvSpPr>
        <p:spPr>
          <a:xfrm>
            <a:off x="6969284" y="4110019"/>
            <a:ext cx="1896948" cy="35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Alísios</a:t>
            </a:r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xmlns="" id="{987A9254-FC50-441E-8D7F-C0ED77A41081}"/>
              </a:ext>
            </a:extLst>
          </p:cNvPr>
          <p:cNvSpPr txBox="1">
            <a:spLocks/>
          </p:cNvSpPr>
          <p:nvPr/>
        </p:nvSpPr>
        <p:spPr>
          <a:xfrm>
            <a:off x="6986754" y="4489606"/>
            <a:ext cx="1896948" cy="35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500" b="1" dirty="0">
                <a:latin typeface="Arial" panose="020B0604020202020204" pitchFamily="34" charset="0"/>
                <a:cs typeface="Arial" panose="020B0604020202020204" pitchFamily="34" charset="0"/>
              </a:rPr>
              <a:t>Ressurgência</a:t>
            </a:r>
          </a:p>
        </p:txBody>
      </p:sp>
      <p:sp>
        <p:nvSpPr>
          <p:cNvPr id="144" name="Content Placeholder 2">
            <a:extLst>
              <a:ext uri="{FF2B5EF4-FFF2-40B4-BE49-F238E27FC236}">
                <a16:creationId xmlns:a16="http://schemas.microsoft.com/office/drawing/2014/main" xmlns="" id="{D52C3DA9-C718-40B8-AB40-287F7F802087}"/>
              </a:ext>
            </a:extLst>
          </p:cNvPr>
          <p:cNvSpPr txBox="1">
            <a:spLocks/>
          </p:cNvSpPr>
          <p:nvPr/>
        </p:nvSpPr>
        <p:spPr>
          <a:xfrm>
            <a:off x="7004908" y="4915673"/>
            <a:ext cx="623337" cy="35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</a:p>
        </p:txBody>
      </p:sp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xmlns="" id="{90077C60-D771-43F5-85E4-B17110869EDB}"/>
              </a:ext>
            </a:extLst>
          </p:cNvPr>
          <p:cNvSpPr txBox="1">
            <a:spLocks/>
          </p:cNvSpPr>
          <p:nvPr/>
        </p:nvSpPr>
        <p:spPr>
          <a:xfrm>
            <a:off x="8026589" y="4892433"/>
            <a:ext cx="623337" cy="35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CCE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xmlns="" id="{ADCB27A7-2881-4496-AF9E-DC89E61FE40A}"/>
              </a:ext>
            </a:extLst>
          </p:cNvPr>
          <p:cNvCxnSpPr>
            <a:cxnSpLocks/>
          </p:cNvCxnSpPr>
          <p:nvPr/>
        </p:nvCxnSpPr>
        <p:spPr>
          <a:xfrm flipV="1">
            <a:off x="9035687" y="2658525"/>
            <a:ext cx="0" cy="3220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xmlns="" id="{B9E5949F-8282-411F-87ED-9FD8AC1FE8C1}"/>
              </a:ext>
            </a:extLst>
          </p:cNvPr>
          <p:cNvCxnSpPr>
            <a:cxnSpLocks/>
          </p:cNvCxnSpPr>
          <p:nvPr/>
        </p:nvCxnSpPr>
        <p:spPr>
          <a:xfrm flipV="1">
            <a:off x="8753654" y="5650955"/>
            <a:ext cx="0" cy="3220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xmlns="" id="{647F5097-A8A1-4E78-9794-7E3AB4E171A3}"/>
              </a:ext>
            </a:extLst>
          </p:cNvPr>
          <p:cNvCxnSpPr>
            <a:cxnSpLocks/>
          </p:cNvCxnSpPr>
          <p:nvPr/>
        </p:nvCxnSpPr>
        <p:spPr>
          <a:xfrm flipV="1">
            <a:off x="7908954" y="6142109"/>
            <a:ext cx="0" cy="3220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xmlns="" id="{D070B83F-C48C-4956-B509-5488E1E71073}"/>
              </a:ext>
            </a:extLst>
          </p:cNvPr>
          <p:cNvCxnSpPr>
            <a:cxnSpLocks/>
          </p:cNvCxnSpPr>
          <p:nvPr/>
        </p:nvCxnSpPr>
        <p:spPr>
          <a:xfrm>
            <a:off x="8864528" y="3736375"/>
            <a:ext cx="0" cy="31354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xmlns="" id="{7FE8976E-9C57-41FE-AE58-652D362A8BA0}"/>
              </a:ext>
            </a:extLst>
          </p:cNvPr>
          <p:cNvSpPr txBox="1">
            <a:spLocks/>
          </p:cNvSpPr>
          <p:nvPr/>
        </p:nvSpPr>
        <p:spPr>
          <a:xfrm>
            <a:off x="6763270" y="5239420"/>
            <a:ext cx="1893686" cy="35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Walker Anômalo</a:t>
            </a: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xmlns="" id="{F90BA874-E873-4896-A420-E6377C79944E}"/>
              </a:ext>
            </a:extLst>
          </p:cNvPr>
          <p:cNvCxnSpPr>
            <a:cxnSpLocks/>
          </p:cNvCxnSpPr>
          <p:nvPr/>
        </p:nvCxnSpPr>
        <p:spPr>
          <a:xfrm flipV="1">
            <a:off x="7004908" y="4083745"/>
            <a:ext cx="1958357" cy="1042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xmlns="" id="{C842F479-949C-43D2-B335-1AB72D9103D3}"/>
              </a:ext>
            </a:extLst>
          </p:cNvPr>
          <p:cNvCxnSpPr>
            <a:cxnSpLocks/>
          </p:cNvCxnSpPr>
          <p:nvPr/>
        </p:nvCxnSpPr>
        <p:spPr>
          <a:xfrm flipV="1">
            <a:off x="7004907" y="4466446"/>
            <a:ext cx="1958357" cy="1042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xmlns="" id="{C7049F29-7009-4DA1-85E0-8593835F6AFE}"/>
              </a:ext>
            </a:extLst>
          </p:cNvPr>
          <p:cNvCxnSpPr>
            <a:cxnSpLocks/>
          </p:cNvCxnSpPr>
          <p:nvPr/>
        </p:nvCxnSpPr>
        <p:spPr>
          <a:xfrm flipV="1">
            <a:off x="7004907" y="5605389"/>
            <a:ext cx="1958357" cy="1042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6" name="Content Placeholder 2">
            <a:extLst>
              <a:ext uri="{FF2B5EF4-FFF2-40B4-BE49-F238E27FC236}">
                <a16:creationId xmlns:a16="http://schemas.microsoft.com/office/drawing/2014/main" xmlns="" id="{43976E86-A694-40D8-AB18-E9C572CE383B}"/>
              </a:ext>
            </a:extLst>
          </p:cNvPr>
          <p:cNvSpPr txBox="1">
            <a:spLocks/>
          </p:cNvSpPr>
          <p:nvPr/>
        </p:nvSpPr>
        <p:spPr>
          <a:xfrm>
            <a:off x="7146807" y="5679636"/>
            <a:ext cx="1604672" cy="343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TSM (PL/ PC)</a:t>
            </a: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xmlns="" id="{CAF41050-9583-46DD-B53A-CA55D5F93FA7}"/>
              </a:ext>
            </a:extLst>
          </p:cNvPr>
          <p:cNvCxnSpPr>
            <a:cxnSpLocks/>
          </p:cNvCxnSpPr>
          <p:nvPr/>
        </p:nvCxnSpPr>
        <p:spPr>
          <a:xfrm flipV="1">
            <a:off x="7004907" y="6055421"/>
            <a:ext cx="1958357" cy="1042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xmlns="" id="{E8BB2E18-7C71-425F-8F0C-FC218B0B7060}"/>
              </a:ext>
            </a:extLst>
          </p:cNvPr>
          <p:cNvCxnSpPr>
            <a:cxnSpLocks/>
          </p:cNvCxnSpPr>
          <p:nvPr/>
        </p:nvCxnSpPr>
        <p:spPr>
          <a:xfrm>
            <a:off x="8436504" y="4129442"/>
            <a:ext cx="0" cy="31354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xmlns="" id="{3F1A6376-541C-43CD-971E-41ACB01D4A89}"/>
              </a:ext>
            </a:extLst>
          </p:cNvPr>
          <p:cNvCxnSpPr>
            <a:cxnSpLocks/>
          </p:cNvCxnSpPr>
          <p:nvPr/>
        </p:nvCxnSpPr>
        <p:spPr>
          <a:xfrm>
            <a:off x="8758909" y="4507860"/>
            <a:ext cx="0" cy="31354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xmlns="" id="{B60AE7D6-2D78-40ED-929F-FDC4DB7FB24C}"/>
              </a:ext>
            </a:extLst>
          </p:cNvPr>
          <p:cNvCxnSpPr>
            <a:cxnSpLocks/>
          </p:cNvCxnSpPr>
          <p:nvPr/>
        </p:nvCxnSpPr>
        <p:spPr>
          <a:xfrm>
            <a:off x="7646748" y="4892433"/>
            <a:ext cx="0" cy="31354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xmlns="" id="{BCD1FA49-D3D3-4BB0-822B-A35B29F48D81}"/>
              </a:ext>
            </a:extLst>
          </p:cNvPr>
          <p:cNvCxnSpPr>
            <a:cxnSpLocks/>
          </p:cNvCxnSpPr>
          <p:nvPr/>
        </p:nvCxnSpPr>
        <p:spPr>
          <a:xfrm>
            <a:off x="8664386" y="6544451"/>
            <a:ext cx="0" cy="31354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xmlns="" id="{6E51D647-AFFA-43EE-AAC3-54306B486AAB}"/>
              </a:ext>
            </a:extLst>
          </p:cNvPr>
          <p:cNvCxnSpPr>
            <a:cxnSpLocks/>
          </p:cNvCxnSpPr>
          <p:nvPr/>
        </p:nvCxnSpPr>
        <p:spPr>
          <a:xfrm flipV="1">
            <a:off x="8656956" y="4848705"/>
            <a:ext cx="0" cy="3220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xmlns="" id="{1A595713-9D9D-4777-98A3-53CCC03ABA7A}"/>
              </a:ext>
            </a:extLst>
          </p:cNvPr>
          <p:cNvCxnSpPr>
            <a:cxnSpLocks/>
          </p:cNvCxnSpPr>
          <p:nvPr/>
        </p:nvCxnSpPr>
        <p:spPr>
          <a:xfrm>
            <a:off x="8758909" y="5251779"/>
            <a:ext cx="0" cy="31354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Content Placeholder 2">
            <a:extLst>
              <a:ext uri="{FF2B5EF4-FFF2-40B4-BE49-F238E27FC236}">
                <a16:creationId xmlns:a16="http://schemas.microsoft.com/office/drawing/2014/main" xmlns="" id="{D81EF26E-0947-4B78-AD71-BA1311FF826B}"/>
              </a:ext>
            </a:extLst>
          </p:cNvPr>
          <p:cNvSpPr txBox="1">
            <a:spLocks/>
          </p:cNvSpPr>
          <p:nvPr/>
        </p:nvSpPr>
        <p:spPr>
          <a:xfrm>
            <a:off x="6941790" y="6162563"/>
            <a:ext cx="967164" cy="35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Hadley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Content Placeholder 2">
            <a:extLst>
              <a:ext uri="{FF2B5EF4-FFF2-40B4-BE49-F238E27FC236}">
                <a16:creationId xmlns:a16="http://schemas.microsoft.com/office/drawing/2014/main" xmlns="" id="{51A24CAC-A347-4741-8EFF-194E8D6AAE76}"/>
              </a:ext>
            </a:extLst>
          </p:cNvPr>
          <p:cNvSpPr txBox="1">
            <a:spLocks/>
          </p:cNvSpPr>
          <p:nvPr/>
        </p:nvSpPr>
        <p:spPr>
          <a:xfrm>
            <a:off x="7878938" y="6213408"/>
            <a:ext cx="967164" cy="35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Jatos</a:t>
            </a:r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xmlns="" id="{89FBA114-15FA-4984-91E1-11A515BB8C3F}"/>
              </a:ext>
            </a:extLst>
          </p:cNvPr>
          <p:cNvCxnSpPr>
            <a:cxnSpLocks/>
          </p:cNvCxnSpPr>
          <p:nvPr/>
        </p:nvCxnSpPr>
        <p:spPr>
          <a:xfrm flipV="1">
            <a:off x="8760069" y="6142109"/>
            <a:ext cx="0" cy="3220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Content Placeholder 2">
            <a:extLst>
              <a:ext uri="{FF2B5EF4-FFF2-40B4-BE49-F238E27FC236}">
                <a16:creationId xmlns:a16="http://schemas.microsoft.com/office/drawing/2014/main" xmlns="" id="{C59F0191-E140-4070-B6A8-D341F034BD0E}"/>
              </a:ext>
            </a:extLst>
          </p:cNvPr>
          <p:cNvSpPr txBox="1">
            <a:spLocks/>
          </p:cNvSpPr>
          <p:nvPr/>
        </p:nvSpPr>
        <p:spPr>
          <a:xfrm>
            <a:off x="7339170" y="6573259"/>
            <a:ext cx="1289829" cy="369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∆T (PC/ PL)</a:t>
            </a:r>
          </a:p>
        </p:txBody>
      </p:sp>
      <p:sp>
        <p:nvSpPr>
          <p:cNvPr id="171" name="Content Placeholder 2">
            <a:extLst>
              <a:ext uri="{FF2B5EF4-FFF2-40B4-BE49-F238E27FC236}">
                <a16:creationId xmlns:a16="http://schemas.microsoft.com/office/drawing/2014/main" xmlns="" id="{55FA5088-5713-412A-AC0C-372AF24BD2CC}"/>
              </a:ext>
            </a:extLst>
          </p:cNvPr>
          <p:cNvSpPr txBox="1">
            <a:spLocks/>
          </p:cNvSpPr>
          <p:nvPr/>
        </p:nvSpPr>
        <p:spPr>
          <a:xfrm>
            <a:off x="6854120" y="2658525"/>
            <a:ext cx="967164" cy="35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Hadley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xmlns="" id="{A2B58E53-F640-4219-8788-2700C64738E9}"/>
              </a:ext>
            </a:extLst>
          </p:cNvPr>
          <p:cNvCxnSpPr>
            <a:cxnSpLocks/>
          </p:cNvCxnSpPr>
          <p:nvPr/>
        </p:nvCxnSpPr>
        <p:spPr>
          <a:xfrm>
            <a:off x="7745858" y="2680190"/>
            <a:ext cx="0" cy="31354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Content Placeholder 2">
            <a:extLst>
              <a:ext uri="{FF2B5EF4-FFF2-40B4-BE49-F238E27FC236}">
                <a16:creationId xmlns:a16="http://schemas.microsoft.com/office/drawing/2014/main" xmlns="" id="{A64A7C57-5148-46FC-9559-054881A260F2}"/>
              </a:ext>
            </a:extLst>
          </p:cNvPr>
          <p:cNvSpPr txBox="1">
            <a:spLocks/>
          </p:cNvSpPr>
          <p:nvPr/>
        </p:nvSpPr>
        <p:spPr>
          <a:xfrm>
            <a:off x="7745858" y="2681333"/>
            <a:ext cx="1289829" cy="369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∆T (PC/ PL)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B749CF3-26BB-4105-AD1D-CF53CBCFA42F}"/>
              </a:ext>
            </a:extLst>
          </p:cNvPr>
          <p:cNvGrpSpPr/>
          <p:nvPr/>
        </p:nvGrpSpPr>
        <p:grpSpPr>
          <a:xfrm>
            <a:off x="168718" y="3612642"/>
            <a:ext cx="6214711" cy="2532375"/>
            <a:chOff x="168718" y="3612642"/>
            <a:chExt cx="6214711" cy="253237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85028E87-B6C0-47E9-9B4D-5B285C8DE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17595"/>
            <a:stretch/>
          </p:blipFill>
          <p:spPr>
            <a:xfrm>
              <a:off x="168718" y="4845184"/>
              <a:ext cx="980152" cy="1173530"/>
            </a:xfrm>
            <a:prstGeom prst="rect">
              <a:avLst/>
            </a:prstGeom>
          </p:spPr>
        </p:pic>
        <p:sp>
          <p:nvSpPr>
            <p:cNvPr id="56" name="Title 1">
              <a:extLst>
                <a:ext uri="{FF2B5EF4-FFF2-40B4-BE49-F238E27FC236}">
                  <a16:creationId xmlns:a16="http://schemas.microsoft.com/office/drawing/2014/main" xmlns="" id="{BDE871E9-0DF4-43E9-9F92-D1439130F9A1}"/>
                </a:ext>
              </a:extLst>
            </p:cNvPr>
            <p:cNvSpPr txBox="1">
              <a:spLocks/>
            </p:cNvSpPr>
            <p:nvPr/>
          </p:nvSpPr>
          <p:spPr>
            <a:xfrm>
              <a:off x="395579" y="5100835"/>
              <a:ext cx="265090" cy="37348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tabLst>
                  <a:tab pos="977900" algn="l"/>
                </a:tabLst>
              </a:pPr>
              <a:r>
                <a:rPr lang="pt-BR" sz="160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F992C4FC-FE2E-419A-B788-43960EDC4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84095" y="4956214"/>
              <a:ext cx="1347644" cy="1188803"/>
            </a:xfrm>
            <a:prstGeom prst="rect">
              <a:avLst/>
            </a:prstGeom>
          </p:spPr>
        </p:pic>
        <p:sp>
          <p:nvSpPr>
            <p:cNvPr id="58" name="Title 1">
              <a:extLst>
                <a:ext uri="{FF2B5EF4-FFF2-40B4-BE49-F238E27FC236}">
                  <a16:creationId xmlns:a16="http://schemas.microsoft.com/office/drawing/2014/main" xmlns="" id="{40FFE295-ABBD-47E2-B38F-D7F40F7DE027}"/>
                </a:ext>
              </a:extLst>
            </p:cNvPr>
            <p:cNvSpPr txBox="1">
              <a:spLocks/>
            </p:cNvSpPr>
            <p:nvPr/>
          </p:nvSpPr>
          <p:spPr>
            <a:xfrm>
              <a:off x="5318057" y="5251779"/>
              <a:ext cx="328890" cy="33469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tabLst>
                  <a:tab pos="977900" algn="l"/>
                </a:tabLst>
              </a:pPr>
              <a:r>
                <a:rPr lang="pt-BR" sz="1400" b="1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xmlns="" id="{99F9CF3D-9A11-4329-B594-9A31E604E8BC}"/>
                </a:ext>
              </a:extLst>
            </p:cNvPr>
            <p:cNvCxnSpPr>
              <a:cxnSpLocks/>
            </p:cNvCxnSpPr>
            <p:nvPr/>
          </p:nvCxnSpPr>
          <p:spPr>
            <a:xfrm>
              <a:off x="2262260" y="3984199"/>
              <a:ext cx="1793452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prstDash val="sysDash"/>
              <a:tailEnd type="triangle"/>
            </a:ln>
            <a:effectLst>
              <a:glow rad="101600">
                <a:srgbClr val="002060">
                  <a:alpha val="40000"/>
                </a:srgbClr>
              </a:glo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xmlns="" id="{0578E0C4-EA30-42BE-87D2-374EB6E3FA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6627" y="4307003"/>
              <a:ext cx="575637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ash"/>
              <a:tailEnd type="triangle"/>
            </a:ln>
            <a:effectLst>
              <a:glow rad="101600">
                <a:srgbClr val="002060">
                  <a:alpha val="40000"/>
                </a:srgbClr>
              </a:glo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itle 1">
              <a:extLst>
                <a:ext uri="{FF2B5EF4-FFF2-40B4-BE49-F238E27FC236}">
                  <a16:creationId xmlns:a16="http://schemas.microsoft.com/office/drawing/2014/main" xmlns="" id="{E04A855A-F507-413E-98DB-5BE1A7739FD2}"/>
                </a:ext>
              </a:extLst>
            </p:cNvPr>
            <p:cNvSpPr txBox="1">
              <a:spLocks/>
            </p:cNvSpPr>
            <p:nvPr/>
          </p:nvSpPr>
          <p:spPr>
            <a:xfrm>
              <a:off x="4575864" y="4238192"/>
              <a:ext cx="537723" cy="37348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tabLst>
                  <a:tab pos="977900" algn="l"/>
                </a:tabLst>
              </a:pPr>
              <a:r>
                <a:rPr lang="pt-BR" sz="130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CES</a:t>
              </a:r>
            </a:p>
          </p:txBody>
        </p:sp>
        <p:sp>
          <p:nvSpPr>
            <p:cNvPr id="68" name="Title 1">
              <a:extLst>
                <a:ext uri="{FF2B5EF4-FFF2-40B4-BE49-F238E27FC236}">
                  <a16:creationId xmlns:a16="http://schemas.microsoft.com/office/drawing/2014/main" xmlns="" id="{94D40223-C181-40FE-A2C0-B6CAA563BBAB}"/>
                </a:ext>
              </a:extLst>
            </p:cNvPr>
            <p:cNvSpPr txBox="1">
              <a:spLocks/>
            </p:cNvSpPr>
            <p:nvPr/>
          </p:nvSpPr>
          <p:spPr>
            <a:xfrm>
              <a:off x="3243304" y="3612642"/>
              <a:ext cx="537723" cy="37348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tabLst>
                  <a:tab pos="977900" algn="l"/>
                </a:tabLst>
              </a:pPr>
              <a:r>
                <a:rPr lang="pt-BR" sz="130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CCE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xmlns="" id="{B0FFD3AA-564A-4D4E-8B81-700AA08B1A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1606" y="4157246"/>
              <a:ext cx="5233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  <a:effectLst>
              <a:glow rad="101600">
                <a:srgbClr val="002060">
                  <a:alpha val="40000"/>
                </a:srgbClr>
              </a:glo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itle 1">
              <a:extLst>
                <a:ext uri="{FF2B5EF4-FFF2-40B4-BE49-F238E27FC236}">
                  <a16:creationId xmlns:a16="http://schemas.microsoft.com/office/drawing/2014/main" xmlns="" id="{DA7A476A-785A-4F44-8465-8261E0786202}"/>
                </a:ext>
              </a:extLst>
            </p:cNvPr>
            <p:cNvSpPr txBox="1">
              <a:spLocks/>
            </p:cNvSpPr>
            <p:nvPr/>
          </p:nvSpPr>
          <p:spPr>
            <a:xfrm>
              <a:off x="4127520" y="3868606"/>
              <a:ext cx="772364" cy="277767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tabLst>
                  <a:tab pos="977900" algn="l"/>
                </a:tabLst>
              </a:pPr>
              <a:r>
                <a:rPr lang="pt-BR" sz="1300" dirty="0">
                  <a:ln>
                    <a:solidFill>
                      <a:schemeClr val="tx1"/>
                    </a:solidFill>
                  </a:ln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Alísios</a:t>
              </a:r>
            </a:p>
          </p:txBody>
        </p:sp>
        <p:sp>
          <p:nvSpPr>
            <p:cNvPr id="76" name="Content Placeholder 5">
              <a:extLst>
                <a:ext uri="{FF2B5EF4-FFF2-40B4-BE49-F238E27FC236}">
                  <a16:creationId xmlns:a16="http://schemas.microsoft.com/office/drawing/2014/main" xmlns="" id="{10DABAAA-781F-4C67-935F-2E126A139129}"/>
                </a:ext>
              </a:extLst>
            </p:cNvPr>
            <p:cNvSpPr txBox="1">
              <a:spLocks/>
            </p:cNvSpPr>
            <p:nvPr/>
          </p:nvSpPr>
          <p:spPr>
            <a:xfrm>
              <a:off x="5782980" y="4477566"/>
              <a:ext cx="347279" cy="3883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pt-BR" sz="1500" b="1" i="1" dirty="0">
                  <a:solidFill>
                    <a:srgbClr val="00206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B85A0765-310C-4B64-8065-6ACC61FCCA44}"/>
                </a:ext>
              </a:extLst>
            </p:cNvPr>
            <p:cNvSpPr/>
            <p:nvPr/>
          </p:nvSpPr>
          <p:spPr>
            <a:xfrm>
              <a:off x="5782981" y="4467947"/>
              <a:ext cx="347279" cy="353462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b="1" i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xmlns="" id="{5558FA70-A155-4689-AC25-0DA1A3CB5A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1091" y="5081550"/>
              <a:ext cx="202338" cy="912369"/>
            </a:xfrm>
            <a:prstGeom prst="straightConnector1">
              <a:avLst/>
            </a:prstGeom>
            <a:ln w="57150">
              <a:solidFill>
                <a:srgbClr val="C00000"/>
              </a:solidFill>
              <a:prstDash val="sysDash"/>
              <a:tailEnd type="triangle"/>
            </a:ln>
            <a:effectLst>
              <a:glow rad="101600">
                <a:srgbClr val="002060">
                  <a:alpha val="40000"/>
                </a:srgbClr>
              </a:glo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xmlns="" id="{58248493-13A0-4D4A-AFAD-04A6F6314F5B}"/>
                </a:ext>
              </a:extLst>
            </p:cNvPr>
            <p:cNvGrpSpPr/>
            <p:nvPr/>
          </p:nvGrpSpPr>
          <p:grpSpPr>
            <a:xfrm>
              <a:off x="1726251" y="4116119"/>
              <a:ext cx="922098" cy="373487"/>
              <a:chOff x="-1983854" y="3480660"/>
              <a:chExt cx="1156213" cy="373487"/>
            </a:xfrm>
          </p:grpSpPr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xmlns="" id="{951659E0-1C32-4CA2-958B-CBA5C9B331F2}"/>
                  </a:ext>
                </a:extLst>
              </p:cNvPr>
              <p:cNvSpPr/>
              <p:nvPr/>
            </p:nvSpPr>
            <p:spPr>
              <a:xfrm>
                <a:off x="-1983854" y="3487478"/>
                <a:ext cx="1052796" cy="3534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b="1" i="1" dirty="0"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Title 1">
                <a:extLst>
                  <a:ext uri="{FF2B5EF4-FFF2-40B4-BE49-F238E27FC236}">
                    <a16:creationId xmlns:a16="http://schemas.microsoft.com/office/drawing/2014/main" xmlns="" id="{39D0C7DC-DD0A-4EA8-BDAE-F11642BBC4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859370" y="3480660"/>
                <a:ext cx="1031729" cy="373487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lumMod val="20000"/>
                    <a:lumOff val="80000"/>
                    <a:alpha val="40000"/>
                  </a:schemeClr>
                </a:outerShdw>
              </a:effectLst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tabLst>
                    <a:tab pos="977900" algn="l"/>
                  </a:tabLst>
                </a:pPr>
                <a:r>
                  <a:rPr lang="pt-BR" sz="1500" dirty="0">
                    <a:solidFill>
                      <a:srgbClr val="FF0000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TSM +</a:t>
                </a:r>
              </a:p>
            </p:txBody>
          </p: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xmlns="" id="{5F1734A0-996F-427A-B40D-75E2ECA47850}"/>
                </a:ext>
              </a:extLst>
            </p:cNvPr>
            <p:cNvGrpSpPr/>
            <p:nvPr/>
          </p:nvGrpSpPr>
          <p:grpSpPr>
            <a:xfrm>
              <a:off x="4969951" y="3978745"/>
              <a:ext cx="914882" cy="385683"/>
              <a:chOff x="-507877" y="3050544"/>
              <a:chExt cx="1147165" cy="385683"/>
            </a:xfrm>
          </p:grpSpPr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xmlns="" id="{844FD7BC-963C-4842-BDDD-90467B560D3C}"/>
                  </a:ext>
                </a:extLst>
              </p:cNvPr>
              <p:cNvSpPr/>
              <p:nvPr/>
            </p:nvSpPr>
            <p:spPr>
              <a:xfrm>
                <a:off x="-507877" y="3050544"/>
                <a:ext cx="1052796" cy="3534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b="1" i="1" dirty="0"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Title 1">
                <a:extLst>
                  <a:ext uri="{FF2B5EF4-FFF2-40B4-BE49-F238E27FC236}">
                    <a16:creationId xmlns:a16="http://schemas.microsoft.com/office/drawing/2014/main" xmlns="" id="{39AFD469-9C7C-49A8-9975-677EC482D5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392441" y="3062740"/>
                <a:ext cx="1031729" cy="373487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lumMod val="20000"/>
                    <a:lumOff val="80000"/>
                    <a:alpha val="40000"/>
                  </a:schemeClr>
                </a:outerShdw>
              </a:effectLst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tabLst>
                    <a:tab pos="977900" algn="l"/>
                  </a:tabLst>
                </a:pPr>
                <a:r>
                  <a:rPr lang="pt-BR" sz="1500" dirty="0">
                    <a:solidFill>
                      <a:srgbClr val="FF0000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TSM +</a:t>
                </a:r>
              </a:p>
            </p:txBody>
          </p:sp>
        </p:grpSp>
      </p:grpSp>
      <p:sp>
        <p:nvSpPr>
          <p:cNvPr id="101" name="Oval 100">
            <a:extLst>
              <a:ext uri="{FF2B5EF4-FFF2-40B4-BE49-F238E27FC236}">
                <a16:creationId xmlns:a16="http://schemas.microsoft.com/office/drawing/2014/main" xmlns="" id="{380B35D3-E1B6-4F23-9255-546206925995}"/>
              </a:ext>
            </a:extLst>
          </p:cNvPr>
          <p:cNvSpPr/>
          <p:nvPr/>
        </p:nvSpPr>
        <p:spPr>
          <a:xfrm>
            <a:off x="2827617" y="951748"/>
            <a:ext cx="822821" cy="3534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i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xmlns="" id="{DBF82F68-159C-4E0A-9529-F0C94F0B0F74}"/>
              </a:ext>
            </a:extLst>
          </p:cNvPr>
          <p:cNvSpPr txBox="1">
            <a:spLocks/>
          </p:cNvSpPr>
          <p:nvPr/>
        </p:nvSpPr>
        <p:spPr>
          <a:xfrm>
            <a:off x="2925447" y="964875"/>
            <a:ext cx="776473" cy="37348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tabLst>
                <a:tab pos="977900" algn="l"/>
              </a:tabLst>
            </a:pPr>
            <a:r>
              <a:rPr lang="pt-BR" sz="1500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TSM -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xmlns="" id="{B475906A-A3BA-4B94-9AD4-25AD87C41615}"/>
              </a:ext>
            </a:extLst>
          </p:cNvPr>
          <p:cNvSpPr txBox="1">
            <a:spLocks/>
          </p:cNvSpPr>
          <p:nvPr/>
        </p:nvSpPr>
        <p:spPr>
          <a:xfrm>
            <a:off x="1726251" y="5328583"/>
            <a:ext cx="1123040" cy="264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ZCPS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xmlns="" id="{1A4CAC30-0B17-40DC-8844-F7526A02E6C8}"/>
              </a:ext>
            </a:extLst>
          </p:cNvPr>
          <p:cNvCxnSpPr>
            <a:cxnSpLocks/>
          </p:cNvCxnSpPr>
          <p:nvPr/>
        </p:nvCxnSpPr>
        <p:spPr>
          <a:xfrm>
            <a:off x="1415309" y="5177598"/>
            <a:ext cx="737278" cy="593447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  <a:effectLst>
            <a:glow rad="101600">
              <a:srgbClr val="002060">
                <a:alpha val="40000"/>
              </a:srgb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xmlns="" id="{EB644B21-20B8-49B6-B07B-560AB3C78490}"/>
              </a:ext>
            </a:extLst>
          </p:cNvPr>
          <p:cNvSpPr txBox="1">
            <a:spLocks/>
          </p:cNvSpPr>
          <p:nvPr/>
        </p:nvSpPr>
        <p:spPr>
          <a:xfrm>
            <a:off x="1873501" y="2062182"/>
            <a:ext cx="1123040" cy="264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ZCPS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xmlns="" id="{A78D2984-32B7-429B-BFA1-74F04ABA189A}"/>
              </a:ext>
            </a:extLst>
          </p:cNvPr>
          <p:cNvCxnSpPr>
            <a:cxnSpLocks/>
          </p:cNvCxnSpPr>
          <p:nvPr/>
        </p:nvCxnSpPr>
        <p:spPr>
          <a:xfrm flipH="1" flipV="1">
            <a:off x="1635243" y="1955462"/>
            <a:ext cx="814391" cy="695974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  <a:effectLst>
            <a:glow rad="101600">
              <a:srgbClr val="002060">
                <a:alpha val="40000"/>
              </a:srgb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4" name="Content Placeholder 2">
            <a:extLst>
              <a:ext uri="{FF2B5EF4-FFF2-40B4-BE49-F238E27FC236}">
                <a16:creationId xmlns:a16="http://schemas.microsoft.com/office/drawing/2014/main" xmlns="" id="{A186971A-B384-457B-B33B-563B07E92C43}"/>
              </a:ext>
            </a:extLst>
          </p:cNvPr>
          <p:cNvSpPr txBox="1">
            <a:spLocks/>
          </p:cNvSpPr>
          <p:nvPr/>
        </p:nvSpPr>
        <p:spPr>
          <a:xfrm>
            <a:off x="4219314" y="417812"/>
            <a:ext cx="1123040" cy="264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ZCIT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xmlns="" id="{3B874FA3-9092-44E2-9CEF-C067A7F512A4}"/>
              </a:ext>
            </a:extLst>
          </p:cNvPr>
          <p:cNvCxnSpPr>
            <a:cxnSpLocks/>
          </p:cNvCxnSpPr>
          <p:nvPr/>
        </p:nvCxnSpPr>
        <p:spPr>
          <a:xfrm flipH="1" flipV="1">
            <a:off x="5128297" y="317621"/>
            <a:ext cx="1" cy="328591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  <a:effectLst>
            <a:glow rad="101600">
              <a:srgbClr val="002060">
                <a:alpha val="40000"/>
              </a:srgb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xmlns="" id="{0232C5A8-1EC2-4285-B743-8B4E770C5A70}"/>
              </a:ext>
            </a:extLst>
          </p:cNvPr>
          <p:cNvSpPr txBox="1">
            <a:spLocks/>
          </p:cNvSpPr>
          <p:nvPr/>
        </p:nvSpPr>
        <p:spPr>
          <a:xfrm>
            <a:off x="4150355" y="3675933"/>
            <a:ext cx="1123040" cy="264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ZCIT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xmlns="" id="{CDB49880-204D-4783-94BC-2E57684F314E}"/>
              </a:ext>
            </a:extLst>
          </p:cNvPr>
          <p:cNvCxnSpPr>
            <a:cxnSpLocks/>
          </p:cNvCxnSpPr>
          <p:nvPr/>
        </p:nvCxnSpPr>
        <p:spPr>
          <a:xfrm>
            <a:off x="5059340" y="3667697"/>
            <a:ext cx="2673" cy="273351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  <a:effectLst>
            <a:glow rad="101600">
              <a:srgbClr val="002060">
                <a:alpha val="40000"/>
              </a:srgb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90695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94C58F7-7DCA-4960-922A-983EFB63B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5878" y="3563172"/>
            <a:ext cx="4467804" cy="34450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9EA8CDA-634A-4097-921B-9FC78654B6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/>
        </p:blipFill>
        <p:spPr>
          <a:xfrm>
            <a:off x="4745878" y="183982"/>
            <a:ext cx="4328440" cy="32945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7E9B8EC3-1399-4240-A3D0-E3CC6721C2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787"/>
          <a:stretch/>
        </p:blipFill>
        <p:spPr>
          <a:xfrm>
            <a:off x="69683" y="1857179"/>
            <a:ext cx="4328440" cy="3242693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xmlns="" id="{26DA77D0-E8D4-4CBD-B2C8-F544DC8DF82F}"/>
              </a:ext>
            </a:extLst>
          </p:cNvPr>
          <p:cNvSpPr/>
          <p:nvPr/>
        </p:nvSpPr>
        <p:spPr>
          <a:xfrm>
            <a:off x="2690158" y="4077982"/>
            <a:ext cx="469901" cy="467124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i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C9358D86-4BAE-457C-8A58-6072EF9976C4}"/>
              </a:ext>
            </a:extLst>
          </p:cNvPr>
          <p:cNvSpPr/>
          <p:nvPr/>
        </p:nvSpPr>
        <p:spPr>
          <a:xfrm>
            <a:off x="7403914" y="2747927"/>
            <a:ext cx="469901" cy="467124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i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831FA4EF-277E-4009-9FFF-D56267B3F3B4}"/>
              </a:ext>
            </a:extLst>
          </p:cNvPr>
          <p:cNvSpPr/>
          <p:nvPr/>
        </p:nvSpPr>
        <p:spPr>
          <a:xfrm>
            <a:off x="7403914" y="5692872"/>
            <a:ext cx="469901" cy="467124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i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xmlns="" id="{82862A52-5F21-446D-B5A2-CCF2AA27B504}"/>
              </a:ext>
            </a:extLst>
          </p:cNvPr>
          <p:cNvSpPr txBox="1">
            <a:spLocks/>
          </p:cNvSpPr>
          <p:nvPr/>
        </p:nvSpPr>
        <p:spPr>
          <a:xfrm>
            <a:off x="7691587" y="2320652"/>
            <a:ext cx="822820" cy="37348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tabLst>
                <a:tab pos="977900" algn="l"/>
              </a:tabLst>
            </a:pPr>
            <a:r>
              <a:rPr lang="pt-BR" sz="15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TSM +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xmlns="" id="{20BC60C9-19DB-47F1-BECA-0159B9F8D6BD}"/>
              </a:ext>
            </a:extLst>
          </p:cNvPr>
          <p:cNvSpPr txBox="1">
            <a:spLocks/>
          </p:cNvSpPr>
          <p:nvPr/>
        </p:nvSpPr>
        <p:spPr>
          <a:xfrm>
            <a:off x="7833333" y="5652861"/>
            <a:ext cx="776473" cy="37348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tabLst>
                <a:tab pos="977900" algn="l"/>
              </a:tabLst>
            </a:pPr>
            <a:r>
              <a:rPr lang="pt-BR" sz="1500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TSM -</a:t>
            </a: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xmlns="" id="{E818A88F-C187-423B-852D-CB6EB5298BFC}"/>
              </a:ext>
            </a:extLst>
          </p:cNvPr>
          <p:cNvSpPr txBox="1">
            <a:spLocks/>
          </p:cNvSpPr>
          <p:nvPr/>
        </p:nvSpPr>
        <p:spPr>
          <a:xfrm>
            <a:off x="69682" y="65594"/>
            <a:ext cx="3450377" cy="846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Variações da Circulação de Walker e da </a:t>
            </a:r>
            <a:r>
              <a:rPr lang="pt-B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Termoclina</a:t>
            </a: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 no Pacífico 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xmlns="" id="{02B22313-CC08-4122-A6C6-AB2E7D95D96B}"/>
              </a:ext>
            </a:extLst>
          </p:cNvPr>
          <p:cNvSpPr txBox="1">
            <a:spLocks/>
          </p:cNvSpPr>
          <p:nvPr/>
        </p:nvSpPr>
        <p:spPr>
          <a:xfrm>
            <a:off x="8244062" y="170464"/>
            <a:ext cx="731488" cy="318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-</a:t>
            </a:r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xmlns="" id="{6CF523CD-7BA6-446A-A08B-F4F5AE12D0DC}"/>
              </a:ext>
            </a:extLst>
          </p:cNvPr>
          <p:cNvSpPr txBox="1">
            <a:spLocks/>
          </p:cNvSpPr>
          <p:nvPr/>
        </p:nvSpPr>
        <p:spPr>
          <a:xfrm>
            <a:off x="8244062" y="3534358"/>
            <a:ext cx="731488" cy="318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+</a:t>
            </a:r>
          </a:p>
        </p:txBody>
      </p:sp>
    </p:spTree>
    <p:extLst>
      <p:ext uri="{BB962C8B-B14F-4D97-AF65-F5344CB8AC3E}">
        <p14:creationId xmlns:p14="http://schemas.microsoft.com/office/powerpoint/2010/main" xmlns="" val="3110517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8A89612-DEE9-48FB-B884-13A5438796F7}"/>
              </a:ext>
            </a:extLst>
          </p:cNvPr>
          <p:cNvSpPr txBox="1">
            <a:spLocks/>
          </p:cNvSpPr>
          <p:nvPr/>
        </p:nvSpPr>
        <p:spPr>
          <a:xfrm>
            <a:off x="0" y="40757"/>
            <a:ext cx="3322749" cy="749998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977900" algn="l"/>
              </a:tabLst>
            </a:pPr>
            <a:r>
              <a:rPr lang="pt-BR" sz="2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Origens da Denominação Local do Fenômeno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7654D0-440C-4D5B-AB6E-77766E5FD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749" y="1817246"/>
            <a:ext cx="2704179" cy="47359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Condições Normais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483EC9AC-BF0E-4A85-8FB9-42F314F7D961}"/>
              </a:ext>
            </a:extLst>
          </p:cNvPr>
          <p:cNvSpPr txBox="1">
            <a:spLocks/>
          </p:cNvSpPr>
          <p:nvPr/>
        </p:nvSpPr>
        <p:spPr>
          <a:xfrm>
            <a:off x="6942147" y="968365"/>
            <a:ext cx="1255796" cy="383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El Niño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34EBA8A-1424-4BBE-BF88-46048F08BD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55" r="10150"/>
          <a:stretch/>
        </p:blipFill>
        <p:spPr>
          <a:xfrm>
            <a:off x="145002" y="1662732"/>
            <a:ext cx="2734535" cy="44976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9373968-F3CA-492F-A82C-DF9E10CADC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55" r="10150"/>
          <a:stretch/>
        </p:blipFill>
        <p:spPr>
          <a:xfrm>
            <a:off x="3159433" y="2290837"/>
            <a:ext cx="2734535" cy="44976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D5C1B7F-0D0C-413A-8FDE-CC304D9A32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55" r="10150"/>
          <a:stretch/>
        </p:blipFill>
        <p:spPr>
          <a:xfrm>
            <a:off x="6185917" y="1662732"/>
            <a:ext cx="2734535" cy="449768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E967C95B-094F-42C3-A73B-476F3BE5A703}"/>
              </a:ext>
            </a:extLst>
          </p:cNvPr>
          <p:cNvCxnSpPr>
            <a:cxnSpLocks/>
          </p:cNvCxnSpPr>
          <p:nvPr/>
        </p:nvCxnSpPr>
        <p:spPr>
          <a:xfrm flipV="1">
            <a:off x="4971258" y="5096178"/>
            <a:ext cx="266120" cy="13783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glow rad="101600">
              <a:srgbClr val="002060">
                <a:alpha val="40000"/>
              </a:srgb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xmlns="" id="{E0087B81-1DB5-4EAC-9EFB-56D20846F417}"/>
              </a:ext>
            </a:extLst>
          </p:cNvPr>
          <p:cNvCxnSpPr>
            <a:cxnSpLocks/>
          </p:cNvCxnSpPr>
          <p:nvPr/>
        </p:nvCxnSpPr>
        <p:spPr>
          <a:xfrm rot="16200000" flipV="1">
            <a:off x="4314685" y="4020594"/>
            <a:ext cx="1177937" cy="667451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Content Placeholder 5">
            <a:extLst>
              <a:ext uri="{FF2B5EF4-FFF2-40B4-BE49-F238E27FC236}">
                <a16:creationId xmlns:a16="http://schemas.microsoft.com/office/drawing/2014/main" xmlns="" id="{46564901-43C5-42FF-8332-7381675B2D12}"/>
              </a:ext>
            </a:extLst>
          </p:cNvPr>
          <p:cNvSpPr txBox="1">
            <a:spLocks/>
          </p:cNvSpPr>
          <p:nvPr/>
        </p:nvSpPr>
        <p:spPr>
          <a:xfrm>
            <a:off x="3950931" y="3339772"/>
            <a:ext cx="913224" cy="455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000" b="1" i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Ressurgência Oceânica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0DDA420C-2B2A-4B53-A4C1-6820A295B281}"/>
              </a:ext>
            </a:extLst>
          </p:cNvPr>
          <p:cNvSpPr/>
          <p:nvPr/>
        </p:nvSpPr>
        <p:spPr>
          <a:xfrm>
            <a:off x="3962720" y="3258605"/>
            <a:ext cx="887863" cy="531828"/>
          </a:xfrm>
          <a:prstGeom prst="ellipse">
            <a:avLst/>
          </a:prstGeom>
          <a:noFill/>
          <a:ln w="19050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i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xmlns="" id="{25B236CD-CA92-4076-8E92-0BDD10E630E6}"/>
              </a:ext>
            </a:extLst>
          </p:cNvPr>
          <p:cNvSpPr txBox="1">
            <a:spLocks/>
          </p:cNvSpPr>
          <p:nvPr/>
        </p:nvSpPr>
        <p:spPr>
          <a:xfrm>
            <a:off x="4433572" y="4445536"/>
            <a:ext cx="691189" cy="431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b="1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Corrente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b="1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do Peru</a:t>
            </a:r>
          </a:p>
        </p:txBody>
      </p:sp>
      <p:sp>
        <p:nvSpPr>
          <p:cNvPr id="44" name="Content Placeholder 5">
            <a:extLst>
              <a:ext uri="{FF2B5EF4-FFF2-40B4-BE49-F238E27FC236}">
                <a16:creationId xmlns:a16="http://schemas.microsoft.com/office/drawing/2014/main" xmlns="" id="{EEDB8D9E-8F32-436F-89EF-6088676CE84A}"/>
              </a:ext>
            </a:extLst>
          </p:cNvPr>
          <p:cNvSpPr txBox="1">
            <a:spLocks/>
          </p:cNvSpPr>
          <p:nvPr/>
        </p:nvSpPr>
        <p:spPr>
          <a:xfrm>
            <a:off x="4359883" y="5532783"/>
            <a:ext cx="691189" cy="475567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b="1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Corrente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b="1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do Peru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0586084A-198C-4673-893F-C74A8F11033F}"/>
              </a:ext>
            </a:extLst>
          </p:cNvPr>
          <p:cNvCxnSpPr>
            <a:cxnSpLocks/>
          </p:cNvCxnSpPr>
          <p:nvPr/>
        </p:nvCxnSpPr>
        <p:spPr>
          <a:xfrm flipV="1">
            <a:off x="2002425" y="4539681"/>
            <a:ext cx="266120" cy="137835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  <a:effectLst>
            <a:glow rad="101600">
              <a:srgbClr val="002060">
                <a:alpha val="40000"/>
              </a:srgb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xmlns="" id="{135C96F1-880A-416E-9ABB-661CD388BE5C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45852" y="3464097"/>
            <a:ext cx="1177937" cy="667451"/>
          </a:xfrm>
          <a:prstGeom prst="curvedConnector3">
            <a:avLst>
              <a:gd name="adj1" fmla="val 50000"/>
            </a:avLst>
          </a:prstGeom>
          <a:ln w="57150">
            <a:solidFill>
              <a:srgbClr val="00B0F0"/>
            </a:solidFill>
            <a:tailEnd type="triangle"/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Content Placeholder 5">
            <a:extLst>
              <a:ext uri="{FF2B5EF4-FFF2-40B4-BE49-F238E27FC236}">
                <a16:creationId xmlns:a16="http://schemas.microsoft.com/office/drawing/2014/main" xmlns="" id="{24DB1197-DED3-458F-81D3-5A4D77FE4BDC}"/>
              </a:ext>
            </a:extLst>
          </p:cNvPr>
          <p:cNvSpPr txBox="1">
            <a:spLocks/>
          </p:cNvSpPr>
          <p:nvPr/>
        </p:nvSpPr>
        <p:spPr>
          <a:xfrm>
            <a:off x="91232" y="1345549"/>
            <a:ext cx="2704179" cy="3553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(Evento não ENSO)</a:t>
            </a:r>
          </a:p>
        </p:txBody>
      </p:sp>
      <p:sp>
        <p:nvSpPr>
          <p:cNvPr id="63" name="Content Placeholder 5">
            <a:extLst>
              <a:ext uri="{FF2B5EF4-FFF2-40B4-BE49-F238E27FC236}">
                <a16:creationId xmlns:a16="http://schemas.microsoft.com/office/drawing/2014/main" xmlns="" id="{EF9666B2-EB03-4C8B-97D9-A43AA033A358}"/>
              </a:ext>
            </a:extLst>
          </p:cNvPr>
          <p:cNvSpPr txBox="1">
            <a:spLocks/>
          </p:cNvSpPr>
          <p:nvPr/>
        </p:nvSpPr>
        <p:spPr>
          <a:xfrm>
            <a:off x="3047716" y="3528403"/>
            <a:ext cx="912563" cy="3553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800" b="1" i="1" dirty="0">
                <a:latin typeface="Arial" panose="020B0604020202020204" pitchFamily="34" charset="0"/>
                <a:cs typeface="Arial" panose="020B0604020202020204" pitchFamily="34" charset="0"/>
              </a:rPr>
              <a:t>População/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800" b="1" i="1" dirty="0">
                <a:latin typeface="Arial" panose="020B0604020202020204" pitchFamily="34" charset="0"/>
                <a:cs typeface="Arial" panose="020B0604020202020204" pitchFamily="34" charset="0"/>
              </a:rPr>
              <a:t>Economia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xmlns="" id="{901C7133-B6E0-4791-ACB5-4199517ED480}"/>
              </a:ext>
            </a:extLst>
          </p:cNvPr>
          <p:cNvCxnSpPr>
            <a:cxnSpLocks/>
          </p:cNvCxnSpPr>
          <p:nvPr/>
        </p:nvCxnSpPr>
        <p:spPr>
          <a:xfrm flipV="1">
            <a:off x="3554984" y="4495997"/>
            <a:ext cx="6407" cy="33043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0993D903-78F2-4ED0-AC83-FB7C8AF10645}"/>
              </a:ext>
            </a:extLst>
          </p:cNvPr>
          <p:cNvCxnSpPr>
            <a:cxnSpLocks/>
          </p:cNvCxnSpPr>
          <p:nvPr/>
        </p:nvCxnSpPr>
        <p:spPr>
          <a:xfrm flipV="1">
            <a:off x="3532289" y="3871900"/>
            <a:ext cx="1" cy="24482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3904B892-48BC-4095-98DD-41BA9BC2E333}"/>
              </a:ext>
            </a:extLst>
          </p:cNvPr>
          <p:cNvSpPr/>
          <p:nvPr/>
        </p:nvSpPr>
        <p:spPr>
          <a:xfrm>
            <a:off x="3233763" y="4844441"/>
            <a:ext cx="1100509" cy="587502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Content Placeholder 5">
            <a:extLst>
              <a:ext uri="{FF2B5EF4-FFF2-40B4-BE49-F238E27FC236}">
                <a16:creationId xmlns:a16="http://schemas.microsoft.com/office/drawing/2014/main" xmlns="" id="{B0956B00-1BCC-4E4D-8693-445393D90DA5}"/>
              </a:ext>
            </a:extLst>
          </p:cNvPr>
          <p:cNvSpPr txBox="1">
            <a:spLocks/>
          </p:cNvSpPr>
          <p:nvPr/>
        </p:nvSpPr>
        <p:spPr>
          <a:xfrm>
            <a:off x="3054014" y="4891908"/>
            <a:ext cx="1462131" cy="47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Rico teor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em Nutrientes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8B73644C-BEC9-4230-8744-E7C76CB4C767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4138745" y="4661217"/>
            <a:ext cx="294827" cy="17244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2" name="Content Placeholder 5">
            <a:extLst>
              <a:ext uri="{FF2B5EF4-FFF2-40B4-BE49-F238E27FC236}">
                <a16:creationId xmlns:a16="http://schemas.microsoft.com/office/drawing/2014/main" xmlns="" id="{708E4A2A-A662-4211-BF56-1E8FAFC1A4CA}"/>
              </a:ext>
            </a:extLst>
          </p:cNvPr>
          <p:cNvSpPr txBox="1">
            <a:spLocks/>
          </p:cNvSpPr>
          <p:nvPr/>
        </p:nvSpPr>
        <p:spPr>
          <a:xfrm>
            <a:off x="3111439" y="4116728"/>
            <a:ext cx="803375" cy="3553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800" b="1" i="1" dirty="0">
                <a:latin typeface="Arial" panose="020B0604020202020204" pitchFamily="34" charset="0"/>
                <a:cs typeface="Arial" panose="020B0604020202020204" pitchFamily="34" charset="0"/>
              </a:rPr>
              <a:t>População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800" b="1" i="1" dirty="0">
                <a:latin typeface="Arial" panose="020B0604020202020204" pitchFamily="34" charset="0"/>
                <a:cs typeface="Arial" panose="020B0604020202020204" pitchFamily="34" charset="0"/>
              </a:rPr>
              <a:t>de Peixes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F3B9C165-FA3B-4B6B-A517-5DB8435B9150}"/>
              </a:ext>
            </a:extLst>
          </p:cNvPr>
          <p:cNvCxnSpPr>
            <a:cxnSpLocks/>
          </p:cNvCxnSpPr>
          <p:nvPr/>
        </p:nvCxnSpPr>
        <p:spPr>
          <a:xfrm flipH="1">
            <a:off x="4027369" y="3867488"/>
            <a:ext cx="250342" cy="88361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2" name="Content Placeholder 5">
            <a:extLst>
              <a:ext uri="{FF2B5EF4-FFF2-40B4-BE49-F238E27FC236}">
                <a16:creationId xmlns:a16="http://schemas.microsoft.com/office/drawing/2014/main" xmlns="" id="{E3955573-BAE5-49AA-B853-8F8AAC18AF96}"/>
              </a:ext>
            </a:extLst>
          </p:cNvPr>
          <p:cNvSpPr txBox="1">
            <a:spLocks/>
          </p:cNvSpPr>
          <p:nvPr/>
        </p:nvSpPr>
        <p:spPr>
          <a:xfrm>
            <a:off x="1302090" y="4619661"/>
            <a:ext cx="989509" cy="6539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000" b="1" i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Corriente</a:t>
            </a:r>
            <a:r>
              <a:rPr lang="pt-BR" sz="1000" b="1" i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000" b="1" i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000" b="1" i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000" b="1" i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Niña</a:t>
            </a:r>
            <a:endParaRPr lang="pt-BR" sz="1000" b="1" i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000" b="1" i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(La </a:t>
            </a:r>
            <a:r>
              <a:rPr lang="pt-BR" sz="1000" b="1" i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Niña</a:t>
            </a:r>
            <a:r>
              <a:rPr lang="pt-BR" sz="1000" b="1" i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000" b="1" i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pt-BR" sz="1000" b="1" i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390357E2-824C-40FB-B6CD-01D8D4D63192}"/>
              </a:ext>
            </a:extLst>
          </p:cNvPr>
          <p:cNvSpPr/>
          <p:nvPr/>
        </p:nvSpPr>
        <p:spPr>
          <a:xfrm>
            <a:off x="395874" y="4060275"/>
            <a:ext cx="924844" cy="5098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i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ontent Placeholder 5">
            <a:extLst>
              <a:ext uri="{FF2B5EF4-FFF2-40B4-BE49-F238E27FC236}">
                <a16:creationId xmlns:a16="http://schemas.microsoft.com/office/drawing/2014/main" xmlns="" id="{E7F070D3-529E-48F7-8A2A-AD6F284E68A6}"/>
              </a:ext>
            </a:extLst>
          </p:cNvPr>
          <p:cNvSpPr txBox="1">
            <a:spLocks/>
          </p:cNvSpPr>
          <p:nvPr/>
        </p:nvSpPr>
        <p:spPr>
          <a:xfrm>
            <a:off x="326409" y="4142884"/>
            <a:ext cx="924843" cy="3529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1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 de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1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Nutrientes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71D179A4-EAB5-473B-8D72-AD61E46CBA42}"/>
              </a:ext>
            </a:extLst>
          </p:cNvPr>
          <p:cNvCxnSpPr/>
          <p:nvPr/>
        </p:nvCxnSpPr>
        <p:spPr>
          <a:xfrm flipV="1">
            <a:off x="1169727" y="4172031"/>
            <a:ext cx="0" cy="25788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64B45B1B-9286-4636-8EBD-A8F35B7B7D6B}"/>
              </a:ext>
            </a:extLst>
          </p:cNvPr>
          <p:cNvSpPr/>
          <p:nvPr/>
        </p:nvSpPr>
        <p:spPr>
          <a:xfrm>
            <a:off x="896222" y="2699038"/>
            <a:ext cx="924844" cy="50981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i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xmlns="" id="{EF75D890-E289-4383-B426-05BDE11BBE80}"/>
              </a:ext>
            </a:extLst>
          </p:cNvPr>
          <p:cNvCxnSpPr/>
          <p:nvPr/>
        </p:nvCxnSpPr>
        <p:spPr>
          <a:xfrm flipV="1">
            <a:off x="1032714" y="2821593"/>
            <a:ext cx="0" cy="25788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ontent Placeholder 5">
            <a:extLst>
              <a:ext uri="{FF2B5EF4-FFF2-40B4-BE49-F238E27FC236}">
                <a16:creationId xmlns:a16="http://schemas.microsoft.com/office/drawing/2014/main" xmlns="" id="{9B945B63-19EF-4BF2-A66E-A1157E6500E3}"/>
              </a:ext>
            </a:extLst>
          </p:cNvPr>
          <p:cNvSpPr txBox="1">
            <a:spLocks/>
          </p:cNvSpPr>
          <p:nvPr/>
        </p:nvSpPr>
        <p:spPr>
          <a:xfrm>
            <a:off x="978804" y="2785383"/>
            <a:ext cx="907582" cy="37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800" b="1" i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Ressurgência Oceânica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xmlns="" id="{3129430A-C6B9-4A42-A88C-93205EBC83B0}"/>
              </a:ext>
            </a:extLst>
          </p:cNvPr>
          <p:cNvCxnSpPr>
            <a:cxnSpLocks/>
          </p:cNvCxnSpPr>
          <p:nvPr/>
        </p:nvCxnSpPr>
        <p:spPr>
          <a:xfrm flipH="1" flipV="1">
            <a:off x="1169727" y="4650070"/>
            <a:ext cx="262868" cy="25344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xmlns="" id="{13557E2B-B19A-417A-8DFE-A224F0594A23}"/>
              </a:ext>
            </a:extLst>
          </p:cNvPr>
          <p:cNvCxnSpPr>
            <a:cxnSpLocks/>
          </p:cNvCxnSpPr>
          <p:nvPr/>
        </p:nvCxnSpPr>
        <p:spPr>
          <a:xfrm flipH="1">
            <a:off x="1123487" y="3304514"/>
            <a:ext cx="144501" cy="72358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8" name="Content Placeholder 5">
            <a:extLst>
              <a:ext uri="{FF2B5EF4-FFF2-40B4-BE49-F238E27FC236}">
                <a16:creationId xmlns:a16="http://schemas.microsoft.com/office/drawing/2014/main" xmlns="" id="{01DD62E8-06D6-4C11-90E4-27B6C64D0C50}"/>
              </a:ext>
            </a:extLst>
          </p:cNvPr>
          <p:cNvSpPr txBox="1">
            <a:spLocks/>
          </p:cNvSpPr>
          <p:nvPr/>
        </p:nvSpPr>
        <p:spPr>
          <a:xfrm>
            <a:off x="0" y="2829899"/>
            <a:ext cx="912563" cy="3553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800" b="1" i="1" dirty="0">
                <a:latin typeface="Arial" panose="020B0604020202020204" pitchFamily="34" charset="0"/>
                <a:cs typeface="Arial" panose="020B0604020202020204" pitchFamily="34" charset="0"/>
              </a:rPr>
              <a:t>População/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800" b="1" i="1" dirty="0">
                <a:latin typeface="Arial" panose="020B0604020202020204" pitchFamily="34" charset="0"/>
                <a:cs typeface="Arial" panose="020B0604020202020204" pitchFamily="34" charset="0"/>
              </a:rPr>
              <a:t>Economia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xmlns="" id="{0205B0B0-E4E0-44C6-AD6D-14058640F2AD}"/>
              </a:ext>
            </a:extLst>
          </p:cNvPr>
          <p:cNvCxnSpPr>
            <a:cxnSpLocks/>
          </p:cNvCxnSpPr>
          <p:nvPr/>
        </p:nvCxnSpPr>
        <p:spPr>
          <a:xfrm flipH="1" flipV="1">
            <a:off x="513675" y="3797494"/>
            <a:ext cx="94951" cy="23060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xmlns="" id="{72490F0B-932D-402F-B090-EAE93414D509}"/>
              </a:ext>
            </a:extLst>
          </p:cNvPr>
          <p:cNvCxnSpPr>
            <a:cxnSpLocks/>
          </p:cNvCxnSpPr>
          <p:nvPr/>
        </p:nvCxnSpPr>
        <p:spPr>
          <a:xfrm flipV="1">
            <a:off x="484573" y="3173396"/>
            <a:ext cx="1" cy="24482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1" name="Content Placeholder 5">
            <a:extLst>
              <a:ext uri="{FF2B5EF4-FFF2-40B4-BE49-F238E27FC236}">
                <a16:creationId xmlns:a16="http://schemas.microsoft.com/office/drawing/2014/main" xmlns="" id="{504F3227-F0DD-4951-B3F0-094BE34E6BF6}"/>
              </a:ext>
            </a:extLst>
          </p:cNvPr>
          <p:cNvSpPr txBox="1">
            <a:spLocks/>
          </p:cNvSpPr>
          <p:nvPr/>
        </p:nvSpPr>
        <p:spPr>
          <a:xfrm>
            <a:off x="63723" y="3418224"/>
            <a:ext cx="803375" cy="3553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800" b="1" i="1" dirty="0">
                <a:latin typeface="Arial" panose="020B0604020202020204" pitchFamily="34" charset="0"/>
                <a:cs typeface="Arial" panose="020B0604020202020204" pitchFamily="34" charset="0"/>
              </a:rPr>
              <a:t>População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800" b="1" i="1" dirty="0">
                <a:latin typeface="Arial" panose="020B0604020202020204" pitchFamily="34" charset="0"/>
                <a:cs typeface="Arial" panose="020B0604020202020204" pitchFamily="34" charset="0"/>
              </a:rPr>
              <a:t>de Peixes</a:t>
            </a:r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xmlns="" id="{DFD072FC-D943-496A-BE56-64F36737BC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29957" y="3485162"/>
            <a:ext cx="1259216" cy="706603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33A130AA-E617-4FF4-92BA-915DAF1B188B}"/>
              </a:ext>
            </a:extLst>
          </p:cNvPr>
          <p:cNvCxnSpPr>
            <a:cxnSpLocks/>
          </p:cNvCxnSpPr>
          <p:nvPr/>
        </p:nvCxnSpPr>
        <p:spPr>
          <a:xfrm flipH="1">
            <a:off x="8075352" y="4647154"/>
            <a:ext cx="262172" cy="10841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glow rad="101600">
              <a:srgbClr val="C00000">
                <a:alpha val="40000"/>
              </a:srgb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72930F60-C9B3-4E78-8C74-8A80E90A8ECC}"/>
              </a:ext>
            </a:extLst>
          </p:cNvPr>
          <p:cNvSpPr/>
          <p:nvPr/>
        </p:nvSpPr>
        <p:spPr>
          <a:xfrm>
            <a:off x="6441799" y="3977034"/>
            <a:ext cx="924844" cy="44018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i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Content Placeholder 5">
            <a:extLst>
              <a:ext uri="{FF2B5EF4-FFF2-40B4-BE49-F238E27FC236}">
                <a16:creationId xmlns:a16="http://schemas.microsoft.com/office/drawing/2014/main" xmlns="" id="{C0781060-2A92-4BF3-8CFD-95C23ADB180F}"/>
              </a:ext>
            </a:extLst>
          </p:cNvPr>
          <p:cNvSpPr txBox="1">
            <a:spLocks/>
          </p:cNvSpPr>
          <p:nvPr/>
        </p:nvSpPr>
        <p:spPr>
          <a:xfrm>
            <a:off x="6372334" y="4019099"/>
            <a:ext cx="924843" cy="3529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 de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Nutrientes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9B3696E9-0FFB-4B99-A5B9-596DB61675EB}"/>
              </a:ext>
            </a:extLst>
          </p:cNvPr>
          <p:cNvSpPr/>
          <p:nvPr/>
        </p:nvSpPr>
        <p:spPr>
          <a:xfrm>
            <a:off x="6942147" y="2575253"/>
            <a:ext cx="924844" cy="50981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0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i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xmlns="" id="{2EFE0200-92EB-4318-8F32-2CD4FC139E69}"/>
              </a:ext>
            </a:extLst>
          </p:cNvPr>
          <p:cNvCxnSpPr>
            <a:cxnSpLocks/>
          </p:cNvCxnSpPr>
          <p:nvPr/>
        </p:nvCxnSpPr>
        <p:spPr>
          <a:xfrm>
            <a:off x="7090978" y="2718822"/>
            <a:ext cx="7502" cy="24109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Content Placeholder 5">
            <a:extLst>
              <a:ext uri="{FF2B5EF4-FFF2-40B4-BE49-F238E27FC236}">
                <a16:creationId xmlns:a16="http://schemas.microsoft.com/office/drawing/2014/main" xmlns="" id="{27D4239F-45F3-493E-B6A9-78B0BD1D2CC9}"/>
              </a:ext>
            </a:extLst>
          </p:cNvPr>
          <p:cNvSpPr txBox="1">
            <a:spLocks/>
          </p:cNvSpPr>
          <p:nvPr/>
        </p:nvSpPr>
        <p:spPr>
          <a:xfrm>
            <a:off x="7017605" y="2667551"/>
            <a:ext cx="907582" cy="37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800" b="1" i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Ressurgência Oceânica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xmlns="" id="{93DEFF3A-FE92-40B6-8B12-9F4157B627D5}"/>
              </a:ext>
            </a:extLst>
          </p:cNvPr>
          <p:cNvCxnSpPr>
            <a:cxnSpLocks/>
          </p:cNvCxnSpPr>
          <p:nvPr/>
        </p:nvCxnSpPr>
        <p:spPr>
          <a:xfrm flipH="1" flipV="1">
            <a:off x="7215652" y="4526285"/>
            <a:ext cx="262868" cy="25344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79B623EC-C406-4FA6-8D53-CEB122156BA2}"/>
              </a:ext>
            </a:extLst>
          </p:cNvPr>
          <p:cNvCxnSpPr>
            <a:cxnSpLocks/>
          </p:cNvCxnSpPr>
          <p:nvPr/>
        </p:nvCxnSpPr>
        <p:spPr>
          <a:xfrm flipH="1">
            <a:off x="7169412" y="3180729"/>
            <a:ext cx="144501" cy="72358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1" name="Content Placeholder 5">
            <a:extLst>
              <a:ext uri="{FF2B5EF4-FFF2-40B4-BE49-F238E27FC236}">
                <a16:creationId xmlns:a16="http://schemas.microsoft.com/office/drawing/2014/main" xmlns="" id="{72181BF1-71FA-458F-B4B3-156225093F56}"/>
              </a:ext>
            </a:extLst>
          </p:cNvPr>
          <p:cNvSpPr txBox="1">
            <a:spLocks/>
          </p:cNvSpPr>
          <p:nvPr/>
        </p:nvSpPr>
        <p:spPr>
          <a:xfrm>
            <a:off x="6045925" y="2706114"/>
            <a:ext cx="912563" cy="3553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800" b="1" i="1" dirty="0">
                <a:latin typeface="Arial" panose="020B0604020202020204" pitchFamily="34" charset="0"/>
                <a:cs typeface="Arial" panose="020B0604020202020204" pitchFamily="34" charset="0"/>
              </a:rPr>
              <a:t>População/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800" b="1" i="1" dirty="0">
                <a:latin typeface="Arial" panose="020B0604020202020204" pitchFamily="34" charset="0"/>
                <a:cs typeface="Arial" panose="020B0604020202020204" pitchFamily="34" charset="0"/>
              </a:rPr>
              <a:t>Economia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xmlns="" id="{8FCABB87-5999-450B-A52D-54C88D9E34F5}"/>
              </a:ext>
            </a:extLst>
          </p:cNvPr>
          <p:cNvCxnSpPr>
            <a:cxnSpLocks/>
          </p:cNvCxnSpPr>
          <p:nvPr/>
        </p:nvCxnSpPr>
        <p:spPr>
          <a:xfrm flipH="1" flipV="1">
            <a:off x="6559600" y="3673709"/>
            <a:ext cx="94951" cy="23060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xmlns="" id="{9C195D0E-270E-460D-A7CC-452004DBB4D1}"/>
              </a:ext>
            </a:extLst>
          </p:cNvPr>
          <p:cNvCxnSpPr>
            <a:cxnSpLocks/>
          </p:cNvCxnSpPr>
          <p:nvPr/>
        </p:nvCxnSpPr>
        <p:spPr>
          <a:xfrm flipV="1">
            <a:off x="6530498" y="3049611"/>
            <a:ext cx="1" cy="24482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4" name="Content Placeholder 5">
            <a:extLst>
              <a:ext uri="{FF2B5EF4-FFF2-40B4-BE49-F238E27FC236}">
                <a16:creationId xmlns:a16="http://schemas.microsoft.com/office/drawing/2014/main" xmlns="" id="{FE4F9461-1E4E-495D-AB7D-8B4DB523AD41}"/>
              </a:ext>
            </a:extLst>
          </p:cNvPr>
          <p:cNvSpPr txBox="1">
            <a:spLocks/>
          </p:cNvSpPr>
          <p:nvPr/>
        </p:nvSpPr>
        <p:spPr>
          <a:xfrm>
            <a:off x="6109648" y="3294439"/>
            <a:ext cx="803375" cy="3553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800" b="1" i="1" dirty="0">
                <a:latin typeface="Arial" panose="020B0604020202020204" pitchFamily="34" charset="0"/>
                <a:cs typeface="Arial" panose="020B0604020202020204" pitchFamily="34" charset="0"/>
              </a:rPr>
              <a:t>População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800" b="1" i="1" dirty="0">
                <a:latin typeface="Arial" panose="020B0604020202020204" pitchFamily="34" charset="0"/>
                <a:cs typeface="Arial" panose="020B0604020202020204" pitchFamily="34" charset="0"/>
              </a:rPr>
              <a:t>de Peixes</a:t>
            </a:r>
          </a:p>
        </p:txBody>
      </p:sp>
      <p:sp>
        <p:nvSpPr>
          <p:cNvPr id="37" name="Content Placeholder 5">
            <a:extLst>
              <a:ext uri="{FF2B5EF4-FFF2-40B4-BE49-F238E27FC236}">
                <a16:creationId xmlns:a16="http://schemas.microsoft.com/office/drawing/2014/main" xmlns="" id="{7660FC94-603F-4AB8-9246-93E2D013972F}"/>
              </a:ext>
            </a:extLst>
          </p:cNvPr>
          <p:cNvSpPr txBox="1">
            <a:spLocks/>
          </p:cNvSpPr>
          <p:nvPr/>
        </p:nvSpPr>
        <p:spPr>
          <a:xfrm>
            <a:off x="7442912" y="4401071"/>
            <a:ext cx="905310" cy="805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900" b="1" i="1" dirty="0" err="1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Corriente</a:t>
            </a:r>
            <a:r>
              <a:rPr lang="pt-BR" sz="900" b="1" i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900" b="1" i="1" dirty="0" err="1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900" b="1" i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Niño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900" b="1" i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(El Niño </a:t>
            </a:r>
            <a:r>
              <a:rPr lang="pt-BR" sz="900" b="1" i="1" dirty="0" err="1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pt-BR" sz="900" b="1" i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7" name="Content Placeholder 5">
            <a:extLst>
              <a:ext uri="{FF2B5EF4-FFF2-40B4-BE49-F238E27FC236}">
                <a16:creationId xmlns:a16="http://schemas.microsoft.com/office/drawing/2014/main" xmlns="" id="{195E4A2A-67D6-4A7E-A8B4-7E1D7AD31E87}"/>
              </a:ext>
            </a:extLst>
          </p:cNvPr>
          <p:cNvSpPr txBox="1">
            <a:spLocks/>
          </p:cNvSpPr>
          <p:nvPr/>
        </p:nvSpPr>
        <p:spPr>
          <a:xfrm>
            <a:off x="6349306" y="5740533"/>
            <a:ext cx="1322729" cy="312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(Dezembro)</a:t>
            </a:r>
          </a:p>
        </p:txBody>
      </p:sp>
      <p:sp>
        <p:nvSpPr>
          <p:cNvPr id="97" name="Content Placeholder 5">
            <a:extLst>
              <a:ext uri="{FF2B5EF4-FFF2-40B4-BE49-F238E27FC236}">
                <a16:creationId xmlns:a16="http://schemas.microsoft.com/office/drawing/2014/main" xmlns="" id="{E0D8792B-5082-4923-BA25-EE28E455CBD5}"/>
              </a:ext>
            </a:extLst>
          </p:cNvPr>
          <p:cNvSpPr txBox="1">
            <a:spLocks/>
          </p:cNvSpPr>
          <p:nvPr/>
        </p:nvSpPr>
        <p:spPr>
          <a:xfrm>
            <a:off x="24031" y="969161"/>
            <a:ext cx="2704179" cy="47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Niña</a:t>
            </a:r>
            <a:endParaRPr lang="pt-B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Content Placeholder 5">
            <a:extLst>
              <a:ext uri="{FF2B5EF4-FFF2-40B4-BE49-F238E27FC236}">
                <a16:creationId xmlns:a16="http://schemas.microsoft.com/office/drawing/2014/main" xmlns="" id="{4DEB2229-A52B-4202-B26F-A9D7008B6F73}"/>
              </a:ext>
            </a:extLst>
          </p:cNvPr>
          <p:cNvSpPr txBox="1">
            <a:spLocks/>
          </p:cNvSpPr>
          <p:nvPr/>
        </p:nvSpPr>
        <p:spPr>
          <a:xfrm>
            <a:off x="6216273" y="1304333"/>
            <a:ext cx="2704179" cy="3553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(Evento ENSO)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xmlns="" id="{47BEBEA6-F199-44F5-B92C-D967DC32B033}"/>
              </a:ext>
            </a:extLst>
          </p:cNvPr>
          <p:cNvCxnSpPr>
            <a:cxnSpLocks/>
          </p:cNvCxnSpPr>
          <p:nvPr/>
        </p:nvCxnSpPr>
        <p:spPr>
          <a:xfrm>
            <a:off x="7208150" y="4068197"/>
            <a:ext cx="7502" cy="24109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ontent Placeholder 5">
            <a:extLst>
              <a:ext uri="{FF2B5EF4-FFF2-40B4-BE49-F238E27FC236}">
                <a16:creationId xmlns:a16="http://schemas.microsoft.com/office/drawing/2014/main" xmlns="" id="{412BDEA0-998F-45A8-A8F8-299665234E4E}"/>
              </a:ext>
            </a:extLst>
          </p:cNvPr>
          <p:cNvSpPr txBox="1">
            <a:spLocks/>
          </p:cNvSpPr>
          <p:nvPr/>
        </p:nvSpPr>
        <p:spPr>
          <a:xfrm>
            <a:off x="589887" y="5738995"/>
            <a:ext cx="1322729" cy="312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(Dezembro)</a:t>
            </a:r>
          </a:p>
        </p:txBody>
      </p:sp>
    </p:spTree>
    <p:extLst>
      <p:ext uri="{BB962C8B-B14F-4D97-AF65-F5344CB8AC3E}">
        <p14:creationId xmlns:p14="http://schemas.microsoft.com/office/powerpoint/2010/main" xmlns="" val="2096927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8E626E-9FDE-488B-AAA2-F7C1A936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379"/>
          <a:stretch/>
        </p:blipFill>
        <p:spPr>
          <a:xfrm>
            <a:off x="0" y="715383"/>
            <a:ext cx="3023821" cy="3896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EBD4D3-EED5-41A2-995B-AD088E0DF1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552"/>
          <a:stretch/>
        </p:blipFill>
        <p:spPr>
          <a:xfrm>
            <a:off x="3023821" y="715383"/>
            <a:ext cx="3008313" cy="389603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868276E-E9CE-43FF-894A-76F927CE9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1754" y="82637"/>
            <a:ext cx="6251149" cy="63274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Frequência Relativa de Meses com Anomalia de Precipitação Positiva e Negativa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6C2AF37-0666-4DFB-9633-949CA7BFF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/>
        </p:blipFill>
        <p:spPr>
          <a:xfrm>
            <a:off x="6149395" y="2159876"/>
            <a:ext cx="2908183" cy="469812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37929D4A-8C7F-405E-AC3E-336A4B69C51F}"/>
              </a:ext>
            </a:extLst>
          </p:cNvPr>
          <p:cNvSpPr txBox="1">
            <a:spLocks/>
          </p:cNvSpPr>
          <p:nvPr/>
        </p:nvSpPr>
        <p:spPr>
          <a:xfrm>
            <a:off x="6325216" y="1374035"/>
            <a:ext cx="2556539" cy="722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ONI x A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precip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(AS)</a:t>
            </a:r>
          </a:p>
        </p:txBody>
      </p:sp>
    </p:spTree>
    <p:extLst>
      <p:ext uri="{BB962C8B-B14F-4D97-AF65-F5344CB8AC3E}">
        <p14:creationId xmlns:p14="http://schemas.microsoft.com/office/powerpoint/2010/main" xmlns="" val="3946389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05600" y="6150429"/>
            <a:ext cx="2307772" cy="70757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pt-BR" sz="2000" dirty="0"/>
              <a:t>Book: </a:t>
            </a:r>
            <a:r>
              <a:rPr lang="pt-BR" sz="2000" dirty="0" err="1"/>
              <a:t>Meteorology</a:t>
            </a:r>
            <a:r>
              <a:rPr lang="pt-BR" sz="2000" dirty="0"/>
              <a:t> </a:t>
            </a:r>
            <a:r>
              <a:rPr lang="pt-BR" sz="2000" dirty="0" err="1"/>
              <a:t>today</a:t>
            </a:r>
            <a:r>
              <a:rPr lang="pt-BR" sz="2000" dirty="0"/>
              <a:t> 11th </a:t>
            </a:r>
            <a:r>
              <a:rPr lang="pt-BR" sz="2000" dirty="0" err="1"/>
              <a:t>edition</a:t>
            </a:r>
            <a:endParaRPr lang="pt-BR" sz="2000" dirty="0"/>
          </a:p>
        </p:txBody>
      </p:sp>
      <p:pic>
        <p:nvPicPr>
          <p:cNvPr id="4" name="Imagem 3" descr="Uma imagem contendo mesa&#10;&#10;Descrição gerada automaticamente">
            <a:extLst>
              <a:ext uri="{FF2B5EF4-FFF2-40B4-BE49-F238E27FC236}">
                <a16:creationId xmlns:a16="http://schemas.microsoft.com/office/drawing/2014/main" xmlns="" id="{9E143F0F-A9F0-4012-BF4E-F7AFCBA7C5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897" y="0"/>
            <a:ext cx="7891976" cy="668039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CB9F9B-646D-4565-B6BF-AB0A14E41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6942" y="523382"/>
            <a:ext cx="1957589" cy="52338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/>
              <a:t>El Niño (OS -)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5B0261-941C-47BA-8AE7-27F377CEEA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553" y="523382"/>
            <a:ext cx="5175301" cy="3034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92BBDAA-3604-48DC-A545-8A0F7B352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8699" y="3709633"/>
            <a:ext cx="5175301" cy="303455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833BCF1-27D7-412B-853F-4B6D52F686FE}"/>
              </a:ext>
            </a:extLst>
          </p:cNvPr>
          <p:cNvSpPr txBox="1">
            <a:spLocks/>
          </p:cNvSpPr>
          <p:nvPr/>
        </p:nvSpPr>
        <p:spPr>
          <a:xfrm>
            <a:off x="2104344" y="3810041"/>
            <a:ext cx="1957589" cy="37421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La </a:t>
            </a:r>
            <a:r>
              <a:rPr lang="pt-BR" dirty="0" err="1"/>
              <a:t>Niña</a:t>
            </a:r>
            <a:r>
              <a:rPr lang="pt-BR" dirty="0"/>
              <a:t> (OS +)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5D1CC03-4A4C-4FC6-8F23-1548080A434D}"/>
              </a:ext>
            </a:extLst>
          </p:cNvPr>
          <p:cNvSpPr/>
          <p:nvPr/>
        </p:nvSpPr>
        <p:spPr>
          <a:xfrm>
            <a:off x="1785003" y="1723977"/>
            <a:ext cx="945318" cy="684372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852164E-D1A2-47A0-9159-21C5B7664258}"/>
              </a:ext>
            </a:extLst>
          </p:cNvPr>
          <p:cNvSpPr/>
          <p:nvPr/>
        </p:nvSpPr>
        <p:spPr>
          <a:xfrm>
            <a:off x="2886874" y="1915014"/>
            <a:ext cx="770726" cy="390304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5217507-215F-41E8-BADB-4C4344E9D69D}"/>
              </a:ext>
            </a:extLst>
          </p:cNvPr>
          <p:cNvSpPr/>
          <p:nvPr/>
        </p:nvSpPr>
        <p:spPr>
          <a:xfrm>
            <a:off x="5636789" y="4846089"/>
            <a:ext cx="1047346" cy="684372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4EBCE97-8A53-4447-AB8D-E33C5ABA3175}"/>
              </a:ext>
            </a:extLst>
          </p:cNvPr>
          <p:cNvSpPr/>
          <p:nvPr/>
        </p:nvSpPr>
        <p:spPr>
          <a:xfrm>
            <a:off x="6761510" y="4982956"/>
            <a:ext cx="691098" cy="410638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717279D-358F-4B7C-9FB4-3D2CB0A11404}"/>
              </a:ext>
            </a:extLst>
          </p:cNvPr>
          <p:cNvSpPr/>
          <p:nvPr/>
        </p:nvSpPr>
        <p:spPr>
          <a:xfrm>
            <a:off x="-5020" y="15236"/>
            <a:ext cx="4502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Padrões de Temperatura e Precipitação</a:t>
            </a:r>
          </a:p>
        </p:txBody>
      </p:sp>
    </p:spTree>
    <p:extLst>
      <p:ext uri="{BB962C8B-B14F-4D97-AF65-F5344CB8AC3E}">
        <p14:creationId xmlns:p14="http://schemas.microsoft.com/office/powerpoint/2010/main" xmlns="" val="1042495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771FAEB0-FEE6-404E-9F0A-FB9AABEF97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6928016"/>
              </p:ext>
            </p:extLst>
          </p:nvPr>
        </p:nvGraphicFramePr>
        <p:xfrm>
          <a:off x="0" y="1141685"/>
          <a:ext cx="9144000" cy="3934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A7EA4F2-054E-4E64-9B9C-4CC4772CB29F}"/>
              </a:ext>
            </a:extLst>
          </p:cNvPr>
          <p:cNvCxnSpPr/>
          <p:nvPr/>
        </p:nvCxnSpPr>
        <p:spPr>
          <a:xfrm>
            <a:off x="458678" y="3110736"/>
            <a:ext cx="8201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6CC02741-142D-457F-9633-2C2EA34D7B42}"/>
              </a:ext>
            </a:extLst>
          </p:cNvPr>
          <p:cNvCxnSpPr/>
          <p:nvPr/>
        </p:nvCxnSpPr>
        <p:spPr>
          <a:xfrm>
            <a:off x="471487" y="2584231"/>
            <a:ext cx="8201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 identificação do El Niño Oscilação Sul é feita através de índices:…">
            <a:extLst>
              <a:ext uri="{FF2B5EF4-FFF2-40B4-BE49-F238E27FC236}">
                <a16:creationId xmlns:a16="http://schemas.microsoft.com/office/drawing/2014/main" xmlns="" id="{D8FB6103-F68A-493E-A067-4752814EF23B}"/>
              </a:ext>
            </a:extLst>
          </p:cNvPr>
          <p:cNvSpPr txBox="1">
            <a:spLocks/>
          </p:cNvSpPr>
          <p:nvPr/>
        </p:nvSpPr>
        <p:spPr>
          <a:xfrm>
            <a:off x="2924090" y="615181"/>
            <a:ext cx="2940683" cy="46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 defTabSz="457178">
              <a:spcBef>
                <a:spcPts val="0"/>
              </a:spcBef>
              <a:buFont typeface="Arial" panose="020B0604020202020204" pitchFamily="34" charset="0"/>
              <a:buNone/>
              <a:defRPr sz="3100">
                <a:latin typeface="+mj-lt"/>
                <a:ea typeface="+mj-ea"/>
                <a:cs typeface="+mj-cs"/>
                <a:sym typeface="Helvetica"/>
              </a:defRPr>
            </a:pPr>
            <a:r>
              <a:rPr lang="pt-BR" sz="25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rPr>
              <a:t>ÍNDICE ONI x SOI</a:t>
            </a:r>
            <a:endParaRPr lang="pt-BR" sz="20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ED497ECF-1DC7-4F47-BAEC-ADBF2822B842}"/>
              </a:ext>
            </a:extLst>
          </p:cNvPr>
          <p:cNvSpPr txBox="1"/>
          <p:nvPr/>
        </p:nvSpPr>
        <p:spPr>
          <a:xfrm>
            <a:off x="633906" y="3895973"/>
            <a:ext cx="932721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70C0"/>
                </a:solidFill>
              </a:rPr>
              <a:t>La</a:t>
            </a:r>
            <a:r>
              <a:rPr lang="en-US" sz="1400" b="1" baseline="0" dirty="0">
                <a:solidFill>
                  <a:srgbClr val="0070C0"/>
                </a:solidFill>
              </a:rPr>
              <a:t> Niña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xmlns="" id="{D67D31F4-9B36-47A8-84FD-5D41C6564B41}"/>
              </a:ext>
            </a:extLst>
          </p:cNvPr>
          <p:cNvSpPr txBox="1"/>
          <p:nvPr/>
        </p:nvSpPr>
        <p:spPr>
          <a:xfrm>
            <a:off x="3502163" y="3307147"/>
            <a:ext cx="932721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70C0"/>
                </a:solidFill>
              </a:rPr>
              <a:t>La</a:t>
            </a:r>
            <a:r>
              <a:rPr lang="en-US" sz="1400" b="1" baseline="0" dirty="0">
                <a:solidFill>
                  <a:srgbClr val="0070C0"/>
                </a:solidFill>
              </a:rPr>
              <a:t> Niña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07E4B65E-2E03-4C5D-92B8-715D6F8DB6D7}"/>
              </a:ext>
            </a:extLst>
          </p:cNvPr>
          <p:cNvSpPr txBox="1"/>
          <p:nvPr/>
        </p:nvSpPr>
        <p:spPr>
          <a:xfrm>
            <a:off x="4559190" y="3765168"/>
            <a:ext cx="932721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70C0"/>
                </a:solidFill>
              </a:rPr>
              <a:t>La</a:t>
            </a:r>
            <a:r>
              <a:rPr lang="en-US" sz="1400" b="1" baseline="0" dirty="0">
                <a:solidFill>
                  <a:srgbClr val="0070C0"/>
                </a:solidFill>
              </a:rPr>
              <a:t> Niña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xmlns="" id="{1BFE0853-7D06-412C-A674-9CF3AF867DAE}"/>
              </a:ext>
            </a:extLst>
          </p:cNvPr>
          <p:cNvSpPr txBox="1"/>
          <p:nvPr/>
        </p:nvSpPr>
        <p:spPr>
          <a:xfrm>
            <a:off x="5959766" y="3735527"/>
            <a:ext cx="932721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70C0"/>
                </a:solidFill>
              </a:rPr>
              <a:t>La</a:t>
            </a:r>
            <a:r>
              <a:rPr lang="en-US" sz="1400" b="1" baseline="0" dirty="0">
                <a:solidFill>
                  <a:srgbClr val="0070C0"/>
                </a:solidFill>
              </a:rPr>
              <a:t> Niña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xmlns="" id="{B51F4B38-C82B-4C45-AE05-A4A6869C4FA0}"/>
              </a:ext>
            </a:extLst>
          </p:cNvPr>
          <p:cNvSpPr txBox="1"/>
          <p:nvPr/>
        </p:nvSpPr>
        <p:spPr>
          <a:xfrm>
            <a:off x="2144796" y="1828636"/>
            <a:ext cx="932721" cy="292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solidFill>
                  <a:srgbClr val="FF0000"/>
                </a:solidFill>
              </a:rPr>
              <a:t>El Niño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D0FF7272-69B9-4C3A-AEB6-4582EA3F8D6E}"/>
              </a:ext>
            </a:extLst>
          </p:cNvPr>
          <p:cNvSpPr txBox="1"/>
          <p:nvPr/>
        </p:nvSpPr>
        <p:spPr>
          <a:xfrm>
            <a:off x="3035802" y="2059369"/>
            <a:ext cx="932721" cy="292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solidFill>
                  <a:srgbClr val="FF0000"/>
                </a:solidFill>
              </a:rPr>
              <a:t>El Niño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xmlns="" id="{16E99877-B2C2-4EC9-A923-2C1DCF862B5C}"/>
              </a:ext>
            </a:extLst>
          </p:cNvPr>
          <p:cNvSpPr txBox="1"/>
          <p:nvPr/>
        </p:nvSpPr>
        <p:spPr>
          <a:xfrm>
            <a:off x="5222313" y="1704027"/>
            <a:ext cx="932721" cy="292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solidFill>
                  <a:srgbClr val="FF0000"/>
                </a:solidFill>
              </a:rPr>
              <a:t>El Niño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xmlns="" id="{0115DDF6-047F-406C-AB3E-C4079BCECC9A}"/>
              </a:ext>
            </a:extLst>
          </p:cNvPr>
          <p:cNvSpPr txBox="1"/>
          <p:nvPr/>
        </p:nvSpPr>
        <p:spPr>
          <a:xfrm>
            <a:off x="7897196" y="1079237"/>
            <a:ext cx="932721" cy="292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solidFill>
                  <a:srgbClr val="FF0000"/>
                </a:solidFill>
              </a:rPr>
              <a:t>El Niño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xmlns="" id="{323D1A7A-EED6-43B2-971F-FBAAC8C67D01}"/>
              </a:ext>
            </a:extLst>
          </p:cNvPr>
          <p:cNvSpPr txBox="1"/>
          <p:nvPr/>
        </p:nvSpPr>
        <p:spPr>
          <a:xfrm>
            <a:off x="934000" y="1737936"/>
            <a:ext cx="639580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SO +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xmlns="" id="{8C61BEB2-556D-41EC-9418-304637BF132D}"/>
              </a:ext>
            </a:extLst>
          </p:cNvPr>
          <p:cNvSpPr txBox="1"/>
          <p:nvPr/>
        </p:nvSpPr>
        <p:spPr>
          <a:xfrm>
            <a:off x="3641828" y="1703989"/>
            <a:ext cx="639580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SO +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xmlns="" id="{FFA9A929-4E68-49C3-8413-0D00689751C3}"/>
              </a:ext>
            </a:extLst>
          </p:cNvPr>
          <p:cNvSpPr txBox="1"/>
          <p:nvPr/>
        </p:nvSpPr>
        <p:spPr>
          <a:xfrm>
            <a:off x="4554710" y="1311711"/>
            <a:ext cx="639580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SO +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xmlns="" id="{41559D90-8A9A-412C-9BC0-FB8797B4F2E6}"/>
              </a:ext>
            </a:extLst>
          </p:cNvPr>
          <p:cNvSpPr txBox="1"/>
          <p:nvPr/>
        </p:nvSpPr>
        <p:spPr>
          <a:xfrm>
            <a:off x="5903739" y="1211138"/>
            <a:ext cx="639580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SO +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xmlns="" id="{54EB5476-BB0C-48ED-9D55-CCE245FCE726}"/>
              </a:ext>
            </a:extLst>
          </p:cNvPr>
          <p:cNvSpPr txBox="1"/>
          <p:nvPr/>
        </p:nvSpPr>
        <p:spPr>
          <a:xfrm>
            <a:off x="8020123" y="3872889"/>
            <a:ext cx="639580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SO -</a:t>
            </a: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xmlns="" id="{22BDB9A7-5BEC-405B-8AA0-7B3A17908EA9}"/>
              </a:ext>
            </a:extLst>
          </p:cNvPr>
          <p:cNvSpPr txBox="1"/>
          <p:nvPr/>
        </p:nvSpPr>
        <p:spPr>
          <a:xfrm>
            <a:off x="5305898" y="3439487"/>
            <a:ext cx="639580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SO -</a:t>
            </a: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xmlns="" id="{33344AA4-3522-4B72-93B6-2060774D329B}"/>
              </a:ext>
            </a:extLst>
          </p:cNvPr>
          <p:cNvSpPr txBox="1"/>
          <p:nvPr/>
        </p:nvSpPr>
        <p:spPr>
          <a:xfrm>
            <a:off x="2970716" y="3224372"/>
            <a:ext cx="639580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SO -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xmlns="" id="{638E5D58-0627-4022-949F-791DB2954A89}"/>
              </a:ext>
            </a:extLst>
          </p:cNvPr>
          <p:cNvSpPr txBox="1"/>
          <p:nvPr/>
        </p:nvSpPr>
        <p:spPr>
          <a:xfrm>
            <a:off x="2144796" y="3269243"/>
            <a:ext cx="639580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SO -</a:t>
            </a:r>
          </a:p>
        </p:txBody>
      </p:sp>
    </p:spTree>
    <p:extLst>
      <p:ext uri="{BB962C8B-B14F-4D97-AF65-F5344CB8AC3E}">
        <p14:creationId xmlns:p14="http://schemas.microsoft.com/office/powerpoint/2010/main" xmlns="" val="13071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Dados e Análises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El Niño and La Niña Years and Intensities:</a:t>
            </a:r>
          </a:p>
          <a:p>
            <a:pPr lvl="1">
              <a:buNone/>
            </a:pPr>
            <a:r>
              <a:rPr lang="pt-BR" dirty="0">
                <a:hlinkClick r:id="rId2"/>
              </a:rPr>
              <a:t>https://ggweather.com/enso/oni.htm</a:t>
            </a:r>
            <a:endParaRPr lang="pt-BR" dirty="0"/>
          </a:p>
          <a:p>
            <a:pPr lvl="1">
              <a:buNone/>
            </a:pPr>
            <a:endParaRPr lang="pt-BR" dirty="0" smtClean="0"/>
          </a:p>
          <a:p>
            <a:pPr lvl="1">
              <a:buNone/>
            </a:pPr>
            <a:r>
              <a:rPr lang="en-US" b="1" dirty="0" err="1" smtClean="0"/>
              <a:t>Condições</a:t>
            </a:r>
            <a:r>
              <a:rPr lang="en-US" b="1" dirty="0" smtClean="0"/>
              <a:t> </a:t>
            </a:r>
            <a:r>
              <a:rPr lang="en-US" b="1" dirty="0" err="1" smtClean="0"/>
              <a:t>normais</a:t>
            </a:r>
            <a:r>
              <a:rPr lang="en-US" b="1" dirty="0" smtClean="0"/>
              <a:t>: </a:t>
            </a:r>
            <a:r>
              <a:rPr lang="pt-BR" dirty="0" smtClean="0">
                <a:hlinkClick r:id="rId3"/>
              </a:rPr>
              <a:t>https</a:t>
            </a:r>
            <a:r>
              <a:rPr lang="pt-BR" dirty="0">
                <a:hlinkClick r:id="rId3"/>
              </a:rPr>
              <a:t>://earth.nullschool.net/pt/#2017/04/15/0300Z/ocean/primary/waves/overlay=sea_surface_temp/equirectangular=-</a:t>
            </a:r>
            <a:r>
              <a:rPr lang="pt-BR" dirty="0" smtClean="0">
                <a:hlinkClick r:id="rId3"/>
              </a:rPr>
              <a:t>125.28,0.00,286</a:t>
            </a:r>
            <a:r>
              <a:rPr lang="pt-BR" dirty="0" smtClean="0"/>
              <a:t> </a:t>
            </a:r>
            <a:r>
              <a:rPr lang="pt-BR" sz="1200" dirty="0" smtClean="0"/>
              <a:t>Copie o link e cole no </a:t>
            </a:r>
            <a:r>
              <a:rPr lang="pt-BR" sz="1200" dirty="0" smtClean="0"/>
              <a:t>navegador</a:t>
            </a:r>
            <a:endParaRPr lang="pt-BR" sz="1200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1E40F26-3EE3-4332-B751-3134422EFA43}"/>
              </a:ext>
            </a:extLst>
          </p:cNvPr>
          <p:cNvSpPr/>
          <p:nvPr/>
        </p:nvSpPr>
        <p:spPr>
          <a:xfrm>
            <a:off x="5653825" y="112691"/>
            <a:ext cx="3296993" cy="8757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3AEB48B-7A6C-4BBD-B993-9630331C33E3}"/>
              </a:ext>
            </a:extLst>
          </p:cNvPr>
          <p:cNvSpPr/>
          <p:nvPr/>
        </p:nvSpPr>
        <p:spPr>
          <a:xfrm>
            <a:off x="103032" y="4114149"/>
            <a:ext cx="2498501" cy="839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F36B20-C62B-4BF7-B9BB-8CBA179CA6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366" t="13363" r="20563" b="25763"/>
          <a:stretch/>
        </p:blipFill>
        <p:spPr>
          <a:xfrm>
            <a:off x="0" y="-1"/>
            <a:ext cx="5525037" cy="343371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BA24DAFF-9317-4906-8D9C-09D0C75C50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63671" y="255901"/>
            <a:ext cx="3425782" cy="8757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977900" algn="l"/>
              </a:tabLst>
            </a:pP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Circulação Geral das Correntes Oceânica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Janeiro</a:t>
            </a:r>
            <a:r>
              <a:rPr lang="pt-BR" sz="1700" dirty="0">
                <a:latin typeface="Trebuchet MS" panose="020B0603020202020204" pitchFamily="34" charset="0"/>
              </a:rPr>
              <a:t/>
            </a:r>
            <a:br>
              <a:rPr lang="pt-BR" sz="1700" dirty="0">
                <a:latin typeface="Trebuchet MS" panose="020B0603020202020204" pitchFamily="34" charset="0"/>
              </a:rPr>
            </a:br>
            <a:endParaRPr lang="pt-BR" sz="1700" dirty="0"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4589F1-428E-4ED4-A6DF-6E8BF64E44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5070" t="30898" r="14226" b="22256"/>
          <a:stretch/>
        </p:blipFill>
        <p:spPr>
          <a:xfrm>
            <a:off x="2704563" y="3613418"/>
            <a:ext cx="6246255" cy="32445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133B281D-3D93-4468-AF32-97DBA8DF1155}"/>
              </a:ext>
            </a:extLst>
          </p:cNvPr>
          <p:cNvSpPr txBox="1">
            <a:spLocks/>
          </p:cNvSpPr>
          <p:nvPr/>
        </p:nvSpPr>
        <p:spPr>
          <a:xfrm>
            <a:off x="0" y="4114149"/>
            <a:ext cx="2704563" cy="839272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977900" algn="l"/>
              </a:tabLst>
            </a:pP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Circulação Geral Atmosférica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Janeiro</a:t>
            </a:r>
            <a:endParaRPr lang="pt-BR" sz="1700" dirty="0">
              <a:latin typeface="Trebuchet MS" panose="020B0603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FB0B994-23AD-4E51-B114-643DEB1F1F0E}"/>
              </a:ext>
            </a:extLst>
          </p:cNvPr>
          <p:cNvSpPr txBox="1">
            <a:spLocks/>
          </p:cNvSpPr>
          <p:nvPr/>
        </p:nvSpPr>
        <p:spPr>
          <a:xfrm>
            <a:off x="457200" y="5995360"/>
            <a:ext cx="2704563" cy="839272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977900" algn="l"/>
              </a:tabLst>
            </a:pP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Lutgens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Tarbuck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(2013)</a:t>
            </a:r>
            <a:endParaRPr lang="pt-BR" sz="1500" dirty="0">
              <a:latin typeface="Trebuchet MS" panose="020B0603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E98D7151-C725-43C1-ABA9-0D041BCB50F5}"/>
              </a:ext>
            </a:extLst>
          </p:cNvPr>
          <p:cNvSpPr txBox="1">
            <a:spLocks/>
          </p:cNvSpPr>
          <p:nvPr/>
        </p:nvSpPr>
        <p:spPr>
          <a:xfrm>
            <a:off x="5486399" y="2743198"/>
            <a:ext cx="2704563" cy="33395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977900" algn="l"/>
              </a:tabLst>
            </a:pPr>
            <a:r>
              <a:rPr lang="pt-B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Barry e 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Chorley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(2013)</a:t>
            </a:r>
            <a:endParaRPr lang="pt-BR" sz="1500" dirty="0">
              <a:latin typeface="Trebuchet MS" panose="020B0603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19078C7-2E35-4F4D-99D2-367D78D1F69D}"/>
              </a:ext>
            </a:extLst>
          </p:cNvPr>
          <p:cNvSpPr/>
          <p:nvPr/>
        </p:nvSpPr>
        <p:spPr>
          <a:xfrm>
            <a:off x="1596980" y="1506828"/>
            <a:ext cx="2550017" cy="123637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16BE470-3929-45E4-89A0-321066FB9E35}"/>
              </a:ext>
            </a:extLst>
          </p:cNvPr>
          <p:cNvSpPr/>
          <p:nvPr/>
        </p:nvSpPr>
        <p:spPr>
          <a:xfrm>
            <a:off x="2781837" y="5097236"/>
            <a:ext cx="1970468" cy="11490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97D1DB6-063F-435D-A975-6286002C0DD5}"/>
              </a:ext>
            </a:extLst>
          </p:cNvPr>
          <p:cNvSpPr/>
          <p:nvPr/>
        </p:nvSpPr>
        <p:spPr>
          <a:xfrm>
            <a:off x="7598534" y="5097236"/>
            <a:ext cx="1229931" cy="11490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34417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D3AB5CDE-BF52-4DB4-9683-C4EB6C410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800" y="795950"/>
            <a:ext cx="8966200" cy="39592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38A89612-DEE9-48FB-B884-13A5438796F7}"/>
              </a:ext>
            </a:extLst>
          </p:cNvPr>
          <p:cNvSpPr txBox="1">
            <a:spLocks/>
          </p:cNvSpPr>
          <p:nvPr/>
        </p:nvSpPr>
        <p:spPr>
          <a:xfrm>
            <a:off x="970171" y="137071"/>
            <a:ext cx="7167635" cy="37348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977900" algn="l"/>
              </a:tabLst>
            </a:pPr>
            <a:r>
              <a:rPr lang="pt-BR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Condições NORMAIS de Circulação Oceânica/ Atmosférica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xmlns="" id="{09D64D09-EA6B-4923-9B81-67165E797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86" y="5293285"/>
            <a:ext cx="1318767" cy="553810"/>
          </a:xfrm>
          <a:solidFill>
            <a:schemeClr val="bg1"/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pt-BR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subtropical no PL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xmlns="" id="{5BBD2794-1642-4160-8A11-17B494085CA3}"/>
              </a:ext>
            </a:extLst>
          </p:cNvPr>
          <p:cNvSpPr txBox="1">
            <a:spLocks/>
          </p:cNvSpPr>
          <p:nvPr/>
        </p:nvSpPr>
        <p:spPr>
          <a:xfrm>
            <a:off x="2980778" y="5955442"/>
            <a:ext cx="1355382" cy="64903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Corrente de </a:t>
            </a:r>
            <a:r>
              <a:rPr lang="pt-BR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águas f </a:t>
            </a:r>
            <a:r>
              <a:rPr lang="pt-BR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costa W da AS (CP)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xmlns="" id="{E75DA3BE-E540-4C79-AC4A-222EEDC12AD4}"/>
              </a:ext>
            </a:extLst>
          </p:cNvPr>
          <p:cNvSpPr txBox="1">
            <a:spLocks/>
          </p:cNvSpPr>
          <p:nvPr/>
        </p:nvSpPr>
        <p:spPr>
          <a:xfrm>
            <a:off x="1781795" y="5299721"/>
            <a:ext cx="926860" cy="55381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Alísios de SE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xmlns="" id="{39205383-37F0-49DE-9E14-92F609407720}"/>
              </a:ext>
            </a:extLst>
          </p:cNvPr>
          <p:cNvSpPr txBox="1">
            <a:spLocks/>
          </p:cNvSpPr>
          <p:nvPr/>
        </p:nvSpPr>
        <p:spPr>
          <a:xfrm>
            <a:off x="3006622" y="5299721"/>
            <a:ext cx="1252224" cy="55381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Ressurgência</a:t>
            </a:r>
            <a:r>
              <a:rPr lang="pt-BR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Oceânica </a:t>
            </a:r>
            <a:r>
              <a:rPr lang="pt-B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3F77115A-576A-4F1F-B2C3-93F5EA8E0391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>
            <a:off x="1477053" y="5570190"/>
            <a:ext cx="304742" cy="6436"/>
          </a:xfrm>
          <a:prstGeom prst="straightConnector1">
            <a:avLst/>
          </a:prstGeom>
          <a:ln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C129C2A-A9BC-420E-9FC1-0664160FC6EC}"/>
              </a:ext>
            </a:extLst>
          </p:cNvPr>
          <p:cNvCxnSpPr>
            <a:cxnSpLocks/>
            <a:stCxn id="14" idx="2"/>
            <a:endCxn id="11" idx="1"/>
          </p:cNvCxnSpPr>
          <p:nvPr/>
        </p:nvCxnSpPr>
        <p:spPr>
          <a:xfrm>
            <a:off x="2245225" y="5853531"/>
            <a:ext cx="735553" cy="426428"/>
          </a:xfrm>
          <a:prstGeom prst="straightConnector1">
            <a:avLst/>
          </a:prstGeom>
          <a:ln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xmlns="" id="{82C98ED4-0A65-4D39-813E-BE1E592CFFD0}"/>
              </a:ext>
            </a:extLst>
          </p:cNvPr>
          <p:cNvSpPr txBox="1">
            <a:spLocks/>
          </p:cNvSpPr>
          <p:nvPr/>
        </p:nvSpPr>
        <p:spPr>
          <a:xfrm>
            <a:off x="4534475" y="5332857"/>
            <a:ext cx="1355380" cy="48753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Transp. de </a:t>
            </a:r>
            <a:r>
              <a:rPr lang="pt-BR" sz="1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águas</a:t>
            </a:r>
            <a:r>
              <a:rPr lang="pt-BR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 para </a:t>
            </a:r>
            <a:r>
              <a:rPr lang="pt-BR" sz="1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pt-BR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(CES)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164B9350-2F35-45C7-A33B-25A2F44A3E27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2708655" y="5576626"/>
            <a:ext cx="297967" cy="0"/>
          </a:xfrm>
          <a:prstGeom prst="straightConnector1">
            <a:avLst/>
          </a:prstGeom>
          <a:ln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15AAF207-39C5-4957-AC2F-7C5539B5F5CD}"/>
              </a:ext>
            </a:extLst>
          </p:cNvPr>
          <p:cNvCxnSpPr>
            <a:cxnSpLocks/>
            <a:stCxn id="15" idx="3"/>
            <a:endCxn id="22" idx="1"/>
          </p:cNvCxnSpPr>
          <p:nvPr/>
        </p:nvCxnSpPr>
        <p:spPr>
          <a:xfrm>
            <a:off x="4258846" y="5576626"/>
            <a:ext cx="275629" cy="0"/>
          </a:xfrm>
          <a:prstGeom prst="straightConnector1">
            <a:avLst/>
          </a:prstGeom>
          <a:ln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62DCF976-7FA6-4F5D-B1AC-3473E2C4152D}"/>
              </a:ext>
            </a:extLst>
          </p:cNvPr>
          <p:cNvSpPr txBox="1">
            <a:spLocks/>
          </p:cNvSpPr>
          <p:nvPr/>
        </p:nvSpPr>
        <p:spPr>
          <a:xfrm>
            <a:off x="577832" y="4826927"/>
            <a:ext cx="771294" cy="37348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977900" algn="l"/>
              </a:tabLst>
            </a:pPr>
            <a:r>
              <a:rPr lang="pt-BR" sz="1300" b="1" dirty="0">
                <a:latin typeface="Trebuchet MS" panose="020B0603020202020204" pitchFamily="34" charset="0"/>
              </a:rPr>
              <a:t>PNM</a:t>
            </a:r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xmlns="" id="{3BDF9A3C-A35B-4A0D-AC64-6B6707EA505E}"/>
              </a:ext>
            </a:extLst>
          </p:cNvPr>
          <p:cNvSpPr txBox="1">
            <a:spLocks/>
          </p:cNvSpPr>
          <p:nvPr/>
        </p:nvSpPr>
        <p:spPr>
          <a:xfrm>
            <a:off x="6184738" y="5337314"/>
            <a:ext cx="1470146" cy="48753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Aquecimento das águas transportadas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46EE78E5-491A-4912-9F56-13E1DCC5509B}"/>
              </a:ext>
            </a:extLst>
          </p:cNvPr>
          <p:cNvCxnSpPr>
            <a:cxnSpLocks/>
            <a:stCxn id="22" idx="3"/>
            <a:endCxn id="34" idx="1"/>
          </p:cNvCxnSpPr>
          <p:nvPr/>
        </p:nvCxnSpPr>
        <p:spPr>
          <a:xfrm>
            <a:off x="5889855" y="5576626"/>
            <a:ext cx="294883" cy="4457"/>
          </a:xfrm>
          <a:prstGeom prst="straightConnector1">
            <a:avLst/>
          </a:prstGeom>
          <a:ln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5">
            <a:extLst>
              <a:ext uri="{FF2B5EF4-FFF2-40B4-BE49-F238E27FC236}">
                <a16:creationId xmlns:a16="http://schemas.microsoft.com/office/drawing/2014/main" xmlns="" id="{80078847-75FA-4006-AB5A-B4733DED87EA}"/>
              </a:ext>
            </a:extLst>
          </p:cNvPr>
          <p:cNvSpPr txBox="1">
            <a:spLocks/>
          </p:cNvSpPr>
          <p:nvPr/>
        </p:nvSpPr>
        <p:spPr>
          <a:xfrm>
            <a:off x="7931313" y="5351457"/>
            <a:ext cx="1166940" cy="45902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do </a:t>
            </a:r>
            <a:r>
              <a:rPr lang="pt-BR" sz="1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NMM </a:t>
            </a:r>
            <a:r>
              <a:rPr lang="pt-BR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PO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DD2FA298-0C1F-45B2-B7E3-7424EE931D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6643" y="2524595"/>
            <a:ext cx="1416967" cy="16543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B1AAC78-0F39-4629-AEF9-BADE89C5DF01}"/>
              </a:ext>
            </a:extLst>
          </p:cNvPr>
          <p:cNvSpPr txBox="1">
            <a:spLocks/>
          </p:cNvSpPr>
          <p:nvPr/>
        </p:nvSpPr>
        <p:spPr>
          <a:xfrm>
            <a:off x="7174086" y="3234160"/>
            <a:ext cx="265090" cy="37348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977900" algn="l"/>
              </a:tabLst>
            </a:pPr>
            <a:r>
              <a:rPr lang="pt-BR" sz="2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xmlns="" id="{09C86CD5-0897-4276-8B92-5EE487E2A3D5}"/>
              </a:ext>
            </a:extLst>
          </p:cNvPr>
          <p:cNvSpPr txBox="1">
            <a:spLocks/>
          </p:cNvSpPr>
          <p:nvPr/>
        </p:nvSpPr>
        <p:spPr>
          <a:xfrm>
            <a:off x="6468269" y="1587631"/>
            <a:ext cx="537723" cy="37348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977900" algn="l"/>
              </a:tabLst>
            </a:pPr>
            <a:r>
              <a:rPr lang="pt-BR" sz="13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xmlns="" id="{FE9A2E74-A003-4C3F-A62E-3117854CCCBD}"/>
              </a:ext>
            </a:extLst>
          </p:cNvPr>
          <p:cNvSpPr txBox="1">
            <a:spLocks/>
          </p:cNvSpPr>
          <p:nvPr/>
        </p:nvSpPr>
        <p:spPr>
          <a:xfrm>
            <a:off x="3188518" y="1240387"/>
            <a:ext cx="537723" cy="37348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977900" algn="l"/>
              </a:tabLst>
            </a:pPr>
            <a:r>
              <a:rPr lang="pt-BR" sz="13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CCE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xmlns="" id="{55A16DDA-43B5-422A-8E94-C3043BB764D5}"/>
              </a:ext>
            </a:extLst>
          </p:cNvPr>
          <p:cNvCxnSpPr>
            <a:cxnSpLocks/>
          </p:cNvCxnSpPr>
          <p:nvPr/>
        </p:nvCxnSpPr>
        <p:spPr>
          <a:xfrm flipH="1">
            <a:off x="4553989" y="1788125"/>
            <a:ext cx="1894873" cy="1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  <a:effectLst>
            <a:glow rad="101600">
              <a:srgbClr val="002060">
                <a:alpha val="40000"/>
              </a:srgb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0464DF68-BB26-48E4-88D8-CFFA0DBA3D43}"/>
              </a:ext>
            </a:extLst>
          </p:cNvPr>
          <p:cNvCxnSpPr>
            <a:cxnSpLocks/>
          </p:cNvCxnSpPr>
          <p:nvPr/>
        </p:nvCxnSpPr>
        <p:spPr>
          <a:xfrm>
            <a:off x="3564633" y="1552225"/>
            <a:ext cx="1671978" cy="7148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  <a:effectLst>
            <a:glow rad="101600">
              <a:srgbClr val="002060">
                <a:alpha val="40000"/>
              </a:srgb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A041F13D-815B-429C-8B7B-0996C7E79740}"/>
              </a:ext>
            </a:extLst>
          </p:cNvPr>
          <p:cNvCxnSpPr>
            <a:cxnSpLocks/>
          </p:cNvCxnSpPr>
          <p:nvPr/>
        </p:nvCxnSpPr>
        <p:spPr>
          <a:xfrm flipV="1">
            <a:off x="8081656" y="2906987"/>
            <a:ext cx="304818" cy="1287333"/>
          </a:xfrm>
          <a:prstGeom prst="straightConnector1">
            <a:avLst/>
          </a:prstGeom>
          <a:ln w="38100">
            <a:solidFill>
              <a:srgbClr val="00B0F0"/>
            </a:solidFill>
            <a:prstDash val="sysDash"/>
            <a:tailEnd type="triangle"/>
          </a:ln>
          <a:effectLst>
            <a:glow rad="101600">
              <a:srgbClr val="002060">
                <a:alpha val="40000"/>
              </a:srgb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Title 1">
            <a:extLst>
              <a:ext uri="{FF2B5EF4-FFF2-40B4-BE49-F238E27FC236}">
                <a16:creationId xmlns:a16="http://schemas.microsoft.com/office/drawing/2014/main" xmlns="" id="{FAC3D4BD-FC71-417F-AAAA-5A19BA9F1AF2}"/>
              </a:ext>
            </a:extLst>
          </p:cNvPr>
          <p:cNvSpPr txBox="1">
            <a:spLocks/>
          </p:cNvSpPr>
          <p:nvPr/>
        </p:nvSpPr>
        <p:spPr>
          <a:xfrm>
            <a:off x="7977060" y="3591499"/>
            <a:ext cx="537723" cy="37348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977900" algn="l"/>
              </a:tabLst>
            </a:pPr>
            <a:r>
              <a:rPr lang="pt-BR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1D4A72F-96EF-4BD2-B3B4-53C47B9E931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906" y="2122819"/>
            <a:ext cx="1416967" cy="1654313"/>
          </a:xfrm>
          <a:prstGeom prst="rect">
            <a:avLst/>
          </a:prstGeom>
        </p:spPr>
      </p:pic>
      <p:sp>
        <p:nvSpPr>
          <p:cNvPr id="72" name="Title 1">
            <a:extLst>
              <a:ext uri="{FF2B5EF4-FFF2-40B4-BE49-F238E27FC236}">
                <a16:creationId xmlns:a16="http://schemas.microsoft.com/office/drawing/2014/main" xmlns="" id="{26B0779F-1667-43D1-B524-0471DFFCC9D4}"/>
              </a:ext>
            </a:extLst>
          </p:cNvPr>
          <p:cNvSpPr txBox="1">
            <a:spLocks/>
          </p:cNvSpPr>
          <p:nvPr/>
        </p:nvSpPr>
        <p:spPr>
          <a:xfrm>
            <a:off x="850448" y="2816100"/>
            <a:ext cx="265090" cy="37348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977900" algn="l"/>
              </a:tabLst>
            </a:pPr>
            <a:r>
              <a:rPr lang="pt-BR" sz="2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xmlns="" id="{4DAECEA0-EA25-4A3B-B41B-3E57CCE33D68}"/>
              </a:ext>
            </a:extLst>
          </p:cNvPr>
          <p:cNvSpPr txBox="1">
            <a:spLocks/>
          </p:cNvSpPr>
          <p:nvPr/>
        </p:nvSpPr>
        <p:spPr>
          <a:xfrm>
            <a:off x="6381013" y="1899952"/>
            <a:ext cx="1249959" cy="37348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977900" algn="l"/>
              </a:tabLst>
            </a:pPr>
            <a:r>
              <a:rPr lang="pt-BR" sz="1300" dirty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Alísios de SE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xmlns="" id="{60EB367B-77C6-4616-9792-A84C3FF4AF75}"/>
              </a:ext>
            </a:extLst>
          </p:cNvPr>
          <p:cNvSpPr/>
          <p:nvPr/>
        </p:nvSpPr>
        <p:spPr>
          <a:xfrm>
            <a:off x="7633413" y="2092314"/>
            <a:ext cx="347279" cy="353462"/>
          </a:xfrm>
          <a:prstGeom prst="ellipse">
            <a:avLst/>
          </a:prstGeom>
          <a:noFill/>
          <a:ln w="19050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i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Content Placeholder 5">
            <a:extLst>
              <a:ext uri="{FF2B5EF4-FFF2-40B4-BE49-F238E27FC236}">
                <a16:creationId xmlns:a16="http://schemas.microsoft.com/office/drawing/2014/main" xmlns="" id="{B00B2E9E-5D4E-4DAF-AA36-D02C3502EA9A}"/>
              </a:ext>
            </a:extLst>
          </p:cNvPr>
          <p:cNvSpPr txBox="1">
            <a:spLocks/>
          </p:cNvSpPr>
          <p:nvPr/>
        </p:nvSpPr>
        <p:spPr>
          <a:xfrm>
            <a:off x="7635854" y="2122819"/>
            <a:ext cx="347279" cy="37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i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xmlns="" id="{F93D3E54-A464-43B0-9D58-7693E5A24283}"/>
              </a:ext>
            </a:extLst>
          </p:cNvPr>
          <p:cNvSpPr txBox="1">
            <a:spLocks/>
          </p:cNvSpPr>
          <p:nvPr/>
        </p:nvSpPr>
        <p:spPr>
          <a:xfrm>
            <a:off x="1656473" y="4757216"/>
            <a:ext cx="1330108" cy="55381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977900" algn="l"/>
              </a:tabLst>
            </a:pPr>
            <a:r>
              <a:rPr lang="pt-BR" sz="1300" b="1" dirty="0">
                <a:latin typeface="Trebuchet MS" panose="020B0603020202020204" pitchFamily="34" charset="0"/>
              </a:rPr>
              <a:t>Circulação de Superfície</a:t>
            </a:r>
          </a:p>
        </p:txBody>
      </p:sp>
      <p:sp>
        <p:nvSpPr>
          <p:cNvPr id="103" name="Title 1">
            <a:extLst>
              <a:ext uri="{FF2B5EF4-FFF2-40B4-BE49-F238E27FC236}">
                <a16:creationId xmlns:a16="http://schemas.microsoft.com/office/drawing/2014/main" xmlns="" id="{F2D0A975-3195-4CEC-A9D1-A87E31C7CF22}"/>
              </a:ext>
            </a:extLst>
          </p:cNvPr>
          <p:cNvSpPr txBox="1">
            <a:spLocks/>
          </p:cNvSpPr>
          <p:nvPr/>
        </p:nvSpPr>
        <p:spPr>
          <a:xfrm>
            <a:off x="3365797" y="4860829"/>
            <a:ext cx="771294" cy="331692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977900" algn="l"/>
              </a:tabLst>
            </a:pPr>
            <a:r>
              <a:rPr lang="pt-BR" sz="1700" b="1" dirty="0">
                <a:latin typeface="Trebuchet MS" panose="020B0603020202020204" pitchFamily="34" charset="0"/>
              </a:rPr>
              <a:t>Oceano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xmlns="" id="{CFE00DC8-7014-40E1-800B-7AFC919C0CC3}"/>
              </a:ext>
            </a:extLst>
          </p:cNvPr>
          <p:cNvCxnSpPr>
            <a:cxnSpLocks/>
            <a:stCxn id="34" idx="3"/>
            <a:endCxn id="49" idx="1"/>
          </p:cNvCxnSpPr>
          <p:nvPr/>
        </p:nvCxnSpPr>
        <p:spPr>
          <a:xfrm flipV="1">
            <a:off x="7654884" y="5580969"/>
            <a:ext cx="276429" cy="114"/>
          </a:xfrm>
          <a:prstGeom prst="straightConnector1">
            <a:avLst/>
          </a:prstGeom>
          <a:ln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Content Placeholder 5">
            <a:extLst>
              <a:ext uri="{FF2B5EF4-FFF2-40B4-BE49-F238E27FC236}">
                <a16:creationId xmlns:a16="http://schemas.microsoft.com/office/drawing/2014/main" xmlns="" id="{BB687370-5C0A-4641-AFF3-C2C38AAF6CDF}"/>
              </a:ext>
            </a:extLst>
          </p:cNvPr>
          <p:cNvSpPr txBox="1">
            <a:spLocks/>
          </p:cNvSpPr>
          <p:nvPr/>
        </p:nvSpPr>
        <p:spPr>
          <a:xfrm>
            <a:off x="7931313" y="6031112"/>
            <a:ext cx="1166940" cy="45902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Redução</a:t>
            </a:r>
            <a:r>
              <a:rPr lang="pt-BR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pt-BR" sz="1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NMM</a:t>
            </a:r>
            <a:r>
              <a:rPr lang="pt-BR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PL</a:t>
            </a: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xmlns="" id="{F4678E5B-486A-4C5A-9244-02BE4EF79457}"/>
              </a:ext>
            </a:extLst>
          </p:cNvPr>
          <p:cNvCxnSpPr>
            <a:cxnSpLocks/>
            <a:stCxn id="34" idx="3"/>
            <a:endCxn id="155" idx="1"/>
          </p:cNvCxnSpPr>
          <p:nvPr/>
        </p:nvCxnSpPr>
        <p:spPr>
          <a:xfrm>
            <a:off x="7654884" y="5581083"/>
            <a:ext cx="276429" cy="679541"/>
          </a:xfrm>
          <a:prstGeom prst="straightConnector1">
            <a:avLst/>
          </a:prstGeom>
          <a:ln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itle 1">
            <a:extLst>
              <a:ext uri="{FF2B5EF4-FFF2-40B4-BE49-F238E27FC236}">
                <a16:creationId xmlns:a16="http://schemas.microsoft.com/office/drawing/2014/main" xmlns="" id="{0E8E6448-1148-4477-AB89-F059E5B129BB}"/>
              </a:ext>
            </a:extLst>
          </p:cNvPr>
          <p:cNvSpPr txBox="1">
            <a:spLocks/>
          </p:cNvSpPr>
          <p:nvPr/>
        </p:nvSpPr>
        <p:spPr>
          <a:xfrm>
            <a:off x="7297107" y="4915047"/>
            <a:ext cx="771294" cy="331692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977900" algn="l"/>
              </a:tabLst>
            </a:pPr>
            <a:r>
              <a:rPr lang="pt-BR" sz="1700" b="1" dirty="0">
                <a:latin typeface="Trebuchet MS" panose="020B0603020202020204" pitchFamily="34" charset="0"/>
              </a:rPr>
              <a:t>Oceano</a:t>
            </a:r>
          </a:p>
        </p:txBody>
      </p:sp>
      <p:sp>
        <p:nvSpPr>
          <p:cNvPr id="160" name="Content Placeholder 5">
            <a:extLst>
              <a:ext uri="{FF2B5EF4-FFF2-40B4-BE49-F238E27FC236}">
                <a16:creationId xmlns:a16="http://schemas.microsoft.com/office/drawing/2014/main" xmlns="" id="{07295742-C924-45F0-84DD-7A62658549C2}"/>
              </a:ext>
            </a:extLst>
          </p:cNvPr>
          <p:cNvSpPr txBox="1">
            <a:spLocks/>
          </p:cNvSpPr>
          <p:nvPr/>
        </p:nvSpPr>
        <p:spPr>
          <a:xfrm>
            <a:off x="4607963" y="6300272"/>
            <a:ext cx="1355381" cy="48753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Transp. de </a:t>
            </a:r>
            <a:r>
              <a:rPr lang="pt-BR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águas q </a:t>
            </a:r>
            <a:r>
              <a:rPr lang="pt-BR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PL </a:t>
            </a:r>
            <a:r>
              <a:rPr lang="pt-B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(CCE)</a:t>
            </a: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xmlns="" id="{AE7BFEDD-FBAF-4EBC-91EB-A48AFA62B908}"/>
              </a:ext>
            </a:extLst>
          </p:cNvPr>
          <p:cNvCxnSpPr>
            <a:cxnSpLocks/>
            <a:stCxn id="34" idx="2"/>
            <a:endCxn id="160" idx="3"/>
          </p:cNvCxnSpPr>
          <p:nvPr/>
        </p:nvCxnSpPr>
        <p:spPr>
          <a:xfrm flipH="1">
            <a:off x="5963344" y="5824852"/>
            <a:ext cx="956467" cy="719189"/>
          </a:xfrm>
          <a:prstGeom prst="straightConnector1">
            <a:avLst/>
          </a:prstGeom>
          <a:ln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itle 1">
            <a:extLst>
              <a:ext uri="{FF2B5EF4-FFF2-40B4-BE49-F238E27FC236}">
                <a16:creationId xmlns:a16="http://schemas.microsoft.com/office/drawing/2014/main" xmlns="" id="{82293970-9A07-4825-8544-0DC500E59E65}"/>
              </a:ext>
            </a:extLst>
          </p:cNvPr>
          <p:cNvSpPr txBox="1">
            <a:spLocks/>
          </p:cNvSpPr>
          <p:nvPr/>
        </p:nvSpPr>
        <p:spPr>
          <a:xfrm>
            <a:off x="4749207" y="4887464"/>
            <a:ext cx="974808" cy="331692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977900" algn="l"/>
              </a:tabLst>
            </a:pPr>
            <a:r>
              <a:rPr lang="pt-BR" sz="1200" b="1" dirty="0">
                <a:latin typeface="Trebuchet MS" panose="020B0603020202020204" pitchFamily="34" charset="0"/>
              </a:rPr>
              <a:t>Transporte</a:t>
            </a:r>
          </a:p>
        </p:txBody>
      </p:sp>
      <p:sp>
        <p:nvSpPr>
          <p:cNvPr id="180" name="Title 1">
            <a:extLst>
              <a:ext uri="{FF2B5EF4-FFF2-40B4-BE49-F238E27FC236}">
                <a16:creationId xmlns:a16="http://schemas.microsoft.com/office/drawing/2014/main" xmlns="" id="{53E4B69C-2774-46C0-9710-F2300461BB5A}"/>
              </a:ext>
            </a:extLst>
          </p:cNvPr>
          <p:cNvSpPr txBox="1">
            <a:spLocks/>
          </p:cNvSpPr>
          <p:nvPr/>
        </p:nvSpPr>
        <p:spPr>
          <a:xfrm>
            <a:off x="6266487" y="3516771"/>
            <a:ext cx="525296" cy="33607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977900" algn="l"/>
              </a:tabLst>
            </a:pPr>
            <a:r>
              <a:rPr lang="pt-BR" sz="13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rebuchet MS" panose="020B0603020202020204" pitchFamily="34" charset="0"/>
              </a:rPr>
              <a:t>(1)</a:t>
            </a:r>
          </a:p>
        </p:txBody>
      </p:sp>
      <p:sp>
        <p:nvSpPr>
          <p:cNvPr id="181" name="Title 1">
            <a:extLst>
              <a:ext uri="{FF2B5EF4-FFF2-40B4-BE49-F238E27FC236}">
                <a16:creationId xmlns:a16="http://schemas.microsoft.com/office/drawing/2014/main" xmlns="" id="{7A33D93D-4445-4E42-B2C4-FAF3D2AACB6F}"/>
              </a:ext>
            </a:extLst>
          </p:cNvPr>
          <p:cNvSpPr txBox="1">
            <a:spLocks/>
          </p:cNvSpPr>
          <p:nvPr/>
        </p:nvSpPr>
        <p:spPr>
          <a:xfrm>
            <a:off x="6844249" y="2166568"/>
            <a:ext cx="525296" cy="33607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977900" algn="l"/>
              </a:tabLst>
            </a:pPr>
            <a:r>
              <a:rPr lang="pt-BR" sz="13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rebuchet MS" panose="020B0603020202020204" pitchFamily="34" charset="0"/>
              </a:rPr>
              <a:t>(2)</a:t>
            </a:r>
          </a:p>
        </p:txBody>
      </p:sp>
      <p:sp>
        <p:nvSpPr>
          <p:cNvPr id="182" name="Title 1">
            <a:extLst>
              <a:ext uri="{FF2B5EF4-FFF2-40B4-BE49-F238E27FC236}">
                <a16:creationId xmlns:a16="http://schemas.microsoft.com/office/drawing/2014/main" xmlns="" id="{83E97693-8612-4E8C-8EDE-D139BFA9E024}"/>
              </a:ext>
            </a:extLst>
          </p:cNvPr>
          <p:cNvSpPr txBox="1">
            <a:spLocks/>
          </p:cNvSpPr>
          <p:nvPr/>
        </p:nvSpPr>
        <p:spPr>
          <a:xfrm>
            <a:off x="7595275" y="1771493"/>
            <a:ext cx="525296" cy="33607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977900" algn="l"/>
              </a:tabLst>
            </a:pPr>
            <a:r>
              <a:rPr lang="pt-BR" sz="13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rebuchet MS" panose="020B0603020202020204" pitchFamily="34" charset="0"/>
              </a:rPr>
              <a:t>(3)</a:t>
            </a:r>
          </a:p>
        </p:txBody>
      </p:sp>
      <p:sp>
        <p:nvSpPr>
          <p:cNvPr id="183" name="Title 1">
            <a:extLst>
              <a:ext uri="{FF2B5EF4-FFF2-40B4-BE49-F238E27FC236}">
                <a16:creationId xmlns:a16="http://schemas.microsoft.com/office/drawing/2014/main" xmlns="" id="{66A018AC-9D18-4F9C-A5BE-563362EBD45B}"/>
              </a:ext>
            </a:extLst>
          </p:cNvPr>
          <p:cNvSpPr txBox="1">
            <a:spLocks/>
          </p:cNvSpPr>
          <p:nvPr/>
        </p:nvSpPr>
        <p:spPr>
          <a:xfrm>
            <a:off x="5220237" y="1821482"/>
            <a:ext cx="525296" cy="33607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977900" algn="l"/>
              </a:tabLst>
            </a:pPr>
            <a:r>
              <a:rPr lang="pt-BR" sz="13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rebuchet MS" panose="020B0603020202020204" pitchFamily="34" charset="0"/>
              </a:rPr>
              <a:t>(4)</a:t>
            </a:r>
          </a:p>
        </p:txBody>
      </p:sp>
      <p:sp>
        <p:nvSpPr>
          <p:cNvPr id="184" name="Title 1">
            <a:extLst>
              <a:ext uri="{FF2B5EF4-FFF2-40B4-BE49-F238E27FC236}">
                <a16:creationId xmlns:a16="http://schemas.microsoft.com/office/drawing/2014/main" xmlns="" id="{EF1F6157-8A46-41F9-839B-CE19B13CCB41}"/>
              </a:ext>
            </a:extLst>
          </p:cNvPr>
          <p:cNvSpPr txBox="1">
            <a:spLocks/>
          </p:cNvSpPr>
          <p:nvPr/>
        </p:nvSpPr>
        <p:spPr>
          <a:xfrm>
            <a:off x="5140296" y="1360716"/>
            <a:ext cx="525296" cy="33607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977900" algn="l"/>
              </a:tabLst>
            </a:pPr>
            <a:r>
              <a:rPr lang="pt-BR" sz="13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rebuchet MS" panose="020B0603020202020204" pitchFamily="34" charset="0"/>
              </a:rPr>
              <a:t>(5)</a:t>
            </a:r>
          </a:p>
        </p:txBody>
      </p:sp>
      <p:sp>
        <p:nvSpPr>
          <p:cNvPr id="185" name="Title 1">
            <a:extLst>
              <a:ext uri="{FF2B5EF4-FFF2-40B4-BE49-F238E27FC236}">
                <a16:creationId xmlns:a16="http://schemas.microsoft.com/office/drawing/2014/main" xmlns="" id="{D2B47175-CDE0-4E40-8757-A02962CAC51D}"/>
              </a:ext>
            </a:extLst>
          </p:cNvPr>
          <p:cNvSpPr txBox="1">
            <a:spLocks/>
          </p:cNvSpPr>
          <p:nvPr/>
        </p:nvSpPr>
        <p:spPr>
          <a:xfrm>
            <a:off x="565093" y="4581347"/>
            <a:ext cx="525296" cy="33607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977900" algn="l"/>
              </a:tabLst>
            </a:pPr>
            <a:r>
              <a:rPr lang="pt-BR" sz="13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rebuchet MS" panose="020B0603020202020204" pitchFamily="34" charset="0"/>
              </a:rPr>
              <a:t>(1)</a:t>
            </a:r>
          </a:p>
        </p:txBody>
      </p:sp>
      <p:sp>
        <p:nvSpPr>
          <p:cNvPr id="186" name="Title 1">
            <a:extLst>
              <a:ext uri="{FF2B5EF4-FFF2-40B4-BE49-F238E27FC236}">
                <a16:creationId xmlns:a16="http://schemas.microsoft.com/office/drawing/2014/main" xmlns="" id="{C8763FCF-AD46-46D9-AD03-BE7D1D19E11D}"/>
              </a:ext>
            </a:extLst>
          </p:cNvPr>
          <p:cNvSpPr txBox="1">
            <a:spLocks/>
          </p:cNvSpPr>
          <p:nvPr/>
        </p:nvSpPr>
        <p:spPr>
          <a:xfrm>
            <a:off x="2021630" y="4581347"/>
            <a:ext cx="525296" cy="33607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977900" algn="l"/>
              </a:tabLst>
            </a:pPr>
            <a:r>
              <a:rPr lang="pt-BR" sz="13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rebuchet MS" panose="020B0603020202020204" pitchFamily="34" charset="0"/>
              </a:rPr>
              <a:t>(2)</a:t>
            </a:r>
          </a:p>
        </p:txBody>
      </p:sp>
      <p:sp>
        <p:nvSpPr>
          <p:cNvPr id="187" name="Title 1">
            <a:extLst>
              <a:ext uri="{FF2B5EF4-FFF2-40B4-BE49-F238E27FC236}">
                <a16:creationId xmlns:a16="http://schemas.microsoft.com/office/drawing/2014/main" xmlns="" id="{FACFDCE5-D2F9-4478-BF6F-8C49F8240B15}"/>
              </a:ext>
            </a:extLst>
          </p:cNvPr>
          <p:cNvSpPr txBox="1">
            <a:spLocks/>
          </p:cNvSpPr>
          <p:nvPr/>
        </p:nvSpPr>
        <p:spPr>
          <a:xfrm>
            <a:off x="3457379" y="4608965"/>
            <a:ext cx="525296" cy="33607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977900" algn="l"/>
              </a:tabLst>
            </a:pPr>
            <a:r>
              <a:rPr lang="pt-BR" sz="13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rebuchet MS" panose="020B0603020202020204" pitchFamily="34" charset="0"/>
              </a:rPr>
              <a:t>(3)</a:t>
            </a:r>
          </a:p>
        </p:txBody>
      </p:sp>
      <p:sp>
        <p:nvSpPr>
          <p:cNvPr id="188" name="Title 1">
            <a:extLst>
              <a:ext uri="{FF2B5EF4-FFF2-40B4-BE49-F238E27FC236}">
                <a16:creationId xmlns:a16="http://schemas.microsoft.com/office/drawing/2014/main" xmlns="" id="{1DF256AE-0A4A-49D2-BAFC-6244ADA0A811}"/>
              </a:ext>
            </a:extLst>
          </p:cNvPr>
          <p:cNvSpPr txBox="1">
            <a:spLocks/>
          </p:cNvSpPr>
          <p:nvPr/>
        </p:nvSpPr>
        <p:spPr>
          <a:xfrm>
            <a:off x="4880548" y="4614377"/>
            <a:ext cx="715477" cy="33607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977900" algn="l"/>
              </a:tabLst>
            </a:pPr>
            <a:r>
              <a:rPr lang="pt-BR" sz="13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rebuchet MS" panose="020B0603020202020204" pitchFamily="34" charset="0"/>
              </a:rPr>
              <a:t>(4 e 5)</a:t>
            </a:r>
          </a:p>
        </p:txBody>
      </p: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xmlns="" id="{F306F00C-8841-47C2-BAC9-EA872A2317CC}"/>
              </a:ext>
            </a:extLst>
          </p:cNvPr>
          <p:cNvCxnSpPr/>
          <p:nvPr/>
        </p:nvCxnSpPr>
        <p:spPr>
          <a:xfrm>
            <a:off x="1629424" y="4749384"/>
            <a:ext cx="0" cy="184071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xmlns="" id="{A1BD8EFE-938A-4F47-AB88-D7AF681678CE}"/>
              </a:ext>
            </a:extLst>
          </p:cNvPr>
          <p:cNvCxnSpPr/>
          <p:nvPr/>
        </p:nvCxnSpPr>
        <p:spPr>
          <a:xfrm>
            <a:off x="2907288" y="4703323"/>
            <a:ext cx="0" cy="184071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xmlns="" id="{8CE5D758-7321-48F6-A648-F09719BA8165}"/>
              </a:ext>
            </a:extLst>
          </p:cNvPr>
          <p:cNvCxnSpPr/>
          <p:nvPr/>
        </p:nvCxnSpPr>
        <p:spPr>
          <a:xfrm>
            <a:off x="4433748" y="4703323"/>
            <a:ext cx="0" cy="184071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xmlns="" id="{483AFE55-CB0E-4CF6-8098-2C3BFCE9F396}"/>
              </a:ext>
            </a:extLst>
          </p:cNvPr>
          <p:cNvCxnSpPr/>
          <p:nvPr/>
        </p:nvCxnSpPr>
        <p:spPr>
          <a:xfrm>
            <a:off x="6084012" y="4803633"/>
            <a:ext cx="0" cy="184071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xmlns="" id="{FBF89CD5-C750-49EB-8D82-E5BB256F6792}"/>
              </a:ext>
            </a:extLst>
          </p:cNvPr>
          <p:cNvCxnSpPr>
            <a:cxnSpLocks/>
          </p:cNvCxnSpPr>
          <p:nvPr/>
        </p:nvCxnSpPr>
        <p:spPr>
          <a:xfrm flipH="1">
            <a:off x="17453" y="5241289"/>
            <a:ext cx="9126547" cy="0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5AA1A51E-5046-4240-90AD-8A15E1263B47}"/>
              </a:ext>
            </a:extLst>
          </p:cNvPr>
          <p:cNvCxnSpPr>
            <a:cxnSpLocks/>
            <a:stCxn id="11" idx="3"/>
            <a:endCxn id="22" idx="2"/>
          </p:cNvCxnSpPr>
          <p:nvPr/>
        </p:nvCxnSpPr>
        <p:spPr>
          <a:xfrm flipV="1">
            <a:off x="4336160" y="5820395"/>
            <a:ext cx="876005" cy="459564"/>
          </a:xfrm>
          <a:prstGeom prst="straightConnector1">
            <a:avLst/>
          </a:prstGeom>
          <a:ln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4084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6E51C9C-FF0D-473B-826E-F991E875B3D3}"/>
              </a:ext>
            </a:extLst>
          </p:cNvPr>
          <p:cNvSpPr/>
          <p:nvPr/>
        </p:nvSpPr>
        <p:spPr>
          <a:xfrm>
            <a:off x="1794575" y="129813"/>
            <a:ext cx="5429724" cy="839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EB041631-5AAF-4033-98FF-015E403DDAE0}"/>
              </a:ext>
            </a:extLst>
          </p:cNvPr>
          <p:cNvSpPr txBox="1">
            <a:spLocks/>
          </p:cNvSpPr>
          <p:nvPr/>
        </p:nvSpPr>
        <p:spPr>
          <a:xfrm>
            <a:off x="1866687" y="202723"/>
            <a:ext cx="5254581" cy="693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dirty="0">
                <a:latin typeface="Trebuchet MS" panose="020B0603020202020204" pitchFamily="34" charset="0"/>
              </a:rPr>
              <a:t>Média de Pressão ao Nível do Mar para Janeiros (1961 – 1976)</a:t>
            </a:r>
            <a:endParaRPr lang="pt-BR" sz="2000" b="1" dirty="0">
              <a:latin typeface="Trebuchet MS" panose="020B0603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4C44414-9D07-4805-B6B5-0BD84DF2C4CD}"/>
              </a:ext>
            </a:extLst>
          </p:cNvPr>
          <p:cNvGrpSpPr/>
          <p:nvPr/>
        </p:nvGrpSpPr>
        <p:grpSpPr>
          <a:xfrm>
            <a:off x="62807" y="1121228"/>
            <a:ext cx="9018386" cy="5120720"/>
            <a:chOff x="125614" y="803562"/>
            <a:chExt cx="11631494" cy="61652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F11AC8A-674F-487D-BBF9-B105672F4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12500" t="23320" r="19432" b="12507"/>
            <a:stretch/>
          </p:blipFill>
          <p:spPr>
            <a:xfrm>
              <a:off x="125614" y="803562"/>
              <a:ext cx="11631494" cy="61652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74D37CE-32F6-4081-B23C-E3DC78BF6199}"/>
                </a:ext>
              </a:extLst>
            </p:cNvPr>
            <p:cNvSpPr txBox="1"/>
            <p:nvPr/>
          </p:nvSpPr>
          <p:spPr>
            <a:xfrm>
              <a:off x="2881745" y="4308763"/>
              <a:ext cx="42191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700" b="1" dirty="0">
                  <a:ln>
                    <a:solidFill>
                      <a:srgbClr val="002060"/>
                    </a:solidFill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glow rad="101600">
                      <a:srgbClr val="002060">
                        <a:alpha val="40000"/>
                      </a:srgbClr>
                    </a:glow>
                  </a:effectLst>
                  <a:latin typeface="Trebuchet MS" panose="020B0603020202020204" pitchFamily="34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6C6907C-B5EE-499E-9BC2-81A6C0AA5DF9}"/>
                </a:ext>
              </a:extLst>
            </p:cNvPr>
            <p:cNvSpPr txBox="1"/>
            <p:nvPr/>
          </p:nvSpPr>
          <p:spPr>
            <a:xfrm>
              <a:off x="8548254" y="4378034"/>
              <a:ext cx="42191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700" b="1" dirty="0">
                  <a:ln>
                    <a:solidFill>
                      <a:srgbClr val="002060"/>
                    </a:solidFill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glow rad="101600">
                      <a:srgbClr val="002060">
                        <a:alpha val="40000"/>
                      </a:srgbClr>
                    </a:glow>
                  </a:effectLst>
                  <a:latin typeface="Trebuchet MS" panose="020B0603020202020204" pitchFamily="34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7658F87-99A0-4D6B-BEF4-A60F292360C3}"/>
                </a:ext>
              </a:extLst>
            </p:cNvPr>
            <p:cNvSpPr txBox="1"/>
            <p:nvPr/>
          </p:nvSpPr>
          <p:spPr>
            <a:xfrm>
              <a:off x="10996066" y="4279343"/>
              <a:ext cx="42191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700" b="1" dirty="0">
                  <a:ln>
                    <a:solidFill>
                      <a:srgbClr val="002060"/>
                    </a:solidFill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glow rad="101600">
                      <a:srgbClr val="002060">
                        <a:alpha val="40000"/>
                      </a:srgbClr>
                    </a:glow>
                  </a:effectLst>
                  <a:latin typeface="Trebuchet MS" panose="020B0603020202020204" pitchFamily="34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5E059EB-F23D-410F-9FBC-D8E90B1F77CD}"/>
                </a:ext>
              </a:extLst>
            </p:cNvPr>
            <p:cNvSpPr txBox="1"/>
            <p:nvPr/>
          </p:nvSpPr>
          <p:spPr>
            <a:xfrm>
              <a:off x="1316182" y="3521447"/>
              <a:ext cx="375424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2700" b="1" dirty="0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effectLst>
                    <a:glow rad="101600">
                      <a:srgbClr val="C00000">
                        <a:alpha val="40000"/>
                      </a:srgbClr>
                    </a:glow>
                  </a:effectLst>
                  <a:latin typeface="Trebuchet MS" panose="020B0603020202020204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0897C3C-7B20-4AFF-85BE-CC7D96B9B279}"/>
                </a:ext>
              </a:extLst>
            </p:cNvPr>
            <p:cNvSpPr txBox="1"/>
            <p:nvPr/>
          </p:nvSpPr>
          <p:spPr>
            <a:xfrm>
              <a:off x="4301780" y="4029278"/>
              <a:ext cx="375424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2700" b="1" dirty="0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effectLst>
                    <a:glow rad="101600">
                      <a:srgbClr val="C00000">
                        <a:alpha val="40000"/>
                      </a:srgbClr>
                    </a:glow>
                  </a:effectLst>
                  <a:latin typeface="Trebuchet MS" panose="020B0603020202020204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1009697-99D3-4A6C-A813-03D35BC35AD4}"/>
                </a:ext>
              </a:extLst>
            </p:cNvPr>
            <p:cNvSpPr txBox="1"/>
            <p:nvPr/>
          </p:nvSpPr>
          <p:spPr>
            <a:xfrm>
              <a:off x="9581561" y="4099745"/>
              <a:ext cx="375424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2700" b="1" dirty="0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effectLst>
                    <a:glow rad="101600">
                      <a:srgbClr val="C00000">
                        <a:alpha val="40000"/>
                      </a:srgbClr>
                    </a:glow>
                  </a:effectLst>
                  <a:latin typeface="Trebuchet MS" panose="020B0603020202020204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BB50F6A7-9C79-4A11-B325-3DC0D7316FEE}"/>
              </a:ext>
            </a:extLst>
          </p:cNvPr>
          <p:cNvSpPr txBox="1">
            <a:spLocks/>
          </p:cNvSpPr>
          <p:nvPr/>
        </p:nvSpPr>
        <p:spPr>
          <a:xfrm>
            <a:off x="-12489" y="6394091"/>
            <a:ext cx="3667142" cy="41436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977900" algn="l"/>
              </a:tabLst>
            </a:pPr>
            <a:r>
              <a:rPr lang="pt-B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Kousky, 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Kagano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Cavalcanti (1984)</a:t>
            </a:r>
            <a:endParaRPr lang="pt-BR" sz="15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012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001486"/>
          </a:xfrm>
        </p:spPr>
        <p:txBody>
          <a:bodyPr/>
          <a:lstStyle/>
          <a:p>
            <a:pPr algn="ctr"/>
            <a:r>
              <a:rPr lang="pt-BR" dirty="0"/>
              <a:t>Célula de Walker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0486" y="5856514"/>
            <a:ext cx="7894864" cy="696685"/>
          </a:xfrm>
        </p:spPr>
        <p:txBody>
          <a:bodyPr/>
          <a:lstStyle/>
          <a:p>
            <a:pPr algn="ctr">
              <a:buNone/>
            </a:pPr>
            <a:r>
              <a:rPr lang="pt-BR" dirty="0"/>
              <a:t>Sir Gilbert Walker (1922-1923)</a:t>
            </a:r>
          </a:p>
        </p:txBody>
      </p:sp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2" cstate="print"/>
          <a:srcRect t="6989"/>
          <a:stretch>
            <a:fillRect/>
          </a:stretch>
        </p:blipFill>
        <p:spPr bwMode="auto">
          <a:xfrm>
            <a:off x="38553" y="1349829"/>
            <a:ext cx="9105447" cy="4234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2560"/>
          </a:xfrm>
        </p:spPr>
        <p:txBody>
          <a:bodyPr/>
          <a:lstStyle/>
          <a:p>
            <a:pPr algn="ctr"/>
            <a:r>
              <a:rPr lang="pt-BR" dirty="0"/>
              <a:t>Fase Neutra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69570"/>
            <a:ext cx="9122769" cy="439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2560"/>
          </a:xfrm>
        </p:spPr>
        <p:txBody>
          <a:bodyPr/>
          <a:lstStyle/>
          <a:p>
            <a:pPr algn="ctr"/>
            <a:r>
              <a:rPr lang="pt-BR" dirty="0"/>
              <a:t>Fase Neutra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Circulação do vento de W→E</a:t>
            </a:r>
          </a:p>
          <a:p>
            <a:r>
              <a:rPr lang="pt-BR" dirty="0"/>
              <a:t>Precipitação bem distribuída na área tropical.</a:t>
            </a:r>
          </a:p>
          <a:p>
            <a:r>
              <a:rPr lang="pt-BR" dirty="0"/>
              <a:t>Conexão com ENOS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30629"/>
            <a:ext cx="7886700" cy="925286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Fase Intensa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066993" cy="421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2079</TotalTime>
  <Words>767</Words>
  <Application>Microsoft Office PowerPoint</Application>
  <PresentationFormat>Apresentação na tela (4:3)</PresentationFormat>
  <Paragraphs>212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Circulação Geral das Correntes Oceânica em Janeiro </vt:lpstr>
      <vt:lpstr>Slide 4</vt:lpstr>
      <vt:lpstr>Slide 5</vt:lpstr>
      <vt:lpstr>Célula de Walker</vt:lpstr>
      <vt:lpstr>Fase Neutra</vt:lpstr>
      <vt:lpstr>Fase Neutra</vt:lpstr>
      <vt:lpstr>Fase Intensa</vt:lpstr>
      <vt:lpstr>Fase Intensa</vt:lpstr>
      <vt:lpstr>Fase Anômala</vt:lpstr>
      <vt:lpstr>Fase Anômala</vt:lpstr>
      <vt:lpstr>Oscilação Sul ENOS = ENSO = OSEN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Dados e Análises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andremedeiros197@hotmail.com</dc:creator>
  <cp:lastModifiedBy>ufflch</cp:lastModifiedBy>
  <cp:revision>121</cp:revision>
  <dcterms:created xsi:type="dcterms:W3CDTF">2019-06-14T17:05:41Z</dcterms:created>
  <dcterms:modified xsi:type="dcterms:W3CDTF">2019-09-24T02:23:28Z</dcterms:modified>
</cp:coreProperties>
</file>