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7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3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3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3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9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4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2815-35D2-1B4D-BB3C-0CBC918439A0}" type="datetimeFigureOut">
              <a:rPr lang="en-US" smtClean="0"/>
              <a:t>13/05/15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8276-5A5C-E742-8C39-AC6676703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1752600"/>
          </a:xfrm>
        </p:spPr>
        <p:txBody>
          <a:bodyPr/>
          <a:lstStyle/>
          <a:p>
            <a:r>
              <a:rPr lang="en-US" dirty="0" err="1" smtClean="0"/>
              <a:t>Aluno</a:t>
            </a:r>
            <a:r>
              <a:rPr lang="en-US" dirty="0" smtClean="0"/>
              <a:t>: Rafael </a:t>
            </a:r>
            <a:r>
              <a:rPr lang="en-US" dirty="0" err="1" smtClean="0"/>
              <a:t>Lindi</a:t>
            </a:r>
            <a:r>
              <a:rPr lang="en-US" dirty="0" smtClean="0"/>
              <a:t> Sugino</a:t>
            </a:r>
            <a:endParaRPr lang="en-US" dirty="0"/>
          </a:p>
        </p:txBody>
      </p:sp>
      <p:pic>
        <p:nvPicPr>
          <p:cNvPr id="4" name="Picture 3" descr="Screen Shot 2015-05-13 at 09.51.0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5"/>
          <a:stretch/>
        </p:blipFill>
        <p:spPr>
          <a:xfrm>
            <a:off x="112056" y="672264"/>
            <a:ext cx="9031944" cy="413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6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Cell Saver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Assunto</a:t>
            </a:r>
            <a:r>
              <a:rPr lang="en-US" dirty="0" smtClean="0"/>
              <a:t> </a:t>
            </a:r>
            <a:r>
              <a:rPr lang="en-US" dirty="0" err="1" smtClean="0"/>
              <a:t>controverso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Gause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cell saver </a:t>
            </a:r>
            <a:r>
              <a:rPr lang="en-US" dirty="0" err="1" smtClean="0">
                <a:sym typeface="Wingdings"/>
              </a:rPr>
              <a:t>aumentou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sangramento</a:t>
            </a:r>
            <a:r>
              <a:rPr lang="en-US" dirty="0" smtClean="0">
                <a:sym typeface="Wingdings"/>
              </a:rPr>
              <a:t> e taxa de </a:t>
            </a:r>
            <a:r>
              <a:rPr lang="en-US" dirty="0" err="1" smtClean="0">
                <a:sym typeface="Wingdings"/>
              </a:rPr>
              <a:t>transfus</a:t>
            </a:r>
            <a:r>
              <a:rPr lang="en-US" dirty="0" err="1" smtClean="0">
                <a:sym typeface="Wingdings"/>
              </a:rPr>
              <a:t>ão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Menor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cuidado</a:t>
            </a:r>
            <a:r>
              <a:rPr lang="en-US" dirty="0" smtClean="0">
                <a:sym typeface="Wingdings"/>
              </a:rPr>
              <a:t> com </a:t>
            </a:r>
            <a:r>
              <a:rPr lang="en-US" dirty="0" err="1" smtClean="0">
                <a:sym typeface="Wingdings"/>
              </a:rPr>
              <a:t>hemostasia</a:t>
            </a:r>
            <a:r>
              <a:rPr lang="en-US" dirty="0" smtClean="0">
                <a:sym typeface="Wingdings"/>
              </a:rPr>
              <a:t>? </a:t>
            </a:r>
            <a:r>
              <a:rPr lang="en-US" dirty="0" err="1" smtClean="0">
                <a:sym typeface="Wingdings"/>
              </a:rPr>
              <a:t>Diminuição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coagulabilidade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sanguínea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err="1" smtClean="0">
                <a:sym typeface="Wingdings"/>
              </a:rPr>
              <a:t>Custo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maior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benefício</a:t>
            </a:r>
            <a:r>
              <a:rPr lang="en-US" dirty="0" smtClean="0">
                <a:sym typeface="Wingdings"/>
              </a:rPr>
              <a:t>? (</a:t>
            </a:r>
            <a:r>
              <a:rPr lang="en-US" dirty="0" err="1" smtClean="0">
                <a:sym typeface="Wingdings"/>
              </a:rPr>
              <a:t>compensa</a:t>
            </a:r>
            <a:r>
              <a:rPr lang="en-US" dirty="0" smtClean="0">
                <a:sym typeface="Wingdings"/>
              </a:rPr>
              <a:t> se </a:t>
            </a:r>
            <a:r>
              <a:rPr lang="en-US" dirty="0" err="1" smtClean="0">
                <a:sym typeface="Wingdings"/>
              </a:rPr>
              <a:t>mais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duas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bolsas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obtidas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9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redução</a:t>
            </a:r>
            <a:r>
              <a:rPr lang="en-US" dirty="0"/>
              <a:t> do </a:t>
            </a:r>
            <a:r>
              <a:rPr lang="en-US" dirty="0" err="1"/>
              <a:t>sangramento</a:t>
            </a:r>
            <a:r>
              <a:rPr lang="en-US" dirty="0"/>
              <a:t> no intra-</a:t>
            </a:r>
            <a:r>
              <a:rPr lang="en-US" dirty="0" err="1"/>
              <a:t>operatório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Aprotinina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Inibidor</a:t>
            </a:r>
            <a:r>
              <a:rPr lang="en-US" dirty="0" smtClean="0"/>
              <a:t> de </a:t>
            </a:r>
            <a:r>
              <a:rPr lang="en-US" dirty="0" err="1" smtClean="0"/>
              <a:t>serina</a:t>
            </a:r>
            <a:r>
              <a:rPr lang="en-US" dirty="0" smtClean="0"/>
              <a:t> protease </a:t>
            </a:r>
            <a:r>
              <a:rPr lang="en-US" dirty="0" err="1" smtClean="0"/>
              <a:t>obtido</a:t>
            </a:r>
            <a:r>
              <a:rPr lang="en-US" dirty="0" smtClean="0"/>
              <a:t> de </a:t>
            </a:r>
            <a:r>
              <a:rPr lang="en-US" dirty="0" err="1" smtClean="0"/>
              <a:t>tecido</a:t>
            </a:r>
            <a:r>
              <a:rPr lang="en-US" dirty="0" smtClean="0"/>
              <a:t> </a:t>
            </a:r>
            <a:r>
              <a:rPr lang="en-US" dirty="0" err="1" smtClean="0"/>
              <a:t>plumonar</a:t>
            </a:r>
            <a:r>
              <a:rPr lang="en-US" dirty="0" smtClean="0"/>
              <a:t> </a:t>
            </a:r>
            <a:r>
              <a:rPr lang="en-US" dirty="0" err="1" smtClean="0"/>
              <a:t>bovino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Complica</a:t>
            </a:r>
            <a:r>
              <a:rPr lang="en-US" dirty="0" err="1" smtClean="0"/>
              <a:t>ções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no </a:t>
            </a:r>
            <a:r>
              <a:rPr lang="en-US" dirty="0" err="1" smtClean="0"/>
              <a:t>pós</a:t>
            </a:r>
            <a:r>
              <a:rPr lang="en-US" dirty="0" smtClean="0"/>
              <a:t> </a:t>
            </a:r>
            <a:r>
              <a:rPr lang="en-US" dirty="0" err="1" smtClean="0"/>
              <a:t>operatório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choque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cardiogênico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falência</a:t>
            </a:r>
            <a:r>
              <a:rPr lang="en-US" dirty="0" smtClean="0">
                <a:sym typeface="Wingdings"/>
              </a:rPr>
              <a:t> ventricular </a:t>
            </a:r>
            <a:r>
              <a:rPr lang="en-US" dirty="0" err="1" smtClean="0">
                <a:sym typeface="Wingdings"/>
              </a:rPr>
              <a:t>direita</a:t>
            </a:r>
            <a:r>
              <a:rPr lang="en-US" dirty="0" smtClean="0">
                <a:sym typeface="Wingdings"/>
              </a:rPr>
              <a:t>, ICC, </a:t>
            </a:r>
            <a:r>
              <a:rPr lang="en-US" dirty="0" err="1" smtClean="0">
                <a:sym typeface="Wingdings"/>
              </a:rPr>
              <a:t>infarto</a:t>
            </a:r>
            <a:r>
              <a:rPr lang="en-US" dirty="0" smtClean="0">
                <a:sym typeface="Wingdings"/>
              </a:rPr>
              <a:t> do </a:t>
            </a:r>
            <a:r>
              <a:rPr lang="en-US" dirty="0" err="1" smtClean="0">
                <a:sym typeface="Wingdings"/>
              </a:rPr>
              <a:t>miocárdio</a:t>
            </a:r>
            <a:r>
              <a:rPr lang="en-US" dirty="0" smtClean="0">
                <a:sym typeface="Wingdings"/>
              </a:rPr>
              <a:t>, AVC, </a:t>
            </a:r>
            <a:r>
              <a:rPr lang="en-US" dirty="0" err="1" smtClean="0">
                <a:sym typeface="Wingdings"/>
              </a:rPr>
              <a:t>anafilaxia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Resultados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controversos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24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</a:t>
            </a:r>
            <a:r>
              <a:rPr lang="en-US" sz="3600" dirty="0" err="1" smtClean="0"/>
              <a:t>Ácido</a:t>
            </a:r>
            <a:r>
              <a:rPr lang="en-US" sz="3600" dirty="0" smtClean="0"/>
              <a:t> </a:t>
            </a:r>
            <a:r>
              <a:rPr lang="en-US" sz="3600" dirty="0" err="1" smtClean="0"/>
              <a:t>Tranexâmico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</a:t>
            </a:r>
            <a:r>
              <a:rPr lang="en-US" dirty="0" err="1" smtClean="0"/>
              <a:t>álogo</a:t>
            </a:r>
            <a:r>
              <a:rPr lang="en-US" dirty="0" smtClean="0"/>
              <a:t> </a:t>
            </a:r>
            <a:r>
              <a:rPr lang="en-US" dirty="0" err="1" smtClean="0"/>
              <a:t>sintético</a:t>
            </a:r>
            <a:r>
              <a:rPr lang="en-US" dirty="0" smtClean="0"/>
              <a:t> da </a:t>
            </a:r>
            <a:r>
              <a:rPr lang="en-US" dirty="0" err="1" smtClean="0"/>
              <a:t>lisina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inibe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ligação</a:t>
            </a:r>
            <a:r>
              <a:rPr lang="en-US" dirty="0" smtClean="0">
                <a:sym typeface="Wingdings"/>
              </a:rPr>
              <a:t> dos </a:t>
            </a:r>
            <a:r>
              <a:rPr lang="en-US" dirty="0" err="1" smtClean="0">
                <a:sym typeface="Wingdings"/>
              </a:rPr>
              <a:t>resíduos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lisina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conversão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fibrina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plasmina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plasminogênio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evitando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fibrinólise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Bem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estabelecido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artroplastia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quadril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joelho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Seguro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efetivo</a:t>
            </a:r>
            <a:r>
              <a:rPr lang="en-US" dirty="0" smtClean="0">
                <a:sym typeface="Wingdings"/>
              </a:rPr>
              <a:t>, dose </a:t>
            </a:r>
            <a:r>
              <a:rPr lang="en-US" dirty="0" err="1" smtClean="0">
                <a:sym typeface="Wingdings"/>
              </a:rPr>
              <a:t>dependente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28058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Medida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redução</a:t>
            </a:r>
            <a:r>
              <a:rPr lang="en-US" sz="3200" dirty="0"/>
              <a:t> do </a:t>
            </a:r>
            <a:r>
              <a:rPr lang="en-US" sz="3200" dirty="0" err="1"/>
              <a:t>sangramento</a:t>
            </a:r>
            <a:r>
              <a:rPr lang="en-US" sz="3200" dirty="0"/>
              <a:t> no intra-</a:t>
            </a:r>
            <a:r>
              <a:rPr lang="en-US" sz="3200" dirty="0" err="1"/>
              <a:t>operatório</a:t>
            </a:r>
            <a:r>
              <a:rPr lang="en-US" sz="3200" dirty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Ácido</a:t>
            </a:r>
            <a:r>
              <a:rPr lang="en-US" sz="3200" dirty="0" smtClean="0"/>
              <a:t> Epsilon </a:t>
            </a:r>
            <a:r>
              <a:rPr lang="en-US" sz="3200" dirty="0" err="1" smtClean="0"/>
              <a:t>Aminocapróico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Tamb</a:t>
            </a:r>
            <a:r>
              <a:rPr lang="en-US" dirty="0" err="1" smtClean="0"/>
              <a:t>ém</a:t>
            </a:r>
            <a:r>
              <a:rPr lang="en-US" dirty="0" smtClean="0"/>
              <a:t> </a:t>
            </a:r>
            <a:r>
              <a:rPr lang="en-US" dirty="0" err="1" smtClean="0"/>
              <a:t>análogo</a:t>
            </a:r>
            <a:r>
              <a:rPr lang="en-US" dirty="0" smtClean="0"/>
              <a:t> da </a:t>
            </a:r>
            <a:r>
              <a:rPr lang="en-US" dirty="0" err="1" smtClean="0"/>
              <a:t>lisina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Controverso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62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</a:t>
            </a:r>
            <a:r>
              <a:rPr lang="en-US" sz="3600" dirty="0" err="1" smtClean="0"/>
              <a:t>Fator</a:t>
            </a:r>
            <a:r>
              <a:rPr lang="en-US" sz="3600" dirty="0" smtClean="0"/>
              <a:t> </a:t>
            </a:r>
            <a:r>
              <a:rPr lang="en-US" sz="3600" dirty="0" err="1" smtClean="0"/>
              <a:t>VIIa</a:t>
            </a:r>
            <a:r>
              <a:rPr lang="en-US" sz="3600" dirty="0" smtClean="0"/>
              <a:t> </a:t>
            </a:r>
            <a:r>
              <a:rPr lang="en-US" sz="3600" dirty="0" err="1" smtClean="0"/>
              <a:t>recombinante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Estimula</a:t>
            </a:r>
            <a:r>
              <a:rPr lang="en-US" dirty="0" smtClean="0"/>
              <a:t> a </a:t>
            </a:r>
            <a:r>
              <a:rPr lang="en-US" dirty="0" err="1" smtClean="0"/>
              <a:t>forma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trombina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paquetas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Complicações</a:t>
            </a:r>
            <a:r>
              <a:rPr lang="en-US" dirty="0" smtClean="0"/>
              <a:t> </a:t>
            </a:r>
            <a:r>
              <a:rPr lang="en-US" dirty="0" err="1" smtClean="0"/>
              <a:t>potenciais</a:t>
            </a:r>
            <a:r>
              <a:rPr lang="en-US" dirty="0" smtClean="0"/>
              <a:t> </a:t>
            </a:r>
            <a:r>
              <a:rPr lang="en-US" dirty="0" err="1" smtClean="0"/>
              <a:t>desastrosas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9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redução</a:t>
            </a:r>
            <a:r>
              <a:rPr lang="en-US" dirty="0"/>
              <a:t> do </a:t>
            </a:r>
            <a:r>
              <a:rPr lang="en-US" dirty="0" err="1"/>
              <a:t>sangramento</a:t>
            </a:r>
            <a:r>
              <a:rPr lang="en-US" dirty="0"/>
              <a:t> no intra-</a:t>
            </a:r>
            <a:r>
              <a:rPr lang="en-US" dirty="0" err="1"/>
              <a:t>operatório</a:t>
            </a:r>
            <a:r>
              <a:rPr lang="en-US" dirty="0"/>
              <a:t> – </a:t>
            </a:r>
            <a:r>
              <a:rPr lang="en-US" dirty="0" err="1" smtClean="0"/>
              <a:t>Desmopressina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</a:t>
            </a:r>
            <a:r>
              <a:rPr lang="en-US" dirty="0" err="1" smtClean="0"/>
              <a:t>álogo</a:t>
            </a:r>
            <a:r>
              <a:rPr lang="en-US" dirty="0" smtClean="0"/>
              <a:t> </a:t>
            </a:r>
            <a:r>
              <a:rPr lang="en-US" dirty="0" err="1" smtClean="0"/>
              <a:t>sintético</a:t>
            </a:r>
            <a:r>
              <a:rPr lang="en-US" dirty="0" smtClean="0"/>
              <a:t> da </a:t>
            </a:r>
            <a:r>
              <a:rPr lang="en-US" dirty="0" err="1" smtClean="0"/>
              <a:t>vasopressina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aumenta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níveis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fator</a:t>
            </a:r>
            <a:r>
              <a:rPr lang="en-US" dirty="0" smtClean="0">
                <a:sym typeface="Wingdings"/>
              </a:rPr>
              <a:t> VIII e von </a:t>
            </a:r>
            <a:r>
              <a:rPr lang="en-US" dirty="0" err="1" smtClean="0">
                <a:sym typeface="Wingdings"/>
              </a:rPr>
              <a:t>Villebrand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Ainda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estudo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7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</a:t>
            </a:r>
            <a:r>
              <a:rPr lang="en-US" sz="3600" dirty="0" err="1" smtClean="0"/>
              <a:t>Morfina</a:t>
            </a:r>
            <a:r>
              <a:rPr lang="en-US" sz="3600" dirty="0" smtClean="0"/>
              <a:t> </a:t>
            </a:r>
            <a:r>
              <a:rPr lang="en-US" sz="3600" dirty="0" err="1" smtClean="0"/>
              <a:t>intratecal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Bloqueio</a:t>
            </a:r>
            <a:r>
              <a:rPr lang="en-US" dirty="0" smtClean="0"/>
              <a:t> neural </a:t>
            </a:r>
            <a:r>
              <a:rPr lang="en-US" dirty="0" err="1" smtClean="0"/>
              <a:t>leva</a:t>
            </a:r>
            <a:r>
              <a:rPr lang="en-US" dirty="0" smtClean="0"/>
              <a:t> a </a:t>
            </a:r>
            <a:r>
              <a:rPr lang="en-US" dirty="0" err="1" smtClean="0"/>
              <a:t>hipotens</a:t>
            </a:r>
            <a:r>
              <a:rPr lang="en-US" dirty="0" err="1" smtClean="0"/>
              <a:t>ão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Perigoso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cirurgias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de </a:t>
            </a:r>
            <a:r>
              <a:rPr lang="en-US" dirty="0" err="1" smtClean="0"/>
              <a:t>coluna</a:t>
            </a:r>
            <a:r>
              <a:rPr lang="en-US" dirty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 a </a:t>
            </a:r>
            <a:r>
              <a:rPr lang="en-US" dirty="0" err="1" smtClean="0"/>
              <a:t>hipotensão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atrapalhar</a:t>
            </a:r>
            <a:r>
              <a:rPr lang="en-US" dirty="0" smtClean="0"/>
              <a:t> o </a:t>
            </a:r>
            <a:r>
              <a:rPr lang="en-US" dirty="0" err="1" smtClean="0"/>
              <a:t>manejo</a:t>
            </a:r>
            <a:r>
              <a:rPr lang="en-US" dirty="0" smtClean="0"/>
              <a:t> de um </a:t>
            </a:r>
            <a:r>
              <a:rPr lang="en-US" dirty="0" err="1" smtClean="0"/>
              <a:t>choque</a:t>
            </a:r>
            <a:r>
              <a:rPr lang="en-US" dirty="0" smtClean="0"/>
              <a:t> </a:t>
            </a:r>
            <a:r>
              <a:rPr lang="en-US" dirty="0" err="1" smtClean="0"/>
              <a:t>hipovolêmico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82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</a:t>
            </a:r>
            <a:r>
              <a:rPr lang="en-US" sz="3600" dirty="0" err="1" smtClean="0"/>
              <a:t>Hipotens</a:t>
            </a:r>
            <a:r>
              <a:rPr lang="en-US" sz="3600" dirty="0" err="1" smtClean="0"/>
              <a:t>ão</a:t>
            </a:r>
            <a:r>
              <a:rPr lang="en-US" sz="3600" dirty="0" smtClean="0"/>
              <a:t> </a:t>
            </a:r>
            <a:r>
              <a:rPr lang="en-US" sz="3600" dirty="0" err="1" smtClean="0"/>
              <a:t>controlada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Valor da </a:t>
            </a:r>
            <a:r>
              <a:rPr lang="en-US" dirty="0" err="1" smtClean="0"/>
              <a:t>t</a:t>
            </a:r>
            <a:r>
              <a:rPr lang="en-US" dirty="0" err="1" smtClean="0"/>
              <a:t>écnica</a:t>
            </a:r>
            <a:r>
              <a:rPr lang="en-US" dirty="0" smtClean="0"/>
              <a:t> </a:t>
            </a:r>
            <a:r>
              <a:rPr lang="en-US" dirty="0" err="1" smtClean="0"/>
              <a:t>considerada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controversa</a:t>
            </a:r>
            <a:r>
              <a:rPr lang="en-US" dirty="0" smtClean="0"/>
              <a:t> – </a:t>
            </a:r>
            <a:r>
              <a:rPr lang="en-US" dirty="0" err="1" smtClean="0"/>
              <a:t>Pessão</a:t>
            </a:r>
            <a:r>
              <a:rPr lang="en-US" dirty="0" smtClean="0"/>
              <a:t> intra-</a:t>
            </a:r>
            <a:r>
              <a:rPr lang="en-US" dirty="0" err="1" smtClean="0"/>
              <a:t>tecal</a:t>
            </a:r>
            <a:r>
              <a:rPr lang="en-US" dirty="0" smtClean="0"/>
              <a:t> e </a:t>
            </a:r>
            <a:r>
              <a:rPr lang="en-US" dirty="0" err="1" smtClean="0"/>
              <a:t>óssea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ditas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Bastante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Complicações</a:t>
            </a:r>
            <a:r>
              <a:rPr lang="en-US" dirty="0" smtClean="0"/>
              <a:t>: </a:t>
            </a:r>
            <a:r>
              <a:rPr lang="en-US" dirty="0" err="1" smtClean="0"/>
              <a:t>perda</a:t>
            </a:r>
            <a:r>
              <a:rPr lang="en-US" dirty="0" smtClean="0"/>
              <a:t> visual (0,09%), </a:t>
            </a:r>
            <a:r>
              <a:rPr lang="en-US" dirty="0" err="1" smtClean="0"/>
              <a:t>diminuição</a:t>
            </a:r>
            <a:r>
              <a:rPr lang="en-US" dirty="0" smtClean="0"/>
              <a:t> do </a:t>
            </a:r>
            <a:r>
              <a:rPr lang="en-US" dirty="0" err="1" smtClean="0"/>
              <a:t>potencial</a:t>
            </a:r>
            <a:r>
              <a:rPr lang="en-US" dirty="0" smtClean="0"/>
              <a:t> </a:t>
            </a:r>
            <a:r>
              <a:rPr lang="en-US" dirty="0" err="1" smtClean="0"/>
              <a:t>evocado</a:t>
            </a:r>
            <a:r>
              <a:rPr lang="en-US" dirty="0" smtClean="0"/>
              <a:t> da </a:t>
            </a:r>
            <a:r>
              <a:rPr lang="en-US" dirty="0" err="1" smtClean="0"/>
              <a:t>medula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6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Medida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redução</a:t>
            </a:r>
            <a:r>
              <a:rPr lang="en-US" sz="3200" dirty="0"/>
              <a:t> do </a:t>
            </a:r>
            <a:r>
              <a:rPr lang="en-US" sz="3200" dirty="0" err="1"/>
              <a:t>sangramento</a:t>
            </a:r>
            <a:r>
              <a:rPr lang="en-US" sz="3200" dirty="0"/>
              <a:t> no intra-</a:t>
            </a:r>
            <a:r>
              <a:rPr lang="en-US" sz="3200" dirty="0" err="1"/>
              <a:t>operatório</a:t>
            </a:r>
            <a:r>
              <a:rPr lang="en-US" sz="3200" dirty="0"/>
              <a:t> – </a:t>
            </a:r>
            <a:r>
              <a:rPr lang="en-US" sz="3200" dirty="0" err="1" smtClean="0"/>
              <a:t>Regula</a:t>
            </a:r>
            <a:r>
              <a:rPr lang="en-US" sz="3200" dirty="0" err="1" smtClean="0"/>
              <a:t>ção</a:t>
            </a:r>
            <a:r>
              <a:rPr lang="en-US" sz="3200" dirty="0" smtClean="0"/>
              <a:t> da </a:t>
            </a:r>
            <a:r>
              <a:rPr lang="en-US" sz="3200" dirty="0" err="1" smtClean="0"/>
              <a:t>temperatura</a:t>
            </a:r>
            <a:r>
              <a:rPr lang="en-US" sz="3200" dirty="0" smtClean="0"/>
              <a:t> corporal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Hipotermia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disfun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plaquetária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Hipotermia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um </a:t>
            </a:r>
            <a:r>
              <a:rPr lang="en-US" dirty="0" err="1" smtClean="0"/>
              <a:t>aumento</a:t>
            </a:r>
            <a:r>
              <a:rPr lang="en-US" dirty="0" smtClean="0"/>
              <a:t> de 26 a  30% de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Metanálise</a:t>
            </a:r>
            <a:r>
              <a:rPr lang="en-US" dirty="0" smtClean="0"/>
              <a:t> </a:t>
            </a:r>
            <a:r>
              <a:rPr lang="en-US" dirty="0" err="1" smtClean="0"/>
              <a:t>recente</a:t>
            </a:r>
            <a:r>
              <a:rPr lang="en-US" dirty="0" smtClean="0"/>
              <a:t>: Se </a:t>
            </a:r>
            <a:r>
              <a:rPr lang="en-US" dirty="0" err="1" smtClean="0"/>
              <a:t>perda</a:t>
            </a:r>
            <a:r>
              <a:rPr lang="en-US" dirty="0" smtClean="0"/>
              <a:t> de </a:t>
            </a:r>
            <a:r>
              <a:rPr lang="en-US" dirty="0" err="1" smtClean="0"/>
              <a:t>temperatura</a:t>
            </a:r>
            <a:r>
              <a:rPr lang="en-US" dirty="0" smtClean="0"/>
              <a:t> &lt; 1 </a:t>
            </a:r>
            <a:r>
              <a:rPr lang="en-US" dirty="0" err="1" smtClean="0"/>
              <a:t>grau</a:t>
            </a:r>
            <a:r>
              <a:rPr lang="en-US" dirty="0" smtClean="0"/>
              <a:t>,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e 16%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r>
              <a:rPr lang="en-US" dirty="0" smtClean="0"/>
              <a:t> e 22% a </a:t>
            </a:r>
            <a:r>
              <a:rPr lang="en-US" dirty="0" err="1" smtClean="0"/>
              <a:t>mais</a:t>
            </a:r>
            <a:r>
              <a:rPr lang="en-US" dirty="0" smtClean="0"/>
              <a:t> de taxa de </a:t>
            </a:r>
            <a:r>
              <a:rPr lang="en-US" dirty="0" err="1" smtClean="0"/>
              <a:t>transfusão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1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Medida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redução</a:t>
            </a:r>
            <a:r>
              <a:rPr lang="en-US" sz="3200" dirty="0"/>
              <a:t> do </a:t>
            </a:r>
            <a:r>
              <a:rPr lang="en-US" sz="3200" dirty="0" err="1"/>
              <a:t>sangramento</a:t>
            </a:r>
            <a:r>
              <a:rPr lang="en-US" sz="3200" dirty="0"/>
              <a:t> no intra-</a:t>
            </a:r>
            <a:r>
              <a:rPr lang="en-US" sz="3200" dirty="0" err="1"/>
              <a:t>operatório</a:t>
            </a:r>
            <a:r>
              <a:rPr lang="en-US" sz="3200" dirty="0"/>
              <a:t> – </a:t>
            </a:r>
            <a:r>
              <a:rPr lang="en-US" sz="3200" dirty="0" err="1"/>
              <a:t>P</a:t>
            </a:r>
            <a:r>
              <a:rPr lang="en-US" sz="3200" dirty="0" err="1" smtClean="0"/>
              <a:t>osicionamento</a:t>
            </a:r>
            <a:r>
              <a:rPr lang="en-US" sz="3200" dirty="0" smtClean="0"/>
              <a:t> do </a:t>
            </a:r>
            <a:r>
              <a:rPr lang="en-US" sz="3200" dirty="0" err="1" smtClean="0"/>
              <a:t>paciente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Redu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pressão</a:t>
            </a:r>
            <a:r>
              <a:rPr lang="en-US" dirty="0" smtClean="0"/>
              <a:t> abdominal </a:t>
            </a:r>
            <a:r>
              <a:rPr lang="en-US" dirty="0" err="1" smtClean="0"/>
              <a:t>consequentemente</a:t>
            </a:r>
            <a:r>
              <a:rPr lang="en-US" dirty="0" smtClean="0"/>
              <a:t> </a:t>
            </a:r>
            <a:r>
              <a:rPr lang="en-US" dirty="0" err="1" smtClean="0"/>
              <a:t>diminui</a:t>
            </a:r>
            <a:r>
              <a:rPr lang="en-US" dirty="0" smtClean="0"/>
              <a:t> a </a:t>
            </a:r>
            <a:r>
              <a:rPr lang="en-US" dirty="0" err="1" smtClean="0"/>
              <a:t>pressão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veia</a:t>
            </a:r>
            <a:r>
              <a:rPr lang="en-US" dirty="0" smtClean="0"/>
              <a:t> cava.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drenagem</a:t>
            </a:r>
            <a:r>
              <a:rPr lang="en-US" dirty="0" smtClean="0"/>
              <a:t> da </a:t>
            </a:r>
            <a:r>
              <a:rPr lang="en-US" dirty="0" err="1" smtClean="0"/>
              <a:t>coluna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ramos</a:t>
            </a:r>
            <a:r>
              <a:rPr lang="en-US" dirty="0" smtClean="0"/>
              <a:t> </a:t>
            </a:r>
            <a:r>
              <a:rPr lang="en-US" dirty="0" err="1" smtClean="0"/>
              <a:t>diretos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veia</a:t>
            </a:r>
            <a:r>
              <a:rPr lang="en-US" dirty="0" smtClean="0"/>
              <a:t> cava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válvulas</a:t>
            </a:r>
            <a:r>
              <a:rPr lang="en-US" dirty="0" smtClean="0"/>
              <a:t>. O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pessão</a:t>
            </a:r>
            <a:r>
              <a:rPr lang="en-US" dirty="0" smtClean="0"/>
              <a:t> da cava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congestão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venoso</a:t>
            </a:r>
            <a:r>
              <a:rPr lang="en-US" dirty="0" smtClean="0"/>
              <a:t> e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sangramento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9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Índice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redução</a:t>
            </a:r>
            <a:r>
              <a:rPr lang="en-US" dirty="0" smtClean="0"/>
              <a:t> da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r>
              <a:rPr lang="en-US" dirty="0" smtClean="0"/>
              <a:t> no: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Pré-Operatório</a:t>
            </a: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Intra-</a:t>
            </a:r>
            <a:r>
              <a:rPr lang="en-US" dirty="0" err="1" smtClean="0"/>
              <a:t>operatório</a:t>
            </a: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Pós</a:t>
            </a:r>
            <a:r>
              <a:rPr lang="en-US" dirty="0" smtClean="0"/>
              <a:t> </a:t>
            </a:r>
            <a:r>
              <a:rPr lang="en-US" dirty="0" err="1" smtClean="0"/>
              <a:t>operatório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2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Medida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redução</a:t>
            </a:r>
            <a:r>
              <a:rPr lang="en-US" sz="3600" dirty="0"/>
              <a:t> do </a:t>
            </a:r>
            <a:r>
              <a:rPr lang="en-US" sz="3600" dirty="0" err="1"/>
              <a:t>sangramento</a:t>
            </a:r>
            <a:r>
              <a:rPr lang="en-US" sz="3600" dirty="0"/>
              <a:t> no intra-</a:t>
            </a:r>
            <a:r>
              <a:rPr lang="en-US" sz="3600" dirty="0" err="1"/>
              <a:t>operatório</a:t>
            </a:r>
            <a:r>
              <a:rPr lang="en-US" sz="3600" dirty="0"/>
              <a:t> – </a:t>
            </a:r>
            <a:r>
              <a:rPr lang="en-US" sz="3600" dirty="0" err="1" smtClean="0"/>
              <a:t>T</a:t>
            </a:r>
            <a:r>
              <a:rPr lang="en-US" sz="3600" dirty="0" err="1" smtClean="0"/>
              <a:t>écnicas</a:t>
            </a:r>
            <a:r>
              <a:rPr lang="en-US" sz="3600" dirty="0" smtClean="0"/>
              <a:t> </a:t>
            </a:r>
            <a:r>
              <a:rPr lang="en-US" sz="3600" dirty="0" err="1" smtClean="0"/>
              <a:t>cirúrgicas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Infiltra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pele</a:t>
            </a:r>
            <a:r>
              <a:rPr lang="en-US" dirty="0" smtClean="0"/>
              <a:t> com </a:t>
            </a:r>
            <a:r>
              <a:rPr lang="en-US" dirty="0" err="1" smtClean="0"/>
              <a:t>lidocania</a:t>
            </a:r>
            <a:r>
              <a:rPr lang="en-US" dirty="0" smtClean="0"/>
              <a:t> + </a:t>
            </a:r>
            <a:r>
              <a:rPr lang="en-US" dirty="0" err="1" smtClean="0"/>
              <a:t>epinefrina</a:t>
            </a:r>
            <a:r>
              <a:rPr lang="en-US" dirty="0"/>
              <a:t> </a:t>
            </a:r>
            <a:r>
              <a:rPr lang="en-US" dirty="0" smtClean="0"/>
              <a:t>(1:500.000), </a:t>
            </a:r>
            <a:r>
              <a:rPr lang="en-US" dirty="0" err="1" smtClean="0"/>
              <a:t>dissecção</a:t>
            </a:r>
            <a:r>
              <a:rPr lang="en-US" dirty="0" smtClean="0"/>
              <a:t> </a:t>
            </a:r>
            <a:r>
              <a:rPr lang="en-US" dirty="0" err="1" smtClean="0"/>
              <a:t>subperioseteal</a:t>
            </a:r>
            <a:r>
              <a:rPr lang="en-US" dirty="0" smtClean="0"/>
              <a:t>, osteotomias </a:t>
            </a:r>
            <a:r>
              <a:rPr lang="en-US" dirty="0" err="1" smtClean="0"/>
              <a:t>realizadas</a:t>
            </a:r>
            <a:r>
              <a:rPr lang="en-US" dirty="0" smtClean="0"/>
              <a:t> no </a:t>
            </a:r>
            <a:r>
              <a:rPr lang="en-US" dirty="0" err="1" smtClean="0"/>
              <a:t>fim</a:t>
            </a:r>
            <a:r>
              <a:rPr lang="en-US" dirty="0" smtClean="0"/>
              <a:t> da </a:t>
            </a:r>
            <a:r>
              <a:rPr lang="en-US" dirty="0" err="1" smtClean="0"/>
              <a:t>cirurgia</a:t>
            </a:r>
            <a:r>
              <a:rPr lang="en-US" dirty="0" smtClean="0"/>
              <a:t>, </a:t>
            </a:r>
            <a:r>
              <a:rPr lang="en-US" dirty="0" err="1" smtClean="0"/>
              <a:t>hemostasia</a:t>
            </a:r>
            <a:r>
              <a:rPr lang="en-US" dirty="0" smtClean="0"/>
              <a:t> </a:t>
            </a:r>
            <a:r>
              <a:rPr lang="en-US" dirty="0" err="1" smtClean="0"/>
              <a:t>controlada</a:t>
            </a:r>
            <a:r>
              <a:rPr lang="en-US" dirty="0" smtClean="0"/>
              <a:t>, </a:t>
            </a:r>
            <a:r>
              <a:rPr lang="en-US" dirty="0" err="1" smtClean="0"/>
              <a:t>pressão</a:t>
            </a:r>
            <a:r>
              <a:rPr lang="en-US" dirty="0" smtClean="0"/>
              <a:t> </a:t>
            </a:r>
            <a:r>
              <a:rPr lang="en-US" dirty="0" err="1" smtClean="0"/>
              <a:t>hidrostática</a:t>
            </a:r>
            <a:r>
              <a:rPr lang="en-US" dirty="0" smtClean="0"/>
              <a:t> com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salina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hemostáticos</a:t>
            </a:r>
            <a:r>
              <a:rPr lang="en-US" dirty="0" smtClean="0"/>
              <a:t> </a:t>
            </a:r>
            <a:r>
              <a:rPr lang="en-US" dirty="0" err="1" smtClean="0"/>
              <a:t>tópicos</a:t>
            </a:r>
            <a:r>
              <a:rPr lang="en-US" dirty="0" smtClean="0"/>
              <a:t>: </a:t>
            </a:r>
            <a:r>
              <a:rPr lang="en-US" dirty="0" err="1" smtClean="0"/>
              <a:t>ativos</a:t>
            </a:r>
            <a:r>
              <a:rPr lang="en-US" dirty="0" smtClean="0"/>
              <a:t> e </a:t>
            </a:r>
            <a:r>
              <a:rPr lang="en-US" dirty="0" err="1" smtClean="0"/>
              <a:t>passivos</a:t>
            </a:r>
            <a:endParaRPr lang="en-US" dirty="0" smtClean="0"/>
          </a:p>
          <a:p>
            <a:pPr marL="857250" lvl="1" indent="-457200"/>
            <a:r>
              <a:rPr lang="en-US" dirty="0" err="1" smtClean="0"/>
              <a:t>Ativos</a:t>
            </a:r>
            <a:r>
              <a:rPr lang="en-US" dirty="0" smtClean="0"/>
              <a:t>: </a:t>
            </a:r>
            <a:r>
              <a:rPr lang="en-US" dirty="0" err="1" smtClean="0"/>
              <a:t>promove</a:t>
            </a:r>
            <a:r>
              <a:rPr lang="en-US" dirty="0" smtClean="0"/>
              <a:t> </a:t>
            </a:r>
            <a:r>
              <a:rPr lang="en-US" dirty="0" err="1" smtClean="0"/>
              <a:t>agregação</a:t>
            </a:r>
            <a:r>
              <a:rPr lang="en-US" dirty="0" smtClean="0"/>
              <a:t> </a:t>
            </a:r>
          </a:p>
          <a:p>
            <a:pPr marL="857250" lvl="1" indent="-457200"/>
            <a:r>
              <a:rPr lang="en-US" dirty="0" err="1" smtClean="0"/>
              <a:t>Passivos</a:t>
            </a:r>
            <a:r>
              <a:rPr lang="en-US" dirty="0" smtClean="0"/>
              <a:t>: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coágulo</a:t>
            </a:r>
            <a:r>
              <a:rPr lang="en-US" dirty="0" smtClean="0"/>
              <a:t> de </a:t>
            </a:r>
            <a:r>
              <a:rPr lang="en-US" dirty="0" err="1" smtClean="0"/>
              <a:t>fibrina</a:t>
            </a:r>
            <a:endParaRPr lang="en-US" dirty="0" smtClean="0"/>
          </a:p>
          <a:p>
            <a:pPr marL="857250" lvl="1" indent="-457200"/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10 </a:t>
            </a:r>
            <a:r>
              <a:rPr lang="en-US" dirty="0" err="1" smtClean="0"/>
              <a:t>minutos</a:t>
            </a:r>
            <a:endParaRPr lang="en-US" dirty="0" smtClean="0"/>
          </a:p>
          <a:p>
            <a:pPr marL="857250" lvl="1" indent="-457200"/>
            <a:r>
              <a:rPr lang="en-US" dirty="0" err="1" smtClean="0"/>
              <a:t>Recomenda</a:t>
            </a:r>
            <a:r>
              <a:rPr lang="en-US" dirty="0" smtClean="0"/>
              <a:t>-se a </a:t>
            </a:r>
            <a:r>
              <a:rPr lang="en-US" dirty="0" err="1" smtClean="0"/>
              <a:t>remoção</a:t>
            </a:r>
            <a:r>
              <a:rPr lang="en-US" dirty="0" smtClean="0"/>
              <a:t> </a:t>
            </a:r>
            <a:r>
              <a:rPr lang="en-US" dirty="0" err="1" smtClean="0"/>
              <a:t>destes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r>
              <a:rPr lang="en-US" dirty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hemostasia</a:t>
            </a:r>
            <a:r>
              <a:rPr lang="en-US" dirty="0" smtClean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gerar</a:t>
            </a:r>
            <a:r>
              <a:rPr lang="en-US" dirty="0" smtClean="0"/>
              <a:t> </a:t>
            </a:r>
            <a:r>
              <a:rPr lang="en-US" dirty="0" err="1" smtClean="0"/>
              <a:t>complicações</a:t>
            </a:r>
            <a:endParaRPr lang="en-US" dirty="0" smtClean="0"/>
          </a:p>
          <a:p>
            <a:pPr marL="857250" lvl="1" indent="-457200"/>
            <a:endParaRPr lang="en-US" dirty="0"/>
          </a:p>
          <a:p>
            <a:pPr marL="457200" indent="-457200"/>
            <a:r>
              <a:rPr lang="en-US" dirty="0" err="1" smtClean="0"/>
              <a:t>Cirurgia</a:t>
            </a:r>
            <a:r>
              <a:rPr lang="en-US" dirty="0" smtClean="0"/>
              <a:t> </a:t>
            </a:r>
            <a:r>
              <a:rPr lang="en-US" dirty="0" err="1" smtClean="0"/>
              <a:t>minimamente</a:t>
            </a:r>
            <a:r>
              <a:rPr lang="en-US" dirty="0" smtClean="0"/>
              <a:t> </a:t>
            </a:r>
            <a:r>
              <a:rPr lang="en-US" dirty="0" err="1" smtClean="0"/>
              <a:t>invasiva</a:t>
            </a:r>
            <a:r>
              <a:rPr lang="en-US" dirty="0" smtClean="0"/>
              <a:t>: </a:t>
            </a:r>
            <a:r>
              <a:rPr lang="en-US" dirty="0" err="1" smtClean="0"/>
              <a:t>vantagens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paciente</a:t>
            </a:r>
            <a:r>
              <a:rPr lang="en-US" dirty="0" smtClean="0"/>
              <a:t> (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sangramento</a:t>
            </a:r>
            <a:r>
              <a:rPr lang="en-US" dirty="0" smtClean="0"/>
              <a:t>, </a:t>
            </a:r>
            <a:r>
              <a:rPr lang="en-US" dirty="0" err="1" smtClean="0"/>
              <a:t>dor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), </a:t>
            </a:r>
            <a:r>
              <a:rPr lang="en-US" dirty="0" err="1" smtClean="0"/>
              <a:t>desvantagem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cirurgião</a:t>
            </a:r>
            <a:r>
              <a:rPr lang="en-US" dirty="0" smtClean="0"/>
              <a:t> (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aprendizado</a:t>
            </a:r>
            <a:r>
              <a:rPr lang="en-US" dirty="0" smtClean="0"/>
              <a:t>, instrumental,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857250" lvl="1" indent="-457200"/>
            <a:endParaRPr lang="en-US" dirty="0"/>
          </a:p>
          <a:p>
            <a:pPr marL="85725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3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Medida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redução</a:t>
            </a:r>
            <a:r>
              <a:rPr lang="en-US" dirty="0">
                <a:solidFill>
                  <a:srgbClr val="FF0000"/>
                </a:solidFill>
              </a:rPr>
              <a:t> no </a:t>
            </a:r>
            <a:r>
              <a:rPr lang="en-US" dirty="0" err="1">
                <a:solidFill>
                  <a:srgbClr val="FF0000"/>
                </a:solidFill>
              </a:rPr>
              <a:t>sangramento</a:t>
            </a:r>
            <a:r>
              <a:rPr lang="en-US" dirty="0">
                <a:solidFill>
                  <a:srgbClr val="FF0000"/>
                </a:solidFill>
              </a:rPr>
              <a:t> no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ós</a:t>
            </a:r>
            <a:r>
              <a:rPr lang="en-US" dirty="0" err="1" smtClean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operatório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saver no </a:t>
            </a:r>
            <a:r>
              <a:rPr lang="en-US" dirty="0" err="1" smtClean="0"/>
              <a:t>p</a:t>
            </a:r>
            <a:r>
              <a:rPr lang="en-US" dirty="0" err="1" smtClean="0"/>
              <a:t>ós</a:t>
            </a:r>
            <a:r>
              <a:rPr lang="en-US" dirty="0" smtClean="0"/>
              <a:t> </a:t>
            </a:r>
            <a:r>
              <a:rPr lang="en-US" dirty="0" err="1" smtClean="0"/>
              <a:t>operatório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5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Considerações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finais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n-US" dirty="0" err="1">
                <a:solidFill>
                  <a:srgbClr val="FF0000"/>
                </a:solidFill>
              </a:rPr>
              <a:t>transfusões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Indica</a:t>
            </a:r>
            <a:r>
              <a:rPr lang="en-US" dirty="0" err="1" smtClean="0"/>
              <a:t>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transfusão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Recomenda</a:t>
            </a:r>
            <a:r>
              <a:rPr lang="en-US" dirty="0" smtClean="0"/>
              <a:t>-se </a:t>
            </a:r>
            <a:r>
              <a:rPr lang="en-US" dirty="0" err="1" smtClean="0"/>
              <a:t>Transfusão</a:t>
            </a:r>
            <a:r>
              <a:rPr lang="en-US" dirty="0" smtClean="0"/>
              <a:t> com </a:t>
            </a:r>
            <a:r>
              <a:rPr lang="en-US" dirty="0" err="1" smtClean="0"/>
              <a:t>Hb</a:t>
            </a:r>
            <a:r>
              <a:rPr lang="en-US" dirty="0" smtClean="0"/>
              <a:t>&lt;7,0 e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recomenda</a:t>
            </a:r>
            <a:r>
              <a:rPr lang="en-US" dirty="0" smtClean="0"/>
              <a:t> com </a:t>
            </a:r>
            <a:r>
              <a:rPr lang="en-US" dirty="0" err="1" smtClean="0"/>
              <a:t>Hb</a:t>
            </a:r>
            <a:r>
              <a:rPr lang="en-US" dirty="0" smtClean="0"/>
              <a:t> &gt; 10,0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71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Considerações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 err="1" smtClean="0">
                <a:solidFill>
                  <a:srgbClr val="FF0000"/>
                </a:solidFill>
              </a:rPr>
              <a:t>Uso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combinado</a:t>
            </a:r>
            <a:r>
              <a:rPr lang="en-US" dirty="0" smtClean="0">
                <a:solidFill>
                  <a:srgbClr val="FF0000"/>
                </a:solidFill>
              </a:rPr>
              <a:t> das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écnicas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combinado</a:t>
            </a:r>
            <a:r>
              <a:rPr lang="en-US" dirty="0" smtClean="0"/>
              <a:t> de </a:t>
            </a:r>
            <a:r>
              <a:rPr lang="en-US" dirty="0" err="1" smtClean="0"/>
              <a:t>t</a:t>
            </a:r>
            <a:r>
              <a:rPr lang="en-US" dirty="0" err="1" smtClean="0"/>
              <a:t>écnicas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estudo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consderar</a:t>
            </a:r>
            <a:r>
              <a:rPr lang="en-US" dirty="0" smtClean="0"/>
              <a:t> o </a:t>
            </a:r>
            <a:r>
              <a:rPr lang="en-US" dirty="0" err="1" smtClean="0"/>
              <a:t>acúmulo</a:t>
            </a:r>
            <a:r>
              <a:rPr lang="en-US" dirty="0" smtClean="0"/>
              <a:t> dos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promissores</a:t>
            </a:r>
            <a:r>
              <a:rPr lang="en-US" dirty="0" smtClean="0"/>
              <a:t>: </a:t>
            </a:r>
            <a:r>
              <a:rPr lang="en-US" dirty="0" err="1" smtClean="0"/>
              <a:t>hemodiluição</a:t>
            </a:r>
            <a:r>
              <a:rPr lang="en-US" dirty="0" smtClean="0"/>
              <a:t>, </a:t>
            </a:r>
            <a:r>
              <a:rPr lang="en-US" dirty="0" err="1" smtClean="0"/>
              <a:t>Ácido</a:t>
            </a:r>
            <a:r>
              <a:rPr lang="en-US" dirty="0" smtClean="0"/>
              <a:t> </a:t>
            </a:r>
            <a:r>
              <a:rPr lang="en-US" dirty="0" err="1" smtClean="0"/>
              <a:t>Tranexâmico</a:t>
            </a:r>
            <a:r>
              <a:rPr lang="en-US" dirty="0" smtClean="0"/>
              <a:t>, </a:t>
            </a:r>
            <a:r>
              <a:rPr lang="en-US" dirty="0" err="1" smtClean="0"/>
              <a:t>morfina</a:t>
            </a:r>
            <a:r>
              <a:rPr lang="en-US" dirty="0" smtClean="0"/>
              <a:t> </a:t>
            </a:r>
            <a:r>
              <a:rPr lang="en-US" dirty="0" err="1" smtClean="0"/>
              <a:t>intratecal</a:t>
            </a:r>
            <a:r>
              <a:rPr lang="en-US" dirty="0" smtClean="0"/>
              <a:t>, </a:t>
            </a:r>
            <a:r>
              <a:rPr lang="en-US" dirty="0" err="1" smtClean="0"/>
              <a:t>posicionamento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, </a:t>
            </a:r>
            <a:r>
              <a:rPr lang="en-US" dirty="0" err="1" smtClean="0"/>
              <a:t>modificações</a:t>
            </a:r>
            <a:r>
              <a:rPr lang="en-US" dirty="0" smtClean="0"/>
              <a:t> das </a:t>
            </a:r>
            <a:r>
              <a:rPr lang="en-US" dirty="0" err="1" smtClean="0"/>
              <a:t>técnicas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976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</a:t>
            </a:r>
            <a:r>
              <a:rPr lang="en-US" dirty="0" err="1" smtClean="0"/>
              <a:t>ão</a:t>
            </a:r>
            <a:r>
              <a:rPr lang="en-US" dirty="0" smtClean="0"/>
              <a:t> / </a:t>
            </a:r>
            <a:r>
              <a:rPr lang="en-US" dirty="0" err="1" smtClean="0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sa</a:t>
            </a:r>
            <a:r>
              <a:rPr lang="en-US" dirty="0" err="1" smtClean="0"/>
              <a:t>úde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papel</a:t>
            </a:r>
            <a:r>
              <a:rPr lang="en-US" dirty="0" smtClean="0"/>
              <a:t> 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responsabilidade</a:t>
            </a:r>
            <a:r>
              <a:rPr lang="en-US" dirty="0" smtClean="0"/>
              <a:t>. No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cirurgias</a:t>
            </a:r>
            <a:r>
              <a:rPr lang="en-US" dirty="0" smtClean="0"/>
              <a:t> de </a:t>
            </a:r>
            <a:r>
              <a:rPr lang="en-US" dirty="0" err="1" smtClean="0"/>
              <a:t>coluna</a:t>
            </a:r>
            <a:r>
              <a:rPr lang="en-US" dirty="0" smtClean="0"/>
              <a:t>, a </a:t>
            </a:r>
            <a:r>
              <a:rPr lang="en-US" dirty="0" err="1" smtClean="0"/>
              <a:t>interação</a:t>
            </a:r>
            <a:r>
              <a:rPr lang="en-US" dirty="0" smtClean="0"/>
              <a:t> de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anestesia</a:t>
            </a:r>
            <a:r>
              <a:rPr lang="en-US" dirty="0" smtClean="0"/>
              <a:t>,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especialista</a:t>
            </a:r>
            <a:r>
              <a:rPr lang="en-US" dirty="0" smtClean="0"/>
              <a:t> de </a:t>
            </a:r>
            <a:r>
              <a:rPr lang="en-US" dirty="0" err="1" smtClean="0"/>
              <a:t>coluna</a:t>
            </a:r>
            <a:r>
              <a:rPr lang="en-US" dirty="0" smtClean="0"/>
              <a:t> e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cuidados</a:t>
            </a:r>
            <a:r>
              <a:rPr lang="en-US" dirty="0" smtClean="0"/>
              <a:t> </a:t>
            </a:r>
            <a:r>
              <a:rPr lang="en-US" dirty="0" err="1" smtClean="0"/>
              <a:t>intensivos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trabalhar</a:t>
            </a:r>
            <a:r>
              <a:rPr lang="en-US" dirty="0" smtClean="0"/>
              <a:t> de forma </a:t>
            </a:r>
            <a:r>
              <a:rPr lang="en-US" dirty="0" err="1" smtClean="0"/>
              <a:t>coordenada</a:t>
            </a:r>
            <a:r>
              <a:rPr lang="en-US" dirty="0" smtClean="0"/>
              <a:t> e </a:t>
            </a:r>
            <a:r>
              <a:rPr lang="en-US" dirty="0" err="1" smtClean="0"/>
              <a:t>sincronizada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melhor</a:t>
            </a:r>
            <a:r>
              <a:rPr lang="en-US" dirty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paciente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combinadas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redução</a:t>
            </a:r>
            <a:r>
              <a:rPr lang="en-US" dirty="0" smtClean="0"/>
              <a:t> do </a:t>
            </a:r>
            <a:r>
              <a:rPr lang="en-US" dirty="0" err="1" smtClean="0"/>
              <a:t>sangramento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de </a:t>
            </a:r>
            <a:r>
              <a:rPr lang="en-US" dirty="0" err="1" smtClean="0"/>
              <a:t>rotina</a:t>
            </a:r>
            <a:r>
              <a:rPr lang="en-US" dirty="0" smtClean="0"/>
              <a:t>, com </a:t>
            </a:r>
            <a:r>
              <a:rPr lang="en-US" dirty="0" err="1" smtClean="0"/>
              <a:t>cautela</a:t>
            </a:r>
            <a:r>
              <a:rPr lang="en-US" dirty="0" smtClean="0"/>
              <a:t>,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revisão</a:t>
            </a:r>
            <a:r>
              <a:rPr lang="en-US" dirty="0" smtClean="0"/>
              <a:t> </a:t>
            </a:r>
            <a:r>
              <a:rPr lang="en-US" dirty="0" err="1" smtClean="0"/>
              <a:t>sistemática</a:t>
            </a:r>
            <a:r>
              <a:rPr lang="en-US" dirty="0" smtClean="0"/>
              <a:t> de </a:t>
            </a:r>
            <a:r>
              <a:rPr lang="en-US" dirty="0" err="1" smtClean="0"/>
              <a:t>conceitos</a:t>
            </a:r>
            <a:r>
              <a:rPr lang="en-US" dirty="0" smtClean="0"/>
              <a:t>, </a:t>
            </a:r>
            <a:r>
              <a:rPr lang="en-US" dirty="0" err="1" smtClean="0"/>
              <a:t>técnicas</a:t>
            </a:r>
            <a:r>
              <a:rPr lang="en-US" dirty="0" smtClean="0"/>
              <a:t> e </a:t>
            </a:r>
            <a:r>
              <a:rPr lang="en-US" dirty="0" err="1" smtClean="0"/>
              <a:t>medicamentos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melhora</a:t>
            </a:r>
            <a:r>
              <a:rPr lang="en-US" dirty="0" smtClean="0"/>
              <a:t> no </a:t>
            </a:r>
            <a:r>
              <a:rPr lang="en-US" dirty="0" err="1" smtClean="0"/>
              <a:t>quesito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endParaRPr lang="en-US" dirty="0" smtClean="0"/>
          </a:p>
          <a:p>
            <a:r>
              <a:rPr lang="en-US" dirty="0" smtClean="0"/>
              <a:t>Vale </a:t>
            </a:r>
            <a:r>
              <a:rPr lang="en-US" dirty="0" err="1" smtClean="0"/>
              <a:t>lembrar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transfusão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riscos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paciente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2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Medida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redução</a:t>
            </a:r>
            <a:r>
              <a:rPr lang="en-US" dirty="0" smtClean="0">
                <a:solidFill>
                  <a:srgbClr val="FF0000"/>
                </a:solidFill>
              </a:rPr>
              <a:t> no </a:t>
            </a:r>
            <a:r>
              <a:rPr lang="en-US" dirty="0" err="1" smtClean="0">
                <a:solidFill>
                  <a:srgbClr val="FF0000"/>
                </a:solidFill>
              </a:rPr>
              <a:t>sangramento</a:t>
            </a:r>
            <a:r>
              <a:rPr lang="en-US" dirty="0" smtClean="0">
                <a:solidFill>
                  <a:srgbClr val="FF0000"/>
                </a:solidFill>
              </a:rPr>
              <a:t> no </a:t>
            </a:r>
            <a:r>
              <a:rPr lang="en-US" dirty="0" err="1" smtClean="0">
                <a:solidFill>
                  <a:srgbClr val="FF0000"/>
                </a:solidFill>
              </a:rPr>
              <a:t>pré-operatório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Otimização</a:t>
            </a:r>
            <a:r>
              <a:rPr lang="en-US" dirty="0" smtClean="0"/>
              <a:t> das </a:t>
            </a:r>
            <a:r>
              <a:rPr lang="en-US" dirty="0" err="1" smtClean="0"/>
              <a:t>medicações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possam</a:t>
            </a:r>
            <a:r>
              <a:rPr lang="en-US" dirty="0" smtClean="0"/>
              <a:t> </a:t>
            </a:r>
            <a:r>
              <a:rPr lang="en-US" dirty="0" err="1" smtClean="0"/>
              <a:t>afetar</a:t>
            </a:r>
            <a:r>
              <a:rPr lang="en-US" dirty="0" smtClean="0"/>
              <a:t> o </a:t>
            </a:r>
            <a:r>
              <a:rPr lang="en-US" dirty="0" err="1" smtClean="0"/>
              <a:t>sangramento</a:t>
            </a:r>
            <a:r>
              <a:rPr lang="en-US" dirty="0" smtClean="0"/>
              <a:t> no intra-</a:t>
            </a:r>
            <a:r>
              <a:rPr lang="en-US" dirty="0" err="1" smtClean="0"/>
              <a:t>operatório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Auto </a:t>
            </a:r>
            <a:r>
              <a:rPr lang="en-US" dirty="0" err="1" smtClean="0"/>
              <a:t>doação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3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Otimização</a:t>
            </a:r>
            <a:r>
              <a:rPr lang="en-US" dirty="0" smtClean="0"/>
              <a:t> das </a:t>
            </a:r>
            <a:r>
              <a:rPr lang="en-US" dirty="0" err="1" smtClean="0"/>
              <a:t>medicações</a:t>
            </a:r>
            <a:r>
              <a:rPr lang="en-US" dirty="0" smtClean="0"/>
              <a:t> - 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AAS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baixas</a:t>
            </a:r>
            <a:r>
              <a:rPr lang="en-US" dirty="0" smtClean="0"/>
              <a:t> doses:</a:t>
            </a:r>
            <a:endParaRPr lang="en-US" dirty="0"/>
          </a:p>
          <a:p>
            <a:pPr lvl="1"/>
            <a:r>
              <a:rPr lang="en-US" dirty="0" err="1" smtClean="0"/>
              <a:t>Suspensão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fator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precedente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10,2% dos </a:t>
            </a:r>
            <a:r>
              <a:rPr lang="en-US" dirty="0" err="1" smtClean="0">
                <a:sym typeface="Wingdings"/>
              </a:rPr>
              <a:t>pacientes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desenvolveram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eventos</a:t>
            </a:r>
            <a:r>
              <a:rPr lang="en-US" dirty="0" smtClean="0">
                <a:sym typeface="Wingdings"/>
              </a:rPr>
              <a:t> cardio-</a:t>
            </a:r>
            <a:r>
              <a:rPr lang="en-US" dirty="0" err="1" smtClean="0">
                <a:sym typeface="Wingdings"/>
              </a:rPr>
              <a:t>vasculares</a:t>
            </a:r>
            <a:endParaRPr lang="en-US" dirty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Manutenção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complicações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relacionadas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sangramento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1,5x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Suspensão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7 </a:t>
            </a:r>
            <a:r>
              <a:rPr lang="en-US" dirty="0" err="1" smtClean="0">
                <a:sym typeface="Wingdings"/>
              </a:rPr>
              <a:t>dias</a:t>
            </a:r>
            <a:r>
              <a:rPr lang="en-US" dirty="0" smtClean="0">
                <a:sym typeface="Wingdings"/>
              </a:rPr>
              <a:t> antes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procedimentos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neurocirúrgicos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EXCESSÃO: </a:t>
            </a:r>
            <a:r>
              <a:rPr lang="en-US" dirty="0" err="1" smtClean="0">
                <a:sym typeface="Wingdings"/>
              </a:rPr>
              <a:t>manter</a:t>
            </a:r>
            <a:r>
              <a:rPr lang="en-US" dirty="0" smtClean="0">
                <a:sym typeface="Wingdings"/>
              </a:rPr>
              <a:t> se IAM </a:t>
            </a:r>
            <a:r>
              <a:rPr lang="en-US" dirty="0" err="1" smtClean="0">
                <a:sym typeface="Wingdings"/>
              </a:rPr>
              <a:t>até</a:t>
            </a:r>
            <a:r>
              <a:rPr lang="en-US" dirty="0" smtClean="0">
                <a:sym typeface="Wingdings"/>
              </a:rPr>
              <a:t> 6 </a:t>
            </a:r>
            <a:r>
              <a:rPr lang="en-US" dirty="0" err="1" smtClean="0">
                <a:sym typeface="Wingdings"/>
              </a:rPr>
              <a:t>semanas</a:t>
            </a:r>
            <a:r>
              <a:rPr lang="en-US" dirty="0" smtClean="0">
                <a:sym typeface="Wingdings"/>
              </a:rPr>
              <a:t> antes da </a:t>
            </a:r>
            <a:r>
              <a:rPr lang="en-US" dirty="0" err="1" smtClean="0">
                <a:sym typeface="Wingdings"/>
              </a:rPr>
              <a:t>cirurgia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stent </a:t>
            </a:r>
            <a:r>
              <a:rPr lang="en-US" dirty="0" err="1" smtClean="0">
                <a:sym typeface="Wingdings"/>
              </a:rPr>
              <a:t>até</a:t>
            </a:r>
            <a:r>
              <a:rPr lang="en-US" dirty="0" smtClean="0">
                <a:sym typeface="Wingdings"/>
              </a:rPr>
              <a:t> 12 </a:t>
            </a:r>
            <a:r>
              <a:rPr lang="en-US" dirty="0" err="1" smtClean="0">
                <a:sym typeface="Wingdings"/>
              </a:rPr>
              <a:t>semanas</a:t>
            </a:r>
            <a:r>
              <a:rPr lang="en-US" dirty="0" smtClean="0">
                <a:sym typeface="Wingdings"/>
              </a:rPr>
              <a:t> antes da </a:t>
            </a:r>
            <a:r>
              <a:rPr lang="en-US" dirty="0" err="1" smtClean="0">
                <a:sym typeface="Wingdings"/>
              </a:rPr>
              <a:t>cirurgia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845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Otimização</a:t>
            </a:r>
            <a:r>
              <a:rPr lang="en-US" dirty="0" smtClean="0"/>
              <a:t> das </a:t>
            </a:r>
            <a:r>
              <a:rPr lang="en-US" dirty="0" err="1" smtClean="0"/>
              <a:t>medicações</a:t>
            </a:r>
            <a:r>
              <a:rPr lang="en-US" dirty="0" smtClean="0"/>
              <a:t> - </a:t>
            </a:r>
            <a:r>
              <a:rPr lang="en-US" dirty="0" err="1"/>
              <a:t>C</a:t>
            </a:r>
            <a:r>
              <a:rPr lang="en-US" dirty="0" err="1" smtClean="0"/>
              <a:t>lopidogrel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50% o </a:t>
            </a:r>
            <a:r>
              <a:rPr lang="en-US" dirty="0" err="1" smtClean="0"/>
              <a:t>sangramento</a:t>
            </a:r>
            <a:r>
              <a:rPr lang="en-US" dirty="0" smtClean="0"/>
              <a:t> e </a:t>
            </a:r>
            <a:r>
              <a:rPr lang="en-US" dirty="0" err="1" smtClean="0"/>
              <a:t>taxas</a:t>
            </a:r>
            <a:r>
              <a:rPr lang="en-US" dirty="0" smtClean="0"/>
              <a:t> de </a:t>
            </a:r>
            <a:r>
              <a:rPr lang="en-US" dirty="0" err="1" smtClean="0"/>
              <a:t>transfusão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NÃO </a:t>
            </a:r>
            <a:r>
              <a:rPr lang="en-US" dirty="0" err="1" smtClean="0"/>
              <a:t>aumentou</a:t>
            </a:r>
            <a:r>
              <a:rPr lang="en-US" dirty="0" smtClean="0"/>
              <a:t> </a:t>
            </a:r>
            <a:r>
              <a:rPr lang="en-US" dirty="0" err="1" smtClean="0"/>
              <a:t>morbidade</a:t>
            </a:r>
            <a:r>
              <a:rPr lang="en-US" dirty="0" smtClean="0"/>
              <a:t>/</a:t>
            </a:r>
            <a:r>
              <a:rPr lang="en-US" dirty="0" err="1" smtClean="0"/>
              <a:t>mortalidade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2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Otimização</a:t>
            </a:r>
            <a:r>
              <a:rPr lang="en-US" dirty="0" smtClean="0"/>
              <a:t> das </a:t>
            </a:r>
            <a:r>
              <a:rPr lang="en-US" dirty="0" err="1" smtClean="0"/>
              <a:t>medicações</a:t>
            </a:r>
            <a:r>
              <a:rPr lang="en-US" dirty="0" smtClean="0"/>
              <a:t> - 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Inibidores</a:t>
            </a:r>
            <a:r>
              <a:rPr lang="en-US" dirty="0" smtClean="0"/>
              <a:t> de COX </a:t>
            </a:r>
            <a:r>
              <a:rPr lang="en-US" dirty="0" err="1" smtClean="0"/>
              <a:t>reversíveis</a:t>
            </a:r>
            <a:r>
              <a:rPr lang="en-US" dirty="0" smtClean="0"/>
              <a:t> com </a:t>
            </a:r>
            <a:r>
              <a:rPr lang="en-US" dirty="0" err="1" smtClean="0"/>
              <a:t>efeitos</a:t>
            </a:r>
            <a:r>
              <a:rPr lang="en-US" dirty="0" smtClean="0"/>
              <a:t> anti-</a:t>
            </a:r>
            <a:r>
              <a:rPr lang="en-US" dirty="0" err="1" smtClean="0"/>
              <a:t>plaquetários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Efeitos</a:t>
            </a:r>
            <a:r>
              <a:rPr lang="en-US" dirty="0" smtClean="0"/>
              <a:t> </a:t>
            </a:r>
            <a:r>
              <a:rPr lang="en-US" dirty="0" err="1" smtClean="0"/>
              <a:t>desaparecem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24 </a:t>
            </a:r>
            <a:r>
              <a:rPr lang="en-US" dirty="0" err="1" smtClean="0"/>
              <a:t>horas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9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</a:t>
            </a:r>
            <a:r>
              <a:rPr lang="en-US" dirty="0" err="1" smtClean="0"/>
              <a:t>doação</a:t>
            </a:r>
            <a:r>
              <a:rPr lang="en-US" dirty="0" smtClean="0"/>
              <a:t> </a:t>
            </a:r>
            <a:r>
              <a:rPr lang="en-US" dirty="0" err="1" smtClean="0"/>
              <a:t>sanguínea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Seguro</a:t>
            </a:r>
            <a:r>
              <a:rPr lang="en-US" dirty="0" smtClean="0"/>
              <a:t>. </a:t>
            </a:r>
            <a:r>
              <a:rPr lang="en-US" dirty="0" err="1" smtClean="0"/>
              <a:t>Eficaz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Brookfield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Mesmo</a:t>
            </a:r>
            <a:r>
              <a:rPr lang="en-US" dirty="0" smtClean="0">
                <a:sym typeface="Wingdings"/>
              </a:rPr>
              <a:t> com auto-</a:t>
            </a:r>
            <a:r>
              <a:rPr lang="en-US" dirty="0" err="1" smtClean="0">
                <a:sym typeface="Wingdings"/>
              </a:rPr>
              <a:t>transfusão</a:t>
            </a:r>
            <a:r>
              <a:rPr lang="en-US" dirty="0" smtClean="0">
                <a:sym typeface="Wingdings"/>
              </a:rPr>
              <a:t>, taxa de </a:t>
            </a:r>
            <a:r>
              <a:rPr lang="en-US" dirty="0" err="1" smtClean="0">
                <a:sym typeface="Wingdings"/>
              </a:rPr>
              <a:t>alo-transfusão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foi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mesma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5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Medida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redução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dirty="0" err="1" smtClean="0">
                <a:solidFill>
                  <a:srgbClr val="FF0000"/>
                </a:solidFill>
              </a:rPr>
              <a:t>sangramento</a:t>
            </a:r>
            <a:r>
              <a:rPr lang="en-US" dirty="0" smtClean="0">
                <a:solidFill>
                  <a:srgbClr val="FF0000"/>
                </a:solidFill>
              </a:rPr>
              <a:t> no intra-</a:t>
            </a:r>
            <a:r>
              <a:rPr lang="en-US" dirty="0" err="1" smtClean="0">
                <a:solidFill>
                  <a:srgbClr val="FF0000"/>
                </a:solidFill>
              </a:rPr>
              <a:t>operatório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Hemodiluição</a:t>
            </a:r>
            <a:r>
              <a:rPr lang="en-US" dirty="0" smtClean="0"/>
              <a:t> </a:t>
            </a:r>
            <a:r>
              <a:rPr lang="en-US" dirty="0" err="1" smtClean="0"/>
              <a:t>normovolêmica</a:t>
            </a:r>
            <a:r>
              <a:rPr lang="en-US" dirty="0" smtClean="0"/>
              <a:t> </a:t>
            </a:r>
            <a:r>
              <a:rPr lang="en-US" dirty="0" err="1" smtClean="0"/>
              <a:t>aguda</a:t>
            </a:r>
            <a:endParaRPr lang="en-US" dirty="0" smtClean="0"/>
          </a:p>
          <a:p>
            <a:r>
              <a:rPr lang="en-US" dirty="0" smtClean="0"/>
              <a:t>Cell saver</a:t>
            </a:r>
          </a:p>
          <a:p>
            <a:r>
              <a:rPr lang="en-US" dirty="0" err="1" smtClean="0"/>
              <a:t>Medicamentos</a:t>
            </a:r>
            <a:endParaRPr lang="en-US" dirty="0" smtClean="0"/>
          </a:p>
          <a:p>
            <a:pPr lvl="1"/>
            <a:r>
              <a:rPr lang="en-US" dirty="0" err="1" smtClean="0"/>
              <a:t>Aprotinina</a:t>
            </a:r>
            <a:endParaRPr lang="en-US" dirty="0" smtClean="0"/>
          </a:p>
          <a:p>
            <a:pPr lvl="1"/>
            <a:r>
              <a:rPr lang="en-US" dirty="0" err="1" smtClean="0"/>
              <a:t>Ácido</a:t>
            </a:r>
            <a:r>
              <a:rPr lang="en-US" dirty="0" smtClean="0"/>
              <a:t> </a:t>
            </a:r>
            <a:r>
              <a:rPr lang="en-US" dirty="0" err="1" smtClean="0"/>
              <a:t>Tranexâmico</a:t>
            </a:r>
            <a:endParaRPr lang="en-US" dirty="0" smtClean="0"/>
          </a:p>
          <a:p>
            <a:pPr lvl="1"/>
            <a:r>
              <a:rPr lang="en-US" dirty="0" err="1" smtClean="0"/>
              <a:t>Ácido</a:t>
            </a:r>
            <a:r>
              <a:rPr lang="en-US" dirty="0" smtClean="0"/>
              <a:t> Epsilon </a:t>
            </a:r>
            <a:r>
              <a:rPr lang="en-US" dirty="0" err="1" smtClean="0"/>
              <a:t>Aminocapróico</a:t>
            </a:r>
            <a:endParaRPr lang="en-US" dirty="0" smtClean="0"/>
          </a:p>
          <a:p>
            <a:pPr lvl="1"/>
            <a:r>
              <a:rPr lang="en-US" dirty="0" err="1" smtClean="0"/>
              <a:t>Fator</a:t>
            </a:r>
            <a:r>
              <a:rPr lang="en-US" dirty="0" smtClean="0"/>
              <a:t> </a:t>
            </a:r>
            <a:r>
              <a:rPr lang="en-US" dirty="0" err="1" smtClean="0"/>
              <a:t>VIIa</a:t>
            </a:r>
            <a:r>
              <a:rPr lang="en-US" dirty="0" smtClean="0"/>
              <a:t> </a:t>
            </a:r>
            <a:r>
              <a:rPr lang="en-US" dirty="0" err="1" smtClean="0"/>
              <a:t>recombinante</a:t>
            </a:r>
            <a:endParaRPr lang="en-US" dirty="0" smtClean="0"/>
          </a:p>
          <a:p>
            <a:pPr lvl="1"/>
            <a:r>
              <a:rPr lang="en-US" dirty="0" err="1" smtClean="0"/>
              <a:t>Desmopressina</a:t>
            </a:r>
            <a:endParaRPr lang="en-US" dirty="0" smtClean="0"/>
          </a:p>
          <a:p>
            <a:pPr lvl="1"/>
            <a:r>
              <a:rPr lang="en-US" dirty="0" err="1" smtClean="0"/>
              <a:t>Morfina</a:t>
            </a:r>
            <a:r>
              <a:rPr lang="en-US" dirty="0" smtClean="0"/>
              <a:t> </a:t>
            </a:r>
            <a:r>
              <a:rPr lang="en-US" dirty="0" err="1" smtClean="0"/>
              <a:t>intratecal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Hipotensão</a:t>
            </a:r>
            <a:r>
              <a:rPr lang="en-US" dirty="0" smtClean="0"/>
              <a:t> </a:t>
            </a:r>
            <a:r>
              <a:rPr lang="en-US" dirty="0" err="1" smtClean="0"/>
              <a:t>controlada</a:t>
            </a:r>
            <a:endParaRPr lang="en-US" dirty="0" smtClean="0"/>
          </a:p>
          <a:p>
            <a:r>
              <a:rPr lang="en-US" dirty="0" err="1" smtClean="0"/>
              <a:t>Regulação</a:t>
            </a:r>
            <a:r>
              <a:rPr lang="en-US" dirty="0" smtClean="0"/>
              <a:t> da </a:t>
            </a:r>
            <a:r>
              <a:rPr lang="en-US" dirty="0" err="1" smtClean="0"/>
              <a:t>temperatura</a:t>
            </a:r>
            <a:r>
              <a:rPr lang="en-US" dirty="0" smtClean="0"/>
              <a:t> corporal</a:t>
            </a:r>
            <a:endParaRPr lang="en-US" dirty="0"/>
          </a:p>
          <a:p>
            <a:r>
              <a:rPr lang="en-US" dirty="0" err="1" smtClean="0"/>
              <a:t>Posicionamento</a:t>
            </a:r>
            <a:r>
              <a:rPr lang="en-US" dirty="0" smtClean="0"/>
              <a:t> do </a:t>
            </a:r>
            <a:r>
              <a:rPr lang="en-US" dirty="0" err="1" smtClean="0"/>
              <a:t>paciente</a:t>
            </a:r>
            <a:endParaRPr lang="en-US" dirty="0" smtClean="0"/>
          </a:p>
          <a:p>
            <a:r>
              <a:rPr lang="en-US" dirty="0" err="1" smtClean="0"/>
              <a:t>Técnicas</a:t>
            </a:r>
            <a:r>
              <a:rPr lang="en-US" dirty="0" smtClean="0"/>
              <a:t> </a:t>
            </a:r>
            <a:r>
              <a:rPr lang="en-US" dirty="0" err="1" smtClean="0"/>
              <a:t>cirúrgicas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4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10"/>
            <a:ext cx="8229600" cy="114300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2800" dirty="0" err="1"/>
              <a:t>Medida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redução</a:t>
            </a:r>
            <a:r>
              <a:rPr lang="en-US" sz="2800" dirty="0"/>
              <a:t> </a:t>
            </a:r>
            <a:r>
              <a:rPr lang="en-US" sz="2800" dirty="0" smtClean="0"/>
              <a:t>do </a:t>
            </a:r>
            <a:r>
              <a:rPr lang="en-US" sz="2800" dirty="0" err="1"/>
              <a:t>sangramento</a:t>
            </a:r>
            <a:r>
              <a:rPr lang="en-US" sz="2800" dirty="0"/>
              <a:t> no intra-</a:t>
            </a:r>
            <a:r>
              <a:rPr lang="en-US" sz="2800" dirty="0" err="1" smtClean="0"/>
              <a:t>operatório</a:t>
            </a:r>
            <a:r>
              <a:rPr lang="en-US" sz="2800" dirty="0" smtClean="0"/>
              <a:t> – </a:t>
            </a:r>
            <a:r>
              <a:rPr lang="en-US" sz="2800" dirty="0" err="1" smtClean="0"/>
              <a:t>Hemodiluição</a:t>
            </a:r>
            <a:r>
              <a:rPr lang="en-US" sz="2800" dirty="0" smtClean="0"/>
              <a:t> </a:t>
            </a:r>
            <a:r>
              <a:rPr lang="en-US" sz="2800" dirty="0" err="1" smtClean="0"/>
              <a:t>normovolêmica</a:t>
            </a:r>
            <a:r>
              <a:rPr lang="en-US" sz="2800" dirty="0" smtClean="0"/>
              <a:t> </a:t>
            </a:r>
            <a:r>
              <a:rPr lang="en-US" sz="2800" dirty="0" err="1" smtClean="0"/>
              <a:t>aguda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Comumente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, com </a:t>
            </a:r>
            <a:r>
              <a:rPr lang="en-US" dirty="0" err="1" smtClean="0"/>
              <a:t>bons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/>
              <a:t>Redução</a:t>
            </a:r>
            <a:r>
              <a:rPr lang="en-US" dirty="0" smtClean="0"/>
              <a:t> de 52 a 68% de </a:t>
            </a:r>
            <a:r>
              <a:rPr lang="en-US" dirty="0" err="1" smtClean="0"/>
              <a:t>transfusões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err="1" smtClean="0"/>
              <a:t>Cerca</a:t>
            </a:r>
            <a:r>
              <a:rPr lang="en-US" dirty="0" smtClean="0"/>
              <a:t> de 30% </a:t>
            </a:r>
            <a:r>
              <a:rPr lang="en-US" dirty="0" err="1" smtClean="0"/>
              <a:t>ainda</a:t>
            </a:r>
            <a:r>
              <a:rPr lang="en-US" dirty="0"/>
              <a:t> </a:t>
            </a:r>
            <a:r>
              <a:rPr lang="en-US" dirty="0" err="1" smtClean="0"/>
              <a:t>apresentam</a:t>
            </a:r>
            <a:r>
              <a:rPr lang="en-US" dirty="0" smtClean="0"/>
              <a:t> um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hipercoagulabilidade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7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969</Words>
  <Application>Microsoft Macintosh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Índice</vt:lpstr>
      <vt:lpstr>Medida para redução no sangramento no pré-operatório</vt:lpstr>
      <vt:lpstr>Otimização das medicações - AAS</vt:lpstr>
      <vt:lpstr>Otimização das medicações - Clopidogrel</vt:lpstr>
      <vt:lpstr>Otimização das medicações - AINE</vt:lpstr>
      <vt:lpstr>Auto-doação sanguínea</vt:lpstr>
      <vt:lpstr>Medida para redução do sangramento no intra-operatório</vt:lpstr>
      <vt:lpstr>Medida para redução do sangramento no intra-operatório – Hemodiluição normovolêmica aguda</vt:lpstr>
      <vt:lpstr>Medida para redução do sangramento no intra-operatório – Cell Saver</vt:lpstr>
      <vt:lpstr>Medida para redução do sangramento no intra-operatório – Aprotinina</vt:lpstr>
      <vt:lpstr>Medida para redução do sangramento no intra-operatório – Ácido Tranexâmico</vt:lpstr>
      <vt:lpstr>Medida para redução do sangramento no intra-operatório – Ácido Epsilon Aminocapróico</vt:lpstr>
      <vt:lpstr>Medida para redução do sangramento no intra-operatório – Fator VIIa recombinante</vt:lpstr>
      <vt:lpstr>Medida para redução do sangramento no intra-operatório – Desmopressina</vt:lpstr>
      <vt:lpstr>Medida para redução do sangramento no intra-operatório – Morfina intratecal</vt:lpstr>
      <vt:lpstr>Medida para redução do sangramento no intra-operatório – Hipotensão controlada</vt:lpstr>
      <vt:lpstr>Medida para redução do sangramento no intra-operatório – Regulação da temperatura corporal</vt:lpstr>
      <vt:lpstr>Medida para redução do sangramento no intra-operatório – Posicionamento do paciente</vt:lpstr>
      <vt:lpstr>Medida para redução do sangramento no intra-operatório – Técnicas cirúrgicas</vt:lpstr>
      <vt:lpstr>Medida para redução no sangramento no pós-operatório</vt:lpstr>
      <vt:lpstr>Considerações finais - transfusões</vt:lpstr>
      <vt:lpstr>Considerações finais – Uso combinado das técnicas</vt:lpstr>
      <vt:lpstr>Conclusão / Críticas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Sugino</dc:creator>
  <cp:lastModifiedBy>Rafael Sugino</cp:lastModifiedBy>
  <cp:revision>20</cp:revision>
  <dcterms:created xsi:type="dcterms:W3CDTF">2015-05-13T12:50:38Z</dcterms:created>
  <dcterms:modified xsi:type="dcterms:W3CDTF">2015-05-13T17:03:30Z</dcterms:modified>
</cp:coreProperties>
</file>