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9" r:id="rId5"/>
    <p:sldMasterId id="2147483712" r:id="rId6"/>
  </p:sldMasterIdLst>
  <p:sldIdLst>
    <p:sldId id="256" r:id="rId7"/>
    <p:sldId id="260" r:id="rId8"/>
    <p:sldId id="264" r:id="rId9"/>
    <p:sldId id="261" r:id="rId10"/>
    <p:sldId id="257" r:id="rId11"/>
    <p:sldId id="258" r:id="rId12"/>
    <p:sldId id="263" r:id="rId13"/>
    <p:sldId id="265" r:id="rId14"/>
    <p:sldId id="262" r:id="rId15"/>
    <p:sldId id="267" r:id="rId16"/>
    <p:sldId id="266" r:id="rId17"/>
    <p:sldId id="26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38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9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2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95B6A6-491F-42ED-A670-449598EF8354}" type="datetimeFigureOut">
              <a:rPr lang="pt-BR"/>
              <a:pPr/>
              <a:t>17/08/2020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D62F54-9644-48E7-8DA8-6AA6DA56F77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9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9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8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0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39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F4E7ED"/>
                </a:solidFill>
              </a:rPr>
              <a:pPr/>
              <a:t>17/08/2020</a:t>
            </a:fld>
            <a:endParaRPr lang="pt-BR">
              <a:solidFill>
                <a:srgbClr val="F4E7ED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4E7ED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F4E7ED"/>
                </a:solidFill>
              </a:rPr>
              <a:pPr/>
              <a:t>‹nº›</a:t>
            </a:fld>
            <a:endParaRPr lang="pt-BR">
              <a:solidFill>
                <a:srgbClr val="F4E7ED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762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7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22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2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22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BR" altLang="pt-BR" noProof="0" smtClean="0"/>
              <a:t>Clique para editar o estilo do título mestre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altLang="pt-BR" noProof="0" smtClean="0"/>
              <a:t>Clique para editar o estilo do subtítulo mestre</a:t>
            </a:r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A78B65-11BA-4E87-B787-EA6870A7507C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76177-8E73-4525-B6E6-143CCC8E63D4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3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B358-10A0-4EDB-877D-1F38D5976642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4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C257-C25F-4DA1-B179-3318D0556EAD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9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A08C6-E397-4802-8426-327B3C596E93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6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FF5DE-062E-48CF-A75F-198D6189382E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87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3817-1854-4A45-AADB-BDAA5BB5752E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6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749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69109-41FE-4B80-A2BC-F6A8C557616E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FC7B-2152-4976-8562-7270951DF203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7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29E59-FBF0-4001-B5DD-1701B791FC4C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AD14-891A-43C8-9E18-4ABEC0B7D432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54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5F0776-42D0-43F0-9B48-128203054A89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15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46C9D1-FB14-4EE0-A7C2-466048B5DAAA}" type="slidenum">
              <a:rPr lang="pt-BR" altLang="pt-BR">
                <a:solidFill>
                  <a:srgbClr val="FFFFFF"/>
                </a:solidFill>
              </a:rPr>
              <a:pPr/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9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16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12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74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23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8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81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1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97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24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98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27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13C4-B9D4-4740-90F9-9DD921FCAA3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7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58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63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90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2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77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63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59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61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4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69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60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13C4-B9D4-4740-90F9-9DD921FCAA3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6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304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1C50A-6AA7-4468-8CFE-967DDE1B6AA6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33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450CC-36EB-4A7A-9C9C-4BA50606842E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1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3EFF-2989-4F59-9D37-0C090AF9ACDE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39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5863F-C585-43BB-AC8E-60C012310E52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5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3036D-0994-49D6-A5E0-2F195E26D4C5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04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7015B-FC27-49AD-9989-29BD5195BF9C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79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68017-34B1-4CC7-B955-ECFA4AEC0477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9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4666C-6485-4430-8F8F-C74081B4D4BA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07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37562F-9EE1-422E-BB45-B50D0C28038A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7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870E1-B4DD-4CBC-BD77-D1FCB1EE0653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573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B2EBF-D256-4500-889F-C6B044E8970B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93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4272-A8A3-4C49-A036-249FF3096001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05F2-2C19-4B38-8E42-5736BE095D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4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95B6A6-491F-42ED-A670-449598EF8354}" type="datetimeFigureOut">
              <a:rPr lang="pt-BR" smtClean="0">
                <a:solidFill>
                  <a:srgbClr val="B13F9A"/>
                </a:solidFill>
              </a:rPr>
              <a:pPr/>
              <a:t>17/08/2020</a:t>
            </a:fld>
            <a:endParaRPr lang="pt-BR">
              <a:solidFill>
                <a:srgbClr val="B13F9A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B13F9A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D62F54-9644-48E7-8DA8-6AA6DA56F77E}" type="slidenum">
              <a:rPr lang="pt-BR" smtClean="0">
                <a:solidFill>
                  <a:srgbClr val="B13F9A"/>
                </a:solidFill>
              </a:rPr>
              <a:pPr/>
              <a:t>‹nº›</a:t>
            </a:fld>
            <a:endParaRPr 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27BBAF-D61E-48B4-99D8-5CB249C117B9}" type="slidenum">
              <a:rPr lang="pt-BR" alt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56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E720-A10C-49D3-B6D2-4FB8466524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9E14-3A78-4521-8E48-91C5C9C82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6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CC054-BC95-43F0-B486-674520386C39}" type="slidenum">
              <a:rPr lang="es-E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9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Qual a sua impressão dos slides a seguir?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SUGESTÃO: COLOQUE EM MODO DE APRESENTAÇÃO PARA AVALIAR MELHOR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O que avaliar??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3048"/>
            <a:ext cx="6912768" cy="470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66019" y="6453336"/>
            <a:ext cx="742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ESHRE Capri Workshop </a:t>
            </a:r>
            <a:r>
              <a:rPr lang="en-US" sz="1400" b="1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Group. Hum </a:t>
            </a:r>
            <a:r>
              <a:rPr lang="en-US" sz="1400" b="1" dirty="0" err="1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Reprod</a:t>
            </a:r>
            <a:r>
              <a:rPr lang="en-US" sz="1400" b="1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Update, Vol.18, No.5 pp. 586–599, </a:t>
            </a:r>
            <a:r>
              <a:rPr lang="en-US" sz="1400" b="1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pt-BR" sz="1400" b="1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979712" y="3356992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771800" y="3789040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004048" y="377383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547664" y="4077072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115616" y="5013176"/>
            <a:ext cx="450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88" y="1844824"/>
            <a:ext cx="7416824" cy="44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Complexidade do sistema reprodutor feminino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8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499" y="-235174"/>
            <a:ext cx="8682037" cy="1431926"/>
          </a:xfrm>
        </p:spPr>
        <p:txBody>
          <a:bodyPr/>
          <a:lstStyle/>
          <a:p>
            <a:pPr eaLnBrk="1" hangingPunct="1"/>
            <a:r>
              <a:rPr lang="es-ES" altLang="pt-BR" sz="3200" dirty="0" err="1" smtClean="0">
                <a:solidFill>
                  <a:schemeClr val="tx1"/>
                </a:solidFill>
              </a:rPr>
              <a:t>Distúrbio</a:t>
            </a:r>
            <a:r>
              <a:rPr lang="es-ES" altLang="pt-BR" sz="3200" dirty="0" smtClean="0">
                <a:solidFill>
                  <a:schemeClr val="tx1"/>
                </a:solidFill>
              </a:rPr>
              <a:t> do metabolismo dos </a:t>
            </a:r>
            <a:r>
              <a:rPr lang="es-ES" altLang="pt-BR" sz="3200" dirty="0" err="1" smtClean="0">
                <a:solidFill>
                  <a:schemeClr val="tx1"/>
                </a:solidFill>
              </a:rPr>
              <a:t>carboidratos</a:t>
            </a:r>
            <a:r>
              <a:rPr lang="es-ES" altLang="pt-BR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827088" y="16287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27088" y="6021388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17" name="Freeform 5"/>
          <p:cNvSpPr>
            <a:spLocks/>
          </p:cNvSpPr>
          <p:nvPr/>
        </p:nvSpPr>
        <p:spPr bwMode="auto">
          <a:xfrm>
            <a:off x="827088" y="2589213"/>
            <a:ext cx="1296987" cy="2398712"/>
          </a:xfrm>
          <a:custGeom>
            <a:avLst/>
            <a:gdLst>
              <a:gd name="T0" fmla="*/ 0 w 953"/>
              <a:gd name="T1" fmla="*/ 2147483647 h 1511"/>
              <a:gd name="T2" fmla="*/ 2147483647 w 953"/>
              <a:gd name="T3" fmla="*/ 2147483647 h 1511"/>
              <a:gd name="T4" fmla="*/ 2147483647 w 953"/>
              <a:gd name="T5" fmla="*/ 2147483647 h 1511"/>
              <a:gd name="T6" fmla="*/ 2147483647 w 953"/>
              <a:gd name="T7" fmla="*/ 2147483647 h 1511"/>
              <a:gd name="T8" fmla="*/ 2147483647 w 953"/>
              <a:gd name="T9" fmla="*/ 2147483647 h 1511"/>
              <a:gd name="T10" fmla="*/ 2147483647 w 953"/>
              <a:gd name="T11" fmla="*/ 2147483647 h 1511"/>
              <a:gd name="T12" fmla="*/ 2147483647 w 953"/>
              <a:gd name="T13" fmla="*/ 2147483647 h 1511"/>
              <a:gd name="T14" fmla="*/ 2147483647 w 953"/>
              <a:gd name="T15" fmla="*/ 2147483647 h 1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53"/>
              <a:gd name="T25" fmla="*/ 0 h 1511"/>
              <a:gd name="T26" fmla="*/ 953 w 953"/>
              <a:gd name="T27" fmla="*/ 1511 h 1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53" h="1511">
                <a:moveTo>
                  <a:pt x="0" y="1300"/>
                </a:moveTo>
                <a:cubicBezTo>
                  <a:pt x="64" y="1326"/>
                  <a:pt x="129" y="1353"/>
                  <a:pt x="182" y="1300"/>
                </a:cubicBezTo>
                <a:cubicBezTo>
                  <a:pt x="235" y="1247"/>
                  <a:pt x="265" y="1179"/>
                  <a:pt x="318" y="983"/>
                </a:cubicBezTo>
                <a:cubicBezTo>
                  <a:pt x="371" y="787"/>
                  <a:pt x="454" y="242"/>
                  <a:pt x="499" y="121"/>
                </a:cubicBezTo>
                <a:cubicBezTo>
                  <a:pt x="544" y="0"/>
                  <a:pt x="567" y="53"/>
                  <a:pt x="590" y="257"/>
                </a:cubicBezTo>
                <a:cubicBezTo>
                  <a:pt x="613" y="461"/>
                  <a:pt x="605" y="1179"/>
                  <a:pt x="635" y="1345"/>
                </a:cubicBezTo>
                <a:cubicBezTo>
                  <a:pt x="665" y="1511"/>
                  <a:pt x="718" y="1270"/>
                  <a:pt x="771" y="1255"/>
                </a:cubicBezTo>
                <a:cubicBezTo>
                  <a:pt x="824" y="1240"/>
                  <a:pt x="923" y="1255"/>
                  <a:pt x="953" y="125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18" name="Freeform 6"/>
          <p:cNvSpPr>
            <a:spLocks/>
          </p:cNvSpPr>
          <p:nvPr/>
        </p:nvSpPr>
        <p:spPr bwMode="auto">
          <a:xfrm>
            <a:off x="827088" y="2444750"/>
            <a:ext cx="1368425" cy="2219325"/>
          </a:xfrm>
          <a:custGeom>
            <a:avLst/>
            <a:gdLst>
              <a:gd name="T0" fmla="*/ 0 w 862"/>
              <a:gd name="T1" fmla="*/ 2147483647 h 1398"/>
              <a:gd name="T2" fmla="*/ 2147483647 w 862"/>
              <a:gd name="T3" fmla="*/ 2147483647 h 1398"/>
              <a:gd name="T4" fmla="*/ 2147483647 w 862"/>
              <a:gd name="T5" fmla="*/ 2147483647 h 1398"/>
              <a:gd name="T6" fmla="*/ 2147483647 w 862"/>
              <a:gd name="T7" fmla="*/ 2147483647 h 1398"/>
              <a:gd name="T8" fmla="*/ 2147483647 w 862"/>
              <a:gd name="T9" fmla="*/ 2147483647 h 1398"/>
              <a:gd name="T10" fmla="*/ 2147483647 w 862"/>
              <a:gd name="T11" fmla="*/ 2147483647 h 1398"/>
              <a:gd name="T12" fmla="*/ 2147483647 w 862"/>
              <a:gd name="T13" fmla="*/ 2147483647 h 1398"/>
              <a:gd name="T14" fmla="*/ 2147483647 w 862"/>
              <a:gd name="T15" fmla="*/ 2147483647 h 1398"/>
              <a:gd name="T16" fmla="*/ 2147483647 w 862"/>
              <a:gd name="T17" fmla="*/ 2147483647 h 13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2"/>
              <a:gd name="T28" fmla="*/ 0 h 1398"/>
              <a:gd name="T29" fmla="*/ 862 w 862"/>
              <a:gd name="T30" fmla="*/ 1398 h 13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2" h="1398">
                <a:moveTo>
                  <a:pt x="0" y="1028"/>
                </a:moveTo>
                <a:cubicBezTo>
                  <a:pt x="72" y="1058"/>
                  <a:pt x="144" y="1088"/>
                  <a:pt x="182" y="1028"/>
                </a:cubicBezTo>
                <a:cubicBezTo>
                  <a:pt x="220" y="968"/>
                  <a:pt x="197" y="740"/>
                  <a:pt x="227" y="665"/>
                </a:cubicBezTo>
                <a:cubicBezTo>
                  <a:pt x="257" y="590"/>
                  <a:pt x="310" y="643"/>
                  <a:pt x="363" y="575"/>
                </a:cubicBezTo>
                <a:cubicBezTo>
                  <a:pt x="416" y="507"/>
                  <a:pt x="507" y="325"/>
                  <a:pt x="545" y="257"/>
                </a:cubicBezTo>
                <a:cubicBezTo>
                  <a:pt x="583" y="189"/>
                  <a:pt x="560" y="0"/>
                  <a:pt x="590" y="166"/>
                </a:cubicBezTo>
                <a:cubicBezTo>
                  <a:pt x="620" y="332"/>
                  <a:pt x="696" y="1112"/>
                  <a:pt x="726" y="1255"/>
                </a:cubicBezTo>
                <a:cubicBezTo>
                  <a:pt x="756" y="1398"/>
                  <a:pt x="748" y="1066"/>
                  <a:pt x="771" y="1028"/>
                </a:cubicBezTo>
                <a:cubicBezTo>
                  <a:pt x="794" y="990"/>
                  <a:pt x="847" y="1028"/>
                  <a:pt x="862" y="102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124075" y="1700213"/>
            <a:ext cx="0" cy="4465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827088" y="2816225"/>
            <a:ext cx="381000" cy="1765300"/>
            <a:chOff x="521" y="1774"/>
            <a:chExt cx="240" cy="1112"/>
          </a:xfrm>
        </p:grpSpPr>
        <p:sp>
          <p:nvSpPr>
            <p:cNvPr id="12327" name="Line 9"/>
            <p:cNvSpPr>
              <a:spLocks noChangeShapeType="1"/>
            </p:cNvSpPr>
            <p:nvPr/>
          </p:nvSpPr>
          <p:spPr bwMode="auto">
            <a:xfrm>
              <a:off x="657" y="1979"/>
              <a:ext cx="0" cy="90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8" name="Text Box 10"/>
            <p:cNvSpPr txBox="1">
              <a:spLocks noChangeArrowheads="1"/>
            </p:cNvSpPr>
            <p:nvPr/>
          </p:nvSpPr>
          <p:spPr bwMode="auto">
            <a:xfrm>
              <a:off x="521" y="177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pt-BR" sz="2000" b="1">
                  <a:solidFill>
                    <a:schemeClr val="tx2"/>
                  </a:solidFill>
                </a:rPr>
                <a:t>G</a:t>
              </a:r>
            </a:p>
          </p:txBody>
        </p:sp>
      </p:grpSp>
      <p:grpSp>
        <p:nvGrpSpPr>
          <p:cNvPr id="12297" name="Group 11"/>
          <p:cNvGrpSpPr>
            <a:grpSpLocks/>
          </p:cNvGrpSpPr>
          <p:nvPr/>
        </p:nvGrpSpPr>
        <p:grpSpPr bwMode="auto">
          <a:xfrm>
            <a:off x="317500" y="4221163"/>
            <a:ext cx="582613" cy="366712"/>
            <a:chOff x="200" y="2659"/>
            <a:chExt cx="367" cy="231"/>
          </a:xfrm>
        </p:grpSpPr>
        <p:sp>
          <p:nvSpPr>
            <p:cNvPr id="12325" name="Text Box 12"/>
            <p:cNvSpPr txBox="1">
              <a:spLocks noChangeArrowheads="1"/>
            </p:cNvSpPr>
            <p:nvPr/>
          </p:nvSpPr>
          <p:spPr bwMode="auto">
            <a:xfrm>
              <a:off x="200" y="265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pt-BR" sz="2000"/>
                <a:t>90</a:t>
              </a:r>
            </a:p>
          </p:txBody>
        </p:sp>
        <p:sp>
          <p:nvSpPr>
            <p:cNvPr id="12326" name="Line 13"/>
            <p:cNvSpPr>
              <a:spLocks noChangeShapeType="1"/>
            </p:cNvSpPr>
            <p:nvPr/>
          </p:nvSpPr>
          <p:spPr bwMode="auto">
            <a:xfrm>
              <a:off x="476" y="279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298" name="Group 14"/>
          <p:cNvGrpSpPr>
            <a:grpSpLocks/>
          </p:cNvGrpSpPr>
          <p:nvPr/>
        </p:nvGrpSpPr>
        <p:grpSpPr bwMode="auto">
          <a:xfrm>
            <a:off x="179388" y="3284538"/>
            <a:ext cx="720725" cy="366712"/>
            <a:chOff x="113" y="2069"/>
            <a:chExt cx="454" cy="231"/>
          </a:xfrm>
        </p:grpSpPr>
        <p:sp>
          <p:nvSpPr>
            <p:cNvPr id="12323" name="Text Box 15"/>
            <p:cNvSpPr txBox="1">
              <a:spLocks noChangeArrowheads="1"/>
            </p:cNvSpPr>
            <p:nvPr/>
          </p:nvSpPr>
          <p:spPr bwMode="auto">
            <a:xfrm>
              <a:off x="113" y="2069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pt-BR" sz="2000"/>
                <a:t>140</a:t>
              </a:r>
            </a:p>
          </p:txBody>
        </p:sp>
        <p:sp>
          <p:nvSpPr>
            <p:cNvPr id="12324" name="Line 16"/>
            <p:cNvSpPr>
              <a:spLocks noChangeShapeType="1"/>
            </p:cNvSpPr>
            <p:nvPr/>
          </p:nvSpPr>
          <p:spPr bwMode="auto">
            <a:xfrm>
              <a:off x="476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6929" name="Freeform 17"/>
          <p:cNvSpPr>
            <a:spLocks/>
          </p:cNvSpPr>
          <p:nvPr/>
        </p:nvSpPr>
        <p:spPr bwMode="auto">
          <a:xfrm>
            <a:off x="2122488" y="2565400"/>
            <a:ext cx="1296987" cy="2398713"/>
          </a:xfrm>
          <a:custGeom>
            <a:avLst/>
            <a:gdLst>
              <a:gd name="T0" fmla="*/ 0 w 953"/>
              <a:gd name="T1" fmla="*/ 2147483647 h 1511"/>
              <a:gd name="T2" fmla="*/ 2147483647 w 953"/>
              <a:gd name="T3" fmla="*/ 2147483647 h 1511"/>
              <a:gd name="T4" fmla="*/ 2147483647 w 953"/>
              <a:gd name="T5" fmla="*/ 2147483647 h 1511"/>
              <a:gd name="T6" fmla="*/ 2147483647 w 953"/>
              <a:gd name="T7" fmla="*/ 2147483647 h 1511"/>
              <a:gd name="T8" fmla="*/ 2147483647 w 953"/>
              <a:gd name="T9" fmla="*/ 2147483647 h 1511"/>
              <a:gd name="T10" fmla="*/ 2147483647 w 953"/>
              <a:gd name="T11" fmla="*/ 2147483647 h 1511"/>
              <a:gd name="T12" fmla="*/ 2147483647 w 953"/>
              <a:gd name="T13" fmla="*/ 2147483647 h 1511"/>
              <a:gd name="T14" fmla="*/ 2147483647 w 953"/>
              <a:gd name="T15" fmla="*/ 2147483647 h 1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53"/>
              <a:gd name="T25" fmla="*/ 0 h 1511"/>
              <a:gd name="T26" fmla="*/ 953 w 953"/>
              <a:gd name="T27" fmla="*/ 1511 h 1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53" h="1511">
                <a:moveTo>
                  <a:pt x="0" y="1300"/>
                </a:moveTo>
                <a:cubicBezTo>
                  <a:pt x="64" y="1326"/>
                  <a:pt x="129" y="1353"/>
                  <a:pt x="182" y="1300"/>
                </a:cubicBezTo>
                <a:cubicBezTo>
                  <a:pt x="235" y="1247"/>
                  <a:pt x="265" y="1179"/>
                  <a:pt x="318" y="983"/>
                </a:cubicBezTo>
                <a:cubicBezTo>
                  <a:pt x="371" y="787"/>
                  <a:pt x="454" y="242"/>
                  <a:pt x="499" y="121"/>
                </a:cubicBezTo>
                <a:cubicBezTo>
                  <a:pt x="544" y="0"/>
                  <a:pt x="567" y="53"/>
                  <a:pt x="590" y="257"/>
                </a:cubicBezTo>
                <a:cubicBezTo>
                  <a:pt x="613" y="461"/>
                  <a:pt x="605" y="1179"/>
                  <a:pt x="635" y="1345"/>
                </a:cubicBezTo>
                <a:cubicBezTo>
                  <a:pt x="665" y="1511"/>
                  <a:pt x="718" y="1270"/>
                  <a:pt x="771" y="1255"/>
                </a:cubicBezTo>
                <a:cubicBezTo>
                  <a:pt x="824" y="1240"/>
                  <a:pt x="923" y="1255"/>
                  <a:pt x="953" y="125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30" name="Freeform 18"/>
          <p:cNvSpPr>
            <a:spLocks/>
          </p:cNvSpPr>
          <p:nvPr/>
        </p:nvSpPr>
        <p:spPr bwMode="auto">
          <a:xfrm>
            <a:off x="2124075" y="1700213"/>
            <a:ext cx="1368425" cy="2219325"/>
          </a:xfrm>
          <a:custGeom>
            <a:avLst/>
            <a:gdLst>
              <a:gd name="T0" fmla="*/ 0 w 862"/>
              <a:gd name="T1" fmla="*/ 2147483647 h 1398"/>
              <a:gd name="T2" fmla="*/ 2147483647 w 862"/>
              <a:gd name="T3" fmla="*/ 2147483647 h 1398"/>
              <a:gd name="T4" fmla="*/ 2147483647 w 862"/>
              <a:gd name="T5" fmla="*/ 2147483647 h 1398"/>
              <a:gd name="T6" fmla="*/ 2147483647 w 862"/>
              <a:gd name="T7" fmla="*/ 2147483647 h 1398"/>
              <a:gd name="T8" fmla="*/ 2147483647 w 862"/>
              <a:gd name="T9" fmla="*/ 2147483647 h 1398"/>
              <a:gd name="T10" fmla="*/ 2147483647 w 862"/>
              <a:gd name="T11" fmla="*/ 2147483647 h 1398"/>
              <a:gd name="T12" fmla="*/ 2147483647 w 862"/>
              <a:gd name="T13" fmla="*/ 2147483647 h 1398"/>
              <a:gd name="T14" fmla="*/ 2147483647 w 862"/>
              <a:gd name="T15" fmla="*/ 2147483647 h 1398"/>
              <a:gd name="T16" fmla="*/ 2147483647 w 862"/>
              <a:gd name="T17" fmla="*/ 2147483647 h 13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2"/>
              <a:gd name="T28" fmla="*/ 0 h 1398"/>
              <a:gd name="T29" fmla="*/ 862 w 862"/>
              <a:gd name="T30" fmla="*/ 1398 h 13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2" h="1398">
                <a:moveTo>
                  <a:pt x="0" y="1028"/>
                </a:moveTo>
                <a:cubicBezTo>
                  <a:pt x="72" y="1058"/>
                  <a:pt x="144" y="1088"/>
                  <a:pt x="182" y="1028"/>
                </a:cubicBezTo>
                <a:cubicBezTo>
                  <a:pt x="220" y="968"/>
                  <a:pt x="197" y="740"/>
                  <a:pt x="227" y="665"/>
                </a:cubicBezTo>
                <a:cubicBezTo>
                  <a:pt x="257" y="590"/>
                  <a:pt x="310" y="643"/>
                  <a:pt x="363" y="575"/>
                </a:cubicBezTo>
                <a:cubicBezTo>
                  <a:pt x="416" y="507"/>
                  <a:pt x="507" y="325"/>
                  <a:pt x="545" y="257"/>
                </a:cubicBezTo>
                <a:cubicBezTo>
                  <a:pt x="583" y="189"/>
                  <a:pt x="560" y="0"/>
                  <a:pt x="590" y="166"/>
                </a:cubicBezTo>
                <a:cubicBezTo>
                  <a:pt x="620" y="332"/>
                  <a:pt x="696" y="1112"/>
                  <a:pt x="726" y="1255"/>
                </a:cubicBezTo>
                <a:cubicBezTo>
                  <a:pt x="756" y="1398"/>
                  <a:pt x="748" y="1066"/>
                  <a:pt x="771" y="1028"/>
                </a:cubicBezTo>
                <a:cubicBezTo>
                  <a:pt x="794" y="990"/>
                  <a:pt x="847" y="1028"/>
                  <a:pt x="862" y="102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>
            <a:off x="3492500" y="1700213"/>
            <a:ext cx="0" cy="4465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32" name="Freeform 20"/>
          <p:cNvSpPr>
            <a:spLocks/>
          </p:cNvSpPr>
          <p:nvPr/>
        </p:nvSpPr>
        <p:spPr bwMode="auto">
          <a:xfrm>
            <a:off x="3490913" y="1700213"/>
            <a:ext cx="1368425" cy="2219325"/>
          </a:xfrm>
          <a:custGeom>
            <a:avLst/>
            <a:gdLst>
              <a:gd name="T0" fmla="*/ 0 w 862"/>
              <a:gd name="T1" fmla="*/ 2147483647 h 1398"/>
              <a:gd name="T2" fmla="*/ 2147483647 w 862"/>
              <a:gd name="T3" fmla="*/ 2147483647 h 1398"/>
              <a:gd name="T4" fmla="*/ 2147483647 w 862"/>
              <a:gd name="T5" fmla="*/ 2147483647 h 1398"/>
              <a:gd name="T6" fmla="*/ 2147483647 w 862"/>
              <a:gd name="T7" fmla="*/ 2147483647 h 1398"/>
              <a:gd name="T8" fmla="*/ 2147483647 w 862"/>
              <a:gd name="T9" fmla="*/ 2147483647 h 1398"/>
              <a:gd name="T10" fmla="*/ 2147483647 w 862"/>
              <a:gd name="T11" fmla="*/ 2147483647 h 1398"/>
              <a:gd name="T12" fmla="*/ 2147483647 w 862"/>
              <a:gd name="T13" fmla="*/ 2147483647 h 1398"/>
              <a:gd name="T14" fmla="*/ 2147483647 w 862"/>
              <a:gd name="T15" fmla="*/ 2147483647 h 1398"/>
              <a:gd name="T16" fmla="*/ 2147483647 w 862"/>
              <a:gd name="T17" fmla="*/ 2147483647 h 13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2"/>
              <a:gd name="T28" fmla="*/ 0 h 1398"/>
              <a:gd name="T29" fmla="*/ 862 w 862"/>
              <a:gd name="T30" fmla="*/ 1398 h 13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2" h="1398">
                <a:moveTo>
                  <a:pt x="0" y="1028"/>
                </a:moveTo>
                <a:cubicBezTo>
                  <a:pt x="72" y="1058"/>
                  <a:pt x="144" y="1088"/>
                  <a:pt x="182" y="1028"/>
                </a:cubicBezTo>
                <a:cubicBezTo>
                  <a:pt x="220" y="968"/>
                  <a:pt x="197" y="740"/>
                  <a:pt x="227" y="665"/>
                </a:cubicBezTo>
                <a:cubicBezTo>
                  <a:pt x="257" y="590"/>
                  <a:pt x="310" y="643"/>
                  <a:pt x="363" y="575"/>
                </a:cubicBezTo>
                <a:cubicBezTo>
                  <a:pt x="416" y="507"/>
                  <a:pt x="507" y="325"/>
                  <a:pt x="545" y="257"/>
                </a:cubicBezTo>
                <a:cubicBezTo>
                  <a:pt x="583" y="189"/>
                  <a:pt x="560" y="0"/>
                  <a:pt x="590" y="166"/>
                </a:cubicBezTo>
                <a:cubicBezTo>
                  <a:pt x="620" y="332"/>
                  <a:pt x="696" y="1112"/>
                  <a:pt x="726" y="1255"/>
                </a:cubicBezTo>
                <a:cubicBezTo>
                  <a:pt x="756" y="1398"/>
                  <a:pt x="748" y="1066"/>
                  <a:pt x="771" y="1028"/>
                </a:cubicBezTo>
                <a:cubicBezTo>
                  <a:pt x="794" y="990"/>
                  <a:pt x="847" y="1028"/>
                  <a:pt x="862" y="102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55738" y="1576388"/>
            <a:ext cx="438150" cy="1924050"/>
            <a:chOff x="917" y="993"/>
            <a:chExt cx="276" cy="1212"/>
          </a:xfrm>
        </p:grpSpPr>
        <p:sp>
          <p:nvSpPr>
            <p:cNvPr id="12321" name="Line 22"/>
            <p:cNvSpPr>
              <a:spLocks noChangeShapeType="1"/>
            </p:cNvSpPr>
            <p:nvPr/>
          </p:nvSpPr>
          <p:spPr bwMode="auto">
            <a:xfrm>
              <a:off x="1066" y="1207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2" name="Text Box 23"/>
            <p:cNvSpPr txBox="1">
              <a:spLocks noChangeArrowheads="1"/>
            </p:cNvSpPr>
            <p:nvPr/>
          </p:nvSpPr>
          <p:spPr bwMode="auto">
            <a:xfrm>
              <a:off x="917" y="99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pt-BR" sz="2000"/>
                <a:t>2h</a:t>
              </a:r>
            </a:p>
          </p:txBody>
        </p:sp>
      </p:grpSp>
      <p:sp>
        <p:nvSpPr>
          <p:cNvPr id="166936" name="Freeform 24"/>
          <p:cNvSpPr>
            <a:spLocks/>
          </p:cNvSpPr>
          <p:nvPr/>
        </p:nvSpPr>
        <p:spPr bwMode="auto">
          <a:xfrm>
            <a:off x="3563938" y="2373313"/>
            <a:ext cx="1223962" cy="2400300"/>
          </a:xfrm>
          <a:custGeom>
            <a:avLst/>
            <a:gdLst>
              <a:gd name="T0" fmla="*/ 0 w 771"/>
              <a:gd name="T1" fmla="*/ 2147483647 h 1512"/>
              <a:gd name="T2" fmla="*/ 2147483647 w 771"/>
              <a:gd name="T3" fmla="*/ 2147483647 h 1512"/>
              <a:gd name="T4" fmla="*/ 2147483647 w 771"/>
              <a:gd name="T5" fmla="*/ 2147483647 h 1512"/>
              <a:gd name="T6" fmla="*/ 2147483647 w 771"/>
              <a:gd name="T7" fmla="*/ 2147483647 h 1512"/>
              <a:gd name="T8" fmla="*/ 2147483647 w 771"/>
              <a:gd name="T9" fmla="*/ 2147483647 h 1512"/>
              <a:gd name="T10" fmla="*/ 2147483647 w 771"/>
              <a:gd name="T11" fmla="*/ 2147483647 h 1512"/>
              <a:gd name="T12" fmla="*/ 2147483647 w 771"/>
              <a:gd name="T13" fmla="*/ 2147483647 h 1512"/>
              <a:gd name="T14" fmla="*/ 2147483647 w 771"/>
              <a:gd name="T15" fmla="*/ 2147483647 h 1512"/>
              <a:gd name="T16" fmla="*/ 2147483647 w 771"/>
              <a:gd name="T17" fmla="*/ 2147483647 h 15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1"/>
              <a:gd name="T28" fmla="*/ 0 h 1512"/>
              <a:gd name="T29" fmla="*/ 771 w 771"/>
              <a:gd name="T30" fmla="*/ 1512 h 15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1" h="1512">
                <a:moveTo>
                  <a:pt x="0" y="1345"/>
                </a:moveTo>
                <a:cubicBezTo>
                  <a:pt x="30" y="1394"/>
                  <a:pt x="61" y="1443"/>
                  <a:pt x="91" y="1436"/>
                </a:cubicBezTo>
                <a:cubicBezTo>
                  <a:pt x="121" y="1429"/>
                  <a:pt x="136" y="1512"/>
                  <a:pt x="181" y="1300"/>
                </a:cubicBezTo>
                <a:cubicBezTo>
                  <a:pt x="226" y="1088"/>
                  <a:pt x="303" y="332"/>
                  <a:pt x="363" y="166"/>
                </a:cubicBezTo>
                <a:cubicBezTo>
                  <a:pt x="423" y="0"/>
                  <a:pt x="491" y="257"/>
                  <a:pt x="544" y="302"/>
                </a:cubicBezTo>
                <a:cubicBezTo>
                  <a:pt x="597" y="347"/>
                  <a:pt x="650" y="400"/>
                  <a:pt x="680" y="438"/>
                </a:cubicBezTo>
                <a:cubicBezTo>
                  <a:pt x="710" y="476"/>
                  <a:pt x="718" y="484"/>
                  <a:pt x="726" y="529"/>
                </a:cubicBezTo>
                <a:cubicBezTo>
                  <a:pt x="734" y="574"/>
                  <a:pt x="719" y="551"/>
                  <a:pt x="726" y="710"/>
                </a:cubicBezTo>
                <a:cubicBezTo>
                  <a:pt x="733" y="869"/>
                  <a:pt x="764" y="1353"/>
                  <a:pt x="771" y="14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5" name="Line 27"/>
          <p:cNvSpPr>
            <a:spLocks noChangeShapeType="1"/>
          </p:cNvSpPr>
          <p:nvPr/>
        </p:nvSpPr>
        <p:spPr bwMode="auto">
          <a:xfrm>
            <a:off x="4859338" y="1700213"/>
            <a:ext cx="0" cy="4465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40" name="Freeform 28"/>
          <p:cNvSpPr>
            <a:spLocks/>
          </p:cNvSpPr>
          <p:nvPr/>
        </p:nvSpPr>
        <p:spPr bwMode="auto">
          <a:xfrm>
            <a:off x="4860925" y="1844675"/>
            <a:ext cx="1223963" cy="2400300"/>
          </a:xfrm>
          <a:custGeom>
            <a:avLst/>
            <a:gdLst>
              <a:gd name="T0" fmla="*/ 0 w 771"/>
              <a:gd name="T1" fmla="*/ 2147483647 h 1512"/>
              <a:gd name="T2" fmla="*/ 2147483647 w 771"/>
              <a:gd name="T3" fmla="*/ 2147483647 h 1512"/>
              <a:gd name="T4" fmla="*/ 2147483647 w 771"/>
              <a:gd name="T5" fmla="*/ 2147483647 h 1512"/>
              <a:gd name="T6" fmla="*/ 2147483647 w 771"/>
              <a:gd name="T7" fmla="*/ 2147483647 h 1512"/>
              <a:gd name="T8" fmla="*/ 2147483647 w 771"/>
              <a:gd name="T9" fmla="*/ 2147483647 h 1512"/>
              <a:gd name="T10" fmla="*/ 2147483647 w 771"/>
              <a:gd name="T11" fmla="*/ 2147483647 h 1512"/>
              <a:gd name="T12" fmla="*/ 2147483647 w 771"/>
              <a:gd name="T13" fmla="*/ 2147483647 h 1512"/>
              <a:gd name="T14" fmla="*/ 2147483647 w 771"/>
              <a:gd name="T15" fmla="*/ 2147483647 h 1512"/>
              <a:gd name="T16" fmla="*/ 2147483647 w 771"/>
              <a:gd name="T17" fmla="*/ 2147483647 h 15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1"/>
              <a:gd name="T28" fmla="*/ 0 h 1512"/>
              <a:gd name="T29" fmla="*/ 771 w 771"/>
              <a:gd name="T30" fmla="*/ 1512 h 15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1" h="1512">
                <a:moveTo>
                  <a:pt x="0" y="1345"/>
                </a:moveTo>
                <a:cubicBezTo>
                  <a:pt x="30" y="1394"/>
                  <a:pt x="61" y="1443"/>
                  <a:pt x="91" y="1436"/>
                </a:cubicBezTo>
                <a:cubicBezTo>
                  <a:pt x="121" y="1429"/>
                  <a:pt x="136" y="1512"/>
                  <a:pt x="181" y="1300"/>
                </a:cubicBezTo>
                <a:cubicBezTo>
                  <a:pt x="226" y="1088"/>
                  <a:pt x="303" y="332"/>
                  <a:pt x="363" y="166"/>
                </a:cubicBezTo>
                <a:cubicBezTo>
                  <a:pt x="423" y="0"/>
                  <a:pt x="491" y="257"/>
                  <a:pt x="544" y="302"/>
                </a:cubicBezTo>
                <a:cubicBezTo>
                  <a:pt x="597" y="347"/>
                  <a:pt x="650" y="400"/>
                  <a:pt x="680" y="438"/>
                </a:cubicBezTo>
                <a:cubicBezTo>
                  <a:pt x="710" y="476"/>
                  <a:pt x="718" y="484"/>
                  <a:pt x="726" y="529"/>
                </a:cubicBezTo>
                <a:cubicBezTo>
                  <a:pt x="734" y="574"/>
                  <a:pt x="719" y="551"/>
                  <a:pt x="726" y="710"/>
                </a:cubicBezTo>
                <a:cubicBezTo>
                  <a:pt x="733" y="869"/>
                  <a:pt x="764" y="1353"/>
                  <a:pt x="771" y="14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41" name="Freeform 29"/>
          <p:cNvSpPr>
            <a:spLocks/>
          </p:cNvSpPr>
          <p:nvPr/>
        </p:nvSpPr>
        <p:spPr bwMode="auto">
          <a:xfrm>
            <a:off x="4859338" y="1700213"/>
            <a:ext cx="1368425" cy="2219325"/>
          </a:xfrm>
          <a:custGeom>
            <a:avLst/>
            <a:gdLst>
              <a:gd name="T0" fmla="*/ 0 w 862"/>
              <a:gd name="T1" fmla="*/ 2147483647 h 1398"/>
              <a:gd name="T2" fmla="*/ 2147483647 w 862"/>
              <a:gd name="T3" fmla="*/ 2147483647 h 1398"/>
              <a:gd name="T4" fmla="*/ 2147483647 w 862"/>
              <a:gd name="T5" fmla="*/ 2147483647 h 1398"/>
              <a:gd name="T6" fmla="*/ 2147483647 w 862"/>
              <a:gd name="T7" fmla="*/ 2147483647 h 1398"/>
              <a:gd name="T8" fmla="*/ 2147483647 w 862"/>
              <a:gd name="T9" fmla="*/ 2147483647 h 1398"/>
              <a:gd name="T10" fmla="*/ 2147483647 w 862"/>
              <a:gd name="T11" fmla="*/ 2147483647 h 1398"/>
              <a:gd name="T12" fmla="*/ 2147483647 w 862"/>
              <a:gd name="T13" fmla="*/ 2147483647 h 1398"/>
              <a:gd name="T14" fmla="*/ 2147483647 w 862"/>
              <a:gd name="T15" fmla="*/ 2147483647 h 1398"/>
              <a:gd name="T16" fmla="*/ 2147483647 w 862"/>
              <a:gd name="T17" fmla="*/ 2147483647 h 13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2"/>
              <a:gd name="T28" fmla="*/ 0 h 1398"/>
              <a:gd name="T29" fmla="*/ 862 w 862"/>
              <a:gd name="T30" fmla="*/ 1398 h 13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2" h="1398">
                <a:moveTo>
                  <a:pt x="0" y="1028"/>
                </a:moveTo>
                <a:cubicBezTo>
                  <a:pt x="72" y="1058"/>
                  <a:pt x="144" y="1088"/>
                  <a:pt x="182" y="1028"/>
                </a:cubicBezTo>
                <a:cubicBezTo>
                  <a:pt x="220" y="968"/>
                  <a:pt x="197" y="740"/>
                  <a:pt x="227" y="665"/>
                </a:cubicBezTo>
                <a:cubicBezTo>
                  <a:pt x="257" y="590"/>
                  <a:pt x="310" y="643"/>
                  <a:pt x="363" y="575"/>
                </a:cubicBezTo>
                <a:cubicBezTo>
                  <a:pt x="416" y="507"/>
                  <a:pt x="507" y="325"/>
                  <a:pt x="545" y="257"/>
                </a:cubicBezTo>
                <a:cubicBezTo>
                  <a:pt x="583" y="189"/>
                  <a:pt x="560" y="0"/>
                  <a:pt x="590" y="166"/>
                </a:cubicBezTo>
                <a:cubicBezTo>
                  <a:pt x="620" y="332"/>
                  <a:pt x="696" y="1112"/>
                  <a:pt x="726" y="1255"/>
                </a:cubicBezTo>
                <a:cubicBezTo>
                  <a:pt x="756" y="1398"/>
                  <a:pt x="748" y="1066"/>
                  <a:pt x="771" y="1028"/>
                </a:cubicBezTo>
                <a:cubicBezTo>
                  <a:pt x="794" y="990"/>
                  <a:pt x="847" y="1028"/>
                  <a:pt x="862" y="102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8" name="Line 30"/>
          <p:cNvSpPr>
            <a:spLocks noChangeShapeType="1"/>
          </p:cNvSpPr>
          <p:nvPr/>
        </p:nvSpPr>
        <p:spPr bwMode="auto">
          <a:xfrm>
            <a:off x="6227763" y="1700213"/>
            <a:ext cx="0" cy="4465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43" name="Freeform 31"/>
          <p:cNvSpPr>
            <a:spLocks/>
          </p:cNvSpPr>
          <p:nvPr/>
        </p:nvSpPr>
        <p:spPr bwMode="auto">
          <a:xfrm>
            <a:off x="6227763" y="3357563"/>
            <a:ext cx="1873250" cy="2303462"/>
          </a:xfrm>
          <a:custGeom>
            <a:avLst/>
            <a:gdLst>
              <a:gd name="T0" fmla="*/ 0 w 1180"/>
              <a:gd name="T1" fmla="*/ 0 h 1451"/>
              <a:gd name="T2" fmla="*/ 2147483647 w 1180"/>
              <a:gd name="T3" fmla="*/ 2147483647 h 1451"/>
              <a:gd name="T4" fmla="*/ 2147483647 w 1180"/>
              <a:gd name="T5" fmla="*/ 2147483647 h 1451"/>
              <a:gd name="T6" fmla="*/ 0 60000 65536"/>
              <a:gd name="T7" fmla="*/ 0 60000 65536"/>
              <a:gd name="T8" fmla="*/ 0 60000 65536"/>
              <a:gd name="T9" fmla="*/ 0 w 1180"/>
              <a:gd name="T10" fmla="*/ 0 h 1451"/>
              <a:gd name="T11" fmla="*/ 1180 w 1180"/>
              <a:gd name="T12" fmla="*/ 1451 h 14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0" h="1451">
                <a:moveTo>
                  <a:pt x="0" y="0"/>
                </a:moveTo>
                <a:cubicBezTo>
                  <a:pt x="332" y="498"/>
                  <a:pt x="665" y="997"/>
                  <a:pt x="862" y="1224"/>
                </a:cubicBezTo>
                <a:cubicBezTo>
                  <a:pt x="1059" y="1451"/>
                  <a:pt x="1127" y="1337"/>
                  <a:pt x="1180" y="136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44" name="Freeform 32"/>
          <p:cNvSpPr>
            <a:spLocks/>
          </p:cNvSpPr>
          <p:nvPr/>
        </p:nvSpPr>
        <p:spPr bwMode="auto">
          <a:xfrm>
            <a:off x="6227763" y="1844675"/>
            <a:ext cx="1223962" cy="2400300"/>
          </a:xfrm>
          <a:custGeom>
            <a:avLst/>
            <a:gdLst>
              <a:gd name="T0" fmla="*/ 0 w 771"/>
              <a:gd name="T1" fmla="*/ 2147483647 h 1512"/>
              <a:gd name="T2" fmla="*/ 2147483647 w 771"/>
              <a:gd name="T3" fmla="*/ 2147483647 h 1512"/>
              <a:gd name="T4" fmla="*/ 2147483647 w 771"/>
              <a:gd name="T5" fmla="*/ 2147483647 h 1512"/>
              <a:gd name="T6" fmla="*/ 2147483647 w 771"/>
              <a:gd name="T7" fmla="*/ 2147483647 h 1512"/>
              <a:gd name="T8" fmla="*/ 2147483647 w 771"/>
              <a:gd name="T9" fmla="*/ 2147483647 h 1512"/>
              <a:gd name="T10" fmla="*/ 2147483647 w 771"/>
              <a:gd name="T11" fmla="*/ 2147483647 h 1512"/>
              <a:gd name="T12" fmla="*/ 2147483647 w 771"/>
              <a:gd name="T13" fmla="*/ 2147483647 h 1512"/>
              <a:gd name="T14" fmla="*/ 2147483647 w 771"/>
              <a:gd name="T15" fmla="*/ 2147483647 h 1512"/>
              <a:gd name="T16" fmla="*/ 2147483647 w 771"/>
              <a:gd name="T17" fmla="*/ 2147483647 h 15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1"/>
              <a:gd name="T28" fmla="*/ 0 h 1512"/>
              <a:gd name="T29" fmla="*/ 771 w 771"/>
              <a:gd name="T30" fmla="*/ 1512 h 15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1" h="1512">
                <a:moveTo>
                  <a:pt x="0" y="1345"/>
                </a:moveTo>
                <a:cubicBezTo>
                  <a:pt x="30" y="1394"/>
                  <a:pt x="61" y="1443"/>
                  <a:pt x="91" y="1436"/>
                </a:cubicBezTo>
                <a:cubicBezTo>
                  <a:pt x="121" y="1429"/>
                  <a:pt x="136" y="1512"/>
                  <a:pt x="181" y="1300"/>
                </a:cubicBezTo>
                <a:cubicBezTo>
                  <a:pt x="226" y="1088"/>
                  <a:pt x="303" y="332"/>
                  <a:pt x="363" y="166"/>
                </a:cubicBezTo>
                <a:cubicBezTo>
                  <a:pt x="423" y="0"/>
                  <a:pt x="491" y="257"/>
                  <a:pt x="544" y="302"/>
                </a:cubicBezTo>
                <a:cubicBezTo>
                  <a:pt x="597" y="347"/>
                  <a:pt x="650" y="400"/>
                  <a:pt x="680" y="438"/>
                </a:cubicBezTo>
                <a:cubicBezTo>
                  <a:pt x="710" y="476"/>
                  <a:pt x="718" y="484"/>
                  <a:pt x="726" y="529"/>
                </a:cubicBezTo>
                <a:cubicBezTo>
                  <a:pt x="734" y="574"/>
                  <a:pt x="719" y="551"/>
                  <a:pt x="726" y="710"/>
                </a:cubicBezTo>
                <a:cubicBezTo>
                  <a:pt x="733" y="869"/>
                  <a:pt x="764" y="1353"/>
                  <a:pt x="771" y="14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1" name="Line 33"/>
          <p:cNvSpPr>
            <a:spLocks noChangeShapeType="1"/>
          </p:cNvSpPr>
          <p:nvPr/>
        </p:nvSpPr>
        <p:spPr bwMode="auto">
          <a:xfrm>
            <a:off x="827088" y="4437063"/>
            <a:ext cx="7058025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2" name="Line 34"/>
          <p:cNvSpPr>
            <a:spLocks noChangeShapeType="1"/>
          </p:cNvSpPr>
          <p:nvPr/>
        </p:nvSpPr>
        <p:spPr bwMode="auto">
          <a:xfrm>
            <a:off x="827088" y="3500438"/>
            <a:ext cx="7058025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947" name="Text Box 35"/>
          <p:cNvSpPr txBox="1">
            <a:spLocks noChangeArrowheads="1"/>
          </p:cNvSpPr>
          <p:nvPr/>
        </p:nvSpPr>
        <p:spPr bwMode="auto">
          <a:xfrm>
            <a:off x="950913" y="6040438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>
                <a:latin typeface="+mj-lt"/>
              </a:rPr>
              <a:t>Normal</a:t>
            </a:r>
          </a:p>
        </p:txBody>
      </p:sp>
      <p:sp>
        <p:nvSpPr>
          <p:cNvPr id="166948" name="Text Box 36"/>
          <p:cNvSpPr txBox="1">
            <a:spLocks noChangeArrowheads="1"/>
          </p:cNvSpPr>
          <p:nvPr/>
        </p:nvSpPr>
        <p:spPr bwMode="auto">
          <a:xfrm>
            <a:off x="2555875" y="60928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RI</a:t>
            </a:r>
          </a:p>
        </p:txBody>
      </p:sp>
      <p:sp>
        <p:nvSpPr>
          <p:cNvPr id="166949" name="Text Box 37"/>
          <p:cNvSpPr txBox="1">
            <a:spLocks noChangeArrowheads="1"/>
          </p:cNvSpPr>
          <p:nvPr/>
        </p:nvSpPr>
        <p:spPr bwMode="auto">
          <a:xfrm>
            <a:off x="3503613" y="6040438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Intolerância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à glicose</a:t>
            </a:r>
          </a:p>
        </p:txBody>
      </p:sp>
      <p:sp>
        <p:nvSpPr>
          <p:cNvPr id="166950" name="Text Box 38"/>
          <p:cNvSpPr txBox="1">
            <a:spLocks noChangeArrowheads="1"/>
          </p:cNvSpPr>
          <p:nvPr/>
        </p:nvSpPr>
        <p:spPr bwMode="auto">
          <a:xfrm>
            <a:off x="4787900" y="5969000"/>
            <a:ext cx="1390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DMII 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 insulino-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dependente</a:t>
            </a:r>
          </a:p>
        </p:txBody>
      </p:sp>
      <p:sp>
        <p:nvSpPr>
          <p:cNvPr id="166951" name="Text Box 39"/>
          <p:cNvSpPr txBox="1">
            <a:spLocks noChangeArrowheads="1"/>
          </p:cNvSpPr>
          <p:nvPr/>
        </p:nvSpPr>
        <p:spPr bwMode="auto">
          <a:xfrm>
            <a:off x="6443663" y="5949950"/>
            <a:ext cx="1390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DMII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 insulino-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1800">
                <a:latin typeface="+mj-lt"/>
              </a:rPr>
              <a:t>dependente</a:t>
            </a:r>
          </a:p>
        </p:txBody>
      </p:sp>
      <p:sp>
        <p:nvSpPr>
          <p:cNvPr id="12318" name="Line 40"/>
          <p:cNvSpPr>
            <a:spLocks noChangeShapeType="1"/>
          </p:cNvSpPr>
          <p:nvPr/>
        </p:nvSpPr>
        <p:spPr bwMode="auto">
          <a:xfrm>
            <a:off x="6516688" y="1196975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9" name="Line 41"/>
          <p:cNvSpPr>
            <a:spLocks noChangeShapeType="1"/>
          </p:cNvSpPr>
          <p:nvPr/>
        </p:nvSpPr>
        <p:spPr bwMode="auto">
          <a:xfrm>
            <a:off x="6516688" y="1412875"/>
            <a:ext cx="360362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0" name="Text Box 42"/>
          <p:cNvSpPr txBox="1">
            <a:spLocks noChangeArrowheads="1"/>
          </p:cNvSpPr>
          <p:nvPr/>
        </p:nvSpPr>
        <p:spPr bwMode="auto">
          <a:xfrm>
            <a:off x="6865938" y="1039813"/>
            <a:ext cx="88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>
                <a:solidFill>
                  <a:srgbClr val="FF0000"/>
                </a:solidFill>
              </a:rPr>
              <a:t>Glicemia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>
                <a:solidFill>
                  <a:srgbClr val="00FF00"/>
                </a:solidFill>
              </a:rPr>
              <a:t>Insulina</a:t>
            </a:r>
          </a:p>
        </p:txBody>
      </p:sp>
    </p:spTree>
    <p:extLst>
      <p:ext uri="{BB962C8B-B14F-4D97-AF65-F5344CB8AC3E}">
        <p14:creationId xmlns:p14="http://schemas.microsoft.com/office/powerpoint/2010/main" val="41832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/>
      <p:bldP spid="166918" grpId="0" animBg="1"/>
      <p:bldP spid="166929" grpId="0" animBg="1"/>
      <p:bldP spid="166930" grpId="0" animBg="1"/>
      <p:bldP spid="166932" grpId="0" animBg="1"/>
      <p:bldP spid="166936" grpId="0" animBg="1"/>
      <p:bldP spid="166940" grpId="0" animBg="1"/>
      <p:bldP spid="166941" grpId="0" animBg="1"/>
      <p:bldP spid="166943" grpId="0" animBg="1"/>
      <p:bldP spid="166944" grpId="0" animBg="1"/>
      <p:bldP spid="166947" grpId="0"/>
      <p:bldP spid="166948" grpId="0"/>
      <p:bldP spid="166949" grpId="0"/>
      <p:bldP spid="166950" grpId="0"/>
      <p:bldP spid="1669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364088" y="2060848"/>
            <a:ext cx="3429000" cy="20574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Qual sinal clínico está descrito na figura?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Abordagens terapêuticas para Acantose nigricans | by Rafael Moraes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r="20154"/>
          <a:stretch>
            <a:fillRect/>
          </a:stretch>
        </p:blipFill>
        <p:spPr bwMode="auto">
          <a:xfrm>
            <a:off x="755576" y="1052736"/>
            <a:ext cx="420687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4953000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Fisiologia </a:t>
            </a:r>
            <a:br>
              <a:rPr lang="pt-BR" b="1" dirty="0" smtClean="0">
                <a:solidFill>
                  <a:srgbClr val="0070C0"/>
                </a:solidFill>
              </a:rPr>
            </a:br>
            <a:r>
              <a:rPr lang="pt-BR" b="1" dirty="0" smtClean="0">
                <a:solidFill>
                  <a:srgbClr val="0070C0"/>
                </a:solidFill>
              </a:rPr>
              <a:t>do </a:t>
            </a:r>
            <a:br>
              <a:rPr lang="pt-BR" b="1" dirty="0" smtClean="0">
                <a:solidFill>
                  <a:srgbClr val="0070C0"/>
                </a:solidFill>
              </a:rPr>
            </a:br>
            <a:r>
              <a:rPr lang="pt-BR" b="1" dirty="0" smtClean="0">
                <a:solidFill>
                  <a:srgbClr val="0070C0"/>
                </a:solidFill>
              </a:rPr>
              <a:t>Ciclo</a:t>
            </a:r>
            <a:br>
              <a:rPr lang="pt-BR" b="1" dirty="0" smtClean="0">
                <a:solidFill>
                  <a:srgbClr val="0070C0"/>
                </a:solidFill>
              </a:rPr>
            </a:br>
            <a:r>
              <a:rPr lang="pt-BR" b="1" dirty="0" smtClean="0">
                <a:solidFill>
                  <a:srgbClr val="0070C0"/>
                </a:solidFill>
              </a:rPr>
              <a:t>Menstrual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Situações atuais em Reprodução Assistida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661867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Doação de </a:t>
            </a:r>
            <a:r>
              <a:rPr lang="pt-BR" dirty="0" err="1" smtClean="0">
                <a:solidFill>
                  <a:srgbClr val="FFFF00"/>
                </a:solidFill>
              </a:rPr>
              <a:t>oócitos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Doação de sêmen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Útero de substituição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RA casais </a:t>
            </a:r>
            <a:r>
              <a:rPr lang="pt-BR" dirty="0" err="1" smtClean="0">
                <a:solidFill>
                  <a:srgbClr val="FFFF00"/>
                </a:solidFill>
              </a:rPr>
              <a:t>sorodiscordantes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RA em casais </a:t>
            </a:r>
            <a:r>
              <a:rPr lang="pt-BR" dirty="0" err="1" smtClean="0">
                <a:solidFill>
                  <a:srgbClr val="FFFF00"/>
                </a:solidFill>
              </a:rPr>
              <a:t>homoafetivos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/>
              <a:t>Bancos de Tecidos Oculares que informaram seus dados de produção à Anvisa referentes a 2019.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320480" cy="563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Síndrome dos ovários policísticos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68752" cy="59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607" y="260648"/>
            <a:ext cx="8229600" cy="1143000"/>
          </a:xfrm>
        </p:spPr>
        <p:txBody>
          <a:bodyPr/>
          <a:lstStyle/>
          <a:p>
            <a:r>
              <a:rPr lang="pt-BR" dirty="0" smtClean="0"/>
              <a:t>Cascata da coagulação</a:t>
            </a:r>
            <a:endParaRPr lang="pt-BR" dirty="0"/>
          </a:p>
        </p:txBody>
      </p:sp>
      <p:sp>
        <p:nvSpPr>
          <p:cNvPr id="4" name="AutoShape 8" descr="Coagulação sanguínea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Coagulação sanguínea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84" y="1268760"/>
            <a:ext cx="5904656" cy="53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7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Distúrbio </a:t>
            </a:r>
            <a:r>
              <a:rPr lang="pt-BR" b="1" dirty="0" err="1" smtClean="0">
                <a:solidFill>
                  <a:srgbClr val="0070C0"/>
                </a:solidFill>
              </a:rPr>
              <a:t>ovulatório</a:t>
            </a:r>
            <a:r>
              <a:rPr lang="pt-BR" b="1" dirty="0" smtClean="0">
                <a:solidFill>
                  <a:srgbClr val="0070C0"/>
                </a:solidFill>
              </a:rPr>
              <a:t> e Peso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Desnutrição e Baixo Peso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980529"/>
            <a:ext cx="4040188" cy="4350469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ym typeface="Symbol"/>
              </a:rPr>
              <a:t> TCSC como fonte energética</a:t>
            </a:r>
          </a:p>
          <a:p>
            <a:endParaRPr lang="pt-BR" dirty="0" smtClean="0">
              <a:sym typeface="Symbol"/>
            </a:endParaRPr>
          </a:p>
          <a:p>
            <a:r>
              <a:rPr lang="pt-BR" dirty="0" smtClean="0">
                <a:sym typeface="Symbol"/>
              </a:rPr>
              <a:t> secreção de </a:t>
            </a:r>
            <a:r>
              <a:rPr lang="pt-BR" dirty="0" err="1" smtClean="0">
                <a:sym typeface="Symbol"/>
              </a:rPr>
              <a:t>GnRH</a:t>
            </a:r>
            <a:r>
              <a:rPr lang="pt-BR" dirty="0" smtClean="0">
                <a:sym typeface="Symbol"/>
              </a:rPr>
              <a:t> por ação de endorfinas endógenas</a:t>
            </a:r>
          </a:p>
          <a:p>
            <a:endParaRPr lang="pt-BR" dirty="0" smtClean="0">
              <a:sym typeface="Symbol"/>
            </a:endParaRPr>
          </a:p>
          <a:p>
            <a:r>
              <a:rPr lang="pt-BR" dirty="0" smtClean="0">
                <a:sym typeface="Symbol"/>
              </a:rPr>
              <a:t>Reversão para o padrão </a:t>
            </a:r>
            <a:r>
              <a:rPr lang="pt-BR" dirty="0" err="1" smtClean="0">
                <a:sym typeface="Symbol"/>
              </a:rPr>
              <a:t>pré-pubere</a:t>
            </a:r>
            <a:r>
              <a:rPr lang="pt-BR" dirty="0" smtClean="0">
                <a:sym typeface="Symbol"/>
              </a:rPr>
              <a:t> da secreção de gonadotrofinas (revertido pelo aumento da gordura corporal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Sobrepeso e Obesidade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980529"/>
            <a:ext cx="4041775" cy="435046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Independente de </a:t>
            </a:r>
            <a:r>
              <a:rPr lang="pt-BR" dirty="0" err="1" smtClean="0"/>
              <a:t>hiperandrogenismo</a:t>
            </a:r>
            <a:r>
              <a:rPr lang="pt-BR" dirty="0" smtClean="0"/>
              <a:t> &gt; distúrbio </a:t>
            </a:r>
            <a:r>
              <a:rPr lang="pt-BR" dirty="0" err="1" smtClean="0"/>
              <a:t>ovulatório</a:t>
            </a:r>
            <a:endParaRPr lang="pt-BR" dirty="0" smtClean="0"/>
          </a:p>
          <a:p>
            <a:r>
              <a:rPr lang="pt-BR" dirty="0" smtClean="0"/>
              <a:t>Metabolismo acelerado do LH</a:t>
            </a:r>
          </a:p>
          <a:p>
            <a:endParaRPr lang="pt-BR" dirty="0"/>
          </a:p>
          <a:p>
            <a:r>
              <a:rPr lang="pt-BR" dirty="0" smtClean="0"/>
              <a:t>Sobrepeso: </a:t>
            </a:r>
            <a:r>
              <a:rPr lang="pt-BR" dirty="0" smtClean="0">
                <a:sym typeface="Symbol"/>
              </a:rPr>
              <a:t> (discreto) LH durante  o sono, com secreção diurna </a:t>
            </a:r>
            <a:r>
              <a:rPr lang="pt-BR" dirty="0" err="1" smtClean="0">
                <a:sym typeface="Symbol"/>
              </a:rPr>
              <a:t>nl</a:t>
            </a:r>
            <a:endParaRPr lang="pt-BR" dirty="0" smtClean="0">
              <a:sym typeface="Symbol"/>
            </a:endParaRPr>
          </a:p>
          <a:p>
            <a:r>
              <a:rPr lang="pt-BR" dirty="0" smtClean="0">
                <a:sym typeface="Symbol"/>
              </a:rPr>
              <a:t>Obesidade:  LH durante o sono e diurno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7704" y="2708920"/>
            <a:ext cx="285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Frisch RE &amp; </a:t>
            </a:r>
            <a:r>
              <a:rPr lang="pt-BR" sz="1600" dirty="0" err="1" smtClean="0">
                <a:solidFill>
                  <a:srgbClr val="FF0000"/>
                </a:solidFill>
              </a:rPr>
              <a:t>McArthur</a:t>
            </a:r>
            <a:r>
              <a:rPr lang="pt-BR" sz="1600" dirty="0" smtClean="0">
                <a:solidFill>
                  <a:srgbClr val="FF0000"/>
                </a:solidFill>
              </a:rPr>
              <a:t> JW, 1974. 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4170566"/>
            <a:ext cx="450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solidFill>
                  <a:srgbClr val="FF0000"/>
                </a:solidFill>
              </a:rPr>
              <a:t>Marshal</a:t>
            </a:r>
            <a:r>
              <a:rPr lang="pt-BR" sz="1600" dirty="0" smtClean="0">
                <a:solidFill>
                  <a:srgbClr val="FF0000"/>
                </a:solidFill>
              </a:rPr>
              <a:t> JC &amp; </a:t>
            </a:r>
            <a:r>
              <a:rPr lang="pt-BR" sz="1600" dirty="0" err="1" smtClean="0">
                <a:solidFill>
                  <a:srgbClr val="FF0000"/>
                </a:solidFill>
              </a:rPr>
              <a:t>Kelch</a:t>
            </a:r>
            <a:r>
              <a:rPr lang="pt-BR" sz="1600" dirty="0" smtClean="0">
                <a:solidFill>
                  <a:srgbClr val="FF0000"/>
                </a:solidFill>
              </a:rPr>
              <a:t> RP, 1986; </a:t>
            </a:r>
            <a:r>
              <a:rPr lang="pt-BR" sz="1600" dirty="0" err="1" smtClean="0">
                <a:solidFill>
                  <a:srgbClr val="FF0000"/>
                </a:solidFill>
              </a:rPr>
              <a:t>Parkins</a:t>
            </a:r>
            <a:r>
              <a:rPr lang="pt-BR" sz="1600" dirty="0" smtClean="0">
                <a:solidFill>
                  <a:srgbClr val="FF0000"/>
                </a:solidFill>
              </a:rPr>
              <a:t> RB et al, 1999. 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87624" y="6165304"/>
            <a:ext cx="3646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>
                <a:solidFill>
                  <a:srgbClr val="FF0000"/>
                </a:solidFill>
              </a:rPr>
              <a:t>Parkins</a:t>
            </a:r>
            <a:r>
              <a:rPr lang="pt-BR" sz="1600" dirty="0" smtClean="0">
                <a:solidFill>
                  <a:srgbClr val="FF0000"/>
                </a:solidFill>
              </a:rPr>
              <a:t> RB et al, 1999; Katz JL et al, 1978. 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20072" y="3607470"/>
            <a:ext cx="371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>
                <a:solidFill>
                  <a:srgbClr val="FF0000"/>
                </a:solidFill>
              </a:rPr>
              <a:t>Jain</a:t>
            </a:r>
            <a:r>
              <a:rPr lang="pt-BR" sz="1600" dirty="0" smtClean="0">
                <a:solidFill>
                  <a:srgbClr val="FF0000"/>
                </a:solidFill>
              </a:rPr>
              <a:t> A et al, 2007; Rochester D et al, 2009; 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Rosenfield RL &amp; </a:t>
            </a:r>
            <a:r>
              <a:rPr lang="pt-BR" sz="1600" dirty="0" err="1" smtClean="0">
                <a:solidFill>
                  <a:srgbClr val="FF0000"/>
                </a:solidFill>
              </a:rPr>
              <a:t>Bordini</a:t>
            </a:r>
            <a:r>
              <a:rPr lang="pt-BR" sz="1600" dirty="0" smtClean="0">
                <a:solidFill>
                  <a:srgbClr val="FF0000"/>
                </a:solidFill>
              </a:rPr>
              <a:t> B, 2010. 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50825" y="1412875"/>
            <a:ext cx="2305050" cy="3968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Progesterona</a:t>
            </a: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771775" y="15573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995738" y="1341438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Progesterona Natural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50825" y="2276475"/>
            <a:ext cx="2665413" cy="3968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 dirty="0" err="1">
                <a:solidFill>
                  <a:srgbClr val="FFFFFF"/>
                </a:solidFill>
                <a:latin typeface="Arial" charset="0"/>
              </a:rPr>
              <a:t>Retroprogesterona</a:t>
            </a:r>
            <a:endParaRPr lang="pt-BR" altLang="pt-BR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619250" y="476250"/>
            <a:ext cx="6697663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800" b="1">
                <a:solidFill>
                  <a:srgbClr val="000099"/>
                </a:solidFill>
                <a:latin typeface="Arial" charset="0"/>
              </a:rPr>
              <a:t>Classificação dos progestagênios  </a:t>
            </a: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3059113" y="24923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140200" y="2276475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Diidrogesterona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50825" y="3141663"/>
            <a:ext cx="2808288" cy="3968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17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OH-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progesterona</a:t>
            </a: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3059113" y="3357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284663" y="3141663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Acetato de ciproterona, AMP, clormadinona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50825" y="4005263"/>
            <a:ext cx="2881313" cy="3968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19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-Nor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progesterona</a:t>
            </a: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3276600" y="42211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4716463" y="4005263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Trimegestone, promegestrone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23850" y="4868863"/>
            <a:ext cx="2881313" cy="3968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19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-Nor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testosterona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323850" y="6092825"/>
            <a:ext cx="2881313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 dirty="0" err="1">
                <a:solidFill>
                  <a:srgbClr val="FFFFFF"/>
                </a:solidFill>
                <a:latin typeface="Arial" charset="0"/>
              </a:rPr>
              <a:t>Espironolactona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 (derivados)</a:t>
            </a:r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V="1">
            <a:off x="3348038" y="4868863"/>
            <a:ext cx="935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4427538" y="4724400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00"/>
                </a:solidFill>
                <a:latin typeface="Arial" charset="0"/>
              </a:rPr>
              <a:t>Estranos:</a:t>
            </a: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noretisterona</a:t>
            </a:r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3348038" y="5084763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4427538" y="5445125"/>
            <a:ext cx="4176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00"/>
                </a:solidFill>
                <a:latin typeface="Arial" charset="0"/>
              </a:rPr>
              <a:t>Gonanos:</a:t>
            </a: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LNG, desogestrel, gestodeno, norgestimato</a:t>
            </a:r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3276600" y="64531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4716463" y="6461125"/>
            <a:ext cx="266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Drospirenona</a:t>
            </a:r>
          </a:p>
        </p:txBody>
      </p:sp>
    </p:spTree>
    <p:extLst>
      <p:ext uri="{BB962C8B-B14F-4D97-AF65-F5344CB8AC3E}">
        <p14:creationId xmlns:p14="http://schemas.microsoft.com/office/powerpoint/2010/main" val="7745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/>
      <p:bldP spid="17437" grpId="0" animBg="1"/>
      <p:bldP spid="17438" grpId="0"/>
      <p:bldP spid="17439" grpId="0" animBg="1"/>
      <p:bldP spid="17441" grpId="0" animBg="1"/>
      <p:bldP spid="17442" grpId="0"/>
      <p:bldP spid="17443" grpId="0" animBg="1"/>
      <p:bldP spid="17444" grpId="0" animBg="1"/>
      <p:bldP spid="17446" grpId="0"/>
      <p:bldP spid="17447" grpId="0" animBg="1"/>
      <p:bldP spid="17448" grpId="0" animBg="1"/>
      <p:bldP spid="17449" grpId="0"/>
      <p:bldP spid="17450" grpId="0" animBg="1"/>
      <p:bldP spid="17451" grpId="0" animBg="1"/>
      <p:bldP spid="17452" grpId="0" animBg="1"/>
      <p:bldP spid="17453" grpId="0"/>
      <p:bldP spid="17454" grpId="0" animBg="1"/>
      <p:bldP spid="17455" grpId="0"/>
      <p:bldP spid="17456" grpId="0" animBg="1"/>
      <p:bldP spid="1745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</TotalTime>
  <Words>295</Words>
  <Application>Microsoft Office PowerPoint</Application>
  <PresentationFormat>Apresentação na tela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Tema do Office</vt:lpstr>
      <vt:lpstr>Opulento</vt:lpstr>
      <vt:lpstr>Tremido</vt:lpstr>
      <vt:lpstr>1_Tema do Office</vt:lpstr>
      <vt:lpstr>2_Tema do Office</vt:lpstr>
      <vt:lpstr>Adjacência</vt:lpstr>
      <vt:lpstr>Qual a sua impressão dos slides a seguir? </vt:lpstr>
      <vt:lpstr>Qual sinal clínico está descrito na figura?</vt:lpstr>
      <vt:lpstr>Fisiologia  do  Ciclo Menstrual</vt:lpstr>
      <vt:lpstr>Situações atuais em Reprodução Assistida</vt:lpstr>
      <vt:lpstr>Bancos de Tecidos Oculares que informaram seus dados de produção à Anvisa referentes a 2019. </vt:lpstr>
      <vt:lpstr>Síndrome dos ovários policísticos</vt:lpstr>
      <vt:lpstr>Cascata da coagulação</vt:lpstr>
      <vt:lpstr>Distúrbio ovulatório e Peso</vt:lpstr>
      <vt:lpstr>Apresentação do PowerPoint</vt:lpstr>
      <vt:lpstr>O que avaliar??</vt:lpstr>
      <vt:lpstr>Complexidade do sistema reprodutor feminino</vt:lpstr>
      <vt:lpstr>Distúrbio do metabolismo dos carboidratos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sua impressão dos slides a seguir? </dc:title>
  <dc:creator>A</dc:creator>
  <cp:lastModifiedBy>A</cp:lastModifiedBy>
  <cp:revision>4</cp:revision>
  <dcterms:created xsi:type="dcterms:W3CDTF">2020-08-17T14:10:01Z</dcterms:created>
  <dcterms:modified xsi:type="dcterms:W3CDTF">2020-08-17T14:41:54Z</dcterms:modified>
</cp:coreProperties>
</file>