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f4d8a55d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f4d8a55d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2114a11b2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2114a11b2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21dbf9203_7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21dbf9203_7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f4d8a55d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f4d8a55d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2114a11b2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2114a11b2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f5fbc1b5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f5fbc1b5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f4d8a55d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f4d8a55d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21dbf9203_7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21dbf9203_7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f5fbc1b5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f5fbc1b5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f4d8a55d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f4d8a55d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5fbc1b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f5fbc1b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067872c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067872c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f5fbc1b5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f5fbc1b5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21dbf9203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21dbf9203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4d8a55d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f4d8a55d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f4d8a55d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f4d8a55d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12095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Revisão de artigo:</a:t>
            </a:r>
            <a:endParaRPr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pt-BR" sz="2400">
                <a:solidFill>
                  <a:srgbClr val="FFFFFF"/>
                </a:solidFill>
              </a:rPr>
              <a:t>“</a:t>
            </a:r>
            <a:r>
              <a:rPr i="1" lang="pt-BR" sz="2400">
                <a:solidFill>
                  <a:srgbClr val="FFFFFF"/>
                </a:solidFill>
              </a:rPr>
              <a:t>Framework proposal for ecodesign integration</a:t>
            </a:r>
            <a:endParaRPr i="1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400">
                <a:solidFill>
                  <a:srgbClr val="FFFFFF"/>
                </a:solidFill>
              </a:rPr>
              <a:t>on product portfolio management”</a:t>
            </a:r>
            <a:endParaRPr i="1" sz="36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24"/>
            <a:ext cx="81231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>
                <a:solidFill>
                  <a:srgbClr val="FFFFFF"/>
                </a:solidFill>
              </a:rPr>
              <a:t>André Bor Shyang Huang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FFFFFF"/>
                </a:solidFill>
              </a:rPr>
              <a:t>Maikon Yukio Makihara Semelewicy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FFFFFF"/>
                </a:solidFill>
              </a:rPr>
              <a:t>Stephanie Hsia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Aplicação do modelo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accent2"/>
                </a:solidFill>
              </a:rPr>
              <a:t>1ª</a:t>
            </a:r>
            <a:r>
              <a:rPr b="1" lang="pt-BR">
                <a:solidFill>
                  <a:schemeClr val="accent2"/>
                </a:solidFill>
              </a:rPr>
              <a:t> fase:</a:t>
            </a:r>
            <a:r>
              <a:rPr lang="pt-BR">
                <a:solidFill>
                  <a:schemeClr val="accent2"/>
                </a:solidFill>
              </a:rPr>
              <a:t> questionário → 3 companhias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Caracterização da companhia no processo de PPM;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Posicionamento da empresa em questões ambientais;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Relação entre esses dois aspectos.</a:t>
            </a:r>
            <a:endParaRPr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accent2"/>
                </a:solidFill>
              </a:rPr>
              <a:t>2ª fase:</a:t>
            </a:r>
            <a:r>
              <a:rPr lang="pt-BR">
                <a:solidFill>
                  <a:schemeClr val="accent2"/>
                </a:solidFill>
              </a:rPr>
              <a:t> workshops para avaliação do </a:t>
            </a:r>
            <a:r>
              <a:rPr i="1" lang="pt-BR">
                <a:solidFill>
                  <a:schemeClr val="accent2"/>
                </a:solidFill>
              </a:rPr>
              <a:t>framework</a:t>
            </a:r>
            <a:r>
              <a:rPr lang="pt-BR">
                <a:solidFill>
                  <a:schemeClr val="accent2"/>
                </a:solidFill>
              </a:rPr>
              <a:t> → 2 companhias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Apresentação e discussão das dimensões;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Avaliação da aplicabilidade na realidade das empresas;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Sugestão de outras atividades não encontradas na literatura.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Aplicação do modelo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accent2"/>
                </a:solidFill>
              </a:rPr>
              <a:t>2ª fase:</a:t>
            </a:r>
            <a:r>
              <a:rPr lang="pt-BR">
                <a:solidFill>
                  <a:schemeClr val="accent2"/>
                </a:solidFill>
              </a:rPr>
              <a:t> workshops para avaliação do </a:t>
            </a:r>
            <a:r>
              <a:rPr i="1" lang="pt-BR">
                <a:solidFill>
                  <a:schemeClr val="accent2"/>
                </a:solidFill>
              </a:rPr>
              <a:t>framework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Companhia A: </a:t>
            </a:r>
            <a:endParaRPr>
              <a:solidFill>
                <a:schemeClr val="accent2"/>
              </a:solidFill>
            </a:endParaRPr>
          </a:p>
          <a:p>
            <a:pPr indent="-330200" lvl="1" marL="91440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pt-BR" sz="1600">
                <a:solidFill>
                  <a:schemeClr val="accent2"/>
                </a:solidFill>
              </a:rPr>
              <a:t>Avicultura e produção de alimentos orgânicos;</a:t>
            </a:r>
            <a:endParaRPr sz="1600">
              <a:solidFill>
                <a:schemeClr val="accent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pt-BR" sz="1600">
                <a:solidFill>
                  <a:schemeClr val="accent2"/>
                </a:solidFill>
              </a:rPr>
              <a:t>Nível de maturidade 5 de sustentabilidade.</a:t>
            </a:r>
            <a:endParaRPr sz="16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Companhia B:</a:t>
            </a:r>
            <a:endParaRPr>
              <a:solidFill>
                <a:schemeClr val="accent2"/>
              </a:solidFill>
            </a:endParaRPr>
          </a:p>
          <a:p>
            <a:pPr indent="-330200" lvl="1" marL="91440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pt-BR" sz="1600">
                <a:solidFill>
                  <a:schemeClr val="accent2"/>
                </a:solidFill>
              </a:rPr>
              <a:t>Indústria madeireira;</a:t>
            </a:r>
            <a:endParaRPr sz="1600">
              <a:solidFill>
                <a:schemeClr val="accent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pt-BR" sz="1600">
                <a:solidFill>
                  <a:schemeClr val="accent2"/>
                </a:solidFill>
              </a:rPr>
              <a:t>Produtos de madeira de reflorestamento (brinquedos, móveis, etc.);</a:t>
            </a:r>
            <a:endParaRPr sz="1600">
              <a:solidFill>
                <a:schemeClr val="accent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pt-BR" sz="1600">
                <a:solidFill>
                  <a:schemeClr val="accent2"/>
                </a:solidFill>
              </a:rPr>
              <a:t>Nível de maturidade 2.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278025" y="2194350"/>
            <a:ext cx="4045200" cy="75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</a:t>
            </a:r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5148800" y="1453650"/>
            <a:ext cx="3643800" cy="22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Critérios: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●"/>
            </a:pPr>
            <a:r>
              <a:rPr lang="pt-BR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Guias, métodos e ferramentas;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●"/>
            </a:pPr>
            <a:r>
              <a:rPr lang="pt-BR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Organização;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●"/>
            </a:pPr>
            <a:r>
              <a:rPr lang="pt-BR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Estratégia.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564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/>
              <a:t>Resultados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 txBox="1"/>
          <p:nvPr>
            <p:ph idx="4294967295" type="subTitle"/>
          </p:nvPr>
        </p:nvSpPr>
        <p:spPr>
          <a:xfrm>
            <a:off x="265500" y="1389600"/>
            <a:ext cx="4010400" cy="35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solidFill>
                  <a:schemeClr val="accent2"/>
                </a:solidFill>
              </a:rPr>
              <a:t>Guides, Methods and Tools:</a:t>
            </a:r>
            <a:endParaRPr i="1">
              <a:solidFill>
                <a:schemeClr val="accent2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pt-BR" sz="1600">
                <a:solidFill>
                  <a:schemeClr val="accent2"/>
                </a:solidFill>
              </a:rPr>
              <a:t>Companhia A já apresenta o uso de </a:t>
            </a:r>
            <a:r>
              <a:rPr i="1" lang="pt-BR" sz="1600">
                <a:solidFill>
                  <a:schemeClr val="accent2"/>
                </a:solidFill>
              </a:rPr>
              <a:t>guidelines</a:t>
            </a:r>
            <a:r>
              <a:rPr lang="pt-BR" sz="1600">
                <a:solidFill>
                  <a:schemeClr val="accent2"/>
                </a:solidFill>
              </a:rPr>
              <a:t>, </a:t>
            </a:r>
            <a:r>
              <a:rPr i="1" lang="pt-BR" sz="1600">
                <a:solidFill>
                  <a:schemeClr val="accent2"/>
                </a:solidFill>
              </a:rPr>
              <a:t>checklist </a:t>
            </a:r>
            <a:r>
              <a:rPr lang="pt-BR" sz="1600">
                <a:solidFill>
                  <a:schemeClr val="accent2"/>
                </a:solidFill>
              </a:rPr>
              <a:t>;</a:t>
            </a:r>
            <a:endParaRPr sz="1600">
              <a:solidFill>
                <a:schemeClr val="accent2"/>
              </a:solidFill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pt-BR" sz="1600">
                <a:solidFill>
                  <a:schemeClr val="accent2"/>
                </a:solidFill>
              </a:rPr>
              <a:t>Companhia B identificou que o uso dessas ferramentas vão ser positivas.</a:t>
            </a:r>
            <a:endParaRPr sz="1600">
              <a:solidFill>
                <a:schemeClr val="accent2"/>
              </a:solidFill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475" y="161925"/>
            <a:ext cx="3629025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68825"/>
            <a:ext cx="28080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/>
              <a:t>Resultados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6"/>
          <p:cNvSpPr txBox="1"/>
          <p:nvPr>
            <p:ph idx="4294967295" type="subTitle"/>
          </p:nvPr>
        </p:nvSpPr>
        <p:spPr>
          <a:xfrm>
            <a:off x="265500" y="1389600"/>
            <a:ext cx="3795600" cy="35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solidFill>
                  <a:schemeClr val="accent2"/>
                </a:solidFill>
              </a:rPr>
              <a:t>Organization:</a:t>
            </a:r>
            <a:endParaRPr i="1">
              <a:solidFill>
                <a:schemeClr val="accent2"/>
              </a:solidFill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pt-BR" sz="1600">
                <a:solidFill>
                  <a:schemeClr val="accent2"/>
                </a:solidFill>
              </a:rPr>
              <a:t>Ambos já possuem</a:t>
            </a:r>
            <a:r>
              <a:rPr lang="pt-BR" sz="1600">
                <a:solidFill>
                  <a:schemeClr val="accent2"/>
                </a:solidFill>
              </a:rPr>
              <a:t> consultores/ especialistas ambientais;</a:t>
            </a:r>
            <a:endParaRPr sz="1600">
              <a:solidFill>
                <a:schemeClr val="accent2"/>
              </a:solidFill>
            </a:endParaRPr>
          </a:p>
          <a:p>
            <a: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pt-BR" sz="1600">
                <a:solidFill>
                  <a:schemeClr val="accent2"/>
                </a:solidFill>
              </a:rPr>
              <a:t>Companhia A: uso de mídias sociais e parceria com a EMBRAPA.</a:t>
            </a:r>
            <a:endParaRPr sz="1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pt-BR">
                <a:solidFill>
                  <a:schemeClr val="accent2"/>
                </a:solidFill>
              </a:rPr>
              <a:t>Strategy:</a:t>
            </a:r>
            <a:endParaRPr>
              <a:solidFill>
                <a:schemeClr val="accent2"/>
              </a:solidFill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pt-BR" sz="1600">
                <a:solidFill>
                  <a:schemeClr val="accent2"/>
                </a:solidFill>
              </a:rPr>
              <a:t>Atuação no mercado de produtos sustentáveis.</a:t>
            </a:r>
            <a:endParaRPr sz="1600">
              <a:solidFill>
                <a:schemeClr val="accent2"/>
              </a:solidFill>
            </a:endParaRPr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000" y="264313"/>
            <a:ext cx="3795600" cy="189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6000" y="2096214"/>
            <a:ext cx="3795600" cy="3047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idx="2" type="body"/>
          </p:nvPr>
        </p:nvSpPr>
        <p:spPr>
          <a:xfrm>
            <a:off x="4972225" y="789750"/>
            <a:ext cx="3837000" cy="35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rgbClr val="FFFFFF"/>
                </a:solidFill>
              </a:rPr>
              <a:t>Conclusão</a:t>
            </a:r>
            <a:endParaRPr sz="4200">
              <a:solidFill>
                <a:srgbClr val="FFFFFF"/>
              </a:solidFill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375425" y="2116200"/>
            <a:ext cx="38370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pt-BR" sz="2000">
                <a:latin typeface="Proxima Nova"/>
                <a:ea typeface="Proxima Nova"/>
                <a:cs typeface="Proxima Nova"/>
                <a:sym typeface="Proxima Nova"/>
              </a:rPr>
              <a:t>Pontos positivos;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1200"/>
              </a:spcAft>
              <a:buSzPts val="2000"/>
              <a:buFont typeface="Proxima Nova"/>
              <a:buChar char="●"/>
            </a:pPr>
            <a:r>
              <a:rPr lang="pt-BR" sz="2000">
                <a:latin typeface="Proxima Nova"/>
                <a:ea typeface="Proxima Nova"/>
                <a:cs typeface="Proxima Nova"/>
                <a:sym typeface="Proxima Nova"/>
              </a:rPr>
              <a:t>Pontos negativos.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Pontos positivos</a:t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 sz="1800">
                <a:solidFill>
                  <a:schemeClr val="accent2"/>
                </a:solidFill>
              </a:rPr>
              <a:t>Avanço em diversas áreas;</a:t>
            </a:r>
            <a:endParaRPr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 sz="1800">
                <a:solidFill>
                  <a:schemeClr val="accent2"/>
                </a:solidFill>
              </a:rPr>
              <a:t>Integração entre ecodesign e PPM;</a:t>
            </a:r>
            <a:endParaRPr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800"/>
              <a:buChar char="●"/>
            </a:pPr>
            <a:r>
              <a:rPr lang="pt-BR" sz="1800">
                <a:solidFill>
                  <a:schemeClr val="accent2"/>
                </a:solidFill>
              </a:rPr>
              <a:t>A aplicação do ecodesign nas empresas.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163" name="Google Shape;163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 sz="1800">
                <a:solidFill>
                  <a:schemeClr val="accent2"/>
                </a:solidFill>
              </a:rPr>
              <a:t>Conflito entre PPM e Ecodesign;</a:t>
            </a:r>
            <a:endParaRPr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 sz="1800">
                <a:solidFill>
                  <a:schemeClr val="accent2"/>
                </a:solidFill>
              </a:rPr>
              <a:t>Poucas empresas analisadas:</a:t>
            </a:r>
            <a:endParaRPr sz="1800">
              <a:solidFill>
                <a:schemeClr val="accent2"/>
              </a:solidFill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800"/>
              <a:buChar char="○"/>
            </a:pPr>
            <a:r>
              <a:rPr lang="pt-BR" sz="1800">
                <a:solidFill>
                  <a:schemeClr val="accent2"/>
                </a:solidFill>
              </a:rPr>
              <a:t>Outras áreas não relacionadas ao meio ambiente.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4833650" y="477950"/>
            <a:ext cx="399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Proxima Nova"/>
                <a:ea typeface="Proxima Nova"/>
                <a:cs typeface="Proxima Nova"/>
                <a:sym typeface="Proxima Nova"/>
              </a:rPr>
              <a:t>Pontos Negativos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Obrigado por assistir!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503447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rgbClr val="FFFFFF"/>
                </a:solidFill>
              </a:rPr>
              <a:t>Revisão da</a:t>
            </a:r>
            <a:endParaRPr sz="4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rgbClr val="FFFFFF"/>
                </a:solidFill>
              </a:rPr>
              <a:t>Literatura</a:t>
            </a:r>
            <a:endParaRPr sz="4200">
              <a:solidFill>
                <a:srgbClr val="FFFFFF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37875" y="1453650"/>
            <a:ext cx="3837000" cy="22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Proxima Nova"/>
                <a:ea typeface="Proxima Nova"/>
                <a:cs typeface="Proxima Nova"/>
                <a:sym typeface="Proxima Nova"/>
              </a:rPr>
              <a:t>Definição: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pt-BR" sz="2000">
                <a:latin typeface="Proxima Nova"/>
                <a:ea typeface="Proxima Nova"/>
                <a:cs typeface="Proxima Nova"/>
                <a:sym typeface="Proxima Nova"/>
              </a:rPr>
              <a:t>Product Portfolio Management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pt-BR" sz="2000">
                <a:latin typeface="Proxima Nova"/>
                <a:ea typeface="Proxima Nova"/>
                <a:cs typeface="Proxima Nova"/>
                <a:sym typeface="Proxima Nova"/>
              </a:rPr>
              <a:t>Ecodesign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8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accent2"/>
                </a:solidFill>
              </a:rPr>
              <a:t>Product Portfolio Management (PPM):</a:t>
            </a:r>
            <a:endParaRPr sz="20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Discutido desde dos anos 60;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Quatro pilares: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</a:pPr>
            <a:r>
              <a:rPr lang="pt-BR">
                <a:solidFill>
                  <a:schemeClr val="accent2"/>
                </a:solidFill>
              </a:rPr>
              <a:t>Alinhamento estratégico;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</a:pPr>
            <a:r>
              <a:rPr lang="pt-BR">
                <a:solidFill>
                  <a:schemeClr val="accent2"/>
                </a:solidFill>
              </a:rPr>
              <a:t>Balanço;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</a:pPr>
            <a:r>
              <a:rPr lang="pt-BR">
                <a:solidFill>
                  <a:schemeClr val="accent2"/>
                </a:solidFill>
              </a:rPr>
              <a:t>Maximização do </a:t>
            </a:r>
            <a:r>
              <a:rPr lang="pt-BR">
                <a:solidFill>
                  <a:schemeClr val="accent2"/>
                </a:solidFill>
              </a:rPr>
              <a:t>portfólio;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</a:pPr>
            <a:r>
              <a:rPr lang="pt-BR">
                <a:solidFill>
                  <a:schemeClr val="accent2"/>
                </a:solidFill>
              </a:rPr>
              <a:t>Preparação para o futuro;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3 dimensões de estruturação: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</a:pPr>
            <a:r>
              <a:rPr lang="pt-BR">
                <a:solidFill>
                  <a:schemeClr val="accent2"/>
                </a:solidFill>
              </a:rPr>
              <a:t>Métodos, guias, ferramentas;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</a:pPr>
            <a:r>
              <a:rPr lang="pt-BR">
                <a:solidFill>
                  <a:schemeClr val="accent2"/>
                </a:solidFill>
              </a:rPr>
              <a:t>Organização;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</a:pPr>
            <a:r>
              <a:rPr lang="pt-BR">
                <a:solidFill>
                  <a:schemeClr val="accent2"/>
                </a:solidFill>
              </a:rPr>
              <a:t>Estratégia.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025" y="1583750"/>
            <a:ext cx="3818275" cy="19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Dificuldades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accent2"/>
                </a:solidFill>
              </a:rPr>
              <a:t>Product Portfolio Management (PPM):</a:t>
            </a:r>
            <a:endParaRPr sz="20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Falta de recursos;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Desorganização</a:t>
            </a:r>
            <a:r>
              <a:rPr lang="pt-BR">
                <a:solidFill>
                  <a:schemeClr val="accent2"/>
                </a:solidFill>
              </a:rPr>
              <a:t> da frente de inovação;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Ocorrer na fase de planejamento.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871" y="1218575"/>
            <a:ext cx="3457425" cy="24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15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accent2"/>
                </a:solidFill>
              </a:rPr>
              <a:t>Ecodesign:</a:t>
            </a:r>
            <a:endParaRPr sz="20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Minimização do impacto ambiental de um produto, considerando o seu ciclo de vida completo;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Balancear os requisitos e impacto;</a:t>
            </a:r>
            <a:endParaRPr sz="1800">
              <a:solidFill>
                <a:schemeClr val="accent2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375" y="2714275"/>
            <a:ext cx="2557250" cy="20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Benefícios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 sz="1800">
                <a:solidFill>
                  <a:schemeClr val="accent2"/>
                </a:solidFill>
              </a:rPr>
              <a:t>Econômicos;</a:t>
            </a:r>
            <a:endParaRPr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 sz="1800">
                <a:solidFill>
                  <a:schemeClr val="accent2"/>
                </a:solidFill>
              </a:rPr>
              <a:t>De mercado;</a:t>
            </a:r>
            <a:endParaRPr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 sz="1800">
                <a:solidFill>
                  <a:schemeClr val="accent2"/>
                </a:solidFill>
              </a:rPr>
              <a:t>De inovação;</a:t>
            </a:r>
            <a:endParaRPr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 sz="1800">
                <a:solidFill>
                  <a:schemeClr val="accent2"/>
                </a:solidFill>
              </a:rPr>
              <a:t>Cumprimento de requisitos legais.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pt-BR" sz="2000">
                <a:solidFill>
                  <a:schemeClr val="accent2"/>
                </a:solidFill>
              </a:rPr>
              <a:t>Custo de produção;</a:t>
            </a:r>
            <a:endParaRPr sz="2000">
              <a:solidFill>
                <a:schemeClr val="accen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pt-BR" sz="2000">
                <a:solidFill>
                  <a:schemeClr val="accent2"/>
                </a:solidFill>
              </a:rPr>
              <a:t>Preço Final;</a:t>
            </a:r>
            <a:endParaRPr sz="2000">
              <a:solidFill>
                <a:schemeClr val="accen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pt-BR" sz="2000">
                <a:solidFill>
                  <a:schemeClr val="accent2"/>
                </a:solidFill>
              </a:rPr>
              <a:t>Funcionalidade e performance do produto.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4832400" y="4450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Dificuldades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575" y="3031425"/>
            <a:ext cx="2362150" cy="17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8917" y="3031425"/>
            <a:ext cx="2786875" cy="17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240450" y="1816950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 do artigo</a:t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5148800" y="1453650"/>
            <a:ext cx="3643800" cy="22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"/>
              <a:buChar char="●"/>
            </a:pPr>
            <a:r>
              <a:rPr lang="pt-BR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Preencher o espaço na literatura;</a:t>
            </a:r>
            <a:endParaRPr sz="2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"/>
              <a:buChar char="●"/>
            </a:pPr>
            <a:r>
              <a:rPr lang="pt-BR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Adicionar à questão ambiental.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 do artigo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Proposta de um novo </a:t>
            </a:r>
            <a:r>
              <a:rPr i="1" lang="pt-BR">
                <a:solidFill>
                  <a:schemeClr val="accent2"/>
                </a:solidFill>
              </a:rPr>
              <a:t>framework</a:t>
            </a:r>
            <a:r>
              <a:rPr lang="pt-BR">
                <a:solidFill>
                  <a:schemeClr val="accent2"/>
                </a:solidFill>
              </a:rPr>
              <a:t> em PPM;</a:t>
            </a:r>
            <a:endParaRPr>
              <a:solidFill>
                <a:schemeClr val="accent2"/>
              </a:solidFill>
            </a:endParaRPr>
          </a:p>
          <a:p>
            <a:pPr indent="-3302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pt-BR" sz="1600">
                <a:solidFill>
                  <a:schemeClr val="accent2"/>
                </a:solidFill>
              </a:rPr>
              <a:t>Baseado em literatura: </a:t>
            </a:r>
            <a:r>
              <a:rPr i="1" lang="pt-BR" sz="1600">
                <a:solidFill>
                  <a:schemeClr val="accent2"/>
                </a:solidFill>
              </a:rPr>
              <a:t>framework</a:t>
            </a:r>
            <a:r>
              <a:rPr lang="pt-BR" sz="1600">
                <a:solidFill>
                  <a:schemeClr val="accent2"/>
                </a:solidFill>
              </a:rPr>
              <a:t> proposto por Jugend and Silva (2014);</a:t>
            </a:r>
            <a:endParaRPr sz="1600">
              <a:solidFill>
                <a:schemeClr val="accent2"/>
              </a:solidFill>
            </a:endParaRPr>
          </a:p>
          <a:p>
            <a:pPr indent="-330200" lvl="2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lang="pt-BR" sz="1600">
                <a:solidFill>
                  <a:schemeClr val="accent2"/>
                </a:solidFill>
              </a:rPr>
              <a:t>3 dimensões - integração de </a:t>
            </a:r>
            <a:r>
              <a:rPr i="1" lang="pt-BR" sz="1600">
                <a:solidFill>
                  <a:schemeClr val="accent2"/>
                </a:solidFill>
              </a:rPr>
              <a:t>Organization </a:t>
            </a:r>
            <a:r>
              <a:rPr lang="pt-BR" sz="1600">
                <a:solidFill>
                  <a:schemeClr val="accent2"/>
                </a:solidFill>
              </a:rPr>
              <a:t>e </a:t>
            </a:r>
            <a:r>
              <a:rPr i="1" lang="pt-BR" sz="1600">
                <a:solidFill>
                  <a:schemeClr val="accent2"/>
                </a:solidFill>
              </a:rPr>
              <a:t>Strategy</a:t>
            </a:r>
            <a:endParaRPr i="1" sz="1600">
              <a:solidFill>
                <a:schemeClr val="accent2"/>
              </a:solidFill>
            </a:endParaRPr>
          </a:p>
          <a:p>
            <a:pPr indent="-330200" lvl="1" marL="9144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imes New Roman"/>
              <a:buChar char="○"/>
            </a:pPr>
            <a:r>
              <a:rPr lang="pt-BR" sz="1600">
                <a:solidFill>
                  <a:schemeClr val="accent2"/>
                </a:solidFill>
              </a:rPr>
              <a:t>Incorporação da </a:t>
            </a:r>
            <a:r>
              <a:rPr b="1" lang="pt-BR" sz="1600">
                <a:solidFill>
                  <a:schemeClr val="accent2"/>
                </a:solidFill>
              </a:rPr>
              <a:t>questão ambiental</a:t>
            </a:r>
            <a:r>
              <a:rPr lang="pt-BR" sz="1600">
                <a:solidFill>
                  <a:schemeClr val="accent2"/>
                </a:solidFill>
              </a:rPr>
              <a:t>;</a:t>
            </a:r>
            <a:endParaRPr sz="1600">
              <a:solidFill>
                <a:schemeClr val="accent2"/>
              </a:solidFill>
            </a:endParaRPr>
          </a:p>
          <a:p>
            <a:pPr indent="-330200" lvl="1" marL="9144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pt-BR" sz="1600">
                <a:solidFill>
                  <a:schemeClr val="accent2"/>
                </a:solidFill>
              </a:rPr>
              <a:t>Preenchimento de uma lacuna existente na literatura.</a:t>
            </a:r>
            <a:endParaRPr sz="1600">
              <a:solidFill>
                <a:schemeClr val="accent2"/>
              </a:solidFill>
            </a:endParaRPr>
          </a:p>
          <a:p>
            <a:pPr indent="-330200" lvl="2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lang="pt-BR" sz="1600">
                <a:solidFill>
                  <a:schemeClr val="accent2"/>
                </a:solidFill>
              </a:rPr>
              <a:t>214 documentos estudados</a:t>
            </a:r>
            <a:endParaRPr sz="1600">
              <a:solidFill>
                <a:schemeClr val="accent2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chemeClr val="accent2"/>
              </a:buClr>
              <a:buSzPts val="1800"/>
              <a:buChar char="●"/>
            </a:pPr>
            <a:r>
              <a:rPr lang="pt-BR">
                <a:solidFill>
                  <a:schemeClr val="accent2"/>
                </a:solidFill>
              </a:rPr>
              <a:t>Aplicação prática da estratégia em PPM de companhia</a:t>
            </a:r>
            <a:r>
              <a:rPr lang="pt-BR">
                <a:solidFill>
                  <a:schemeClr val="accent2"/>
                </a:solidFill>
              </a:rPr>
              <a:t>s envolvidas em questões ambientais.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rgbClr val="FFFFFF"/>
                </a:solidFill>
              </a:rPr>
              <a:t>Modelo</a:t>
            </a:r>
            <a:endParaRPr sz="4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rgbClr val="FFFFFF"/>
                </a:solidFill>
              </a:rPr>
              <a:t>proposto</a:t>
            </a:r>
            <a:endParaRPr sz="4200">
              <a:solidFill>
                <a:srgbClr val="FFFFFF"/>
              </a:solidFill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6585"/>
            <a:ext cx="4572000" cy="3630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