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70" r:id="rId7"/>
    <p:sldId id="269" r:id="rId8"/>
    <p:sldId id="278" r:id="rId9"/>
    <p:sldId id="263" r:id="rId10"/>
    <p:sldId id="264" r:id="rId11"/>
    <p:sldId id="265" r:id="rId12"/>
    <p:sldId id="271" r:id="rId13"/>
    <p:sldId id="267" r:id="rId14"/>
    <p:sldId id="268" r:id="rId15"/>
    <p:sldId id="266" r:id="rId16"/>
    <p:sldId id="279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5BEA33-79B0-47DE-991C-F3E5509D44B5}" type="datetimeFigureOut">
              <a:rPr lang="pt-BR" smtClean="0"/>
              <a:t>08/04/2016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0A362B-1F88-4E22-A825-2F60FC2C0C1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money.com.br/cdb" TargetMode="External"/><Relationship Id="rId2" Type="http://schemas.openxmlformats.org/officeDocument/2006/relationships/hyperlink" Target="http://www.caixa.gov.br/voce/poupanca-e-investimentos/cdb/Paginas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nsonofuturo.com.br/wp-content/uploads/2015/04/Poupan%C3%A7a-x-CDB.bm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Títulos de Renda Fixa (CDB e RDB)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2685474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Alexsandro Nakamura</a:t>
            </a:r>
          </a:p>
          <a:p>
            <a:pPr algn="l"/>
            <a:r>
              <a:rPr lang="pt-BR" dirty="0"/>
              <a:t>Gabriel </a:t>
            </a:r>
            <a:r>
              <a:rPr lang="pt-BR" dirty="0" err="1"/>
              <a:t>Zuquermalio</a:t>
            </a:r>
            <a:endParaRPr lang="pt-BR" dirty="0"/>
          </a:p>
          <a:p>
            <a:pPr algn="l"/>
            <a:r>
              <a:rPr lang="pt-BR" dirty="0"/>
              <a:t>Gustavo Pimenta</a:t>
            </a:r>
          </a:p>
          <a:p>
            <a:pPr algn="l"/>
            <a:r>
              <a:rPr lang="pt-BR" dirty="0"/>
              <a:t>Pedro </a:t>
            </a:r>
            <a:r>
              <a:rPr lang="pt-BR" dirty="0" err="1"/>
              <a:t>Hiladio</a:t>
            </a:r>
            <a:r>
              <a:rPr lang="pt-BR" dirty="0"/>
              <a:t> </a:t>
            </a:r>
            <a:r>
              <a:rPr lang="pt-BR" dirty="0" err="1"/>
              <a:t>Gloeden</a:t>
            </a:r>
            <a:r>
              <a:rPr lang="pt-BR" dirty="0"/>
              <a:t> Ferreira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2537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 Estão isentas operações realizadas por:</a:t>
            </a:r>
          </a:p>
          <a:p>
            <a:r>
              <a:rPr lang="pt-BR" dirty="0"/>
              <a:t> órgãos da administração direta da União</a:t>
            </a:r>
          </a:p>
          <a:p>
            <a:r>
              <a:rPr lang="pt-BR" dirty="0"/>
              <a:t>dos Estados, do Distrito Federal e dos Municípios, desde que vinculadas às finalidades essenciais das respectivas entidades</a:t>
            </a:r>
          </a:p>
          <a:p>
            <a:r>
              <a:rPr lang="pt-BR" dirty="0"/>
              <a:t> Operações realizadas por autarquias e fundações instituídas e mantidas pelo Poder Público.​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Imunidade ou isenção tributária</a:t>
            </a:r>
            <a:endParaRPr lang="pt-BR" dirty="0"/>
          </a:p>
        </p:txBody>
      </p:sp>
      <p:pic>
        <p:nvPicPr>
          <p:cNvPr id="4" name="Picture 2" descr="roi2.jpg (400×3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45" y="5408466"/>
            <a:ext cx="1913855" cy="143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049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2924944"/>
            <a:ext cx="7745505" cy="3201218"/>
          </a:xfrm>
        </p:spPr>
        <p:txBody>
          <a:bodyPr/>
          <a:lstStyle/>
          <a:p>
            <a:r>
              <a:rPr lang="pt-BR" dirty="0"/>
              <a:t>O crédito será realizado na conta (já deduzido o valor do IR) e os recursos poderão ser reinvestidos.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562700"/>
          </a:xfrm>
        </p:spPr>
        <p:txBody>
          <a:bodyPr/>
          <a:lstStyle/>
          <a:p>
            <a:r>
              <a:rPr lang="pt-BR" b="1" dirty="0"/>
              <a:t>O que ocorre no vencimento de um investimento em CDB?</a:t>
            </a:r>
            <a:endParaRPr lang="pt-BR" dirty="0"/>
          </a:p>
        </p:txBody>
      </p:sp>
      <p:pic>
        <p:nvPicPr>
          <p:cNvPr id="2050" name="Picture 2" descr="http://blog.aiec.br/wp-content/uploads/2015/11/investimen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493489" y="5445224"/>
            <a:ext cx="2650511" cy="138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847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 dos principais riscos é o </a:t>
            </a:r>
            <a:r>
              <a:rPr lang="pt-BR" b="1" dirty="0"/>
              <a:t>crédito bancário</a:t>
            </a:r>
            <a:r>
              <a:rPr lang="pt-BR" dirty="0"/>
              <a:t>, ou seja, a instituição bancária  pode “quebrar” e ficar sem recursos para pagar o valor aplicado ao investidor.</a:t>
            </a:r>
            <a:endParaRPr lang="en-US" dirty="0"/>
          </a:p>
          <a:p>
            <a:r>
              <a:rPr lang="en-US" dirty="0"/>
              <a:t>FGC </a:t>
            </a:r>
            <a:r>
              <a:rPr lang="en-US" dirty="0" err="1"/>
              <a:t>garante</a:t>
            </a:r>
            <a:r>
              <a:rPr lang="en-US" dirty="0"/>
              <a:t> </a:t>
            </a:r>
            <a:r>
              <a:rPr lang="en-US" dirty="0" err="1"/>
              <a:t>até</a:t>
            </a:r>
            <a:r>
              <a:rPr lang="en-US" dirty="0"/>
              <a:t> R$ 250 mil.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Riscos</a:t>
            </a:r>
            <a:r>
              <a:rPr lang="en-US" dirty="0"/>
              <a:t> do CDB</a:t>
            </a:r>
            <a:endParaRPr lang="pt-BR" dirty="0"/>
          </a:p>
        </p:txBody>
      </p:sp>
      <p:pic>
        <p:nvPicPr>
          <p:cNvPr id="4" name="Picture 2" descr="http://blog.aiec.br/wp-content/uploads/2015/11/investimen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493489" y="5445224"/>
            <a:ext cx="2650511" cy="138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041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Muito similares ao CDB</a:t>
            </a:r>
          </a:p>
          <a:p>
            <a:pPr marL="0" indent="0">
              <a:buNone/>
            </a:pPr>
            <a:r>
              <a:rPr lang="pt-BR" dirty="0"/>
              <a:t>.</a:t>
            </a:r>
          </a:p>
          <a:p>
            <a:r>
              <a:rPr lang="pt-BR" dirty="0"/>
              <a:t>Os RDB são obrigatoriamente nominativos e intransferíveis.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RDB – Recibo de Depósito Bancário</a:t>
            </a:r>
          </a:p>
        </p:txBody>
      </p:sp>
      <p:pic>
        <p:nvPicPr>
          <p:cNvPr id="4" name="Picture 2" descr="http://blog.aiec.br/wp-content/uploads/2015/11/investimen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493489" y="5445224"/>
            <a:ext cx="2650511" cy="138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4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3429000"/>
            <a:ext cx="7745505" cy="2697162"/>
          </a:xfrm>
        </p:spPr>
        <p:txBody>
          <a:bodyPr/>
          <a:lstStyle/>
          <a:p>
            <a:r>
              <a:rPr lang="pt-BR" dirty="0"/>
              <a:t>O CDB, sendo um título, pode ser negociado por meio de transferência. </a:t>
            </a:r>
          </a:p>
          <a:p>
            <a:r>
              <a:rPr lang="pt-BR" dirty="0"/>
              <a:t>O RDB é inegociável e intransferível.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778724"/>
          </a:xfrm>
        </p:spPr>
        <p:txBody>
          <a:bodyPr/>
          <a:lstStyle/>
          <a:p>
            <a:r>
              <a:rPr lang="pt-BR" b="1" dirty="0"/>
              <a:t>Qual a principal diferença entre </a:t>
            </a:r>
            <a:br>
              <a:rPr lang="pt-BR" b="1" dirty="0"/>
            </a:br>
            <a:r>
              <a:rPr lang="pt-BR" b="1" dirty="0"/>
              <a:t>CDB e RDB? </a:t>
            </a:r>
            <a:endParaRPr lang="pt-BR" dirty="0"/>
          </a:p>
        </p:txBody>
      </p:sp>
      <p:pic>
        <p:nvPicPr>
          <p:cNvPr id="4" name="Picture 2" descr="http://blog.aiec.br/wp-content/uploads/2015/11/investimen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493489" y="5445224"/>
            <a:ext cx="2650511" cy="138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056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2780928"/>
            <a:ext cx="7745505" cy="3345234"/>
          </a:xfrm>
        </p:spPr>
        <p:txBody>
          <a:bodyPr>
            <a:normAutofit fontScale="62500" lnSpcReduction="20000"/>
          </a:bodyPr>
          <a:lstStyle/>
          <a:p>
            <a:r>
              <a:rPr lang="pt-BR" sz="3100" dirty="0"/>
              <a:t>O </a:t>
            </a:r>
            <a:r>
              <a:rPr lang="pt-BR" sz="3100" b="1" dirty="0"/>
              <a:t>CDB</a:t>
            </a:r>
            <a:r>
              <a:rPr lang="pt-BR" sz="3100" dirty="0"/>
              <a:t> é um investimento condições de remuneração, prazo e liquidez definidas no ato de cada aplicação. A incidência de Imposto de Renda ocorre somente no resgate ou no vencimento, conforme a Tabela Regressiva. </a:t>
            </a:r>
          </a:p>
          <a:p>
            <a:r>
              <a:rPr lang="pt-BR" sz="3100" dirty="0"/>
              <a:t>Quanto maior for o prazo que o investidor puder permanecer com os seus recursos investidos, maior será também a sua rentabilidade.</a:t>
            </a:r>
            <a:br>
              <a:rPr lang="pt-BR" sz="3100" dirty="0"/>
            </a:br>
            <a:endParaRPr lang="pt-BR" sz="3100" dirty="0"/>
          </a:p>
          <a:p>
            <a:r>
              <a:rPr lang="pt-BR" sz="3100" b="1" dirty="0"/>
              <a:t>Poupança</a:t>
            </a:r>
            <a:r>
              <a:rPr lang="pt-BR" sz="3100" dirty="0"/>
              <a:t> é um investimento com rentabilidade definida de TR + 0,5% ao mês, não havendo incidência de IR para cliente Pessoa Física.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562700"/>
          </a:xfrm>
        </p:spPr>
        <p:txBody>
          <a:bodyPr/>
          <a:lstStyle/>
          <a:p>
            <a:r>
              <a:rPr lang="pt-BR" b="1" dirty="0"/>
              <a:t>Quais são as diferenças entre o CDB e a Poupança?</a:t>
            </a:r>
            <a:endParaRPr lang="pt-BR" dirty="0"/>
          </a:p>
        </p:txBody>
      </p:sp>
      <p:pic>
        <p:nvPicPr>
          <p:cNvPr id="4" name="Picture 2" descr="http://blog.aiec.br/wp-content/uploads/2015/11/investimen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493489" y="5445224"/>
            <a:ext cx="2650511" cy="138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921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48680"/>
            <a:ext cx="7193705" cy="5912787"/>
          </a:xfrm>
        </p:spPr>
      </p:pic>
    </p:spTree>
    <p:extLst>
      <p:ext uri="{BB962C8B-B14F-4D97-AF65-F5344CB8AC3E}">
        <p14:creationId xmlns:p14="http://schemas.microsoft.com/office/powerpoint/2010/main" val="4129302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PESSOAS FÍSICAS</a:t>
            </a:r>
          </a:p>
          <a:p>
            <a:r>
              <a:rPr lang="pt-BR" dirty="0"/>
              <a:t>Prefixado</a:t>
            </a:r>
          </a:p>
          <a:p>
            <a:r>
              <a:rPr lang="pt-BR" dirty="0"/>
              <a:t>Flex</a:t>
            </a:r>
          </a:p>
          <a:p>
            <a:endParaRPr lang="pt-BR" dirty="0"/>
          </a:p>
          <a:p>
            <a:r>
              <a:rPr lang="pt-BR" b="1" dirty="0"/>
              <a:t>PESSOAS JURÍDICAS</a:t>
            </a:r>
          </a:p>
          <a:p>
            <a:r>
              <a:rPr lang="pt-BR" dirty="0"/>
              <a:t>Progressivo PJ</a:t>
            </a:r>
          </a:p>
          <a:p>
            <a:r>
              <a:rPr lang="pt-BR" dirty="0"/>
              <a:t>Prefixado Empresarial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5370215" cy="1054250"/>
          </a:xfrm>
        </p:spPr>
        <p:txBody>
          <a:bodyPr/>
          <a:lstStyle/>
          <a:p>
            <a:r>
              <a:rPr lang="en-US" dirty="0" err="1"/>
              <a:t>Exemplos</a:t>
            </a:r>
            <a:r>
              <a:rPr lang="en-US" dirty="0"/>
              <a:t> de CDB - 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116632"/>
            <a:ext cx="347431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45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2132856"/>
            <a:ext cx="7745505" cy="4392487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Público alvo:</a:t>
            </a:r>
            <a:r>
              <a:rPr lang="pt-BR" dirty="0"/>
              <a:t> Pessoa Física​.</a:t>
            </a:r>
          </a:p>
          <a:p>
            <a:r>
              <a:rPr lang="pt-BR" b="1" dirty="0"/>
              <a:t>Aplicação inicial:</a:t>
            </a:r>
            <a:r>
              <a:rPr lang="pt-BR" dirty="0"/>
              <a:t> R$ 1.000,00.</a:t>
            </a:r>
          </a:p>
          <a:p>
            <a:r>
              <a:rPr lang="pt-BR" b="1" dirty="0"/>
              <a:t>Prazos: </a:t>
            </a:r>
            <a:r>
              <a:rPr lang="pt-BR" dirty="0"/>
              <a:t>de 2 a 725 dias.​</a:t>
            </a:r>
          </a:p>
          <a:p>
            <a:r>
              <a:rPr lang="pt-BR" b="1" dirty="0"/>
              <a:t>Rentabilidade: </a:t>
            </a:r>
            <a:r>
              <a:rPr lang="pt-BR" dirty="0"/>
              <a:t>o crédito de rendimento é realizado no vencimento da aplicação, por meio da fórmula: Rendimento = Valor aplicado x Taxa efetiva contratada.</a:t>
            </a:r>
          </a:p>
          <a:p>
            <a:r>
              <a:rPr lang="pt-BR" b="1" dirty="0"/>
              <a:t>Resgate antecipado: </a:t>
            </a:r>
            <a:r>
              <a:rPr lang="pt-BR" dirty="0"/>
              <a:t>não permite.</a:t>
            </a:r>
          </a:p>
          <a:p>
            <a:r>
              <a:rPr lang="pt-BR" b="1" dirty="0"/>
              <a:t>Data de vencimento: </a:t>
            </a:r>
            <a:r>
              <a:rPr lang="pt-BR" dirty="0"/>
              <a:t>calculada a partir do segundo dia subsequente ao da aplicação, conforme o prazo contratado, devendo ocorrer sempre em dia útil.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14628"/>
          </a:xfrm>
        </p:spPr>
        <p:txBody>
          <a:bodyPr/>
          <a:lstStyle/>
          <a:p>
            <a:r>
              <a:rPr lang="pt-BR" dirty="0"/>
              <a:t>CDB Prefixado - CAIXA</a:t>
            </a:r>
          </a:p>
        </p:txBody>
      </p:sp>
      <p:pic>
        <p:nvPicPr>
          <p:cNvPr id="7170" name="Picture 2" descr="GeW5tPHm.jpg (240×240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891" y="6012159"/>
            <a:ext cx="845841" cy="84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821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536503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Público alvo:</a:t>
            </a:r>
            <a:r>
              <a:rPr lang="pt-BR" dirty="0"/>
              <a:t> Pessoa Física​.</a:t>
            </a:r>
          </a:p>
          <a:p>
            <a:r>
              <a:rPr lang="pt-BR" b="1" dirty="0"/>
              <a:t>Aplicação inicial:</a:t>
            </a:r>
            <a:r>
              <a:rPr lang="pt-BR" dirty="0"/>
              <a:t> R$ 200,00.</a:t>
            </a:r>
          </a:p>
          <a:p>
            <a:r>
              <a:rPr lang="pt-BR" b="1" dirty="0"/>
              <a:t>Aplicações complementares: </a:t>
            </a:r>
            <a:r>
              <a:rPr lang="pt-BR" dirty="0"/>
              <a:t>R$ 200,00.</a:t>
            </a:r>
          </a:p>
          <a:p>
            <a:r>
              <a:rPr lang="pt-BR" b="1" dirty="0"/>
              <a:t>Valor mínimo para resgate: </a:t>
            </a:r>
            <a:r>
              <a:rPr lang="pt-BR" dirty="0"/>
              <a:t>R$ 200,00.</a:t>
            </a:r>
          </a:p>
          <a:p>
            <a:r>
              <a:rPr lang="pt-BR" b="1" dirty="0"/>
              <a:t>Valor mínimo para manutenção da aplicação: </a:t>
            </a:r>
            <a:r>
              <a:rPr lang="pt-BR" dirty="0"/>
              <a:t>R$ 200,00.</a:t>
            </a:r>
          </a:p>
          <a:p>
            <a:r>
              <a:rPr lang="pt-BR" b="1" dirty="0"/>
              <a:t>Prazos: </a:t>
            </a:r>
            <a:r>
              <a:rPr lang="pt-BR" dirty="0"/>
              <a:t>de 2 a 1800 dias.</a:t>
            </a:r>
          </a:p>
          <a:p>
            <a:r>
              <a:rPr lang="pt-BR" b="1" dirty="0"/>
              <a:t>Rentabilidade: </a:t>
            </a:r>
            <a:r>
              <a:rPr lang="pt-BR" dirty="0"/>
              <a:t>o crédito de rendimento é realizado no vencimento da aplicação ou quando você </a:t>
            </a:r>
            <a:r>
              <a:rPr lang="pt-BR" u="sng" dirty="0">
                <a:solidFill>
                  <a:schemeClr val="tx1"/>
                </a:solidFill>
              </a:rPr>
              <a:t>solicitar um resgate antecipado.</a:t>
            </a:r>
            <a:r>
              <a:rPr lang="pt-BR" dirty="0"/>
              <a:t> O cálculo é feito a partir da fórmula: Rendimento = Valor aplicado x Taxa efetiva contratada.</a:t>
            </a:r>
          </a:p>
          <a:p>
            <a:r>
              <a:rPr lang="pt-BR" b="1" dirty="0"/>
              <a:t>Data de vencimento: </a:t>
            </a:r>
            <a:r>
              <a:rPr lang="pt-BR" dirty="0"/>
              <a:t>calculada a partir do segundo dia subsequente ao da aplicação, conforme o prazo contratado, devendo ocorrer sempre em dia útil.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986636"/>
          </a:xfrm>
        </p:spPr>
        <p:txBody>
          <a:bodyPr/>
          <a:lstStyle/>
          <a:p>
            <a:r>
              <a:rPr lang="en-US" dirty="0"/>
              <a:t>CDB FLEX - CAIXA</a:t>
            </a:r>
            <a:endParaRPr lang="pt-BR" dirty="0"/>
          </a:p>
        </p:txBody>
      </p:sp>
      <p:pic>
        <p:nvPicPr>
          <p:cNvPr id="4" name="Picture 2" descr="GeW5tPHm.jpg (240×240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891" y="6012159"/>
            <a:ext cx="845841" cy="84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58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 CDB (certificado de depósito bancário) é um título que os bancos emitem para se capitalizar - ou seja, conseguir dinheiro para financiar suas atividades de crédito.</a:t>
            </a:r>
          </a:p>
          <a:p>
            <a:pPr marL="0" indent="0">
              <a:buNone/>
            </a:pPr>
            <a:r>
              <a:rPr lang="pt-BR" dirty="0"/>
              <a:t>Ao adquirir um CDB, o investidor está efetuando uma espécie de “empréstimo” para a instituição bancária em troca de uma rentabilidade.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que é um CDB?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166320"/>
            <a:ext cx="1691680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045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39248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 remuneração é feita a um percentual da taxa CDI (Certificado de Depósito Interbancário).</a:t>
            </a:r>
          </a:p>
          <a:p>
            <a:r>
              <a:rPr lang="pt-BR" dirty="0"/>
              <a:t> Permite o resgate antecipado.</a:t>
            </a:r>
          </a:p>
          <a:p>
            <a:r>
              <a:rPr lang="pt-BR" dirty="0"/>
              <a:t> Suas taxas são crescentes, de acordo com o tempo de investimento. Por isso, quanto maior o tempo, melhor a taxa e a remuneração do seu valor aplicado.</a:t>
            </a:r>
          </a:p>
          <a:p>
            <a:r>
              <a:rPr lang="pt-BR" b="1" dirty="0"/>
              <a:t>Aplicação inicial: </a:t>
            </a:r>
            <a:r>
              <a:rPr lang="pt-BR" dirty="0"/>
              <a:t> R$ 1.000,00.</a:t>
            </a:r>
          </a:p>
          <a:p>
            <a:r>
              <a:rPr lang="pt-BR" b="1" dirty="0"/>
              <a:t>Aplicações complementares: </a:t>
            </a:r>
            <a:r>
              <a:rPr lang="pt-BR" dirty="0"/>
              <a:t>R$ 1.000,00.</a:t>
            </a:r>
          </a:p>
          <a:p>
            <a:r>
              <a:rPr lang="pt-BR" b="1" dirty="0"/>
              <a:t>Valor mínimo para resgate: </a:t>
            </a:r>
            <a:r>
              <a:rPr lang="pt-BR" dirty="0"/>
              <a:t>R$ 1.000,00.</a:t>
            </a:r>
          </a:p>
          <a:p>
            <a:r>
              <a:rPr lang="pt-BR" b="1" dirty="0"/>
              <a:t>Prazos: </a:t>
            </a:r>
            <a:r>
              <a:rPr lang="pt-BR" dirty="0"/>
              <a:t>de 2 a 1800 dias.</a:t>
            </a:r>
          </a:p>
          <a:p>
            <a:r>
              <a:rPr lang="en-US" b="1" dirty="0" err="1"/>
              <a:t>Vencimento</a:t>
            </a:r>
            <a:r>
              <a:rPr lang="en-US" b="1" dirty="0"/>
              <a:t>: </a:t>
            </a:r>
            <a:r>
              <a:rPr lang="en-US" dirty="0"/>
              <a:t>A </a:t>
            </a:r>
            <a:r>
              <a:rPr lang="en-US" dirty="0" err="1"/>
              <a:t>partir</a:t>
            </a:r>
            <a:r>
              <a:rPr lang="en-US" dirty="0"/>
              <a:t> do </a:t>
            </a:r>
            <a:r>
              <a:rPr lang="en-US" dirty="0" err="1"/>
              <a:t>segundo</a:t>
            </a:r>
            <a:r>
              <a:rPr lang="en-US" dirty="0"/>
              <a:t> dia.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 </a:t>
            </a:r>
            <a:r>
              <a:rPr lang="en-US" dirty="0" err="1"/>
              <a:t>Progressivo</a:t>
            </a:r>
            <a:r>
              <a:rPr lang="en-US" dirty="0"/>
              <a:t> PJ - CAIXA</a:t>
            </a:r>
            <a:endParaRPr lang="pt-BR" dirty="0"/>
          </a:p>
        </p:txBody>
      </p:sp>
      <p:pic>
        <p:nvPicPr>
          <p:cNvPr id="4" name="Picture 2" descr="GeW5tPHm.jpg (240×240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891" y="6012159"/>
            <a:ext cx="845841" cy="84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656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536504"/>
          </a:xfrm>
        </p:spPr>
        <p:txBody>
          <a:bodyPr>
            <a:normAutofit fontScale="92500"/>
          </a:bodyPr>
          <a:lstStyle/>
          <a:p>
            <a:r>
              <a:rPr lang="pt-BR" b="1" dirty="0"/>
              <a:t>Público alvo:</a:t>
            </a:r>
            <a:r>
              <a:rPr lang="pt-BR" dirty="0"/>
              <a:t> Pessoa Jurídica.</a:t>
            </a:r>
          </a:p>
          <a:p>
            <a:r>
              <a:rPr lang="pt-BR" b="1" dirty="0"/>
              <a:t>Aplicação inicial:</a:t>
            </a:r>
            <a:r>
              <a:rPr lang="pt-BR" dirty="0"/>
              <a:t> R$ 1.000,00.</a:t>
            </a:r>
          </a:p>
          <a:p>
            <a:r>
              <a:rPr lang="pt-BR" b="1" dirty="0"/>
              <a:t>Prazos: </a:t>
            </a:r>
            <a:r>
              <a:rPr lang="pt-BR" dirty="0"/>
              <a:t>de 2 a 725 dias.</a:t>
            </a:r>
          </a:p>
          <a:p>
            <a:r>
              <a:rPr lang="pt-BR" b="1" dirty="0"/>
              <a:t>Rentabilidade: </a:t>
            </a:r>
            <a:r>
              <a:rPr lang="pt-BR" dirty="0"/>
              <a:t>o crédito de rendimento é realizado no vencimento da aplicação, por meio da fórmula: Rendimento = Valor aplicado x Taxa efetiva contratada.</a:t>
            </a:r>
          </a:p>
          <a:p>
            <a:r>
              <a:rPr lang="pt-BR" b="1" dirty="0"/>
              <a:t>Resgate antecipado: </a:t>
            </a:r>
            <a:r>
              <a:rPr lang="pt-BR" dirty="0"/>
              <a:t>não permite.</a:t>
            </a:r>
          </a:p>
          <a:p>
            <a:r>
              <a:rPr lang="pt-BR" b="1" dirty="0"/>
              <a:t>Data de vencimento: </a:t>
            </a:r>
            <a:r>
              <a:rPr lang="pt-BR" dirty="0"/>
              <a:t>calculada a partir do segundo dia subsequente ao da aplicação, conforme o prazo contratado, devendo ocorrer sempre em dia útil.</a:t>
            </a:r>
          </a:p>
          <a:p>
            <a:r>
              <a:rPr lang="pt-BR" b="1" dirty="0"/>
              <a:t>Valor mínimo para manutenção da aplicação:</a:t>
            </a:r>
            <a:r>
              <a:rPr lang="pt-BR" dirty="0"/>
              <a:t> R$ 1.000,00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CDB Prefixado Empresarial - CAIXA</a:t>
            </a:r>
          </a:p>
        </p:txBody>
      </p:sp>
      <p:pic>
        <p:nvPicPr>
          <p:cNvPr id="4" name="Picture 2" descr="GeW5tPHm.jpg (240×240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891" y="6012159"/>
            <a:ext cx="845841" cy="84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525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ASSAF NETO, A. Mercado Financeiro. 13 Ed. 2015</a:t>
            </a:r>
          </a:p>
          <a:p>
            <a:r>
              <a:rPr lang="pt-BR" dirty="0"/>
              <a:t>FORTUNA, E. Mercado Financeiro: Produtos e Serviços. 11 Ed. 1998</a:t>
            </a:r>
          </a:p>
          <a:p>
            <a:r>
              <a:rPr lang="pt-BR" dirty="0">
                <a:hlinkClick r:id="rId2"/>
              </a:rPr>
              <a:t>http://www.caixa.gov.br/voce/poupanca-e-investimentos/cdb/Paginas/default.aspx</a:t>
            </a:r>
            <a:endParaRPr lang="pt-BR" dirty="0"/>
          </a:p>
          <a:p>
            <a:r>
              <a:rPr lang="pt-BR" dirty="0">
                <a:hlinkClick r:id="rId3"/>
              </a:rPr>
              <a:t>http://www.infomoney.com.br/cdb</a:t>
            </a:r>
            <a:endParaRPr lang="pt-BR" dirty="0"/>
          </a:p>
          <a:p>
            <a:r>
              <a:rPr lang="pt-BR" dirty="0">
                <a:hlinkClick r:id="rId4"/>
              </a:rPr>
              <a:t>http://pensonofuturo.com.br/wp-content/uploads/2015/04/Poupan%C3%A7a-x-CDB.bmp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32643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CDB é uma alternativa de investimento tão segura quanto a Poupança.</a:t>
            </a:r>
          </a:p>
          <a:p>
            <a:r>
              <a:rPr lang="pt-BR" dirty="0"/>
              <a:t> Garantida pelo Banco emissor e  Fundo Garantidor de Créditos FGC até o limite de R$ 250 mil.</a:t>
            </a:r>
          </a:p>
          <a:p>
            <a:pPr fontAlgn="base"/>
            <a:r>
              <a:rPr lang="pt-BR" dirty="0"/>
              <a:t>Caso queria investir mais do que R$ 250 mil, é aconselhado dividir seu dinheiro entre bancos diferentes.</a:t>
            </a:r>
          </a:p>
          <a:p>
            <a:pPr marL="0" indent="0">
              <a:buNone/>
            </a:pPr>
            <a:br>
              <a:rPr lang="pt-BR" dirty="0"/>
            </a:b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 – </a:t>
            </a:r>
            <a:r>
              <a:rPr lang="en-US" dirty="0" err="1"/>
              <a:t>Certificado</a:t>
            </a:r>
            <a:r>
              <a:rPr lang="en-US" dirty="0"/>
              <a:t> de </a:t>
            </a:r>
            <a:r>
              <a:rPr lang="pt-BR" dirty="0"/>
              <a:t>Depósito Bancário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166320"/>
            <a:ext cx="1691680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8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CDB é indicado como opção de investimento aos investidores que procuram alternativas de aplicação de baixo risco.</a:t>
            </a:r>
          </a:p>
          <a:p>
            <a:r>
              <a:rPr lang="pt-BR" dirty="0"/>
              <a:t>Pode ser negociado antes de seu vencimento mediante consulta ao banco emissor.</a:t>
            </a:r>
          </a:p>
          <a:p>
            <a:r>
              <a:rPr lang="pt-BR" dirty="0"/>
              <a:t>É emitido pelos bancos com o intuito de captação de recursos para suas outras operações.</a:t>
            </a:r>
          </a:p>
          <a:p>
            <a:r>
              <a:rPr lang="pt-BR" dirty="0"/>
              <a:t>As emissões de CDB são feitas em função do volume de crédito demandado pelas empresas.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 - </a:t>
            </a:r>
            <a:r>
              <a:rPr lang="en-US" dirty="0" err="1"/>
              <a:t>Certificado</a:t>
            </a:r>
            <a:r>
              <a:rPr lang="en-US" dirty="0"/>
              <a:t> de </a:t>
            </a:r>
            <a:r>
              <a:rPr lang="pt-BR" dirty="0"/>
              <a:t>Depósito Bancário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54352"/>
            <a:ext cx="1403648" cy="140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1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Prefixado: </a:t>
            </a:r>
            <a:r>
              <a:rPr lang="pt-BR" dirty="0"/>
              <a:t>taxa de juros e a data de vencimento são  definidas no momento da aplicação.</a:t>
            </a:r>
          </a:p>
          <a:p>
            <a:r>
              <a:rPr lang="pt-BR" b="1" dirty="0"/>
              <a:t>Pós-Fixada: </a:t>
            </a:r>
            <a:r>
              <a:rPr lang="pt-BR" dirty="0"/>
              <a:t>acompanha o comportamento do mercado, baseada em alguma taxa de referência.</a:t>
            </a:r>
          </a:p>
          <a:p>
            <a:pPr marL="0" indent="0">
              <a:buNone/>
            </a:pPr>
            <a:r>
              <a:rPr lang="pt-BR" dirty="0"/>
              <a:t>    CDI – em 29/03/16 – 14,13% a.a. (CDI é muito     próxima a SELIC)</a:t>
            </a:r>
          </a:p>
          <a:p>
            <a:r>
              <a:rPr lang="pt-BR" b="1" dirty="0"/>
              <a:t>Indexada à inflação: </a:t>
            </a:r>
            <a:r>
              <a:rPr lang="pt-BR" dirty="0"/>
              <a:t>formada por taxa de juro real + índice de inflação, geralmente pelo IPCA.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Tipos</a:t>
            </a:r>
            <a:r>
              <a:rPr lang="en-US" dirty="0"/>
              <a:t> de CDB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166320"/>
            <a:ext cx="1691680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9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Os prefixados: </a:t>
            </a:r>
            <a:r>
              <a:rPr lang="pt-BR" dirty="0"/>
              <a:t>são indicados quando a taxa de juros está alta, mas com tendência de queda.</a:t>
            </a:r>
          </a:p>
          <a:p>
            <a:r>
              <a:rPr lang="pt-BR" b="1" dirty="0"/>
              <a:t> Os pós-fixados</a:t>
            </a:r>
            <a:r>
              <a:rPr lang="pt-BR" dirty="0"/>
              <a:t>: são indicados para quando a tendência da taxa é subir ou permanecer alta.</a:t>
            </a:r>
          </a:p>
          <a:p>
            <a:r>
              <a:rPr lang="pt-BR" dirty="0"/>
              <a:t>  </a:t>
            </a:r>
            <a:r>
              <a:rPr lang="pt-BR" b="1" dirty="0"/>
              <a:t>o CDB indexado à inflação + juros: </a:t>
            </a:r>
            <a:r>
              <a:rPr lang="pt-BR" dirty="0"/>
              <a:t>é indicado para quem quer proteger o poder de compra no longo prazo e ainda obter um ganho real.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escolher</a:t>
            </a:r>
            <a:r>
              <a:rPr lang="en-US" dirty="0"/>
              <a:t> o CDB </a:t>
            </a:r>
            <a:r>
              <a:rPr lang="en-US" dirty="0" err="1"/>
              <a:t>correto</a:t>
            </a:r>
            <a:endParaRPr lang="pt-BR" dirty="0"/>
          </a:p>
        </p:txBody>
      </p:sp>
      <p:pic>
        <p:nvPicPr>
          <p:cNvPr id="1026" name="Picture 2" descr="roi2.jpg (400×3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45" y="5408466"/>
            <a:ext cx="1913855" cy="143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81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9247" y="2132855"/>
            <a:ext cx="7745505" cy="4608513"/>
          </a:xfrm>
        </p:spPr>
        <p:txBody>
          <a:bodyPr/>
          <a:lstStyle/>
          <a:p>
            <a:r>
              <a:rPr lang="pt-BR" dirty="0"/>
              <a:t>Existem instituições que oferecem uma rentabilidade de 70% do CDI enquanto outras chegam a pagar 115%, por exemplo. Por isso, a dica é pesquisar antes de decidir por uma ou outra aplicação e negociar.</a:t>
            </a:r>
          </a:p>
          <a:p>
            <a:r>
              <a:rPr lang="pt-BR" dirty="0"/>
              <a:t>E se o banco quiser pagar menos de 95% do CDI pela aplicação, costuma ser mais interessante emprestar dinheiro ao governo e comprar LFT pelo Tesouro Direto, com um risco menor.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escolher</a:t>
            </a:r>
            <a:r>
              <a:rPr lang="en-US" dirty="0"/>
              <a:t> o CDB </a:t>
            </a:r>
            <a:r>
              <a:rPr lang="en-US" dirty="0" err="1"/>
              <a:t>correto</a:t>
            </a:r>
            <a:endParaRPr lang="pt-BR" dirty="0"/>
          </a:p>
        </p:txBody>
      </p:sp>
      <p:pic>
        <p:nvPicPr>
          <p:cNvPr id="4" name="Picture 2" descr="roi2.jpg (400×3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45" y="5408466"/>
            <a:ext cx="1913855" cy="143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349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Você não precisa necessariamente comprar um CDB do banco onde tem conta. </a:t>
            </a:r>
          </a:p>
          <a:p>
            <a:r>
              <a:rPr lang="pt-BR" dirty="0"/>
              <a:t>Pesquise os bancos que oferecem a maior remuneração. </a:t>
            </a:r>
          </a:p>
          <a:p>
            <a:r>
              <a:rPr lang="pt-BR" dirty="0"/>
              <a:t>Algumas corretoras possuem plataformas de distribuição de CDB de diversos bancos, o que facilita a pesquisa.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 </a:t>
            </a:r>
            <a:r>
              <a:rPr lang="en-US" dirty="0" err="1"/>
              <a:t>Investir</a:t>
            </a:r>
            <a:endParaRPr lang="pt-BR" dirty="0"/>
          </a:p>
        </p:txBody>
      </p:sp>
      <p:pic>
        <p:nvPicPr>
          <p:cNvPr id="4" name="Picture 2" descr="roi2.jpg (400×3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45" y="5408466"/>
            <a:ext cx="1913855" cy="143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539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IOF: </a:t>
            </a:r>
            <a:r>
              <a:rPr lang="pt-BR" dirty="0"/>
              <a:t>incidência sobre o valor dos rendimentos apenas nas aplicações com prazo inferior a 30 dias.</a:t>
            </a:r>
          </a:p>
          <a:p>
            <a:br>
              <a:rPr lang="pt-BR" dirty="0"/>
            </a:br>
            <a:r>
              <a:rPr lang="pt-BR" b="1" dirty="0"/>
              <a:t>IRRF:</a:t>
            </a:r>
            <a:endParaRPr lang="pt-BR" dirty="0"/>
          </a:p>
          <a:p>
            <a:r>
              <a:rPr lang="pt-BR" dirty="0"/>
              <a:t>Até 180 dias: 22,50%</a:t>
            </a:r>
          </a:p>
          <a:p>
            <a:r>
              <a:rPr lang="pt-BR" dirty="0"/>
              <a:t>De 181 a 360 dias: 20%</a:t>
            </a:r>
          </a:p>
          <a:p>
            <a:r>
              <a:rPr lang="pt-BR" dirty="0"/>
              <a:t>De 361 a 720 dias: 17,50%</a:t>
            </a:r>
          </a:p>
          <a:p>
            <a:r>
              <a:rPr lang="pt-BR" dirty="0"/>
              <a:t>Acima de 720 dias: 15%.</a:t>
            </a:r>
            <a:r>
              <a:rPr lang="pt-BR" b="1" dirty="0"/>
              <a:t> 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Tributação</a:t>
            </a:r>
          </a:p>
        </p:txBody>
      </p:sp>
      <p:pic>
        <p:nvPicPr>
          <p:cNvPr id="4" name="Picture 2" descr="roi2.jpg (400×3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45" y="5408466"/>
            <a:ext cx="1913855" cy="143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976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256</TotalTime>
  <Words>809</Words>
  <Application>Microsoft Office PowerPoint</Application>
  <PresentationFormat>Apresentação na tela (4:3)</PresentationFormat>
  <Paragraphs>110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Book Antiqua</vt:lpstr>
      <vt:lpstr>Wingdings</vt:lpstr>
      <vt:lpstr>Capa Dura</vt:lpstr>
      <vt:lpstr>Títulos de Renda Fixa (CDB e RDB)</vt:lpstr>
      <vt:lpstr>O que é um CDB? </vt:lpstr>
      <vt:lpstr>CDB – Certificado de Depósito Bancário</vt:lpstr>
      <vt:lpstr>CDB - Certificado de Depósito Bancário</vt:lpstr>
      <vt:lpstr>Tipos de CDB</vt:lpstr>
      <vt:lpstr>Como escolher o CDB correto</vt:lpstr>
      <vt:lpstr>Como escolher o CDB correto</vt:lpstr>
      <vt:lpstr>Como Investir</vt:lpstr>
      <vt:lpstr>Tributação</vt:lpstr>
      <vt:lpstr>Imunidade ou isenção tributária</vt:lpstr>
      <vt:lpstr>O que ocorre no vencimento de um investimento em CDB?</vt:lpstr>
      <vt:lpstr>Riscos do CDB</vt:lpstr>
      <vt:lpstr>RDB – Recibo de Depósito Bancário</vt:lpstr>
      <vt:lpstr>Qual a principal diferença entre  CDB e RDB? </vt:lpstr>
      <vt:lpstr>Quais são as diferenças entre o CDB e a Poupança?</vt:lpstr>
      <vt:lpstr>Apresentação do PowerPoint</vt:lpstr>
      <vt:lpstr>Exemplos de CDB - </vt:lpstr>
      <vt:lpstr>CDB Prefixado - CAIXA</vt:lpstr>
      <vt:lpstr>CDB FLEX - CAIXA</vt:lpstr>
      <vt:lpstr>CDB Progressivo PJ - CAIXA</vt:lpstr>
      <vt:lpstr>CDB Prefixado Empresarial - CAIXA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Títulos de Renda Fixa (CDB e RDB)</dc:title>
  <dc:creator>Gabriel</dc:creator>
  <cp:lastModifiedBy>PedroHGloeden</cp:lastModifiedBy>
  <cp:revision>27</cp:revision>
  <dcterms:created xsi:type="dcterms:W3CDTF">2016-03-29T20:57:00Z</dcterms:created>
  <dcterms:modified xsi:type="dcterms:W3CDTF">2016-04-08T15:18:20Z</dcterms:modified>
</cp:coreProperties>
</file>