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6" r:id="rId2"/>
    <p:sldId id="257" r:id="rId3"/>
    <p:sldId id="30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10" r:id="rId13"/>
    <p:sldId id="339" r:id="rId14"/>
    <p:sldId id="311" r:id="rId15"/>
    <p:sldId id="314" r:id="rId16"/>
    <p:sldId id="312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3" r:id="rId25"/>
    <p:sldId id="324" r:id="rId26"/>
    <p:sldId id="336" r:id="rId27"/>
    <p:sldId id="325" r:id="rId28"/>
    <p:sldId id="326" r:id="rId29"/>
    <p:sldId id="334" r:id="rId30"/>
    <p:sldId id="332" r:id="rId31"/>
    <p:sldId id="313" r:id="rId32"/>
    <p:sldId id="266" r:id="rId33"/>
    <p:sldId id="267" r:id="rId34"/>
    <p:sldId id="268" r:id="rId35"/>
    <p:sldId id="269" r:id="rId36"/>
    <p:sldId id="297" r:id="rId37"/>
    <p:sldId id="270" r:id="rId38"/>
    <p:sldId id="271" r:id="rId39"/>
    <p:sldId id="272" r:id="rId40"/>
    <p:sldId id="328" r:id="rId41"/>
    <p:sldId id="276" r:id="rId42"/>
    <p:sldId id="308" r:id="rId43"/>
    <p:sldId id="278" r:id="rId44"/>
    <p:sldId id="309" r:id="rId45"/>
    <p:sldId id="338" r:id="rId46"/>
    <p:sldId id="300" r:id="rId47"/>
    <p:sldId id="301" r:id="rId48"/>
    <p:sldId id="279" r:id="rId49"/>
    <p:sldId id="280" r:id="rId50"/>
    <p:sldId id="281" r:id="rId51"/>
    <p:sldId id="282" r:id="rId52"/>
    <p:sldId id="283" r:id="rId53"/>
    <p:sldId id="284" r:id="rId54"/>
    <p:sldId id="303" r:id="rId55"/>
    <p:sldId id="285" r:id="rId56"/>
    <p:sldId id="286" r:id="rId57"/>
    <p:sldId id="287" r:id="rId58"/>
    <p:sldId id="288" r:id="rId59"/>
    <p:sldId id="289" r:id="rId60"/>
    <p:sldId id="290" r:id="rId61"/>
    <p:sldId id="305" r:id="rId62"/>
    <p:sldId id="304" r:id="rId63"/>
    <p:sldId id="291" r:id="rId64"/>
    <p:sldId id="292" r:id="rId65"/>
    <p:sldId id="293" r:id="rId66"/>
    <p:sldId id="294" r:id="rId67"/>
    <p:sldId id="295" r:id="rId68"/>
    <p:sldId id="296" r:id="rId6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B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925" autoAdjust="0"/>
  </p:normalViewPr>
  <p:slideViewPr>
    <p:cSldViewPr>
      <p:cViewPr varScale="1">
        <p:scale>
          <a:sx n="82" d="100"/>
          <a:sy n="82" d="100"/>
        </p:scale>
        <p:origin x="91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72"/>
    </p:cViewPr>
  </p:sorterViewPr>
  <p:notesViewPr>
    <p:cSldViewPr>
      <p:cViewPr varScale="1">
        <p:scale>
          <a:sx n="56" d="100"/>
          <a:sy n="56" d="100"/>
        </p:scale>
        <p:origin x="-256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5C91D8D-CFCB-45C2-948B-F3A2BD715A8C}" type="datetimeFigureOut">
              <a:rPr lang="en-US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en-US" noProof="0" smtClean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FB99069-5D77-45E6-97F5-30436EA920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78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7FA34B-8DD1-460D-9180-2692881704A4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050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4C455E-B03A-4570-A65D-6E5C1A5AC646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6810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ângulo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5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DFA11D2-92B1-4B47-84A8-B35773F07E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7940-D639-407A-ACEF-A5AC52FD4C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ângulo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Elipse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Elipse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3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2EED4-2B81-4D4B-905A-576E642D17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4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08D12-5D87-4D0C-82C1-B63E01989B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ângulo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ângulo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Elipse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709529F-ACF1-493B-A828-1558FD00B1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F2DEE-5C1C-47E4-BA80-E5535371F2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ângulo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ângulo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tângulo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Elipse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Elipse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8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E880F52-7C59-4246-A11B-E8395798C4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8D063-18ED-4FCF-84FB-700EB342F4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tângulo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ângulo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27CDB6-2084-40DD-8DE0-893012EAC7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ângulo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ângulo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Elipse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6" name="Espaço Reservado para Número de Slid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36632C9-C815-4A87-B924-E59B8A8F16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Rodapé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ângulo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Elipse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6" name="Espaço Reservado para Número de Slid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2015F-94C6-42F7-B536-E127C73D00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Data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Rodapé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Elipse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F0E6114-6AA0-4C46-8EB5-68F44EB6DD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062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2063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PowerPoint_Presentation1.pptx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dirty="0" smtClean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dirty="0" smtClean="0">
                <a:solidFill>
                  <a:srgbClr val="00B050"/>
                </a:solidFill>
              </a:rPr>
              <a:t>UMA QUESTÃO DE SUCESSO E MUITO CUIDADO, PACIÊNCIA E APRENDIZADO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85800"/>
            <a:ext cx="8153400" cy="10668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0000"/>
                </a:solidFill>
              </a:rPr>
              <a:t>SEMENTE  E  S E M E A D U R A</a:t>
            </a:r>
          </a:p>
        </p:txBody>
      </p:sp>
      <p:sp>
        <p:nvSpPr>
          <p:cNvPr id="14340" name="CaixaDeTexto 1"/>
          <p:cNvSpPr txBox="1">
            <a:spLocks noChangeArrowheads="1"/>
          </p:cNvSpPr>
          <p:nvPr/>
        </p:nvSpPr>
        <p:spPr bwMode="auto">
          <a:xfrm>
            <a:off x="2590800" y="4953000"/>
            <a:ext cx="5715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/>
              <a:t>                                            KEIGO MINAMI</a:t>
            </a:r>
          </a:p>
          <a:p>
            <a:r>
              <a:rPr lang="pt-BR" sz="1400"/>
              <a:t>ESCOLA SUPERIOR DE AGRICULTURA “LUIZ DE QUEIROZ” – USP</a:t>
            </a:r>
          </a:p>
          <a:p>
            <a:r>
              <a:rPr lang="pt-BR" sz="1400"/>
              <a:t>                                                   PIRACICABA -SP</a:t>
            </a:r>
          </a:p>
          <a:p>
            <a:endParaRPr lang="pt-BR" sz="14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000" b="1" smtClean="0">
                <a:solidFill>
                  <a:srgbClr val="002060"/>
                </a:solidFill>
              </a:rPr>
              <a:t>CAUSAS DA BAIXA PRODUÇÃO OU DESUNIFORMIDADE DE UMA CULTURA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066800"/>
            <a:ext cx="8504238" cy="50323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26. FALTA DE ÁGUA NAS FASES DE FLORESCIMENTO E FRUTIFICAÇÃO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27. CONTROLE INADEQUADO DE PRAGAS, DOENÇAS E PLANTAS DANINHAS DURANTE O DESENVOLVIMENTO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28.MÁ COREÇÃO DO pH DO SOLO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29. MUDAS DE MÁ QUALIDADE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30. USO INADEQUADO OU NO MOMENTO ERRADO DE CERTOS EQUIPAMENTOS OU IMPLEMENTOS AGRÍCOLAS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31. TRATOS CULTURAIS INADEQUADOS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32. </a:t>
            </a:r>
            <a:r>
              <a:rPr lang="pt-BR" sz="2000" b="1" i="1" smtClean="0"/>
              <a:t>STRESS</a:t>
            </a:r>
            <a:r>
              <a:rPr lang="pt-BR" sz="2000" b="1" smtClean="0"/>
              <a:t>  ABIÓTICO DURANTE A FASE DE CRESCIMENTO E DESENVOLVIMENTO DA CULTURA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33. </a:t>
            </a:r>
            <a:r>
              <a:rPr lang="pt-BR" sz="2000" b="1" i="1" smtClean="0"/>
              <a:t>STRESS </a:t>
            </a:r>
            <a:r>
              <a:rPr lang="pt-BR" sz="2000" b="1" smtClean="0"/>
              <a:t>BIOTÍCO DURANTE O CRESCIMENTO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34. COLHEITA INADEQUADA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smtClean="0">
                <a:solidFill>
                  <a:srgbClr val="7B9899"/>
                </a:solidFill>
              </a:rPr>
              <a:t>OU SEJA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pt-BR" sz="2400" smtClean="0"/>
          </a:p>
          <a:p>
            <a:pPr eaLnBrk="1" hangingPunct="1">
              <a:buFont typeface="Wingdings 2" pitchFamily="18" charset="2"/>
              <a:buNone/>
            </a:pPr>
            <a:endParaRPr lang="pt-BR" sz="2400" smtClean="0"/>
          </a:p>
          <a:p>
            <a:pPr eaLnBrk="1" hangingPunct="1">
              <a:buFont typeface="Wingdings 2" pitchFamily="18" charset="2"/>
              <a:buNone/>
            </a:pPr>
            <a:r>
              <a:rPr lang="pt-BR" sz="2400" smtClean="0"/>
              <a:t>A        </a:t>
            </a:r>
            <a:r>
              <a:rPr lang="pt-BR" sz="2400" b="1" smtClean="0"/>
              <a:t>SEMEADURA</a:t>
            </a:r>
            <a:r>
              <a:rPr lang="pt-BR" sz="2400" smtClean="0"/>
              <a:t> INADEQUADA   É RESPONSÁVEL PELA MAL DESEMPENHO DA CULTURA EM  VÁRIAS SITUAÇÕES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1"/>
          <p:cNvSpPr txBox="1">
            <a:spLocks noChangeArrowheads="1"/>
          </p:cNvSpPr>
          <p:nvPr/>
        </p:nvSpPr>
        <p:spPr bwMode="auto">
          <a:xfrm>
            <a:off x="381000" y="228600"/>
            <a:ext cx="8305800" cy="6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/>
              <a:t>PARA QUE SAIBAMOS COMO MANEJAR, MELHORAR E APRIMORAR A SEMEADURA É PRECISO CONHECER O QUE É A </a:t>
            </a:r>
            <a:r>
              <a:rPr lang="pt-BR" sz="1800" b="1">
                <a:solidFill>
                  <a:srgbClr val="0070C0"/>
                </a:solidFill>
              </a:rPr>
              <a:t>SEMENTE,</a:t>
            </a:r>
            <a:r>
              <a:rPr lang="pt-BR" sz="1800" b="1"/>
              <a:t> SUAS QUALIDADES E SEU DESEMPENHO E ECOMPORTAMENTO NO AMBIENTE PORQUE, SEGUNDO HEIDECKER,</a:t>
            </a:r>
          </a:p>
          <a:p>
            <a:endParaRPr lang="pt-BR" sz="1800" b="1"/>
          </a:p>
          <a:p>
            <a:r>
              <a:rPr lang="pt-BR" sz="1800" b="1">
                <a:solidFill>
                  <a:srgbClr val="FF0000"/>
                </a:solidFill>
              </a:rPr>
              <a:t>SEM SEMENTE – NÃO HÁ CULTURA – NÃO HÁ ALIMENTO</a:t>
            </a:r>
          </a:p>
          <a:p>
            <a:endParaRPr lang="pt-BR" sz="1800" b="1">
              <a:solidFill>
                <a:srgbClr val="FF0000"/>
              </a:solidFill>
            </a:endParaRPr>
          </a:p>
          <a:p>
            <a:r>
              <a:rPr lang="pt-BR" sz="1800" b="1"/>
              <a:t>A SEMENTE TEM NO SEU INTERIOR O SUPRIMENTO ALIMENTAR DE QUE NECESSITA NOS PRIMÓRDIOS DE CRESCIMENTO DO EMBRIÃO E É COMPOSTO DE CARBOIDRATOS, GORDURAS E PROTEÍNAS, COM A PRODOMINÂNCIA DE UMA DESSAS FORMAS, QUE SÃO FONTES DE ALIMENTO PARA ANIMAIS E SERES HUMANOS. MUITAS VEZES, ELAS SÃO CHAMADAS DE </a:t>
            </a:r>
            <a:r>
              <a:rPr lang="pt-BR" sz="1800" b="1">
                <a:solidFill>
                  <a:srgbClr val="0070C0"/>
                </a:solidFill>
              </a:rPr>
              <a:t>GRÃOS,</a:t>
            </a:r>
            <a:r>
              <a:rPr lang="pt-BR" sz="1800" b="1"/>
              <a:t> COMO NO CASO DE CEREAIS. OUTRAS SÃO FONTES DE ALIMENTO, COMO O CÔCO, AS CASTANHAS, ETC. </a:t>
            </a:r>
          </a:p>
          <a:p>
            <a:r>
              <a:rPr lang="pt-BR" sz="1800" b="1"/>
              <a:t>A PARTIR DA SEMENTE SÃO OBTIDAS AS PLANTAS QUE SÃO FONTES DE VÁRIOS PRODUTOS ÚTEIS PARA OS SERES VIVOS. </a:t>
            </a:r>
          </a:p>
          <a:p>
            <a:r>
              <a:rPr lang="pt-BR" sz="1800" b="1"/>
              <a:t>A </a:t>
            </a:r>
            <a:r>
              <a:rPr lang="pt-BR" sz="1800" b="1">
                <a:solidFill>
                  <a:srgbClr val="FF0000"/>
                </a:solidFill>
              </a:rPr>
              <a:t>SEMENTE NA AGRICULTURA </a:t>
            </a:r>
            <a:r>
              <a:rPr lang="pt-BR" sz="1800" b="1"/>
              <a:t>É UMA UNIDADE QUE É PLANTADA, INDEPENDENTE DE SUA ESTRUTURA.  O INÍCIO DA CULTURA PODE SER DIRETA OU INDIRETA COLOCAÇÃO  DA SEMENTE NO SEU AMBIENTE DEFINITIVO</a:t>
            </a:r>
          </a:p>
          <a:p>
            <a:endParaRPr lang="pt-BR" sz="1800" b="1"/>
          </a:p>
          <a:p>
            <a:r>
              <a:rPr lang="pt-BR" sz="1800" b="1"/>
              <a:t>NA PROPAGAÇÃO DE MUDAS EM GERAL, A UTILIZAÇÃO DE SEMENTES É NUITO GRANDE</a:t>
            </a:r>
            <a:endParaRPr lang="en-US" sz="1800" b="1"/>
          </a:p>
        </p:txBody>
      </p:sp>
      <p:sp>
        <p:nvSpPr>
          <p:cNvPr id="3" name="Arco 2"/>
          <p:cNvSpPr/>
          <p:nvPr/>
        </p:nvSpPr>
        <p:spPr>
          <a:xfrm>
            <a:off x="4572000" y="304800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1" descr="Imagem 0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813" y="914400"/>
            <a:ext cx="45243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CaixaDeTexto 4"/>
          <p:cNvSpPr txBox="1">
            <a:spLocks noChangeArrowheads="1"/>
          </p:cNvSpPr>
          <p:nvPr/>
        </p:nvSpPr>
        <p:spPr bwMode="auto">
          <a:xfrm>
            <a:off x="990600" y="381000"/>
            <a:ext cx="731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rgbClr val="0070C0"/>
                </a:solidFill>
              </a:rPr>
              <a:t>       AMIDO FORMADO NAS ÓRGANELAS NA SEMENTE</a:t>
            </a:r>
            <a:endParaRPr lang="en-US" sz="20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>
                <a:solidFill>
                  <a:schemeClr val="tx1"/>
                </a:solidFill>
              </a:rPr>
              <a:t>O QUE É SEMENTE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27651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625" y="1219200"/>
            <a:ext cx="8504238" cy="4879975"/>
          </a:xfrm>
        </p:spPr>
        <p:txBody>
          <a:bodyPr/>
          <a:lstStyle/>
          <a:p>
            <a:r>
              <a:rPr lang="pt-BR" sz="1600" b="1" smtClean="0">
                <a:solidFill>
                  <a:srgbClr val="0070C0"/>
                </a:solidFill>
              </a:rPr>
              <a:t>A SEMENTE É O MEIO PELO QUAL AS PLANTAS MULTIPLICAM-SE, APÓS REALIZAREM O CRUZAMENTO GENÉTICO, ENVOLVENDO OS PROCESSOS DE POLINIZAÇÃO E FERTILIZAÇÃO. SEGUNDO ESAU (1966), AS SEMENTES DE ANGIOSPERMAS CONSISTEM DO EMBRIÃO, QUANTIDADE VARIÁVEL DE </a:t>
            </a:r>
            <a:r>
              <a:rPr lang="pt-BR" sz="1600" b="1" smtClean="0">
                <a:solidFill>
                  <a:srgbClr val="002060"/>
                </a:solidFill>
              </a:rPr>
              <a:t>ENDOSPERMA</a:t>
            </a:r>
            <a:r>
              <a:rPr lang="pt-BR" sz="1600" b="1" smtClean="0">
                <a:solidFill>
                  <a:srgbClr val="0070C0"/>
                </a:solidFill>
              </a:rPr>
              <a:t> (OU NADA, COMO NO CASO DAS ORQUÍDEAS) E </a:t>
            </a:r>
            <a:r>
              <a:rPr lang="pt-BR" sz="1600" b="1" smtClean="0">
                <a:solidFill>
                  <a:srgbClr val="002060"/>
                </a:solidFill>
              </a:rPr>
              <a:t>TEGUMENTO</a:t>
            </a:r>
            <a:r>
              <a:rPr lang="pt-BR" sz="1600" b="1" smtClean="0">
                <a:solidFill>
                  <a:srgbClr val="0070C0"/>
                </a:solidFill>
              </a:rPr>
              <a:t> OU </a:t>
            </a:r>
            <a:r>
              <a:rPr lang="pt-BR" sz="1600" b="1" smtClean="0">
                <a:solidFill>
                  <a:srgbClr val="002060"/>
                </a:solidFill>
              </a:rPr>
              <a:t>TESTA</a:t>
            </a:r>
            <a:r>
              <a:rPr lang="pt-BR" sz="1600" b="1" smtClean="0">
                <a:solidFill>
                  <a:srgbClr val="0070C0"/>
                </a:solidFill>
              </a:rPr>
              <a:t>. HÁ CASOS EM QUE HÁ POLINIZAÇÃO SEM HAVER FERTILIZAÇÃO OU HÁ POLINIZAÇÃO E FERTILIZAÇÃO SEM FORMAÇÃO DE EMBRIÃO VIÁVEL.</a:t>
            </a:r>
          </a:p>
          <a:p>
            <a:endParaRPr lang="pt-BR" sz="1800" b="1" smtClean="0"/>
          </a:p>
          <a:p>
            <a:r>
              <a:rPr lang="pt-BR" sz="1800" b="1" smtClean="0"/>
              <a:t>A SEMENTE É UMA ESTRUTURA QU ENVOLVE O EMBRIÃO EM ESTADO LATENTE DE DESENVOLVIMENTO (JANICK ET AL, 1969)</a:t>
            </a:r>
          </a:p>
          <a:p>
            <a:endParaRPr lang="pt-BR" sz="1800" b="1" smtClean="0"/>
          </a:p>
          <a:p>
            <a:r>
              <a:rPr lang="pt-BR" sz="1600" b="1" smtClean="0">
                <a:solidFill>
                  <a:srgbClr val="0070C0"/>
                </a:solidFill>
              </a:rPr>
              <a:t>A SEMENTE É UM ÓVULO MADURO DA PLANTA-MÃE QUE CONTEM O EMBRIÃO OU PLANTA EMBRIÔNICA, TEGUMENTO E TECIDOS DE ARMAZENAMENTO (ENDOSPERMA) QUE SE DESENVOLVE A PARTIR DA UNIÃO DAS CÉLULAS GAMÉTICAS OU GAMETAS E SE MANTEM EM ESTADO LATENTE (QUIESCENTE)</a:t>
            </a:r>
          </a:p>
          <a:p>
            <a:endParaRPr lang="en-US" sz="1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smtClean="0">
                <a:solidFill>
                  <a:schemeClr val="tx1"/>
                </a:solidFill>
              </a:rPr>
              <a:t>O EMBRIÃO</a:t>
            </a:r>
            <a:endParaRPr lang="en-US" sz="2400" b="1" smtClean="0">
              <a:solidFill>
                <a:schemeClr val="tx1"/>
              </a:solidFill>
            </a:endParaRPr>
          </a:p>
        </p:txBody>
      </p:sp>
      <p:sp>
        <p:nvSpPr>
          <p:cNvPr id="2867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pt-BR" sz="2000" b="1" smtClean="0"/>
              <a:t>O EMBRIÃO TOTALMENTE DESENVOLVIDO CONSISTE DE UM EIXO HIPOCÓTILO-RAIZ, UMA ZONA DE TRANSIÇÃO ENTRE O BROTO RUDIMENTAR E RAIZ, NA PARTE SUPERIOR UMA OU MAIS FOLHAS (</a:t>
            </a:r>
            <a:r>
              <a:rPr lang="pt-BR" sz="2000" b="1" smtClean="0">
                <a:solidFill>
                  <a:srgbClr val="C00000"/>
                </a:solidFill>
              </a:rPr>
              <a:t>COTILÉDONES, QUE NAS GRAMÍNEAS SÃO CHAMADAS DE ESCUTELOS)</a:t>
            </a:r>
            <a:r>
              <a:rPr lang="pt-BR" sz="2000" b="1" smtClean="0"/>
              <a:t>. A GEMA DO BROTO EMBRIÔNICO É CHAMADO DE </a:t>
            </a:r>
            <a:r>
              <a:rPr lang="pt-BR" sz="2000" b="1" smtClean="0">
                <a:solidFill>
                  <a:srgbClr val="C00000"/>
                </a:solidFill>
              </a:rPr>
              <a:t>PLÚMULA.</a:t>
            </a:r>
          </a:p>
          <a:p>
            <a:r>
              <a:rPr lang="pt-BR" sz="2000" b="1" smtClean="0"/>
              <a:t>NA PARTE FINAL INFERIOR DO EIXO FICA A RAIZ EMBRIÔNICA CHAMAD DE </a:t>
            </a:r>
            <a:r>
              <a:rPr lang="pt-BR" sz="2000" b="1" smtClean="0">
                <a:solidFill>
                  <a:srgbClr val="C00000"/>
                </a:solidFill>
              </a:rPr>
              <a:t>RADÍCULA.</a:t>
            </a:r>
            <a:endParaRPr lang="en-US" sz="2000" b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0" y="725488"/>
          <a:ext cx="7467600" cy="567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presentação" r:id="rId4" imgW="4570544" imgH="3427348" progId="PowerPoint.Show.12">
                  <p:embed/>
                </p:oleObj>
              </mc:Choice>
              <mc:Fallback>
                <p:oleObj name="Apresentação" r:id="rId4" imgW="4570544" imgH="3427348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725488"/>
                        <a:ext cx="7467600" cy="567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" y="533400"/>
            <a:ext cx="8382000" cy="535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800" b="1" dirty="0"/>
              <a:t>APÓS A FECUNDAÇÃO, O DESENVOLVIMENTO DA SEMENTE SE DÁ NAS SEGUINTES FASES: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pt-BR" sz="1800" b="1" dirty="0">
                <a:solidFill>
                  <a:srgbClr val="FF0000"/>
                </a:solidFill>
              </a:rPr>
              <a:t>HISTODIFERENCIAÇÃO </a:t>
            </a:r>
            <a:r>
              <a:rPr lang="pt-BR" sz="1800" b="1" dirty="0"/>
              <a:t>– OCORRE A DIVISÃO E DIFERENCIAÇÃO CELULAR, PRODUZINDO UM EMBRIÃO COM RAÍZ E ÁPICE DO RAMO PRINCIPAL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pt-BR" sz="1800" b="1" dirty="0">
                <a:solidFill>
                  <a:srgbClr val="FF0000"/>
                </a:solidFill>
              </a:rPr>
              <a:t>MATURAÇÃO</a:t>
            </a:r>
            <a:r>
              <a:rPr lang="pt-BR" sz="1800" b="1" dirty="0"/>
              <a:t> -  HÁ EXPANSÃO CELULAR E DISPOSIÇÃO DAS RESERVAS, RESULTANDO EM RÁPIDO GASTO DE MATÉRIA SECA COM SUBSEQUENTE DIMINUIÇÃO DE TEOR DE ÁGUA CELULAR PARA QUE AS RESERVAS POSSAM SER DISPONIBILIZADAS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pt-BR" sz="1800" b="1" dirty="0">
                <a:solidFill>
                  <a:srgbClr val="FF0000"/>
                </a:solidFill>
              </a:rPr>
              <a:t>SECAGEM DA MATURAÇÃO </a:t>
            </a:r>
            <a:r>
              <a:rPr lang="pt-BR" sz="1800" b="1" dirty="0"/>
              <a:t>– O DESENVOLVIMENTO TERMINA E HÁ RÁPIDO DECLÍNIO DO TEOR DE ÁGUA E A SEMENTE ENTRA EM ESTADO DE QUIESCÊNCIA. O MODO DE DESENVOLVIMENTO MUDA PARA GERMINATIVO. </a:t>
            </a:r>
          </a:p>
          <a:p>
            <a:pPr marL="342900" indent="-342900">
              <a:buFontTx/>
              <a:buAutoNum type="alphaLcPeriod"/>
              <a:defRPr/>
            </a:pPr>
            <a:endParaRPr lang="pt-BR" sz="1800" b="1" dirty="0"/>
          </a:p>
          <a:p>
            <a:pPr marL="342900" indent="-342900">
              <a:defRPr/>
            </a:pPr>
            <a:r>
              <a:rPr lang="pt-BR" sz="1800" b="1" dirty="0"/>
              <a:t>GENETICAMENTE, AS PLANTAS OBTIDAS POR SEMENTES S</a:t>
            </a:r>
            <a:r>
              <a:rPr lang="en-US" sz="1800" b="1" dirty="0"/>
              <a:t>ÃO DISTINTAS DOS PAIS. A MELHOR FORMA DE MELHORAR A ESPÉCIE OU VARIEDADE (DO PONTO DE VISTA DO MELHORISTA) É ATRAVÉS DO MELHORAMENTO GENÉTICO, COM CRUZAMENTO CONTROLADO.</a:t>
            </a:r>
            <a:endParaRPr lang="pt-B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1000" y="304800"/>
            <a:ext cx="8229600" cy="5784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800" b="1" dirty="0"/>
              <a:t>AS SEMENTES SÃO  FORMAS MAIS FÁCEIS E PRODUTIVAS DE PRODUZIR GRANDES QUANTIDADES DE NOVAS PLANTAS. ELAS SÃO MAIS SADIAS NO CASO DE TRANSMISSÃO DE DOENÇAS A PARTIR DE PAIS PARA A NOVA PLANTA DO QUE A PROPAGAÇÃO VEGETATIVA. </a:t>
            </a:r>
          </a:p>
          <a:p>
            <a:pPr>
              <a:defRPr/>
            </a:pPr>
            <a:r>
              <a:rPr lang="pt-BR" sz="1800" b="1" dirty="0"/>
              <a:t>DIFICULDADES: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pt-BR" sz="1800" b="1" dirty="0"/>
              <a:t>OBTENÇÃO DE PLANTAS UNIFORMES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pt-BR" sz="1800" b="1" dirty="0"/>
              <a:t>DEMORA PARA ATINGIR A MATURIDADE (PASSAGEM DA FASE VEGETATIVA)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pt-BR" sz="1800" b="1" dirty="0"/>
              <a:t>PERDA DE VIABILIDADE –IRREVERSÍVEL E É CONSIDERADA A MORTE DA SEMENTE</a:t>
            </a:r>
          </a:p>
          <a:p>
            <a:pPr marL="342900" indent="-342900">
              <a:buFontTx/>
              <a:buAutoNum type="arabicPeriod"/>
              <a:defRPr/>
            </a:pPr>
            <a:r>
              <a:rPr lang="pt-BR" sz="1800" b="1" dirty="0"/>
              <a:t>DETERIORAÇÃO – É UM PROCESSO DE ORDEM METABÓLICA, CITOLÓGICA, GENÉTICA E FISIOLÓGICA. A SEQUÊNCIA DE DETERIORAÇÃO:</a:t>
            </a:r>
          </a:p>
          <a:p>
            <a:pPr marL="342900" indent="-342900">
              <a:defRPr/>
            </a:pPr>
            <a:r>
              <a:rPr lang="pt-BR" sz="1800" b="1" dirty="0"/>
              <a:t>      a. DEGRADAÇÃO DA MEMBRANA CELULAR, COM CONSEQUENTE PERDA DO CONTROLE DA PERMEABILIDADE</a:t>
            </a:r>
          </a:p>
          <a:p>
            <a:pPr marL="342900" indent="-342900">
              <a:defRPr/>
            </a:pPr>
            <a:r>
              <a:rPr lang="pt-BR" sz="1800" b="1" dirty="0"/>
              <a:t>      b. REDUÇÃO DOS MECANISMOS PRODUTIVOS DE ENERGIA DA RESPIRAÇÃO E DOS BIOSSINTETIZADOS</a:t>
            </a:r>
          </a:p>
          <a:p>
            <a:pPr marL="342900" indent="-342900">
              <a:defRPr/>
            </a:pPr>
            <a:r>
              <a:rPr lang="pt-BR" sz="1800" b="1" dirty="0"/>
              <a:t>      c. REDUÇÃO DA VELOCIDADE DE GERMINAÇÃO E CRESCIMENTO DAS PLÂNTULAS</a:t>
            </a:r>
          </a:p>
          <a:p>
            <a:pPr marL="342900" indent="-342900">
              <a:defRPr/>
            </a:pPr>
            <a:r>
              <a:rPr lang="pt-BR" sz="1800" b="1" dirty="0"/>
              <a:t>      d. REDUÇÃO DO POTENCIAL DE GERMINAÇÃO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/>
          <p:cNvSpPr txBox="1">
            <a:spLocks noChangeArrowheads="1"/>
          </p:cNvSpPr>
          <p:nvPr/>
        </p:nvSpPr>
        <p:spPr bwMode="auto">
          <a:xfrm>
            <a:off x="304800" y="381000"/>
            <a:ext cx="8839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/>
              <a:t>    </a:t>
            </a:r>
            <a:r>
              <a:rPr lang="pt-BR" sz="1800" b="1"/>
              <a:t>e. REDUÇÃO DA UNIFORMIDADE DE CRESCIMENTO DE UMA POPULAÇÃO DE PLANTAS</a:t>
            </a:r>
          </a:p>
          <a:p>
            <a:r>
              <a:rPr lang="pt-BR" sz="1800" b="1"/>
              <a:t>    f. AUMENTO DA SUSCEPTIBILIDADE AOS ESTRESSES BIÓTICOS E ABIÓTICOS</a:t>
            </a:r>
          </a:p>
          <a:p>
            <a:r>
              <a:rPr lang="pt-BR" sz="1800" b="1"/>
              <a:t>    g. REDUÇÃO DO ESTANDE</a:t>
            </a:r>
          </a:p>
          <a:p>
            <a:r>
              <a:rPr lang="pt-BR" sz="1800" b="1"/>
              <a:t>    h. AUMENTO DA PORCENTAGEM DE PLÂNTULAS    MORFOLÓGICAMENTE ANORMAIS</a:t>
            </a:r>
          </a:p>
          <a:p>
            <a:r>
              <a:rPr lang="pt-BR" sz="1800" b="1"/>
              <a:t>    i. PERDA DO PODER GERMINATIVO</a:t>
            </a:r>
          </a:p>
          <a:p>
            <a:r>
              <a:rPr lang="pt-BR" sz="1800" b="1"/>
              <a:t>    j. PERDA DE QUALIDADE</a:t>
            </a:r>
          </a:p>
          <a:p>
            <a:r>
              <a:rPr lang="pt-BR" sz="1800" b="1"/>
              <a:t>    k. PERDA DE CAPACIDADE DE ARMAZENAMENTO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400" b="1" smtClean="0">
                <a:solidFill>
                  <a:srgbClr val="002060"/>
                </a:solidFill>
              </a:rPr>
              <a:t>O QUE É </a:t>
            </a:r>
            <a:r>
              <a:rPr lang="pt-BR" sz="2400" b="1" i="1" smtClean="0">
                <a:solidFill>
                  <a:srgbClr val="002060"/>
                </a:solidFill>
              </a:rPr>
              <a:t>STAND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7772400" cy="5334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1200" b="1" dirty="0" smtClean="0"/>
              <a:t>                           </a:t>
            </a:r>
            <a:r>
              <a:rPr lang="pt-BR" sz="2000" b="1" i="1" dirty="0" smtClean="0"/>
              <a:t>STAND </a:t>
            </a:r>
            <a:r>
              <a:rPr lang="pt-BR" sz="2000" b="1" dirty="0" smtClean="0"/>
              <a:t>ou ESTANDE de uma cultura é avaliado: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2000" b="1" dirty="0" smtClean="0"/>
              <a:t>- número de plantas por unidade de área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2000" b="1" dirty="0" smtClean="0"/>
              <a:t>- distribuição das plantas dentro da área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2000" b="1" dirty="0" smtClean="0"/>
              <a:t>- estágio de desenvolvimento da cultura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2000" b="1" dirty="0" smtClean="0"/>
              <a:t>- qualidade (vigor e saúde) da cultura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2000" b="1" dirty="0" smtClean="0"/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000" b="1" dirty="0" smtClean="0"/>
              <a:t>                      o STAND afeta a eficiência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000" b="1" dirty="0" smtClean="0"/>
              <a:t>    - pulverizações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000" b="1" dirty="0" smtClean="0"/>
              <a:t>    - adubações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000" b="1" dirty="0" smtClean="0"/>
              <a:t>    - tratos culturais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000" b="1" dirty="0" smtClean="0"/>
              <a:t>    - colheita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000" b="1" dirty="0" smtClean="0"/>
              <a:t>    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000" b="1" dirty="0" smtClean="0"/>
              <a:t>                     o STAND está relacionado a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000" b="1" dirty="0" smtClean="0"/>
              <a:t>   - disseminação de pragas e doenças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000" b="1" dirty="0" smtClean="0"/>
              <a:t>   - competição entre as plantas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000" b="1" dirty="0" smtClean="0"/>
              <a:t>   - equilíbrio biológico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000" dirty="0" smtClean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002060"/>
                </a:solidFill>
              </a:rPr>
              <a:t>GERMINAÇÃO</a:t>
            </a:r>
            <a:endParaRPr lang="en-US" sz="2800" b="1" smtClean="0">
              <a:solidFill>
                <a:srgbClr val="002060"/>
              </a:solidFill>
            </a:endParaRPr>
          </a:p>
        </p:txBody>
      </p:sp>
      <p:sp>
        <p:nvSpPr>
          <p:cNvPr id="32771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pt-BR" sz="1800" b="1" smtClean="0"/>
              <a:t>É O PERÍODO DE TRANSIÇÃO ENTRE O REPOUSO E OS ESTÁGIOS DE CRESCIMENTO DA PLANTA E É CONSIDERADO SER COMPLETO NO MOMENTO DA EMERGÊNCIA DA RADÍCULA VISÍVEL.</a:t>
            </a:r>
          </a:p>
          <a:p>
            <a:pPr>
              <a:buFont typeface="Wingdings 2" pitchFamily="18" charset="2"/>
              <a:buNone/>
            </a:pPr>
            <a:endParaRPr lang="pt-BR" sz="1800" b="1" smtClean="0"/>
          </a:p>
          <a:p>
            <a:pPr>
              <a:buFont typeface="Wingdings 2" pitchFamily="18" charset="2"/>
              <a:buNone/>
            </a:pPr>
            <a:r>
              <a:rPr lang="pt-BR" sz="1800" b="1" smtClean="0"/>
              <a:t>O ESTADO DE QUIESCÊNCIA  OU REPOUSO É A AUSÊNCIA DE CRESCIMENTO  DEVIDO ÀS CONDIÇÕES AMBIENTAIS NÃO SEREM FAVORÁVEIS. OS FATORES AMBIENTAIS NECESSÁRIOS PARA ACABAR COM ESSE ESTÁGIO:</a:t>
            </a:r>
          </a:p>
          <a:p>
            <a:pPr>
              <a:buFont typeface="Wingdings 2" pitchFamily="18" charset="2"/>
              <a:buNone/>
            </a:pPr>
            <a:endParaRPr lang="pt-BR" sz="1800" b="1" smtClean="0">
              <a:solidFill>
                <a:srgbClr val="0070C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pt-BR" sz="1800" b="1" smtClean="0">
                <a:solidFill>
                  <a:srgbClr val="0070C0"/>
                </a:solidFill>
              </a:rPr>
              <a:t>   </a:t>
            </a:r>
            <a:r>
              <a:rPr lang="pt-BR" sz="2400" b="1" smtClean="0">
                <a:solidFill>
                  <a:srgbClr val="0070C0"/>
                </a:solidFill>
              </a:rPr>
              <a:t>ÁGUA     OXIGÊNIO    TEMPERATURA FAVORÁVEL</a:t>
            </a:r>
          </a:p>
          <a:p>
            <a:pPr>
              <a:buFont typeface="Wingdings 2" pitchFamily="18" charset="2"/>
              <a:buNone/>
            </a:pPr>
            <a:endParaRPr lang="pt-BR" sz="2400" b="1" smtClean="0">
              <a:solidFill>
                <a:srgbClr val="0070C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pt-BR" sz="1800" b="1" smtClean="0">
                <a:solidFill>
                  <a:srgbClr val="0070C0"/>
                </a:solidFill>
              </a:rPr>
              <a:t>EM ALGUNS CASOS, DE LUZ APROPRIADA</a:t>
            </a:r>
            <a:endParaRPr lang="pt-BR" sz="1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1"/>
          <p:cNvSpPr txBox="1">
            <a:spLocks noChangeArrowheads="1"/>
          </p:cNvSpPr>
          <p:nvPr/>
        </p:nvSpPr>
        <p:spPr bwMode="auto">
          <a:xfrm>
            <a:off x="381000" y="381000"/>
            <a:ext cx="85344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/>
              <a:t>A GERMINAÇÃO INICIA-SE COM A ABSORÇÃO  RÁPIDA DE ÁGUA PELOS BICOLÓIDES, OCORRENDO A EMBEBIÇÃO DE TODOS OS TECIDOS E EXPANSÃO DO TEGUMENTO ENVOLVENTE, SENDO A PENETRAÇÃO DE ÁGUA DE FORA PARA DENTRO DO INTERIOR DOS TECIDOS DE RESERVA E OUTROS TECIDOS E DO CONTILÉDONE. </a:t>
            </a:r>
          </a:p>
          <a:p>
            <a:r>
              <a:rPr lang="pt-BR" sz="1800" b="1"/>
              <a:t>NO INÍCIO DA EMBEBIÇÃO, A ENTRADA DE ÁGUA É PURAMENTE FÍSICO, POR OSMOSE, PODENDO HAVER CASO DE SAÍDA DE ÁGUA DE DENTRO DA SEMENTE PARA O AMBIENTE EXTERNO, DANIFICANDO A SEMENTE. </a:t>
            </a:r>
          </a:p>
          <a:p>
            <a:endParaRPr lang="pt-BR" sz="1800" b="1"/>
          </a:p>
          <a:p>
            <a:r>
              <a:rPr lang="pt-BR" sz="1800" b="1"/>
              <a:t>COM A ABSORÇÃO DE ÁGUA, AS CÉLULAS DO EMBRIÃO SÃO ATIVADAS, EXPANDEM-SE E INICIAM O SEU CRESCIMENTO ANTES DA RUPTURA DO TEGUMENTO. COM A AJUDA DE ENZIMAS, ALGUMAS SUBSTÂNCIAS DE RESERVAS SÃO CONVERTIDAS EM COMPOSTOS SOLÚVEIS E TRANSPORTADAS PARA OS LOCAIS DE CRESCIMENTO. NOVAS CÉLULAS SÃO FORMADAS, PRINCIPALMENTE NA REGIÃO DE CRESCIMENTO RADICULAR E DEPOIS, NO MERISTEMA APICAL DA PLÚMULA.</a:t>
            </a:r>
          </a:p>
          <a:p>
            <a:endParaRPr lang="pt-BR" sz="1800" b="1"/>
          </a:p>
          <a:p>
            <a:r>
              <a:rPr lang="pt-BR" sz="1800" b="1"/>
              <a:t>O PRIMEIRO ÓRGÃO QUE APARECE QUANDO INICIA A GERMINAÇÃO É A RAÍZ (</a:t>
            </a:r>
            <a:r>
              <a:rPr lang="pt-BR" sz="1800" b="1">
                <a:solidFill>
                  <a:srgbClr val="002060"/>
                </a:solidFill>
              </a:rPr>
              <a:t>PRIMÓRDIO RADICULAR OU RADÍCULA</a:t>
            </a:r>
            <a:r>
              <a:rPr lang="pt-BR" sz="1800" b="1"/>
              <a:t>). A ELONGAÇÃO RADICULAR É UM PROCESSO CONTÍNUO, PREPARANDO A PLANTA PARA EXPLORAR O MEIOR VOLUME POSSÍVEL DE ÁGUA, SOLO E NUTRIENTE E ANCORAR MECANICAMENTE A PLANTA.</a:t>
            </a:r>
            <a:endParaRPr 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1"/>
          <p:cNvSpPr txBox="1">
            <a:spLocks noChangeArrowheads="1"/>
          </p:cNvSpPr>
          <p:nvPr/>
        </p:nvSpPr>
        <p:spPr bwMode="auto">
          <a:xfrm>
            <a:off x="304800" y="457200"/>
            <a:ext cx="8610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/>
              <a:t>QUALQUER PORCENTAGEM DE REDUÇÃO DA ELONGAÇÃO AFETA NEGATIVAMENTE O CRESCIMENTO E DESENVOLVIMENTO DA PLANTA. </a:t>
            </a:r>
          </a:p>
          <a:p>
            <a:r>
              <a:rPr lang="pt-BR" sz="1800" b="1"/>
              <a:t>NO SUBSEQUENTE, A PLANTINHA EM INÍCIO DE CRESCIMENTO DEPENDE DE SUAS PRÓPRIAS RESERVAS ALIMENTÍCIAS, ATÉ INICAR-SE A FOTOSSINTESE.</a:t>
            </a:r>
            <a:endParaRPr 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04800"/>
            <a:ext cx="3581400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534400" cy="1295400"/>
          </a:xfrm>
        </p:spPr>
        <p:txBody>
          <a:bodyPr/>
          <a:lstStyle/>
          <a:p>
            <a:pPr eaLnBrk="1" hangingPunct="1"/>
            <a:r>
              <a:rPr lang="pt-BR" sz="2400" b="1" smtClean="0">
                <a:solidFill>
                  <a:srgbClr val="002060"/>
                </a:solidFill>
              </a:rPr>
              <a:t>FATORES  QUE AFETAM A GERMINAÇÃO</a:t>
            </a:r>
            <a:br>
              <a:rPr lang="pt-BR" sz="2400" b="1" smtClean="0">
                <a:solidFill>
                  <a:srgbClr val="002060"/>
                </a:solidFill>
              </a:rPr>
            </a:br>
            <a:r>
              <a:rPr lang="pt-BR" sz="2400" b="1" smtClean="0">
                <a:solidFill>
                  <a:srgbClr val="002060"/>
                </a:solidFill>
              </a:rPr>
              <a:t>INTRÍNSICO À SEMENTE</a:t>
            </a:r>
            <a:r>
              <a:rPr lang="pt-BR" sz="2400" smtClean="0">
                <a:solidFill>
                  <a:srgbClr val="7B9899"/>
                </a:solidFill>
              </a:rPr>
              <a:t/>
            </a:r>
            <a:br>
              <a:rPr lang="pt-BR" sz="2400" smtClean="0">
                <a:solidFill>
                  <a:srgbClr val="7B9899"/>
                </a:solidFill>
              </a:rPr>
            </a:br>
            <a:endParaRPr lang="pt-BR" sz="2400" smtClean="0">
              <a:solidFill>
                <a:srgbClr val="7B9899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7772400" cy="41148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1. TEOR DE UMIDADE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2. VIGOR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3. IDADE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4. TEMPO E CONDIÇÕES DE ARMAZENAMENTO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5. ESTADO FITOSSANITÁRIO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6. PERCENTAGEM DE GERMINAÇÃO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7. ESTADO FISIOLÓGICO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8. TIPO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9. COMPOSIÇÃO GENÉTICA (CULTIVAR, ETC)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10. TAMANHO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FATORES QUE AFETAM A GERMINAÇÃO</a:t>
            </a:r>
            <a:br>
              <a:rPr lang="pt-BR" sz="2400" b="1" dirty="0" smtClean="0">
                <a:solidFill>
                  <a:srgbClr val="FF0000"/>
                </a:solidFill>
              </a:rPr>
            </a:br>
            <a:r>
              <a:rPr lang="pt-BR" sz="2400" b="1" dirty="0" smtClean="0">
                <a:solidFill>
                  <a:srgbClr val="FF0000"/>
                </a:solidFill>
              </a:rPr>
              <a:t> LIGADOS AO AMBIENTE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9906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1. TEMPERATURA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2. UMIDADE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3. DENSIDADE DO LEITO DE SEMEADURA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4. TAMANHO DAS PARTÍCULAS DO LEITO DE SEMEADURA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5. COMPOSIÇÃO ATMOSFÉRICA QUE ENVOLVE A SEMENTE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6. PROTEÇÃO QUE SE DÁ SEMENTE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7. PROFUNDIDADE DE SEMEADURA – LOCALIZAÇÃO OU POSIÇÃO DA SEMENTE NO LEITO DE SEMEADURA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8. FORMAÇÃO DE CROSTA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9. PROPRIEDADES ESTRUTURAIS DO LEITO DE SEMEADURA – ERODIBILIDADE, INFILTRAÇÃO DE ÁGUA, MUDANÇA DE VOLUME, MOVIMENTAÇÃO DA SEMENTE, ETC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pt-BR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dirty="0" smtClean="0"/>
              <a:t>FATORES QUE AFETAM A GERMINAÇÃO</a:t>
            </a:r>
            <a:br>
              <a:rPr lang="pt-BR" sz="2400" dirty="0" smtClean="0"/>
            </a:br>
            <a:r>
              <a:rPr lang="pt-BR" sz="2400" dirty="0" smtClean="0"/>
              <a:t>LIGADOS AO AMBIENTE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524000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10. QUANTIDADE DE SEMENTE (DENSIDADE DE SEMEADURA)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11. POSIÇÃO E QUANTIDADE DE ADUBO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12. NÍVEL DE PRAGAS, DOENÇAS E PLANTAS DANINHAS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13. NÍVEL DE MECANIZAÇÃO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14. SISTEMA DE IRRIGAÇÃO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15. NÍVEL DE POLUIÇÃO AMBIENTAL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16. SALINIDADE E SODICIDADE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17. pH DO MEIO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18. SUBSTÂNCIAS ALELOPÁTICAS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smtClean="0">
                <a:solidFill>
                  <a:srgbClr val="002060"/>
                </a:solidFill>
              </a:rPr>
              <a:t>TEMPERATURA DO SOLO</a:t>
            </a:r>
          </a:p>
        </p:txBody>
      </p:sp>
      <p:pic>
        <p:nvPicPr>
          <p:cNvPr id="39939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20800" y="1527175"/>
            <a:ext cx="646588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400" b="1" smtClean="0">
                <a:solidFill>
                  <a:srgbClr val="002060"/>
                </a:solidFill>
              </a:rPr>
              <a:t>EFEITO DA PROFUNDIDADE DE SEMEADURA</a:t>
            </a:r>
            <a:endParaRPr lang="en-US" sz="2400" b="1" smtClean="0">
              <a:solidFill>
                <a:srgbClr val="002060"/>
              </a:solidFill>
            </a:endParaRPr>
          </a:p>
        </p:txBody>
      </p:sp>
      <p:pic>
        <p:nvPicPr>
          <p:cNvPr id="40963" name="Espaço Reservado para Conteúdo 3" descr="profundidade de semeadur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36875" y="1527175"/>
            <a:ext cx="323373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b="1" smtClean="0">
                <a:solidFill>
                  <a:schemeClr val="tx1"/>
                </a:solidFill>
              </a:rPr>
              <a:t>EFEITO DA PROFUNDIDADE DE SEMEAÇÃO</a:t>
            </a:r>
          </a:p>
        </p:txBody>
      </p:sp>
      <p:pic>
        <p:nvPicPr>
          <p:cNvPr id="41987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74875" y="2252663"/>
            <a:ext cx="4757738" cy="3121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825"/>
          </a:xfrm>
        </p:spPr>
        <p:txBody>
          <a:bodyPr/>
          <a:lstStyle/>
          <a:p>
            <a:r>
              <a:rPr lang="pt-BR" sz="2400" b="1" smtClean="0">
                <a:solidFill>
                  <a:srgbClr val="60B47C"/>
                </a:solidFill>
              </a:rPr>
              <a:t>UM BOM E UM MAL </a:t>
            </a:r>
            <a:r>
              <a:rPr lang="pt-BR" sz="2400" b="1" i="1" smtClean="0">
                <a:solidFill>
                  <a:srgbClr val="60B47C"/>
                </a:solidFill>
              </a:rPr>
              <a:t>STAND</a:t>
            </a:r>
            <a:endParaRPr lang="pt-BR" sz="2400" b="1" smtClean="0">
              <a:solidFill>
                <a:srgbClr val="60B47C"/>
              </a:solidFill>
            </a:endParaRPr>
          </a:p>
        </p:txBody>
      </p:sp>
      <p:pic>
        <p:nvPicPr>
          <p:cNvPr id="16387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2363788"/>
            <a:ext cx="4038600" cy="2697162"/>
          </a:xfrm>
        </p:spPr>
      </p:pic>
      <p:pic>
        <p:nvPicPr>
          <p:cNvPr id="16388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357438"/>
            <a:ext cx="4038600" cy="2709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400" b="1" smtClean="0">
                <a:solidFill>
                  <a:srgbClr val="002060"/>
                </a:solidFill>
              </a:rPr>
              <a:t>POSIÇÃO DA SEMENTE E DO ADUBO</a:t>
            </a:r>
            <a:endParaRPr lang="en-US" sz="2400" b="1" smtClean="0">
              <a:solidFill>
                <a:srgbClr val="002060"/>
              </a:solidFill>
            </a:endParaRPr>
          </a:p>
        </p:txBody>
      </p:sp>
      <p:pic>
        <p:nvPicPr>
          <p:cNvPr id="43011" name="Espaço Reservado para Conteúdo 3" descr="semente &amp; adub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9863" y="1527175"/>
            <a:ext cx="3687762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aixaDeTexto 1"/>
          <p:cNvSpPr txBox="1">
            <a:spLocks noChangeArrowheads="1"/>
          </p:cNvSpPr>
          <p:nvPr/>
        </p:nvSpPr>
        <p:spPr bwMode="auto">
          <a:xfrm>
            <a:off x="228600" y="457200"/>
            <a:ext cx="8229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/>
              <a:t>EM TERMOS GERAIS E BOTANICAMENTE FALANDO, O </a:t>
            </a:r>
            <a:r>
              <a:rPr lang="pt-BR" b="1">
                <a:solidFill>
                  <a:srgbClr val="C00000"/>
                </a:solidFill>
              </a:rPr>
              <a:t>FRUTO</a:t>
            </a:r>
            <a:r>
              <a:rPr lang="pt-BR" b="1"/>
              <a:t> É UM OVÁRIO MADURO NO QUAL SE ENCONTRAM AS SEMENTES.</a:t>
            </a:r>
          </a:p>
          <a:p>
            <a:endParaRPr lang="pt-BR" b="1"/>
          </a:p>
          <a:p>
            <a:r>
              <a:rPr lang="pt-BR" b="1"/>
              <a:t>HORTICULTURALMENTE FALANDO, A </a:t>
            </a:r>
            <a:r>
              <a:rPr lang="pt-BR" b="1">
                <a:solidFill>
                  <a:srgbClr val="C00000"/>
                </a:solidFill>
              </a:rPr>
              <a:t>FRUTA</a:t>
            </a:r>
            <a:r>
              <a:rPr lang="pt-BR" b="1"/>
              <a:t> É O PRODUTO QUE SE COME.</a:t>
            </a:r>
          </a:p>
          <a:p>
            <a:endParaRPr lang="pt-BR" b="1"/>
          </a:p>
          <a:p>
            <a:r>
              <a:rPr lang="pt-BR" b="1"/>
              <a:t>A SEMENTE PRECISA GERMINAR (SAIR DA QUIESCÊNCIA) PARA INICIAR UMA NOVA PLANTA</a:t>
            </a:r>
            <a:endParaRPr lang="en-US"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100" b="1" dirty="0" smtClean="0">
                <a:solidFill>
                  <a:srgbClr val="002060"/>
                </a:solidFill>
              </a:rPr>
              <a:t>AFORISMO ACERCA DA SEMEADURA</a:t>
            </a:r>
            <a:br>
              <a:rPr lang="pt-BR" sz="3100" b="1" dirty="0" smtClean="0">
                <a:solidFill>
                  <a:srgbClr val="002060"/>
                </a:solidFill>
              </a:rPr>
            </a:br>
            <a:r>
              <a:rPr lang="pt-BR" sz="3100" b="1" dirty="0" smtClean="0">
                <a:solidFill>
                  <a:srgbClr val="002060"/>
                </a:solidFill>
              </a:rPr>
              <a:t>(SABEDORIA POPULAR)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1</a:t>
            </a:r>
            <a:r>
              <a:rPr lang="pt-BR" sz="2400" b="1" dirty="0" smtClean="0"/>
              <a:t>. DE BOA SEMENTE, BOM FRUTO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2. NASCE O TRIGO CONFORME O SEMEIAM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3. CADA ESTAÇÃO REQUER A SUA SEMEADURA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4. EM TERRA BOA NÃO SEMEIA JUNTO, EM TERRA FRACA SEJA FRANCA A MÃO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5. SE JUNTO FOR A TUA SEMEADURA, A COLHEITA SERÁ DE QUASE NADA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6. EM SOLO FRIO NÃO SEMEIE FUNDO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7. O QUE NO MERCADO NÃO CONVÉM LEVAR, É TOLICE REMATADA SEMEAR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8. TAL SEMENTE, TAL COLHEITA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46038"/>
          </a:xfrm>
        </p:spPr>
        <p:txBody>
          <a:bodyPr/>
          <a:lstStyle/>
          <a:p>
            <a:pPr eaLnBrk="1" hangingPunct="1"/>
            <a:endParaRPr lang="en-US" sz="2400" smtClean="0">
              <a:solidFill>
                <a:srgbClr val="7B9899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524000"/>
            <a:ext cx="8504238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9.  QUEM BOA SEMENTE ESCOLHER, MELHOR COLHEITA HÁ DE TER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10. QUEM A SEMENTE RENOVAR, MELHOR COLHEITA HÁ DE ENCONTRAR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11. PREPARA A TERRA E SEMEIA RALO, SE QUERES MUITOS FRUTOS E POUCO TALO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12. QUEM FAZ BOA SEMEADURA CONSEGUE MELHOR COLHEITA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13. A FALTA DE CUIDADO É PIOR DO QUE A FALTA DE CONHECIMENTO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14. QUEM SEMEIA VENTO, COLHE TEMPESTADE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sz="2000" dirty="0" smtClean="0"/>
              <a:t>                                                          </a:t>
            </a:r>
            <a:r>
              <a:rPr lang="pt-BR" sz="2000" b="1" dirty="0" smtClean="0"/>
              <a:t>GRANATO, 1928</a:t>
            </a: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b="1" i="1" smtClean="0">
                <a:solidFill>
                  <a:srgbClr val="002060"/>
                </a:solidFill>
              </a:rPr>
              <a:t>SEMEADURA OU SEMEAÇÃO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76400"/>
            <a:ext cx="7772400" cy="44196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000" dirty="0" smtClean="0"/>
              <a:t>“</a:t>
            </a:r>
            <a:r>
              <a:rPr lang="pt-BR" sz="2000" b="1" dirty="0" smtClean="0"/>
              <a:t>A SEMEADURA DEVE SER FEITA NO TEMPO E NO LUGAR CERTOS E PROVÊ-LA DAS SEGUINTES NECESSIDADES: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pt-BR" sz="2000" b="1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000" b="1" dirty="0" smtClean="0"/>
              <a:t>1. Prevenir contra danos causados pelos pássaros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pt-BR" sz="2000" b="1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000" b="1" dirty="0" smtClean="0"/>
              <a:t>2. Preparar adequadamente o canteiro de semeadura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pt-BR" sz="2000" b="1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000" b="1" dirty="0" smtClean="0"/>
              <a:t>3. Fazer a semeadura de precisão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pt-BR" sz="2000" b="1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000" b="1" dirty="0" smtClean="0"/>
              <a:t>4. Suprir adequadamente de água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pt-BR" sz="2000" b="1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000" b="1" dirty="0" smtClean="0"/>
              <a:t>5. Controlar eficientemente as plantas daninhas”.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000" b="1" dirty="0" smtClean="0"/>
              <a:t>                                                                               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000" b="1" dirty="0" smtClean="0"/>
              <a:t>                                                                                 </a:t>
            </a:r>
            <a:r>
              <a:rPr lang="pt-BR" sz="2000" b="1" i="1" dirty="0" smtClean="0"/>
              <a:t>MARCOS 4,3-9</a:t>
            </a:r>
            <a:endParaRPr lang="pt-BR" sz="2000" b="1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>
                <a:solidFill>
                  <a:srgbClr val="7B9899"/>
                </a:solidFill>
              </a:rPr>
              <a:t>POIS, POIS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smtClean="0"/>
              <a:t>         O QUE É</a:t>
            </a:r>
          </a:p>
          <a:p>
            <a:pPr eaLnBrk="1" hangingPunct="1">
              <a:buFontTx/>
              <a:buNone/>
            </a:pPr>
            <a:endParaRPr lang="pt-BR" smtClean="0"/>
          </a:p>
          <a:p>
            <a:pPr eaLnBrk="1" hangingPunct="1">
              <a:buFontTx/>
              <a:buNone/>
            </a:pPr>
            <a:endParaRPr lang="pt-BR" smtClean="0"/>
          </a:p>
          <a:p>
            <a:pPr eaLnBrk="1" hangingPunct="1">
              <a:buFontTx/>
              <a:buNone/>
            </a:pPr>
            <a:r>
              <a:rPr lang="pt-BR" smtClean="0"/>
              <a:t>              </a:t>
            </a:r>
            <a:r>
              <a:rPr lang="pt-BR" sz="3600" smtClean="0"/>
              <a:t>SEMEADURA OU SEMEAÇÃO</a:t>
            </a:r>
            <a:r>
              <a:rPr lang="pt-BR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400" b="1" smtClean="0">
                <a:solidFill>
                  <a:srgbClr val="002060"/>
                </a:solidFill>
              </a:rPr>
              <a:t>A GRALHA AZUL </a:t>
            </a:r>
            <a:endParaRPr lang="en-US" sz="2400" b="1" smtClean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sz="2000" b="1" dirty="0" smtClean="0"/>
              <a:t>É UM PASSARO QUE VIVE NA MATA DE ARAUCÁRIA DO PARANÁ. ELA VIVE DO PINHÃO (SEMENTE).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sz="2000" b="1" dirty="0" smtClean="0"/>
              <a:t>ALGUNS PINHÕES SÃO LEVADOS E ENTERRADOS PELA GRALHA E COM O TEMPO SURGEM NOVAS PLANTAS. A GRALHA AZUL ESTÁ SEMEANDO OS PINHÕES?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pt-BR" sz="2000" b="1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sz="2000" b="1" dirty="0" smtClean="0"/>
              <a:t>ELA É O MAIOR RESPONSÁVEL PELA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DISSEMINAÇÃO</a:t>
            </a:r>
            <a:r>
              <a:rPr lang="pt-BR" sz="2000" b="1" dirty="0" smtClean="0"/>
              <a:t> DO PINHEIRO DO PARANÁ. MAS, NÃO FAZ A SEMEADURA, PORQUE O SEU PROPÓSITO É OUTRO.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pt-BR" sz="2000" b="1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sz="2000" b="1" dirty="0" smtClean="0"/>
              <a:t>É DIFERENTE DA SEMEADURA OU SEMEAÇÃO DOS PINHÕES.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smtClean="0">
                <a:solidFill>
                  <a:srgbClr val="002060"/>
                </a:solidFill>
              </a:rPr>
              <a:t>SEMEADURA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t-BR" smtClean="0"/>
              <a:t>    É A COLOCAÇÃO DA </a:t>
            </a:r>
            <a:r>
              <a:rPr lang="pt-BR" b="1" smtClean="0"/>
              <a:t>SEMENTE</a:t>
            </a:r>
            <a:r>
              <a:rPr lang="pt-BR" smtClean="0"/>
              <a:t> EM CONDIÇÕES DE GERMINAÇÃO E EMERGÊNCIA, NO MOMENTO CERTO, NO LOCAL ADEQUADO, EM ÉPOCA PRÉ- DETERMINADA COM PROPÓSITO PRÉ-ESTABELECIDO</a:t>
            </a:r>
            <a:endParaRPr lang="pt-BR" sz="2400" smtClean="0"/>
          </a:p>
          <a:p>
            <a:pPr eaLnBrk="1" hangingPunct="1"/>
            <a:endParaRPr lang="pt-BR" sz="2400" smtClean="0"/>
          </a:p>
          <a:p>
            <a:pPr eaLnBrk="1" hangingPunct="1">
              <a:buFontTx/>
              <a:buNone/>
            </a:pPr>
            <a:r>
              <a:rPr lang="pt-BR" sz="2400" smtClean="0"/>
              <a:t>É UMA ATIVIDADE ESSENCIALMENTE HUMANA!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/>
            <a:r>
              <a:rPr lang="pt-BR" sz="2400" b="1" smtClean="0">
                <a:solidFill>
                  <a:srgbClr val="002060"/>
                </a:solidFill>
              </a:rPr>
              <a:t>CUIDADOS NA SEMEADURA</a:t>
            </a:r>
            <a:br>
              <a:rPr lang="pt-BR" sz="2400" b="1" smtClean="0">
                <a:solidFill>
                  <a:srgbClr val="002060"/>
                </a:solidFill>
              </a:rPr>
            </a:br>
            <a:r>
              <a:rPr lang="pt-BR" sz="2400" b="1" smtClean="0">
                <a:solidFill>
                  <a:srgbClr val="002060"/>
                </a:solidFill>
              </a:rPr>
              <a:t>QUANTO À SEMENTE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7772400" cy="45720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dirty="0" smtClean="0"/>
              <a:t>1. </a:t>
            </a:r>
            <a:r>
              <a:rPr lang="pt-BR" sz="2000" b="1" dirty="0" smtClean="0"/>
              <a:t>Conhecer bem o papel da semente na propagação e na alimentação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2. Não usar a semente em vão ou desperdiçá-la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3. Não usar sementes com problemas, de qualquer ordem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4. As sementes devem estar em ótimas condições durante o período de sua colheita até a sua utilização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5. As sementes devem ser sadias ou protegidas na semeadura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6. As condições do leito de semeadura devem ser ótimas para receber as sementes e a sua preparação deve ser cuidadosa e bem feita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7. A semeadura deve ser feita quando as condições do tempo são favoráveis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8. Cada espécie, variedade ou híbrido possui faixa ótima de germinação, que deve ser obedecida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9. A emergência deve ser uniforme, dentro do menor espaço de tempo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002060"/>
                </a:solidFill>
              </a:rPr>
              <a:t>CUIDADOS NA SEMEADURA</a:t>
            </a:r>
            <a:br>
              <a:rPr lang="pt-BR" sz="2400" b="1" dirty="0" smtClean="0">
                <a:solidFill>
                  <a:srgbClr val="002060"/>
                </a:solidFill>
              </a:rPr>
            </a:br>
            <a:r>
              <a:rPr lang="pt-BR" sz="2400" b="1" dirty="0" smtClean="0">
                <a:solidFill>
                  <a:srgbClr val="002060"/>
                </a:solidFill>
              </a:rPr>
              <a:t>EM RELAÇÃO AO PRODUTOR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00200"/>
            <a:ext cx="8504238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1. Saber escolher a espécie e cultivar certo.                                   2.Procurar não produzir suas próprias sementes (somente em casos especiais). Deixar para quem sabe produzi-las.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3. Escolher sementes vigorosas e sadias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4. Escolher sementes que foram colhidas e armazenadas corretamente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5. Escolher sementes livres de doenças, pragas e plantas daninhas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6.Saber que há um limite para cada fator essencial para o qual a semente germina bem e é específico para cada espécie ou cultivar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7. Levar a sério a prevenção contra pragas, doenças e plantas daninhas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8. A preparação do leito de semeadura depende exclusivamente dele e de mais ninguém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b="1" smtClean="0">
                <a:solidFill>
                  <a:srgbClr val="002060"/>
                </a:solidFill>
              </a:rPr>
              <a:t>QUALIDADE DA PRODUÇÃO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1800" b="1" smtClean="0"/>
              <a:t>As pesquisas tem mostrado que o tamanho das plantas ou dos produtos, na colheita,  está diretamente relacionado com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1800" b="1" smtClean="0"/>
              <a:t>        - tempo de emergência (</a:t>
            </a:r>
            <a:r>
              <a:rPr lang="pt-BR" sz="1800" b="1" i="1" smtClean="0"/>
              <a:t>spread time</a:t>
            </a:r>
            <a:r>
              <a:rPr lang="pt-BR" sz="1800" b="1" smtClean="0"/>
              <a:t>) das sementes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1800" b="1" smtClean="0"/>
              <a:t>        - tamanho do </a:t>
            </a:r>
            <a:r>
              <a:rPr lang="pt-BR" sz="1800" b="1" i="1" smtClean="0"/>
              <a:t>seedling </a:t>
            </a:r>
            <a:r>
              <a:rPr lang="pt-BR" sz="1800" b="1" smtClean="0"/>
              <a:t>na emergência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1800" b="1" smtClean="0"/>
              <a:t>Estes dependem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1800" b="1" smtClean="0"/>
              <a:t>        - qualidade da semente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1800" b="1" smtClean="0"/>
              <a:t>        - semeadura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1800" b="1" smtClean="0"/>
              <a:t>        - ambiente do canteiro ou do recipiente durante a semeadura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1800" b="1" smtClean="0"/>
              <a:t>        - densidade de planta (número de plantas por área)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1800" b="1" smtClean="0"/>
              <a:t>Os esforços para melhorar estes 4 componentes da produtividade são para reduzir o tempo de emergência e o tempo de exposição das sementes às condições adversas. O tempo de exposição pode ser reduzido pelo fornecimento imediato de umidade e redução na resistência ao crescimento do </a:t>
            </a:r>
            <a:r>
              <a:rPr lang="pt-BR" sz="1800" b="1" i="1" smtClean="0"/>
              <a:t>seedling.</a:t>
            </a:r>
          </a:p>
          <a:p>
            <a:pPr eaLnBrk="1" hangingPunct="1">
              <a:lnSpc>
                <a:spcPct val="90000"/>
              </a:lnSpc>
            </a:pPr>
            <a:endParaRPr lang="pt-BR" sz="1800" smtClean="0"/>
          </a:p>
          <a:p>
            <a:pPr eaLnBrk="1" hangingPunct="1">
              <a:lnSpc>
                <a:spcPct val="90000"/>
              </a:lnSpc>
            </a:pPr>
            <a:endParaRPr lang="pt-BR" sz="1800" smtClean="0"/>
          </a:p>
          <a:p>
            <a:pPr eaLnBrk="1" hangingPunct="1">
              <a:lnSpc>
                <a:spcPct val="90000"/>
              </a:lnSpc>
            </a:pPr>
            <a:endParaRPr lang="pt-BR" sz="1800" smtClean="0"/>
          </a:p>
          <a:p>
            <a:pPr eaLnBrk="1" hangingPunct="1">
              <a:lnSpc>
                <a:spcPct val="90000"/>
              </a:lnSpc>
            </a:pPr>
            <a:endParaRPr lang="pt-BR" sz="1800" smtClean="0"/>
          </a:p>
          <a:p>
            <a:pPr eaLnBrk="1" hangingPunct="1">
              <a:lnSpc>
                <a:spcPct val="90000"/>
              </a:lnSpc>
            </a:pPr>
            <a:endParaRPr lang="pt-BR" sz="1800" smtClean="0"/>
          </a:p>
          <a:p>
            <a:pPr eaLnBrk="1" hangingPunct="1">
              <a:lnSpc>
                <a:spcPct val="90000"/>
              </a:lnSpc>
            </a:pPr>
            <a:endParaRPr lang="pt-BR" sz="1800" smtClean="0"/>
          </a:p>
          <a:p>
            <a:pPr eaLnBrk="1" hangingPunct="1">
              <a:lnSpc>
                <a:spcPct val="90000"/>
              </a:lnSpc>
            </a:pPr>
            <a:endParaRPr lang="pt-BR" sz="1800" smtClean="0"/>
          </a:p>
          <a:p>
            <a:pPr eaLnBrk="1" hangingPunct="1">
              <a:lnSpc>
                <a:spcPct val="90000"/>
              </a:lnSpc>
            </a:pPr>
            <a:endParaRPr lang="pt-BR" sz="1800" smtClean="0"/>
          </a:p>
          <a:p>
            <a:pPr eaLnBrk="1" hangingPunct="1">
              <a:lnSpc>
                <a:spcPct val="90000"/>
              </a:lnSpc>
            </a:pPr>
            <a:endParaRPr lang="pt-BR" sz="1800" smtClean="0"/>
          </a:p>
          <a:p>
            <a:pPr eaLnBrk="1" hangingPunct="1">
              <a:lnSpc>
                <a:spcPct val="90000"/>
              </a:lnSpc>
            </a:pPr>
            <a:endParaRPr lang="pt-BR" sz="1800" smtClean="0"/>
          </a:p>
          <a:p>
            <a:pPr eaLnBrk="1" hangingPunct="1">
              <a:lnSpc>
                <a:spcPct val="90000"/>
              </a:lnSpc>
            </a:pPr>
            <a:endParaRPr lang="pt-BR" sz="1800" smtClean="0"/>
          </a:p>
          <a:p>
            <a:pPr eaLnBrk="1" hangingPunct="1">
              <a:lnSpc>
                <a:spcPct val="90000"/>
              </a:lnSpc>
            </a:pPr>
            <a:endParaRPr lang="pt-BR" sz="1800" smtClean="0"/>
          </a:p>
          <a:p>
            <a:pPr eaLnBrk="1" hangingPunct="1">
              <a:lnSpc>
                <a:spcPct val="90000"/>
              </a:lnSpc>
            </a:pPr>
            <a:endParaRPr lang="pt-BR" sz="1800" smtClean="0"/>
          </a:p>
          <a:p>
            <a:pPr eaLnBrk="1" hangingPunct="1">
              <a:lnSpc>
                <a:spcPct val="90000"/>
              </a:lnSpc>
            </a:pPr>
            <a:endParaRPr lang="pt-BR" sz="1800" smtClean="0"/>
          </a:p>
          <a:p>
            <a:pPr eaLnBrk="1" hangingPunct="1">
              <a:lnSpc>
                <a:spcPct val="90000"/>
              </a:lnSpc>
            </a:pPr>
            <a:endParaRPr lang="pt-BR" sz="1800" smtClean="0"/>
          </a:p>
          <a:p>
            <a:pPr eaLnBrk="1" hangingPunct="1">
              <a:lnSpc>
                <a:spcPct val="90000"/>
              </a:lnSpc>
            </a:pPr>
            <a:endParaRPr lang="pt-BR" sz="1800" smtClean="0"/>
          </a:p>
          <a:p>
            <a:pPr eaLnBrk="1" hangingPunct="1">
              <a:lnSpc>
                <a:spcPct val="90000"/>
              </a:lnSpc>
            </a:pPr>
            <a:endParaRPr lang="pt-BR" sz="1800" smtClean="0"/>
          </a:p>
          <a:p>
            <a:pPr eaLnBrk="1" hangingPunct="1">
              <a:lnSpc>
                <a:spcPct val="90000"/>
              </a:lnSpc>
            </a:pPr>
            <a:endParaRPr lang="pt-BR" sz="1800" smtClean="0"/>
          </a:p>
          <a:p>
            <a:pPr eaLnBrk="1" hangingPunct="1">
              <a:lnSpc>
                <a:spcPct val="90000"/>
              </a:lnSpc>
            </a:pPr>
            <a:endParaRPr lang="pt-BR" sz="1800" smtClean="0"/>
          </a:p>
          <a:p>
            <a:pPr eaLnBrk="1" hangingPunct="1">
              <a:lnSpc>
                <a:spcPct val="90000"/>
              </a:lnSpc>
            </a:pPr>
            <a:endParaRPr lang="pt-BR" sz="1800" smtClean="0"/>
          </a:p>
          <a:p>
            <a:pPr eaLnBrk="1" hangingPunct="1">
              <a:lnSpc>
                <a:spcPct val="90000"/>
              </a:lnSpc>
            </a:pPr>
            <a:endParaRPr lang="pt-BR" sz="1800" smtClean="0"/>
          </a:p>
          <a:p>
            <a:pPr eaLnBrk="1" hangingPunct="1">
              <a:lnSpc>
                <a:spcPct val="90000"/>
              </a:lnSpc>
            </a:pPr>
            <a:endParaRPr lang="pt-B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400" b="1" smtClean="0">
                <a:solidFill>
                  <a:srgbClr val="002060"/>
                </a:solidFill>
              </a:rPr>
              <a:t>COMO SEMEAR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A.QUANTO AO LOCAL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dirty="0" smtClean="0"/>
              <a:t>         </a:t>
            </a:r>
            <a:r>
              <a:rPr lang="pt-BR" sz="2400" b="1" dirty="0" smtClean="0"/>
              <a:t>1. Diretamente no solo (semeadura direta)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b="1" dirty="0" smtClean="0"/>
              <a:t>         2. Em canteiros (sementeiras)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b="1" dirty="0" smtClean="0"/>
              <a:t>         3. Em recipientes (individuais e coletivos)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pt-BR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     B. QUANTO À DISTRIBUIÇÃO DAS SEMENTES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pt-BR" sz="2400" b="1" dirty="0" smtClean="0"/>
              <a:t>1. A lanço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b="1" dirty="0" smtClean="0"/>
              <a:t>         2. Em linha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b="1" dirty="0" smtClean="0"/>
              <a:t>         3. Em covas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b="1" dirty="0" smtClean="0"/>
              <a:t>         4. Individualmente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A NÃO OBSERVÂNCIA OU A INADEQUAÇÃO DE UM DESSES FATORES ACARRETA EM: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b="1" dirty="0" smtClean="0"/>
              <a:t>- </a:t>
            </a:r>
            <a:r>
              <a:rPr lang="pt-BR" sz="2400" b="1" dirty="0" smtClean="0"/>
              <a:t>falhas e desuniformidade na germinação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- desenvolvimento irregular e desuniforme das plântulas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- interrupção ou redução no crescimento das plântulas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- morte de sementes ou plântulas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- emergência desuniforme e irregular 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dirty="0" smtClean="0"/>
              <a:t>             </a:t>
            </a:r>
            <a:r>
              <a:rPr lang="pt-BR" sz="2400" b="1" dirty="0" smtClean="0"/>
              <a:t>TENDO COMO CONSEQUÊNCIA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sz="2400" b="1" dirty="0" smtClean="0"/>
              <a:t>     - </a:t>
            </a:r>
            <a:r>
              <a:rPr lang="pt-BR" sz="2000" b="1" dirty="0" smtClean="0"/>
              <a:t>baixo estande   - perda de produtividade  - problemas na colheita, CONSEQUENTEMENTE: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sz="2000" b="1" dirty="0" smtClean="0"/>
              <a:t>     - perda de área  - perda de insumos  - perda de tempo  - redução na eficiência dos insumos ou das operações culturais  - Perda de receita (R$)</a:t>
            </a:r>
            <a:endParaRPr lang="pt-B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533400"/>
          </a:xfrm>
        </p:spPr>
        <p:txBody>
          <a:bodyPr/>
          <a:lstStyle/>
          <a:p>
            <a:pPr>
              <a:defRPr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SEMEAÇÃO EM CANTEIROS (SEMENTEIRAS)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5299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3075" y="1527175"/>
            <a:ext cx="3081338" cy="45720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pt-BR" sz="2400" b="1" smtClean="0">
                <a:solidFill>
                  <a:srgbClr val="002060"/>
                </a:solidFill>
              </a:rPr>
              <a:t>COMO SEMEAR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7772400" cy="4191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C. COMO É FEITO A DISTRIBUIÇÃO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     1. Manual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             1.1 – livre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             1.2 – com recipiente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         2. Semeadeira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             2.1 – manual (matracas, canecas, </a:t>
            </a:r>
            <a:r>
              <a:rPr lang="pt-BR" sz="2000" b="1" dirty="0" err="1" smtClean="0"/>
              <a:t>etc</a:t>
            </a:r>
            <a:r>
              <a:rPr lang="pt-BR" sz="2000" b="1" dirty="0" smtClean="0"/>
              <a:t>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             2.2 – mecanizada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                      - tração animal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                      - tração mecânica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             2.3 – estacionária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             2.3 – lançamento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                      - aéreo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                      - hidrossemeadura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>
                <a:solidFill>
                  <a:srgbClr val="002060"/>
                </a:solidFill>
              </a:rPr>
              <a:t>matraca</a:t>
            </a:r>
            <a:endParaRPr lang="en-US" b="1" smtClean="0">
              <a:solidFill>
                <a:srgbClr val="002060"/>
              </a:solidFill>
            </a:endParaRPr>
          </a:p>
        </p:txBody>
      </p:sp>
      <p:pic>
        <p:nvPicPr>
          <p:cNvPr id="57347" name="Espaço Reservado para Conteúdo 3" descr="Imagem 04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30538" y="1527175"/>
            <a:ext cx="3048000" cy="45720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smtClean="0">
                <a:solidFill>
                  <a:srgbClr val="002060"/>
                </a:solidFill>
              </a:rPr>
              <a:t>SEMEADEIRA INVENTADA POR PRODUTOR PARA A SEMEADURA EM COVAS</a:t>
            </a:r>
            <a:endParaRPr lang="en-US" sz="2400" b="1" smtClean="0">
              <a:solidFill>
                <a:srgbClr val="002060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58372" name="Picture 4" descr="semeadeira de cap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676400"/>
            <a:ext cx="396398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2400" b="1" dirty="0" smtClean="0"/>
              <a:t>SEMEADEIRA DE CANECA  PARA SEMENTES PEQUENAS INVENTADA POR PRODUTOR</a:t>
            </a:r>
            <a:endParaRPr lang="en-US" sz="2400" b="1" dirty="0"/>
          </a:p>
        </p:txBody>
      </p:sp>
      <p:pic>
        <p:nvPicPr>
          <p:cNvPr id="59395" name="Espaço Reservado para Conteúdo 3" descr="Imagem 07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90763" y="2192338"/>
            <a:ext cx="4525962" cy="3241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smtClean="0">
                <a:solidFill>
                  <a:schemeClr val="tx1"/>
                </a:solidFill>
              </a:rPr>
              <a:t>SEMEADEIRA ESTACIONÁRIA DE RECIPIENTE</a:t>
            </a:r>
            <a:endParaRPr lang="en-US" sz="2400" b="1" smtClean="0">
              <a:solidFill>
                <a:schemeClr val="tx1"/>
              </a:solidFill>
            </a:endParaRPr>
          </a:p>
        </p:txBody>
      </p:sp>
      <p:pic>
        <p:nvPicPr>
          <p:cNvPr id="60419" name="Espaço Reservado para Conteúdo 13" descr="DSC0140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6538" y="15271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400" b="1" smtClean="0">
                <a:solidFill>
                  <a:schemeClr val="tx1"/>
                </a:solidFill>
              </a:rPr>
              <a:t>SEMEADURA DE SEMENTES ESPECIAIS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1. PEQUENAS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pt-BR" sz="2400" b="1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2. FORMAS IRREGULARES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pt-BR" sz="2400" b="1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3. EMBRIÃO E </a:t>
            </a:r>
            <a:r>
              <a:rPr lang="pt-BR" sz="2400" b="1" i="1" dirty="0" smtClean="0"/>
              <a:t>SEEDLING</a:t>
            </a:r>
            <a:r>
              <a:rPr lang="pt-BR" sz="2400" b="1" dirty="0" smtClean="0"/>
              <a:t> POUCO VIGOROSOS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pt-BR" sz="2400" b="1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4. POUCO ENDOSPERMA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pt-BR" sz="2400" b="1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     5. POUCO DENSO (SEMENTES LEVES)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pt-BR" sz="2400" b="1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2400" b="1" dirty="0" smtClean="0"/>
              <a:t>6. ENVOLTÓRIO FINO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pt-BR" sz="24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pt-BR" sz="20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sz="2000" dirty="0" smtClean="0"/>
              <a:t>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400" b="1" smtClean="0">
                <a:solidFill>
                  <a:srgbClr val="002060"/>
                </a:solidFill>
              </a:rPr>
              <a:t>SEMEADURA DE SEMENTES ESPECIAIS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400" b="1" smtClean="0"/>
              <a:t>PROBLEMAS QUE ELAS CRIAM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pt-BR" sz="2400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400" b="1" smtClean="0"/>
              <a:t>1. DISTRIBUIÇÃO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pt-BR" sz="2400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400" b="1" smtClean="0"/>
              <a:t>2. MANUTENÇÃO DA PROFUNDIDADE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pt-BR" sz="2400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400" b="1" smtClean="0"/>
              <a:t>3. UNIFORMIDADE DO LEITO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pt-BR" sz="2400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400" b="1" smtClean="0"/>
              <a:t>4.ENCROSTAMENTO DO LEITO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pt-BR" sz="2400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400" b="1" smtClean="0"/>
              <a:t>5. PRAGAS, DOENÇAS E PLANTAS DANINHAS</a:t>
            </a:r>
          </a:p>
          <a:p>
            <a:pPr eaLnBrk="1" hangingPunct="1">
              <a:lnSpc>
                <a:spcPct val="90000"/>
              </a:lnSpc>
            </a:pPr>
            <a:endParaRPr lang="pt-B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b="1" smtClean="0">
                <a:solidFill>
                  <a:srgbClr val="002060"/>
                </a:solidFill>
              </a:rPr>
              <a:t>O que o produtor quer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pt-BR" sz="2000" b="1" smtClean="0"/>
              <a:t>AUMENTO NA PRODUTIVIDADE DA CULTURA</a:t>
            </a:r>
          </a:p>
          <a:p>
            <a:pPr eaLnBrk="1" hangingPunct="1"/>
            <a:r>
              <a:rPr lang="pt-BR" sz="2000" b="1" smtClean="0"/>
              <a:t> MELHORIA NA QUALIDADE DOS PRODUTOS</a:t>
            </a:r>
          </a:p>
          <a:p>
            <a:pPr eaLnBrk="1" hangingPunct="1"/>
            <a:r>
              <a:rPr lang="pt-BR" sz="2000" b="1" smtClean="0"/>
              <a:t>REGULAGEM NA ÉPOCA DE COLHEITA</a:t>
            </a:r>
          </a:p>
          <a:p>
            <a:pPr eaLnBrk="1" hangingPunct="1"/>
            <a:r>
              <a:rPr lang="pt-BR" sz="2000" b="1" smtClean="0"/>
              <a:t>CALENDÁRIO CONFIÁVEL DA ÉPOCA DE SEMEADURA</a:t>
            </a:r>
          </a:p>
          <a:p>
            <a:pPr eaLnBrk="1" hangingPunct="1"/>
            <a:r>
              <a:rPr lang="pt-BR" sz="2000" b="1" smtClean="0"/>
              <a:t>CÁLCULA DA DEMANDA DE ÁREA DE SEMEADURA/ÁREA PLANTADA E A ÁREA A SER COLHIDA EM DETERMINADA ÉPOCA</a:t>
            </a:r>
          </a:p>
          <a:p>
            <a:pPr eaLnBrk="1" hangingPunct="1"/>
            <a:endParaRPr lang="pt-BR" sz="2000" smtClean="0"/>
          </a:p>
          <a:p>
            <a:pPr eaLnBrk="1" hangingPunct="1"/>
            <a:r>
              <a:rPr lang="pt-BR" sz="2800" smtClean="0"/>
              <a:t>ISSO REQUER MELHORIA DO NÍVEL DE UNIFORMIDADE CULTURAL (MELHORIA NO ESTANDE)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002060"/>
                </a:solidFill>
              </a:rPr>
              <a:t>PROBLEMAS DE SEMEADURA DE SEMENTES ESPECIAIS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pt-BR" sz="2000" b="1" dirty="0" smtClean="0"/>
              <a:t>1. GERMINAÇÃO LENTA E IMPREVISÍVEL DE VÁRIAS ESPÉCIES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t-BR" sz="2000" b="1" dirty="0" smtClean="0"/>
              <a:t>2. AS SEMEADEIRAS CONVENCIONAIS NÃO FAVORECEM AS SEMENTES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t-BR" sz="2000" b="1" dirty="0" smtClean="0"/>
              <a:t>3. LIMITAÇÃO DO TRATOR EM TRABALHAR EM CONDIÇÕES ADVERSAS, PRINCIPALMENTE QUANDO O SOLO ESTÁ ÚMIDO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t-BR" sz="2000" b="1" dirty="0" smtClean="0"/>
              <a:t>4. UTILIZAÇÃO EXCESSIVA DE MÃO-DE-OBRA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t-BR" sz="2000" b="1" dirty="0" smtClean="0"/>
              <a:t>5. DANOS SEVEROS ÀS PLANTAS DEVIDO AO</a:t>
            </a:r>
            <a:r>
              <a:rPr lang="pt-BR" sz="2400" b="1" dirty="0" smtClean="0"/>
              <a:t> 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DESBASTE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t-BR" sz="2400" b="1" dirty="0" smtClean="0"/>
              <a:t>6</a:t>
            </a:r>
            <a:r>
              <a:rPr lang="pt-BR" sz="2000" b="1" dirty="0" smtClean="0"/>
              <a:t>. EFEITO DO TIPO DE IRRIGAÇÃO E TAMANHO DAS GOTAS DE ÁGUA</a:t>
            </a:r>
            <a:endParaRPr lang="pt-B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PRÁTICAS USADAS PARA MELHORAR A SEMEADURA DE SEMENTES ESPECIAIS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pt-BR" sz="2400" b="1" smtClean="0"/>
              <a:t>1. SEMEADURA DENSA</a:t>
            </a:r>
          </a:p>
          <a:p>
            <a:pPr eaLnBrk="1" hangingPunct="1"/>
            <a:r>
              <a:rPr lang="pt-BR" sz="2400" b="1" smtClean="0"/>
              <a:t>2. USO DE EQUIPAMENTOS IMPROVISADOS</a:t>
            </a:r>
          </a:p>
          <a:p>
            <a:pPr eaLnBrk="1" hangingPunct="1"/>
            <a:r>
              <a:rPr lang="pt-BR" sz="2400" b="1" smtClean="0"/>
              <a:t>3. UTILIZAÇÃO DE MULCHING</a:t>
            </a:r>
          </a:p>
          <a:p>
            <a:pPr eaLnBrk="1" hangingPunct="1"/>
            <a:r>
              <a:rPr lang="pt-BR" sz="2400" b="1" smtClean="0"/>
              <a:t>4. DESBASTE E RALEAMENTO</a:t>
            </a:r>
          </a:p>
          <a:p>
            <a:pPr eaLnBrk="1" hangingPunct="1"/>
            <a:r>
              <a:rPr lang="pt-BR" sz="2400" b="1" smtClean="0"/>
              <a:t>5. SEMEADURA EM COVAS</a:t>
            </a:r>
          </a:p>
          <a:p>
            <a:pPr eaLnBrk="1" hangingPunct="1"/>
            <a:r>
              <a:rPr lang="pt-BR" sz="2400" b="1" smtClean="0"/>
              <a:t>6. SEMENTES MORTAS MISTURADAS ÀS SEMENTES BOAS</a:t>
            </a:r>
          </a:p>
          <a:p>
            <a:pPr eaLnBrk="1" hangingPunct="1"/>
            <a:r>
              <a:rPr lang="pt-BR" sz="2400" b="1" smtClean="0"/>
              <a:t>7. IRRIGAÇÃO MANUAL</a:t>
            </a:r>
          </a:p>
          <a:p>
            <a:pPr eaLnBrk="1" hangingPunct="1"/>
            <a:r>
              <a:rPr lang="pt-BR" sz="2400" b="1" smtClean="0"/>
              <a:t>8. ESCARIFICAÇÃO DO SOLO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smtClean="0">
                <a:solidFill>
                  <a:srgbClr val="002060"/>
                </a:solidFill>
              </a:rPr>
              <a:t>solução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t-BR" smtClean="0"/>
              <a:t>  </a:t>
            </a:r>
          </a:p>
          <a:p>
            <a:pPr eaLnBrk="1" hangingPunct="1">
              <a:buFont typeface="Wingdings 2" pitchFamily="18" charset="2"/>
              <a:buNone/>
            </a:pPr>
            <a:endParaRPr lang="pt-BR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pt-BR" smtClean="0"/>
              <a:t>         </a:t>
            </a:r>
            <a:r>
              <a:rPr lang="pt-BR" b="1" smtClean="0"/>
              <a:t>SEMEADURA DE PRECISÃO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pt-BR" b="1" smtClean="0"/>
              <a:t>E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pt-BR" b="1" smtClean="0"/>
              <a:t>         PREPARAÇÃO ADEQUADA DA SEMENTE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pt-BR" sz="2400" b="1" smtClean="0">
                <a:solidFill>
                  <a:srgbClr val="002060"/>
                </a:solidFill>
              </a:rPr>
              <a:t>OBJETIVOS DA SEMEADURA DE PRECISÃO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1. Maior aproveitamento da energia disponível à semente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2. Colocação mais precisa das sementes que possibilite maior contato da semente com o substrato ou solo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3. Singularização da semente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4. Possibilite a mecanização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5. Manutenção da profundidade uniforme e constante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6. Melhoria do ambiente junto à semente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7. Redução dos distúrbios do solo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8. Germinação e emergência rápida e uniforme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9. Distribuição regular e uniforme das sementes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10. Redução no gasto de sementes e eliminação do desbaste e replantio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11. Aumento da qualidade da semente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12. Redução do tempo entre a semeadura e emergência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13. Ser simples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ítulo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533400"/>
          </a:xfrm>
        </p:spPr>
        <p:txBody>
          <a:bodyPr/>
          <a:lstStyle/>
          <a:p>
            <a:r>
              <a:rPr lang="pt-BR" sz="2400" b="1" smtClean="0">
                <a:solidFill>
                  <a:schemeClr val="tx1"/>
                </a:solidFill>
              </a:rPr>
              <a:t>SEMEADURA DE PRECISÃO VS CONVENCIONAL</a:t>
            </a:r>
          </a:p>
        </p:txBody>
      </p:sp>
      <p:pic>
        <p:nvPicPr>
          <p:cNvPr id="67587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0538" y="1527175"/>
            <a:ext cx="8126412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400" b="1" smtClean="0">
                <a:solidFill>
                  <a:srgbClr val="002060"/>
                </a:solidFill>
              </a:rPr>
              <a:t>PREPARAÇÃO DA SEMENTE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t-BR" sz="2800" b="1" smtClean="0"/>
              <a:t>OBJETIVO</a:t>
            </a:r>
          </a:p>
          <a:p>
            <a:pPr eaLnBrk="1" hangingPunct="1">
              <a:buFont typeface="Wingdings 2" pitchFamily="18" charset="2"/>
              <a:buNone/>
            </a:pPr>
            <a:endParaRPr lang="pt-BR" sz="2800" b="1" smtClean="0"/>
          </a:p>
          <a:p>
            <a:pPr eaLnBrk="1" hangingPunct="1">
              <a:buFont typeface="Wingdings 2" pitchFamily="18" charset="2"/>
              <a:buNone/>
            </a:pPr>
            <a:r>
              <a:rPr lang="pt-BR" sz="2400" b="1" smtClean="0"/>
              <a:t>1. Melhoria do estado físico ou fisiológico das sementes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400" b="1" smtClean="0"/>
              <a:t>2. Melhoria do stand da cultura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400" b="1" smtClean="0"/>
              <a:t>3. Facilitação do processo de semeadura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400" b="1" smtClean="0"/>
              <a:t>4. Melhoria da germinação e sincronismo das sementes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400" b="1" smtClean="0"/>
              <a:t>5. Aumento da resistência ou tolerância às intempéries (</a:t>
            </a:r>
            <a:r>
              <a:rPr lang="pt-BR" sz="2400" b="1" i="1" smtClean="0"/>
              <a:t>stresses</a:t>
            </a:r>
            <a:r>
              <a:rPr lang="pt-BR" sz="2400" b="1" smtClean="0"/>
              <a:t>)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400" b="1" smtClean="0"/>
              <a:t>6. Melhoria do estado fitossanitário das sementes</a:t>
            </a:r>
          </a:p>
          <a:p>
            <a:pPr eaLnBrk="1" hangingPunct="1"/>
            <a:endParaRPr lang="pt-B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002060"/>
                </a:solidFill>
              </a:rPr>
              <a:t>MÉTODOS DE PREPARAÇÃO DAS SEMENTES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pt-BR" sz="280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pt-BR" sz="2800" smtClean="0"/>
              <a:t> </a:t>
            </a:r>
            <a:r>
              <a:rPr lang="pt-BR" sz="2800" b="1" smtClean="0"/>
              <a:t>MELHORIA DA GERMINAÇÃO E SINCRONISMO</a:t>
            </a:r>
          </a:p>
          <a:p>
            <a:pPr algn="ctr" eaLnBrk="1" hangingPunct="1">
              <a:buFont typeface="Wingdings 2" pitchFamily="18" charset="2"/>
              <a:buNone/>
            </a:pPr>
            <a:endParaRPr lang="pt-BR" sz="2800" b="1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pt-BR" sz="2800" b="1" smtClean="0"/>
              <a:t> MELHORIA DA SEMEADURA</a:t>
            </a:r>
          </a:p>
          <a:p>
            <a:pPr algn="ctr" eaLnBrk="1" hangingPunct="1">
              <a:buFont typeface="Wingdings 2" pitchFamily="18" charset="2"/>
              <a:buNone/>
            </a:pPr>
            <a:endParaRPr lang="pt-BR" sz="2800" b="1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pt-BR" sz="2800" b="1" smtClean="0"/>
              <a:t> TRATAMENTO DAS SEMENTES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002060"/>
                </a:solidFill>
              </a:rPr>
              <a:t>MELHORIA DA GERMINAÇÃO E SINCRONISMO DAS SEMENTES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000" b="1" smtClean="0"/>
              <a:t>A. DEVIDO MÉTODOS DE QUEBRA DE DORMÊNCIA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000" b="1" smtClean="0"/>
              <a:t>       1. DORMÊNCIA À IMPERMEABILIDADE DO PERICARPO AO OXIGÊNIO OU À ÁGUA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000" b="1" smtClean="0"/>
              <a:t>            1.1 – ESCARIFICÃO FÍSICA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000" b="1" smtClean="0"/>
              <a:t>            1.2 – ESCARIFICAÇÃO QUÍMICA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000" b="1" smtClean="0"/>
              <a:t>            1.3 – ESCARIFICAÇÃO BIOLÓGICA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000" b="1" smtClean="0"/>
              <a:t>                     - FERMENTAÇÃO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000" b="1" smtClean="0"/>
              <a:t>                     - </a:t>
            </a:r>
            <a:r>
              <a:rPr lang="pt-BR" sz="2000" b="1" i="1" smtClean="0"/>
              <a:t>Trichoderma viridis</a:t>
            </a:r>
            <a:endParaRPr lang="pt-BR" sz="20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000" b="1" smtClean="0"/>
              <a:t>            1.4 – RETIRADA TOTAL OU PARCIAL DO PERICARPO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000" b="1" smtClean="0"/>
              <a:t>       2. DORMÊNCIA FISIOLÓGICA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000" b="1" smtClean="0"/>
              <a:t>            2.1. ESTRATIFICAÇÃO OU RESFRIAMENTO ÚMIDO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000" b="1" smtClean="0"/>
              <a:t>            2.2. TRATAMENTO COM LUZ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46038"/>
          </a:xfrm>
        </p:spPr>
        <p:txBody>
          <a:bodyPr/>
          <a:lstStyle/>
          <a:p>
            <a:pPr eaLnBrk="1" hangingPunct="1"/>
            <a:endParaRPr lang="en-US" sz="2400" b="1" smtClean="0">
              <a:solidFill>
                <a:srgbClr val="00206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7772400" cy="44958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B. USO DE PRODUTOS QUÍMICOS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    1. NUTRIENTES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    2. DEFENSIVOS E ANTIBIÓTICOS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    3. REGULADORES (ESTIMULADORES) DE CRESCIMENTO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    4. EXTRATOS DE PLANTAS E MICROORGANISMOS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C. USO DE ENERGIAS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    1. CALOR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    2. CAMPOS MAGNÉTICOS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    3. ELETRICIDADE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    4. ULTRASSONS (SONIFICAÇÃO)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    5. RADIAÇÃO IONIZANTE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    6. ESOTÉRICA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363"/>
            <a:ext cx="8534400" cy="46037"/>
          </a:xfrm>
        </p:spPr>
        <p:txBody>
          <a:bodyPr/>
          <a:lstStyle/>
          <a:p>
            <a:pPr eaLnBrk="1" hangingPunct="1"/>
            <a:endParaRPr lang="en-US" sz="2400" b="1" smtClean="0">
              <a:solidFill>
                <a:srgbClr val="002060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D. USO DA FISIOLOGIA (CONDICIONAMENTO)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     1. EMBEBIÇÃO DE PRÉ-SEMEADURA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         1.1 – EQUILÍBRIO DA UMIDADE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         1.2 – IMERSÃO EM ÁGUA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     2. EMBEBIÇÃO/SECAMENTO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     3. CONDICIONEMNTO OSMÓTICO (</a:t>
            </a:r>
            <a:r>
              <a:rPr lang="pt-BR" sz="2000" b="1" i="1" smtClean="0"/>
              <a:t>PRIMING</a:t>
            </a:r>
            <a:r>
              <a:rPr lang="pt-BR" sz="2000" b="1" smtClean="0"/>
              <a:t>)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E. USO DE NORMAS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     1. CLASSIFICAÇÃO DAS SEMENTES DE ACÔRDO COM OS      	PADRÕES PRÉ-ESTABELECIDOS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     2. EXIGÊNCIAS LEGAIS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smtClean="0">
                <a:solidFill>
                  <a:srgbClr val="7B9899"/>
                </a:solidFill>
              </a:rPr>
              <a:t>OU SEJA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smtClean="0"/>
              <a:t> </a:t>
            </a:r>
          </a:p>
          <a:p>
            <a:pPr eaLnBrk="1" hangingPunct="1">
              <a:buFontTx/>
              <a:buNone/>
            </a:pPr>
            <a:r>
              <a:rPr lang="pt-BR" smtClean="0"/>
              <a:t>      A   </a:t>
            </a:r>
            <a:r>
              <a:rPr lang="pt-BR" b="1" i="1" smtClean="0"/>
              <a:t>SEMEADURA</a:t>
            </a:r>
            <a:r>
              <a:rPr lang="pt-BR" smtClean="0"/>
              <a:t>  É UM COMPONENTE</a:t>
            </a:r>
          </a:p>
          <a:p>
            <a:pPr eaLnBrk="1" hangingPunct="1">
              <a:buFontTx/>
              <a:buNone/>
            </a:pPr>
            <a:r>
              <a:rPr lang="pt-BR" smtClean="0"/>
              <a:t>      MUITO IMPORTANTE PARA ATINGIR OS OBJETIVOS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400" b="1" smtClean="0">
                <a:solidFill>
                  <a:srgbClr val="002060"/>
                </a:solidFill>
              </a:rPr>
              <a:t>MELHORIA DA SEMEADURA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A. DILUIÇÃO DAS SEMENTES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     1. ÁGUA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     2. SUBSTRATO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     3. GEL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B. SEMENTES PRÉ-LOCALIZADAS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     1. FITAS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     2. PALITOS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C. MELHORIA DA FORMA , TAMANHO OU PESO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     1. RECOBRIMENTO (</a:t>
            </a:r>
            <a:r>
              <a:rPr lang="pt-BR" sz="2000" b="1" i="1" smtClean="0"/>
              <a:t>COATING</a:t>
            </a:r>
            <a:r>
              <a:rPr lang="pt-BR" sz="2000" b="1" smtClean="0"/>
              <a:t>)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     2. PELETIZAÇÃO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D. MELHORIA NA IDENTIFICAÇÃO, ATRAVÉS DA MUDANÇA DE COR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pt-BR" sz="2000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pt-BR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ítulo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825"/>
          </a:xfrm>
        </p:spPr>
        <p:txBody>
          <a:bodyPr/>
          <a:lstStyle/>
          <a:p>
            <a:r>
              <a:rPr lang="pt-BR" sz="2400" b="1" smtClean="0">
                <a:solidFill>
                  <a:srgbClr val="FF0000"/>
                </a:solidFill>
              </a:rPr>
              <a:t>SEMENTES PELETIZADAS</a:t>
            </a:r>
          </a:p>
        </p:txBody>
      </p:sp>
      <p:pic>
        <p:nvPicPr>
          <p:cNvPr id="7475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2233613"/>
            <a:ext cx="4038600" cy="2957512"/>
          </a:xfrm>
        </p:spPr>
      </p:pic>
      <p:pic>
        <p:nvPicPr>
          <p:cNvPr id="7475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233613"/>
            <a:ext cx="4038600" cy="2957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ítulo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pt-BR" sz="2400" b="1" smtClean="0">
                <a:solidFill>
                  <a:srgbClr val="00B0F0"/>
                </a:solidFill>
              </a:rPr>
              <a:t>SEMENTES COLORIDAS</a:t>
            </a:r>
          </a:p>
        </p:txBody>
      </p:sp>
      <p:pic>
        <p:nvPicPr>
          <p:cNvPr id="75779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2198688"/>
            <a:ext cx="4038600" cy="3028950"/>
          </a:xfrm>
        </p:spPr>
      </p:pic>
      <p:pic>
        <p:nvPicPr>
          <p:cNvPr id="75780" name="Espaço Reservado para Conteúdo 1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19868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90600"/>
          </a:xfrm>
        </p:spPr>
        <p:txBody>
          <a:bodyPr/>
          <a:lstStyle/>
          <a:p>
            <a:pPr eaLnBrk="1" hangingPunct="1"/>
            <a:r>
              <a:rPr lang="pt-BR" sz="2800" b="1" smtClean="0">
                <a:solidFill>
                  <a:srgbClr val="002060"/>
                </a:solidFill>
              </a:rPr>
              <a:t>TRATAMENTO DE SEMENTES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066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OBJETIVOS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1. PROTEGER AS SEMENTES DOS PATÓGENOS E INSETOS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2. ERRADICAR OU INIBIR OS PATÓGENOS QUE ESTÃO NAS SEMENTES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3. REDUZIR OS EFEITOS DAS DOENÇAS SOBRE AS RAÍZES E PLANTAS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4. REDUZIR OS RISCOS NA SEMEADURA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5. DIMINUIR A FONTE DE INÓCULO PRIMÁRIO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6. REDUZIR O NÚMERO DE APLICAÇÕES DE DEFENSIVOS NOS ÓRGÃOS AÉREOS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pt-BR" sz="2000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     COMO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               DESINFECTANDO (ELIMINAÇÃO)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               DESINFESTANDO (ERRADICANDO)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               PROTEGENDO (PREVENÇÃO)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b="1" smtClean="0">
                <a:solidFill>
                  <a:srgbClr val="002060"/>
                </a:solidFill>
              </a:rPr>
              <a:t>TRATAMENTO DE SEMENTE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QUANDO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1. ANTES DA COLHEITA DAS SEMENTES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2. APÓS A COLHEITA DAS SEMENTES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    2.1 – LOGO APÓS A COLHEITA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    2.2 – DURANTE O ARMAZENAMENTO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    2.3 – ANTES DO PLANTIO (SEMEADURA)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MÉTODOS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 1. TERMOTERAPIA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     1.1 – ÁGUA QUENTE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     1.2 – AR QUENTE OU CALOR SECO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 2. FERMENTAÇÃO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b="1" smtClean="0">
                <a:solidFill>
                  <a:srgbClr val="002060"/>
                </a:solidFill>
              </a:rPr>
              <a:t>TRATAMENTO DE SEMENTE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b="1" smtClean="0"/>
              <a:t>     </a:t>
            </a:r>
            <a:r>
              <a:rPr lang="pt-BR" sz="2000" b="1" smtClean="0"/>
              <a:t>3. TRATAMENTO QUÍMICO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            PODE SER PRODUTO USADO SISTÊMICO E NÃO SISTÊMICO.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          3.1 – RECOBRIMENTO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                    -  SUSPENÇÃO VISCOSA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                    – IMERSÃO RÁPIDA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                    – PÓS-SECOS OU PÓS MOLHÁVEIS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           3.2 – FUMIGAÇÃO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           3.3 – PELETIZAÇÃO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        4. TRATAMENTO BIOLÓGICO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smtClean="0"/>
              <a:t>   </a:t>
            </a:r>
            <a:endParaRPr lang="pt-BR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400" b="1" smtClean="0">
                <a:solidFill>
                  <a:srgbClr val="002060"/>
                </a:solidFill>
              </a:rPr>
              <a:t>MELHORIAS ADICIONAIS OU COMPLEMENTARES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A. MELHORIA NA QUALIDADE DO LEITO DE SEMEADURA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    1. FORNECIMENTO DE ÁGUA ANTES DA SEMEADURA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    2. RESTRIÇÃO À PROFUNDIDADE DE SEMEADURA QUE ROMPEM A CAPILARIDADE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    3. APLICAÇÃO DE CONDICIONADOR PARA MANTER A ESTRUTURA NA PARTE SUPERIOR DO SOLO OU SUBSTRATO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    4. REDUZIR A RESISTÊNCIA DO SOLO OU SUBSTRATO À EMERGÊNCIA DO SEEDLING. A RESISTÊNCIA AFETA O TAMANHO DOS CONTILÉDONES, QUE POR SUA VEZ, AFETA O TAMANHO DAS RAÍZES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002060"/>
                </a:solidFill>
              </a:rPr>
              <a:t>MELHORIAS ADICIONAIS OU COMPLEMENTARES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7772400" cy="44958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B. MELHORIA NA DENSIDADE E QUALIDADE DAS PLÂNTULAS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    1. COLOCAÇÃO DE NÚMERO EXATO DE SEMENTES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    2. DISTRIBUIÇÃO UNIFORME DE SEMENTES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    3. PROFUNDIDADE UNIFORME E CONSTANTE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    4. ELIMINAÇÃO DO DESBASTE E RALEAMENTO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    5. FORNECIMENTO DE ÁGUA LOGO APÓS A SEMEADURA, DURANTE A GERMINAÇÃO E EMERGÊNCIA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    6. FORNECIMENTO CONSTANTE DE NUTRIENTES, APÓS A EMERGÊNCIA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    7. MANUTENÇÃO DA TEMPERATURA ADEQUADA DURANTE A FASE DE GERMINAÇÃO ATÉ A EMISSÃO DAS PRIMEIRAS FOLHAS VERDADEIRAS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b="1" smtClean="0">
                <a:solidFill>
                  <a:srgbClr val="002060"/>
                </a:solidFill>
              </a:rPr>
              <a:t>CONSELHO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pt-BR" sz="2800" smtClean="0"/>
              <a:t>USAR MAIS DE UM MÉTODO</a:t>
            </a:r>
          </a:p>
          <a:p>
            <a:pPr eaLnBrk="1" hangingPunct="1"/>
            <a:r>
              <a:rPr lang="pt-BR" sz="2800" smtClean="0"/>
              <a:t>CADA SEMEADURA É UM CASO</a:t>
            </a:r>
          </a:p>
          <a:p>
            <a:pPr eaLnBrk="1" hangingPunct="1"/>
            <a:r>
              <a:rPr lang="pt-BR" sz="2800" smtClean="0"/>
              <a:t>NUNCA DEIXAR UM PRINCIPIANTE SOZINHO. NÃO DEIXE DE TREINÁ-LO E ORIENTÁ-LO</a:t>
            </a:r>
          </a:p>
          <a:p>
            <a:pPr eaLnBrk="1" hangingPunct="1"/>
            <a:r>
              <a:rPr lang="pt-BR" sz="2800" smtClean="0"/>
              <a:t>FAZER SEMPRE A REVISÃO E MANUTENÇÃO DOS EQUIPAMENTOS</a:t>
            </a:r>
          </a:p>
          <a:p>
            <a:pPr eaLnBrk="1" hangingPunct="1"/>
            <a:r>
              <a:rPr lang="pt-BR" sz="2800" smtClean="0"/>
              <a:t>VERIFICAR SEMPRE A VALIDADE DAS SEMENTES E DOS PRODUTOS QUÍMICOS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000" b="1" smtClean="0">
                <a:solidFill>
                  <a:srgbClr val="002060"/>
                </a:solidFill>
              </a:rPr>
              <a:t>CAUSAS DA BAIXA PRODUÇÃO OU DESUNIFORMIDAD DE UMA CULTURA CAUSADA PELA SEMEADURA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1. MAL PREPARO DO SOLO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2. FALHA NO NIVELAMENTO DA SUPERFÍCIE DO SOLO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3. ENCROSTAMENTO DO SOLO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4. SEMEADURA MUITO CEDO OU MUITO TARDE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5. VARIAÇÃO NA PROFUNDIDADE DE SEMEADURA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6. SEMEADURA MUITO RASA OU FUNDA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7. NÚMERO INADEQUADO DE SEMENTES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8. ESPAÇAMENTO INADEQUADO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9. GERMINAÇÃO E EMERGÊNCIA IRREGULAR DAS SEMENTES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10. DENSIDADE DE POPULAÇÃO DIFERENTE DE LINHA PARA LINHA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/>
              <a:t>11. CRESCIMENTO DIFERENCIADO DE PLANTA PARA PLANTA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pt-B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000" b="1" smtClean="0">
                <a:solidFill>
                  <a:srgbClr val="002060"/>
                </a:solidFill>
              </a:rPr>
              <a:t>CAUSAS DA BAIXA PRODUÇÃO OU DESUNIFORMIDADE DE UMA CULTURA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12. BAIXA QUALIDADE DAS SEMENTES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13. IRRIGAÇÃO MUITO RÁPIDA E MUITO FORTE APÓS A SEMEADURA E DURANTE O INÍCIO DA EMERGENCIA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14. EXCESSO DE IRRIGAÇÃO NA FASE DE GERMINAÇÃO E EMERGÊNCIA, PRINCIPALMENTE COM GOTAS GRANDES E JATOS DE ÁGUA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15. FALTA D´ÁGUA DURANTE A EMERGÊNCIA E NOS ESTÁGIOS INICIAIS DA CULTURA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16. CONTROLE INADEQUADO DAS PLANTAS DANINHAS, PRINCIPALMENTE NO INÍCIO DA CULTURA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17. MANEIRA PELA QUAL AS SEMENTES SÃO COLOCADAS NO SOLO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000" b="1" smtClean="0">
                <a:solidFill>
                  <a:srgbClr val="002060"/>
                </a:solidFill>
              </a:rPr>
              <a:t>CAUSAS DA BAIXA PRODUÇÃO OU DESUNIFORMIDADE DE UMA CULTURA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t-BR" sz="2000" smtClean="0"/>
              <a:t>18</a:t>
            </a:r>
            <a:r>
              <a:rPr lang="pt-BR" sz="2000" b="1" smtClean="0"/>
              <a:t>. MÁ COLOCAÇÃO E QUANTIDADE ERRADA DE ADUBO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19. ALTERAÇÕES REPENTINAS DO TEMPO NA FASE SEMEADURA-EMERGÊNCIA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20. INJÚRIA PRODUZIDA PELA AREIA ATIRADA PELO VENTO OU O PRÓPRIO VENTO, NA FASE DE </a:t>
            </a:r>
            <a:r>
              <a:rPr lang="pt-BR" sz="2000" b="1" i="1" smtClean="0"/>
              <a:t>SEEDLING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21. MAL CONTROLE DOS VETORES DE VÍRUS NOS ESTÁGIOS INICIAIS DE DESENVOLVIMENTO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22. MAL CONTROLE DAS PRAGAS OU DOENÇAS INICIAIS OU DO  SOLO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23. MUITA APLICAÇÃO E APLICAÇÃO TARDIA DE N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24. NÃO TER SEGUIDO O PROGRAMA DE PLANTIO</a:t>
            </a:r>
          </a:p>
          <a:p>
            <a:pPr eaLnBrk="1" hangingPunct="1">
              <a:buFont typeface="Wingdings 2" pitchFamily="18" charset="2"/>
              <a:buNone/>
            </a:pPr>
            <a:r>
              <a:rPr lang="pt-BR" sz="2000" b="1" smtClean="0"/>
              <a:t>25. APLICAÇÃO INADEQUADA DO ADUBO EM COBERTURA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5181</TotalTime>
  <Words>3939</Words>
  <Application>Microsoft Office PowerPoint</Application>
  <PresentationFormat>Apresentação na tela (4:3)</PresentationFormat>
  <Paragraphs>530</Paragraphs>
  <Slides>68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68</vt:i4>
      </vt:variant>
    </vt:vector>
  </HeadingPairs>
  <TitlesOfParts>
    <vt:vector size="75" baseType="lpstr">
      <vt:lpstr>Calibri</vt:lpstr>
      <vt:lpstr>Georgia</vt:lpstr>
      <vt:lpstr>Times New Roman</vt:lpstr>
      <vt:lpstr>Wingdings</vt:lpstr>
      <vt:lpstr>Wingdings 2</vt:lpstr>
      <vt:lpstr>Cívico</vt:lpstr>
      <vt:lpstr>Apresentação</vt:lpstr>
      <vt:lpstr>SEMENTE  E  S E M E A D U R A</vt:lpstr>
      <vt:lpstr>O QUE É STAND</vt:lpstr>
      <vt:lpstr>UM BOM E UM MAL STAND</vt:lpstr>
      <vt:lpstr>QUALIDADE DA PRODUÇÃO</vt:lpstr>
      <vt:lpstr>O que o produtor quer</vt:lpstr>
      <vt:lpstr>OU SEJA</vt:lpstr>
      <vt:lpstr>CAUSAS DA BAIXA PRODUÇÃO OU DESUNIFORMIDAD DE UMA CULTURA CAUSADA PELA SEMEADURA</vt:lpstr>
      <vt:lpstr>CAUSAS DA BAIXA PRODUÇÃO OU DESUNIFORMIDADE DE UMA CULTURA</vt:lpstr>
      <vt:lpstr>CAUSAS DA BAIXA PRODUÇÃO OU DESUNIFORMIDADE DE UMA CULTURA</vt:lpstr>
      <vt:lpstr>CAUSAS DA BAIXA PRODUÇÃO OU DESUNIFORMIDADE DE UMA CULTURA</vt:lpstr>
      <vt:lpstr>OU SEJA</vt:lpstr>
      <vt:lpstr>Apresentação do PowerPoint</vt:lpstr>
      <vt:lpstr>Apresentação do PowerPoint</vt:lpstr>
      <vt:lpstr>O QUE É SEMENTE</vt:lpstr>
      <vt:lpstr>O EMBRIÃO</vt:lpstr>
      <vt:lpstr>Apresentação do PowerPoint</vt:lpstr>
      <vt:lpstr>Apresentação do PowerPoint</vt:lpstr>
      <vt:lpstr>Apresentação do PowerPoint</vt:lpstr>
      <vt:lpstr>Apresentação do PowerPoint</vt:lpstr>
      <vt:lpstr>GERMINAÇÃO</vt:lpstr>
      <vt:lpstr>Apresentação do PowerPoint</vt:lpstr>
      <vt:lpstr>Apresentação do PowerPoint</vt:lpstr>
      <vt:lpstr>Apresentação do PowerPoint</vt:lpstr>
      <vt:lpstr>FATORES  QUE AFETAM A GERMINAÇÃO INTRÍNSICO À SEMENTE </vt:lpstr>
      <vt:lpstr>FATORES QUE AFETAM A GERMINAÇÃO  LIGADOS AO AMBIENTE</vt:lpstr>
      <vt:lpstr>FATORES QUE AFETAM A GERMINAÇÃO LIGADOS AO AMBIENTE</vt:lpstr>
      <vt:lpstr>TEMPERATURA DO SOLO</vt:lpstr>
      <vt:lpstr>EFEITO DA PROFUNDIDADE DE SEMEADURA</vt:lpstr>
      <vt:lpstr>EFEITO DA PROFUNDIDADE DE SEMEAÇÃO</vt:lpstr>
      <vt:lpstr>POSIÇÃO DA SEMENTE E DO ADUBO</vt:lpstr>
      <vt:lpstr>Apresentação do PowerPoint</vt:lpstr>
      <vt:lpstr>AFORISMO ACERCA DA SEMEADURA (SABEDORIA POPULAR)</vt:lpstr>
      <vt:lpstr>Apresentação do PowerPoint</vt:lpstr>
      <vt:lpstr>SEMEADURA OU SEMEAÇÃO</vt:lpstr>
      <vt:lpstr>POIS, POIS</vt:lpstr>
      <vt:lpstr>A GRALHA AZUL </vt:lpstr>
      <vt:lpstr>SEMEADURA</vt:lpstr>
      <vt:lpstr>CUIDADOS NA SEMEADURA QUANTO À SEMENTE</vt:lpstr>
      <vt:lpstr>CUIDADOS NA SEMEADURA EM RELAÇÃO AO PRODUTOR</vt:lpstr>
      <vt:lpstr>COMO SEMEAR</vt:lpstr>
      <vt:lpstr>A NÃO OBSERVÂNCIA OU A INADEQUAÇÃO DE UM DESSES FATORES ACARRETA EM:</vt:lpstr>
      <vt:lpstr>SEMEAÇÃO EM CANTEIROS (SEMENTEIRAS)</vt:lpstr>
      <vt:lpstr>COMO SEMEAR</vt:lpstr>
      <vt:lpstr>matraca</vt:lpstr>
      <vt:lpstr>SEMEADEIRA INVENTADA POR PRODUTOR PARA A SEMEADURA EM COVAS</vt:lpstr>
      <vt:lpstr>SEMEADEIRA DE CANECA  PARA SEMENTES PEQUENAS INVENTADA POR PRODUTOR</vt:lpstr>
      <vt:lpstr>SEMEADEIRA ESTACIONÁRIA DE RECIPIENTE</vt:lpstr>
      <vt:lpstr>SEMEADURA DE SEMENTES ESPECIAIS</vt:lpstr>
      <vt:lpstr>SEMEADURA DE SEMENTES ESPECIAIS</vt:lpstr>
      <vt:lpstr>PROBLEMAS DE SEMEADURA DE SEMENTES ESPECIAIS</vt:lpstr>
      <vt:lpstr>PRÁTICAS USADAS PARA MELHORAR A SEMEADURA DE SEMENTES ESPECIAIS</vt:lpstr>
      <vt:lpstr>solução</vt:lpstr>
      <vt:lpstr>OBJETIVOS DA SEMEADURA DE PRECISÃO</vt:lpstr>
      <vt:lpstr>SEMEADURA DE PRECISÃO VS CONVENCIONAL</vt:lpstr>
      <vt:lpstr>PREPARAÇÃO DA SEMENTE</vt:lpstr>
      <vt:lpstr>MÉTODOS DE PREPARAÇÃO DAS SEMENTES</vt:lpstr>
      <vt:lpstr>MELHORIA DA GERMINAÇÃO E SINCRONISMO DAS SEMENTES</vt:lpstr>
      <vt:lpstr>Apresentação do PowerPoint</vt:lpstr>
      <vt:lpstr>Apresentação do PowerPoint</vt:lpstr>
      <vt:lpstr>MELHORIA DA SEMEADURA</vt:lpstr>
      <vt:lpstr>SEMENTES PELETIZADAS</vt:lpstr>
      <vt:lpstr>SEMENTES COLORIDAS</vt:lpstr>
      <vt:lpstr>TRATAMENTO DE SEMENTES</vt:lpstr>
      <vt:lpstr>TRATAMENTO DE SEMENTE</vt:lpstr>
      <vt:lpstr>TRATAMENTO DE SEMENTE</vt:lpstr>
      <vt:lpstr>MELHORIAS ADICIONAIS OU COMPLEMENTARES</vt:lpstr>
      <vt:lpstr>MELHORIAS ADICIONAIS OU COMPLEMENTARES </vt:lpstr>
      <vt:lpstr>CONSELHO</vt:lpstr>
    </vt:vector>
  </TitlesOfParts>
  <Company>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 E M E A D U R A</dc:title>
  <dc:creator>XX</dc:creator>
  <cp:lastModifiedBy>Usuario</cp:lastModifiedBy>
  <cp:revision>53</cp:revision>
  <dcterms:created xsi:type="dcterms:W3CDTF">2004-04-23T01:28:47Z</dcterms:created>
  <dcterms:modified xsi:type="dcterms:W3CDTF">2020-03-21T22:19:43Z</dcterms:modified>
</cp:coreProperties>
</file>