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64" r:id="rId4"/>
    <p:sldId id="547" r:id="rId5"/>
    <p:sldId id="537" r:id="rId6"/>
    <p:sldId id="538" r:id="rId7"/>
    <p:sldId id="539" r:id="rId8"/>
    <p:sldId id="543" r:id="rId9"/>
    <p:sldId id="540" r:id="rId10"/>
    <p:sldId id="544" r:id="rId11"/>
    <p:sldId id="541" r:id="rId12"/>
    <p:sldId id="545" r:id="rId13"/>
    <p:sldId id="548" r:id="rId14"/>
    <p:sldId id="549" r:id="rId15"/>
    <p:sldId id="546" r:id="rId16"/>
    <p:sldId id="258" r:id="rId17"/>
    <p:sldId id="262" r:id="rId18"/>
    <p:sldId id="553" r:id="rId19"/>
    <p:sldId id="263" r:id="rId20"/>
    <p:sldId id="503" r:id="rId21"/>
    <p:sldId id="550" r:id="rId22"/>
    <p:sldId id="551" r:id="rId23"/>
    <p:sldId id="577" r:id="rId24"/>
    <p:sldId id="552" r:id="rId25"/>
    <p:sldId id="571" r:id="rId26"/>
    <p:sldId id="572" r:id="rId27"/>
    <p:sldId id="573" r:id="rId28"/>
    <p:sldId id="554" r:id="rId29"/>
    <p:sldId id="295" r:id="rId30"/>
    <p:sldId id="555" r:id="rId31"/>
    <p:sldId id="560" r:id="rId32"/>
    <p:sldId id="292" r:id="rId33"/>
    <p:sldId id="564" r:id="rId34"/>
    <p:sldId id="557" r:id="rId35"/>
    <p:sldId id="562" r:id="rId36"/>
    <p:sldId id="558" r:id="rId37"/>
    <p:sldId id="565" r:id="rId38"/>
    <p:sldId id="481" r:id="rId39"/>
    <p:sldId id="467" r:id="rId40"/>
    <p:sldId id="567" r:id="rId41"/>
    <p:sldId id="576" r:id="rId42"/>
    <p:sldId id="570" r:id="rId43"/>
    <p:sldId id="574" r:id="rId44"/>
    <p:sldId id="535" r:id="rId45"/>
    <p:sldId id="578" r:id="rId46"/>
    <p:sldId id="579" r:id="rId47"/>
    <p:sldId id="580" r:id="rId48"/>
    <p:sldId id="581" r:id="rId49"/>
    <p:sldId id="582" r:id="rId50"/>
    <p:sldId id="536" r:id="rId51"/>
    <p:sldId id="575" r:id="rId52"/>
    <p:sldId id="409" r:id="rId53"/>
    <p:sldId id="386"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perSonic São Paulo" initials="SSP" lastIdx="1" clrIdx="0">
    <p:extLst>
      <p:ext uri="{19B8F6BF-5375-455C-9EA6-DF929625EA0E}">
        <p15:presenceInfo xmlns:p15="http://schemas.microsoft.com/office/powerpoint/2012/main" userId="SuperSonic São Paul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Ênfas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0-03T22:30:56.005" idx="1">
    <p:pos x="10" y="10"/>
    <p:text>Emily Dickinson
From Wikipedia, the free encyclopedia
Jump to navigationJump to search
Emily Dickinson
Photograph of Emily Dickinson, seated, at the age of 16
Daguerreotype taken at Mount Holyoke, December 1846 or early 1847; the only authenticated portrait of Emily Dickinson after childhood[1]
Born	Emily Elizabeth Dickinson
December 10, 1830
Amherst, Massachusetts, United States
Died	May 15, 1886 (aged 55)
Amherst, Massachusetts, US
Occupation	Poet
Alma mater	Mount Holyoke Female Seminary
Notable works	List of Emily Dickinson poems
Emily Elizabeth Dickinson (December 10, 1830 – May 15, 1886) was an American poet. Little known during her life, she has since been regarded as one of the most important figures in American poetry.[2]
Dickinson was born in Amherst, Massachusetts, into a prominent family with strong ties to its community. After studying at the Amherst Academy for seven years in her youth, she briefly attended the Mount Holyoke Female Seminary before returning to her family's house in Amherst.
Evidence suggests that Dickinson lived much of her life in isolation. Considered an eccentric by locals, she developed a penchant for white clothing and was known for her reluctance to greet guests or, later in life, to even leave her bedroom. Dickinson never married, and most friendships between her and others depended entirely upon correspondence.[3]
While Dickinson was a prolific writer, her only publications during her lifetime were 10 of her nearly 1,800 poems, and one letter.[4] The poems published then were usually edited significantly to fit conventional poetic rules. Her poems were unique to her era. They contain short lines, typically lack titles, and often use slant rhyme as well as unconventional capitalization and punctuation.[5] Many of her poems deal with themes of death and immortality, two recurring topics in letters to her friends, and also explore aesthetics, society, nature and spirituality.[6]
Although Dickinson's acquaintances were likely aware of her writing, it was not until after her death in 1886—when Lavinia, Dickinson's younger sister, discovered her cache of poems—that the breadth of her work became public. Her first collection of poetry was published in 1890 by personal acquaintances Thomas Wentworth Higginson and Mabel Loomis Todd, though both heavily edited the content. A 1998 New York Times article revealed that of the many edits made to Dickinson's work, the name "Susan" was often deliberately removed. At least eleven of Dickinson's poems were dedicated to sister-in-law Susan Huntington Gilbert Dickinson, though all the dedications were obliterated, presumably by Todd.[7] A complete, and mostly unaltered, collection of her poetry became available for the first time when scholar Thomas H. Johnson published The Poems of Emily Dickinson in 1955.</p:text>
    <p:extLst>
      <p:ext uri="{C676402C-5697-4E1C-873F-D02D1690AC5C}">
        <p15:threadingInfo xmlns:p15="http://schemas.microsoft.com/office/powerpoint/2012/main" timeZoneBias="1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C8601-7775-49AB-800B-37120B755E12}"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C4A1CAE1-83B0-467D-AFE8-AA51E7E5BB1F}">
      <dgm:prSet/>
      <dgm:spPr/>
      <dgm:t>
        <a:bodyPr/>
        <a:lstStyle/>
        <a:p>
          <a:r>
            <a:rPr lang="pt-BR" b="1" dirty="0" err="1">
              <a:solidFill>
                <a:schemeClr val="tx1"/>
              </a:solidFill>
            </a:rPr>
            <a:t>Part</a:t>
          </a:r>
          <a:r>
            <a:rPr lang="pt-BR" b="1" dirty="0">
              <a:solidFill>
                <a:schemeClr val="tx1"/>
              </a:solidFill>
            </a:rPr>
            <a:t> 1 – </a:t>
          </a:r>
          <a:r>
            <a:rPr lang="pt-BR" b="1" dirty="0" err="1">
              <a:solidFill>
                <a:schemeClr val="tx1"/>
              </a:solidFill>
            </a:rPr>
            <a:t>Class</a:t>
          </a:r>
          <a:r>
            <a:rPr lang="pt-BR" b="1" dirty="0">
              <a:solidFill>
                <a:schemeClr val="tx1"/>
              </a:solidFill>
            </a:rPr>
            <a:t> profile</a:t>
          </a:r>
        </a:p>
      </dgm:t>
    </dgm:pt>
    <dgm:pt modelId="{2948CFA8-74D3-481B-830D-D49B5DFB5E27}" type="parTrans" cxnId="{B991BB37-8135-4DF8-A3EA-A971E8FDE499}">
      <dgm:prSet/>
      <dgm:spPr/>
      <dgm:t>
        <a:bodyPr/>
        <a:lstStyle/>
        <a:p>
          <a:endParaRPr lang="en-US" b="1">
            <a:solidFill>
              <a:schemeClr val="tx1"/>
            </a:solidFill>
          </a:endParaRPr>
        </a:p>
      </dgm:t>
    </dgm:pt>
    <dgm:pt modelId="{4CD33A31-A342-4729-BF9C-C4B609105960}" type="sibTrans" cxnId="{B991BB37-8135-4DF8-A3EA-A971E8FDE499}">
      <dgm:prSet/>
      <dgm:spPr/>
      <dgm:t>
        <a:bodyPr/>
        <a:lstStyle/>
        <a:p>
          <a:endParaRPr lang="en-US" b="1">
            <a:solidFill>
              <a:schemeClr val="tx1"/>
            </a:solidFill>
          </a:endParaRPr>
        </a:p>
      </dgm:t>
    </dgm:pt>
    <dgm:pt modelId="{9E4987CF-FCAA-4815-B5EB-30A603A14CA1}">
      <dgm:prSet/>
      <dgm:spPr/>
      <dgm:t>
        <a:bodyPr/>
        <a:lstStyle/>
        <a:p>
          <a:r>
            <a:rPr lang="pt-BR" b="1" dirty="0" err="1">
              <a:solidFill>
                <a:schemeClr val="tx1"/>
              </a:solidFill>
            </a:rPr>
            <a:t>Part</a:t>
          </a:r>
          <a:r>
            <a:rPr lang="pt-BR" b="1" dirty="0">
              <a:solidFill>
                <a:schemeClr val="tx1"/>
              </a:solidFill>
            </a:rPr>
            <a:t> 2 – KRAMSCH + </a:t>
          </a:r>
          <a:r>
            <a:rPr lang="pt-BR" b="1" dirty="0" err="1">
              <a:solidFill>
                <a:schemeClr val="tx1"/>
              </a:solidFill>
            </a:rPr>
            <a:t>interactions</a:t>
          </a:r>
          <a:r>
            <a:rPr lang="pt-BR" b="1" dirty="0">
              <a:solidFill>
                <a:schemeClr val="tx1"/>
              </a:solidFill>
            </a:rPr>
            <a:t>  </a:t>
          </a:r>
          <a:endParaRPr lang="en-US" b="1" dirty="0">
            <a:solidFill>
              <a:schemeClr val="tx1"/>
            </a:solidFill>
          </a:endParaRPr>
        </a:p>
      </dgm:t>
    </dgm:pt>
    <dgm:pt modelId="{03AABE3E-AF46-4F10-BAEC-5E90D049E51C}" type="parTrans" cxnId="{DCC890EA-BD68-4686-9658-271E71BC00B2}">
      <dgm:prSet/>
      <dgm:spPr/>
      <dgm:t>
        <a:bodyPr/>
        <a:lstStyle/>
        <a:p>
          <a:endParaRPr lang="en-US" b="1">
            <a:solidFill>
              <a:schemeClr val="tx1"/>
            </a:solidFill>
          </a:endParaRPr>
        </a:p>
      </dgm:t>
    </dgm:pt>
    <dgm:pt modelId="{AB294295-2876-4C8E-85E3-D46797C67567}" type="sibTrans" cxnId="{DCC890EA-BD68-4686-9658-271E71BC00B2}">
      <dgm:prSet/>
      <dgm:spPr/>
      <dgm:t>
        <a:bodyPr/>
        <a:lstStyle/>
        <a:p>
          <a:endParaRPr lang="en-US" b="1">
            <a:solidFill>
              <a:schemeClr val="tx1"/>
            </a:solidFill>
          </a:endParaRPr>
        </a:p>
      </dgm:t>
    </dgm:pt>
    <dgm:pt modelId="{995FC2BF-0B2A-4B96-A77B-2F0A793BCE31}">
      <dgm:prSet/>
      <dgm:spPr/>
      <dgm:t>
        <a:bodyPr/>
        <a:lstStyle/>
        <a:p>
          <a:r>
            <a:rPr lang="pt-BR" b="1" dirty="0" err="1">
              <a:solidFill>
                <a:schemeClr val="tx1"/>
              </a:solidFill>
            </a:rPr>
            <a:t>Part</a:t>
          </a:r>
          <a:r>
            <a:rPr lang="pt-BR" b="1" dirty="0">
              <a:solidFill>
                <a:schemeClr val="tx1"/>
              </a:solidFill>
            </a:rPr>
            <a:t> 3 dynamics - </a:t>
          </a:r>
          <a:r>
            <a:rPr lang="pt-BR" b="1" dirty="0" err="1">
              <a:solidFill>
                <a:schemeClr val="tx1"/>
              </a:solidFill>
            </a:rPr>
            <a:t>discussion</a:t>
          </a:r>
          <a:endParaRPr lang="en-US" b="1" dirty="0">
            <a:solidFill>
              <a:schemeClr val="tx1"/>
            </a:solidFill>
          </a:endParaRPr>
        </a:p>
      </dgm:t>
    </dgm:pt>
    <dgm:pt modelId="{F5953516-3C37-4A5B-AACF-D87274DF96D1}" type="parTrans" cxnId="{117A58C8-B05E-43D3-9B3A-FB5842C27D5C}">
      <dgm:prSet/>
      <dgm:spPr/>
      <dgm:t>
        <a:bodyPr/>
        <a:lstStyle/>
        <a:p>
          <a:endParaRPr lang="en-US" b="1">
            <a:solidFill>
              <a:schemeClr val="tx1"/>
            </a:solidFill>
          </a:endParaRPr>
        </a:p>
      </dgm:t>
    </dgm:pt>
    <dgm:pt modelId="{2E93EB8B-6462-4988-8F03-B49EAE600DB9}" type="sibTrans" cxnId="{117A58C8-B05E-43D3-9B3A-FB5842C27D5C}">
      <dgm:prSet/>
      <dgm:spPr/>
      <dgm:t>
        <a:bodyPr/>
        <a:lstStyle/>
        <a:p>
          <a:endParaRPr lang="en-US" b="1">
            <a:solidFill>
              <a:schemeClr val="tx1"/>
            </a:solidFill>
          </a:endParaRPr>
        </a:p>
      </dgm:t>
    </dgm:pt>
    <dgm:pt modelId="{D2374ACB-D208-465F-8C29-BE72A19BE992}" type="pres">
      <dgm:prSet presAssocID="{FAAC8601-7775-49AB-800B-37120B755E12}" presName="Name0" presStyleCnt="0">
        <dgm:presLayoutVars>
          <dgm:dir/>
          <dgm:resizeHandles val="exact"/>
        </dgm:presLayoutVars>
      </dgm:prSet>
      <dgm:spPr/>
    </dgm:pt>
    <dgm:pt modelId="{C2B99CEA-8458-46F3-B1AC-436AF759F1EE}" type="pres">
      <dgm:prSet presAssocID="{C4A1CAE1-83B0-467D-AFE8-AA51E7E5BB1F}" presName="node" presStyleLbl="node1" presStyleIdx="0" presStyleCnt="3">
        <dgm:presLayoutVars>
          <dgm:bulletEnabled val="1"/>
        </dgm:presLayoutVars>
      </dgm:prSet>
      <dgm:spPr/>
    </dgm:pt>
    <dgm:pt modelId="{BAA90EF4-7971-4443-ABD8-B2226F4F7963}" type="pres">
      <dgm:prSet presAssocID="{4CD33A31-A342-4729-BF9C-C4B609105960}" presName="sibTrans" presStyleLbl="sibTrans1D1" presStyleIdx="0" presStyleCnt="2"/>
      <dgm:spPr/>
    </dgm:pt>
    <dgm:pt modelId="{43DC73A4-9536-4B4E-9316-B68296F616D1}" type="pres">
      <dgm:prSet presAssocID="{4CD33A31-A342-4729-BF9C-C4B609105960}" presName="connectorText" presStyleLbl="sibTrans1D1" presStyleIdx="0" presStyleCnt="2"/>
      <dgm:spPr/>
    </dgm:pt>
    <dgm:pt modelId="{AE7C87B3-F822-4C12-9B2D-1BD1A843C017}" type="pres">
      <dgm:prSet presAssocID="{9E4987CF-FCAA-4815-B5EB-30A603A14CA1}" presName="node" presStyleLbl="node1" presStyleIdx="1" presStyleCnt="3">
        <dgm:presLayoutVars>
          <dgm:bulletEnabled val="1"/>
        </dgm:presLayoutVars>
      </dgm:prSet>
      <dgm:spPr/>
    </dgm:pt>
    <dgm:pt modelId="{7327F131-636A-4D26-8F3D-F8870ACF3F86}" type="pres">
      <dgm:prSet presAssocID="{AB294295-2876-4C8E-85E3-D46797C67567}" presName="sibTrans" presStyleLbl="sibTrans1D1" presStyleIdx="1" presStyleCnt="2"/>
      <dgm:spPr/>
    </dgm:pt>
    <dgm:pt modelId="{9AE2CE10-14C7-472C-A162-B56A1650888D}" type="pres">
      <dgm:prSet presAssocID="{AB294295-2876-4C8E-85E3-D46797C67567}" presName="connectorText" presStyleLbl="sibTrans1D1" presStyleIdx="1" presStyleCnt="2"/>
      <dgm:spPr/>
    </dgm:pt>
    <dgm:pt modelId="{945ACBC3-3086-43F9-806E-FD8BC266AA48}" type="pres">
      <dgm:prSet presAssocID="{995FC2BF-0B2A-4B96-A77B-2F0A793BCE31}" presName="node" presStyleLbl="node1" presStyleIdx="2" presStyleCnt="3">
        <dgm:presLayoutVars>
          <dgm:bulletEnabled val="1"/>
        </dgm:presLayoutVars>
      </dgm:prSet>
      <dgm:spPr/>
    </dgm:pt>
  </dgm:ptLst>
  <dgm:cxnLst>
    <dgm:cxn modelId="{68982417-5967-409F-8C10-E1DDAC5003FF}" type="presOf" srcId="{4CD33A31-A342-4729-BF9C-C4B609105960}" destId="{43DC73A4-9536-4B4E-9316-B68296F616D1}" srcOrd="1" destOrd="0" presId="urn:microsoft.com/office/officeart/2016/7/layout/RepeatingBendingProcessNew"/>
    <dgm:cxn modelId="{B991BB37-8135-4DF8-A3EA-A971E8FDE499}" srcId="{FAAC8601-7775-49AB-800B-37120B755E12}" destId="{C4A1CAE1-83B0-467D-AFE8-AA51E7E5BB1F}" srcOrd="0" destOrd="0" parTransId="{2948CFA8-74D3-481B-830D-D49B5DFB5E27}" sibTransId="{4CD33A31-A342-4729-BF9C-C4B609105960}"/>
    <dgm:cxn modelId="{20356953-04CC-4007-8092-8BDFC2E54E27}" type="presOf" srcId="{C4A1CAE1-83B0-467D-AFE8-AA51E7E5BB1F}" destId="{C2B99CEA-8458-46F3-B1AC-436AF759F1EE}" srcOrd="0" destOrd="0" presId="urn:microsoft.com/office/officeart/2016/7/layout/RepeatingBendingProcessNew"/>
    <dgm:cxn modelId="{0039DB7D-E9A3-44E9-9EAB-B8808C35969F}" type="presOf" srcId="{AB294295-2876-4C8E-85E3-D46797C67567}" destId="{9AE2CE10-14C7-472C-A162-B56A1650888D}" srcOrd="1" destOrd="0" presId="urn:microsoft.com/office/officeart/2016/7/layout/RepeatingBendingProcessNew"/>
    <dgm:cxn modelId="{22275497-E0FA-4661-A85C-B594EFA9EB66}" type="presOf" srcId="{FAAC8601-7775-49AB-800B-37120B755E12}" destId="{D2374ACB-D208-465F-8C29-BE72A19BE992}" srcOrd="0" destOrd="0" presId="urn:microsoft.com/office/officeart/2016/7/layout/RepeatingBendingProcessNew"/>
    <dgm:cxn modelId="{AEE729BD-15BD-4312-9DAB-288EB4D9D5C5}" type="presOf" srcId="{AB294295-2876-4C8E-85E3-D46797C67567}" destId="{7327F131-636A-4D26-8F3D-F8870ACF3F86}" srcOrd="0" destOrd="0" presId="urn:microsoft.com/office/officeart/2016/7/layout/RepeatingBendingProcessNew"/>
    <dgm:cxn modelId="{C1FE70C7-5569-4E76-A3F9-A01E78176776}" type="presOf" srcId="{9E4987CF-FCAA-4815-B5EB-30A603A14CA1}" destId="{AE7C87B3-F822-4C12-9B2D-1BD1A843C017}" srcOrd="0" destOrd="0" presId="urn:microsoft.com/office/officeart/2016/7/layout/RepeatingBendingProcessNew"/>
    <dgm:cxn modelId="{117A58C8-B05E-43D3-9B3A-FB5842C27D5C}" srcId="{FAAC8601-7775-49AB-800B-37120B755E12}" destId="{995FC2BF-0B2A-4B96-A77B-2F0A793BCE31}" srcOrd="2" destOrd="0" parTransId="{F5953516-3C37-4A5B-AACF-D87274DF96D1}" sibTransId="{2E93EB8B-6462-4988-8F03-B49EAE600DB9}"/>
    <dgm:cxn modelId="{DCC890EA-BD68-4686-9658-271E71BC00B2}" srcId="{FAAC8601-7775-49AB-800B-37120B755E12}" destId="{9E4987CF-FCAA-4815-B5EB-30A603A14CA1}" srcOrd="1" destOrd="0" parTransId="{03AABE3E-AF46-4F10-BAEC-5E90D049E51C}" sibTransId="{AB294295-2876-4C8E-85E3-D46797C67567}"/>
    <dgm:cxn modelId="{7B6556EB-15A8-4898-97E0-C74BF23BAA43}" type="presOf" srcId="{4CD33A31-A342-4729-BF9C-C4B609105960}" destId="{BAA90EF4-7971-4443-ABD8-B2226F4F7963}" srcOrd="0" destOrd="0" presId="urn:microsoft.com/office/officeart/2016/7/layout/RepeatingBendingProcessNew"/>
    <dgm:cxn modelId="{A395D2EE-FD46-4D89-AA56-85D69B9F7C41}" type="presOf" srcId="{995FC2BF-0B2A-4B96-A77B-2F0A793BCE31}" destId="{945ACBC3-3086-43F9-806E-FD8BC266AA48}" srcOrd="0" destOrd="0" presId="urn:microsoft.com/office/officeart/2016/7/layout/RepeatingBendingProcessNew"/>
    <dgm:cxn modelId="{78AF228A-DEE7-4EFA-84EF-B69334624AA5}" type="presParOf" srcId="{D2374ACB-D208-465F-8C29-BE72A19BE992}" destId="{C2B99CEA-8458-46F3-B1AC-436AF759F1EE}" srcOrd="0" destOrd="0" presId="urn:microsoft.com/office/officeart/2016/7/layout/RepeatingBendingProcessNew"/>
    <dgm:cxn modelId="{3FEA9F03-02B3-4623-A1C3-8B40565D978B}" type="presParOf" srcId="{D2374ACB-D208-465F-8C29-BE72A19BE992}" destId="{BAA90EF4-7971-4443-ABD8-B2226F4F7963}" srcOrd="1" destOrd="0" presId="urn:microsoft.com/office/officeart/2016/7/layout/RepeatingBendingProcessNew"/>
    <dgm:cxn modelId="{F70322A9-D9A0-4CD9-B87A-CC8F1E3B18FE}" type="presParOf" srcId="{BAA90EF4-7971-4443-ABD8-B2226F4F7963}" destId="{43DC73A4-9536-4B4E-9316-B68296F616D1}" srcOrd="0" destOrd="0" presId="urn:microsoft.com/office/officeart/2016/7/layout/RepeatingBendingProcessNew"/>
    <dgm:cxn modelId="{40DC62A0-82B4-4962-8105-B9E6CD2868D2}" type="presParOf" srcId="{D2374ACB-D208-465F-8C29-BE72A19BE992}" destId="{AE7C87B3-F822-4C12-9B2D-1BD1A843C017}" srcOrd="2" destOrd="0" presId="urn:microsoft.com/office/officeart/2016/7/layout/RepeatingBendingProcessNew"/>
    <dgm:cxn modelId="{E4398DC9-DCB9-4BB4-92A5-C3D10421DAF9}" type="presParOf" srcId="{D2374ACB-D208-465F-8C29-BE72A19BE992}" destId="{7327F131-636A-4D26-8F3D-F8870ACF3F86}" srcOrd="3" destOrd="0" presId="urn:microsoft.com/office/officeart/2016/7/layout/RepeatingBendingProcessNew"/>
    <dgm:cxn modelId="{1B794737-4ECA-4F48-BB53-694B6E092DC7}" type="presParOf" srcId="{7327F131-636A-4D26-8F3D-F8870ACF3F86}" destId="{9AE2CE10-14C7-472C-A162-B56A1650888D}" srcOrd="0" destOrd="0" presId="urn:microsoft.com/office/officeart/2016/7/layout/RepeatingBendingProcessNew"/>
    <dgm:cxn modelId="{28F5F4E6-610E-45D0-8E5F-66F12D1CA572}" type="presParOf" srcId="{D2374ACB-D208-465F-8C29-BE72A19BE992}" destId="{945ACBC3-3086-43F9-806E-FD8BC266AA48}" srcOrd="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2814CD-151D-461C-B9F6-14408DFC5052}" type="doc">
      <dgm:prSet loTypeId="urn:microsoft.com/office/officeart/2005/8/layout/hierarchy1" loCatId="hierarchy" qsTypeId="urn:microsoft.com/office/officeart/2005/8/quickstyle/simple1" qsCatId="simple" csTypeId="urn:microsoft.com/office/officeart/2005/8/colors/accent5_2" csCatId="accent5" phldr="1"/>
      <dgm:spPr/>
      <dgm:t>
        <a:bodyPr/>
        <a:lstStyle/>
        <a:p>
          <a:endParaRPr lang="en-US"/>
        </a:p>
      </dgm:t>
    </dgm:pt>
    <dgm:pt modelId="{ABD39481-274C-4EA1-AF20-AEA861125CEC}">
      <dgm:prSet/>
      <dgm:spPr/>
      <dgm:t>
        <a:bodyPr/>
        <a:lstStyle/>
        <a:p>
          <a:r>
            <a:rPr lang="pt-BR" b="1" dirty="0">
              <a:solidFill>
                <a:srgbClr val="FF0000"/>
              </a:solidFill>
            </a:rPr>
            <a:t>VOLUNTEERS TO INTRO WITH OBJECTS </a:t>
          </a:r>
          <a:endParaRPr lang="en-US" dirty="0">
            <a:solidFill>
              <a:srgbClr val="FF0000"/>
            </a:solidFill>
          </a:endParaRPr>
        </a:p>
      </dgm:t>
    </dgm:pt>
    <dgm:pt modelId="{98385040-303E-4451-A45D-D1A47312702B}" type="parTrans" cxnId="{E03593AB-459B-4307-8F42-3EEA0BA2DA61}">
      <dgm:prSet/>
      <dgm:spPr/>
      <dgm:t>
        <a:bodyPr/>
        <a:lstStyle/>
        <a:p>
          <a:endParaRPr lang="en-US"/>
        </a:p>
      </dgm:t>
    </dgm:pt>
    <dgm:pt modelId="{E8159463-BF04-4411-AE8F-D08302052AD7}" type="sibTrans" cxnId="{E03593AB-459B-4307-8F42-3EEA0BA2DA61}">
      <dgm:prSet/>
      <dgm:spPr/>
      <dgm:t>
        <a:bodyPr/>
        <a:lstStyle/>
        <a:p>
          <a:endParaRPr lang="en-US"/>
        </a:p>
      </dgm:t>
    </dgm:pt>
    <dgm:pt modelId="{E56CA003-BD4A-489A-8BE5-D39770B26276}">
      <dgm:prSet/>
      <dgm:spPr/>
      <dgm:t>
        <a:bodyPr/>
        <a:lstStyle/>
        <a:p>
          <a:r>
            <a:rPr lang="pt-BR" b="1" dirty="0">
              <a:solidFill>
                <a:srgbClr val="FF0000"/>
              </a:solidFill>
            </a:rPr>
            <a:t>Next </a:t>
          </a:r>
          <a:r>
            <a:rPr lang="pt-BR" b="1" dirty="0" err="1">
              <a:solidFill>
                <a:srgbClr val="FF0000"/>
              </a:solidFill>
            </a:rPr>
            <a:t>class</a:t>
          </a:r>
          <a:r>
            <a:rPr lang="pt-BR" b="1" dirty="0">
              <a:solidFill>
                <a:srgbClr val="FF0000"/>
              </a:solidFill>
            </a:rPr>
            <a:t>!</a:t>
          </a:r>
          <a:endParaRPr lang="en-US" dirty="0">
            <a:solidFill>
              <a:srgbClr val="FF0000"/>
            </a:solidFill>
          </a:endParaRPr>
        </a:p>
      </dgm:t>
    </dgm:pt>
    <dgm:pt modelId="{78FD52EF-FB36-4ED6-B702-E2396D912FB3}" type="parTrans" cxnId="{2DDF3C6D-8E9B-4B85-BE32-6F8BB358AA75}">
      <dgm:prSet/>
      <dgm:spPr/>
      <dgm:t>
        <a:bodyPr/>
        <a:lstStyle/>
        <a:p>
          <a:endParaRPr lang="en-US"/>
        </a:p>
      </dgm:t>
    </dgm:pt>
    <dgm:pt modelId="{09D01B27-47BB-44CB-934C-1333977B9E54}" type="sibTrans" cxnId="{2DDF3C6D-8E9B-4B85-BE32-6F8BB358AA75}">
      <dgm:prSet/>
      <dgm:spPr/>
      <dgm:t>
        <a:bodyPr/>
        <a:lstStyle/>
        <a:p>
          <a:endParaRPr lang="en-US"/>
        </a:p>
      </dgm:t>
    </dgm:pt>
    <dgm:pt modelId="{817A75D4-0648-4E71-9E44-F06E47BABE55}" type="pres">
      <dgm:prSet presAssocID="{E72814CD-151D-461C-B9F6-14408DFC5052}" presName="hierChild1" presStyleCnt="0">
        <dgm:presLayoutVars>
          <dgm:chPref val="1"/>
          <dgm:dir/>
          <dgm:animOne val="branch"/>
          <dgm:animLvl val="lvl"/>
          <dgm:resizeHandles/>
        </dgm:presLayoutVars>
      </dgm:prSet>
      <dgm:spPr/>
    </dgm:pt>
    <dgm:pt modelId="{2D70C698-85A0-4C0A-8BFC-DCF27027918B}" type="pres">
      <dgm:prSet presAssocID="{ABD39481-274C-4EA1-AF20-AEA861125CEC}" presName="hierRoot1" presStyleCnt="0"/>
      <dgm:spPr/>
    </dgm:pt>
    <dgm:pt modelId="{17C24CE2-4B92-4138-86E4-B4BA3F73FC12}" type="pres">
      <dgm:prSet presAssocID="{ABD39481-274C-4EA1-AF20-AEA861125CEC}" presName="composite" presStyleCnt="0"/>
      <dgm:spPr/>
    </dgm:pt>
    <dgm:pt modelId="{CEDC3276-8ABA-4959-913C-0EC881C171C4}" type="pres">
      <dgm:prSet presAssocID="{ABD39481-274C-4EA1-AF20-AEA861125CEC}" presName="background" presStyleLbl="node0" presStyleIdx="0" presStyleCnt="2"/>
      <dgm:spPr/>
    </dgm:pt>
    <dgm:pt modelId="{B8A9611A-16A3-47B1-97C1-B9A4BCC7D97B}" type="pres">
      <dgm:prSet presAssocID="{ABD39481-274C-4EA1-AF20-AEA861125CEC}" presName="text" presStyleLbl="fgAcc0" presStyleIdx="0" presStyleCnt="2">
        <dgm:presLayoutVars>
          <dgm:chPref val="3"/>
        </dgm:presLayoutVars>
      </dgm:prSet>
      <dgm:spPr/>
    </dgm:pt>
    <dgm:pt modelId="{495C5ED8-A25C-41E1-850D-9F2D246CC30E}" type="pres">
      <dgm:prSet presAssocID="{ABD39481-274C-4EA1-AF20-AEA861125CEC}" presName="hierChild2" presStyleCnt="0"/>
      <dgm:spPr/>
    </dgm:pt>
    <dgm:pt modelId="{1C1A67EB-0E1E-44BC-AB5A-28A97BFB9639}" type="pres">
      <dgm:prSet presAssocID="{E56CA003-BD4A-489A-8BE5-D39770B26276}" presName="hierRoot1" presStyleCnt="0"/>
      <dgm:spPr/>
    </dgm:pt>
    <dgm:pt modelId="{5A58F0F6-5520-4AA9-B878-C209FE562503}" type="pres">
      <dgm:prSet presAssocID="{E56CA003-BD4A-489A-8BE5-D39770B26276}" presName="composite" presStyleCnt="0"/>
      <dgm:spPr/>
    </dgm:pt>
    <dgm:pt modelId="{C80EDD58-FADF-4FE6-9433-1C1A5D13E975}" type="pres">
      <dgm:prSet presAssocID="{E56CA003-BD4A-489A-8BE5-D39770B26276}" presName="background" presStyleLbl="node0" presStyleIdx="1" presStyleCnt="2"/>
      <dgm:spPr/>
    </dgm:pt>
    <dgm:pt modelId="{B525323D-472B-44F1-BF29-1DEC7F9094A9}" type="pres">
      <dgm:prSet presAssocID="{E56CA003-BD4A-489A-8BE5-D39770B26276}" presName="text" presStyleLbl="fgAcc0" presStyleIdx="1" presStyleCnt="2">
        <dgm:presLayoutVars>
          <dgm:chPref val="3"/>
        </dgm:presLayoutVars>
      </dgm:prSet>
      <dgm:spPr/>
    </dgm:pt>
    <dgm:pt modelId="{17FE146F-9144-46A4-BE1E-15F0DE0A4AAD}" type="pres">
      <dgm:prSet presAssocID="{E56CA003-BD4A-489A-8BE5-D39770B26276}" presName="hierChild2" presStyleCnt="0"/>
      <dgm:spPr/>
    </dgm:pt>
  </dgm:ptLst>
  <dgm:cxnLst>
    <dgm:cxn modelId="{2DDF3C6D-8E9B-4B85-BE32-6F8BB358AA75}" srcId="{E72814CD-151D-461C-B9F6-14408DFC5052}" destId="{E56CA003-BD4A-489A-8BE5-D39770B26276}" srcOrd="1" destOrd="0" parTransId="{78FD52EF-FB36-4ED6-B702-E2396D912FB3}" sibTransId="{09D01B27-47BB-44CB-934C-1333977B9E54}"/>
    <dgm:cxn modelId="{A6E7F389-6117-41A8-A1D4-E613A7E34816}" type="presOf" srcId="{ABD39481-274C-4EA1-AF20-AEA861125CEC}" destId="{B8A9611A-16A3-47B1-97C1-B9A4BCC7D97B}" srcOrd="0" destOrd="0" presId="urn:microsoft.com/office/officeart/2005/8/layout/hierarchy1"/>
    <dgm:cxn modelId="{E03593AB-459B-4307-8F42-3EEA0BA2DA61}" srcId="{E72814CD-151D-461C-B9F6-14408DFC5052}" destId="{ABD39481-274C-4EA1-AF20-AEA861125CEC}" srcOrd="0" destOrd="0" parTransId="{98385040-303E-4451-A45D-D1A47312702B}" sibTransId="{E8159463-BF04-4411-AE8F-D08302052AD7}"/>
    <dgm:cxn modelId="{3E1798AC-AF65-4E7D-B57D-3BFE6EAD3938}" type="presOf" srcId="{E72814CD-151D-461C-B9F6-14408DFC5052}" destId="{817A75D4-0648-4E71-9E44-F06E47BABE55}" srcOrd="0" destOrd="0" presId="urn:microsoft.com/office/officeart/2005/8/layout/hierarchy1"/>
    <dgm:cxn modelId="{6EF759FC-68A3-45E4-A9EB-CEA6F3552D4E}" type="presOf" srcId="{E56CA003-BD4A-489A-8BE5-D39770B26276}" destId="{B525323D-472B-44F1-BF29-1DEC7F9094A9}" srcOrd="0" destOrd="0" presId="urn:microsoft.com/office/officeart/2005/8/layout/hierarchy1"/>
    <dgm:cxn modelId="{6F77B4A7-5E8A-45AF-9E59-D7D30EC5B4C3}" type="presParOf" srcId="{817A75D4-0648-4E71-9E44-F06E47BABE55}" destId="{2D70C698-85A0-4C0A-8BFC-DCF27027918B}" srcOrd="0" destOrd="0" presId="urn:microsoft.com/office/officeart/2005/8/layout/hierarchy1"/>
    <dgm:cxn modelId="{DBA75D52-23D1-4F1D-8C1D-B1F5CD791EC8}" type="presParOf" srcId="{2D70C698-85A0-4C0A-8BFC-DCF27027918B}" destId="{17C24CE2-4B92-4138-86E4-B4BA3F73FC12}" srcOrd="0" destOrd="0" presId="urn:microsoft.com/office/officeart/2005/8/layout/hierarchy1"/>
    <dgm:cxn modelId="{F23B4F7B-4B52-4AEE-BEE9-70F2229C3949}" type="presParOf" srcId="{17C24CE2-4B92-4138-86E4-B4BA3F73FC12}" destId="{CEDC3276-8ABA-4959-913C-0EC881C171C4}" srcOrd="0" destOrd="0" presId="urn:microsoft.com/office/officeart/2005/8/layout/hierarchy1"/>
    <dgm:cxn modelId="{8D0A8E36-3D91-465F-B443-1555DBBE95F9}" type="presParOf" srcId="{17C24CE2-4B92-4138-86E4-B4BA3F73FC12}" destId="{B8A9611A-16A3-47B1-97C1-B9A4BCC7D97B}" srcOrd="1" destOrd="0" presId="urn:microsoft.com/office/officeart/2005/8/layout/hierarchy1"/>
    <dgm:cxn modelId="{FE416162-8BA8-420F-9922-C27259919012}" type="presParOf" srcId="{2D70C698-85A0-4C0A-8BFC-DCF27027918B}" destId="{495C5ED8-A25C-41E1-850D-9F2D246CC30E}" srcOrd="1" destOrd="0" presId="urn:microsoft.com/office/officeart/2005/8/layout/hierarchy1"/>
    <dgm:cxn modelId="{BCEC7606-9735-44AD-B58B-17E3A8D2A648}" type="presParOf" srcId="{817A75D4-0648-4E71-9E44-F06E47BABE55}" destId="{1C1A67EB-0E1E-44BC-AB5A-28A97BFB9639}" srcOrd="1" destOrd="0" presId="urn:microsoft.com/office/officeart/2005/8/layout/hierarchy1"/>
    <dgm:cxn modelId="{5FFC5D42-121C-47F8-888F-AB293E223AF1}" type="presParOf" srcId="{1C1A67EB-0E1E-44BC-AB5A-28A97BFB9639}" destId="{5A58F0F6-5520-4AA9-B878-C209FE562503}" srcOrd="0" destOrd="0" presId="urn:microsoft.com/office/officeart/2005/8/layout/hierarchy1"/>
    <dgm:cxn modelId="{93C1C901-7BFD-4936-91F2-D56931084D83}" type="presParOf" srcId="{5A58F0F6-5520-4AA9-B878-C209FE562503}" destId="{C80EDD58-FADF-4FE6-9433-1C1A5D13E975}" srcOrd="0" destOrd="0" presId="urn:microsoft.com/office/officeart/2005/8/layout/hierarchy1"/>
    <dgm:cxn modelId="{CE1D08FB-5E0A-4513-BDC3-1DFC6F0044C4}" type="presParOf" srcId="{5A58F0F6-5520-4AA9-B878-C209FE562503}" destId="{B525323D-472B-44F1-BF29-1DEC7F9094A9}" srcOrd="1" destOrd="0" presId="urn:microsoft.com/office/officeart/2005/8/layout/hierarchy1"/>
    <dgm:cxn modelId="{8EAFF3F6-C85B-456D-838B-FEF647896EA5}" type="presParOf" srcId="{1C1A67EB-0E1E-44BC-AB5A-28A97BFB9639}" destId="{17FE146F-9144-46A4-BE1E-15F0DE0A4AA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90EF4-7971-4443-ABD8-B2226F4F7963}">
      <dsp:nvSpPr>
        <dsp:cNvPr id="0" name=""/>
        <dsp:cNvSpPr/>
      </dsp:nvSpPr>
      <dsp:spPr>
        <a:xfrm>
          <a:off x="3498125" y="2390503"/>
          <a:ext cx="772250" cy="91440"/>
        </a:xfrm>
        <a:custGeom>
          <a:avLst/>
          <a:gdLst/>
          <a:ahLst/>
          <a:cxnLst/>
          <a:rect l="0" t="0" r="0" b="0"/>
          <a:pathLst>
            <a:path>
              <a:moveTo>
                <a:pt x="0" y="45720"/>
              </a:moveTo>
              <a:lnTo>
                <a:pt x="77225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solidFill>
              <a:schemeClr val="tx1"/>
            </a:solidFill>
          </a:endParaRPr>
        </a:p>
      </dsp:txBody>
      <dsp:txXfrm>
        <a:off x="3864179" y="2432208"/>
        <a:ext cx="40142" cy="8028"/>
      </dsp:txXfrm>
    </dsp:sp>
    <dsp:sp modelId="{C2B99CEA-8458-46F3-B1AC-436AF759F1EE}">
      <dsp:nvSpPr>
        <dsp:cNvPr id="0" name=""/>
        <dsp:cNvSpPr/>
      </dsp:nvSpPr>
      <dsp:spPr>
        <a:xfrm>
          <a:off x="9272" y="1389027"/>
          <a:ext cx="3490652" cy="20943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045" tIns="179542" rIns="171045" bIns="179542" numCol="1" spcCol="1270" anchor="ctr" anchorCtr="0">
          <a:noAutofit/>
        </a:bodyPr>
        <a:lstStyle/>
        <a:p>
          <a:pPr marL="0" lvl="0" indent="0" algn="ctr" defTabSz="1822450">
            <a:lnSpc>
              <a:spcPct val="90000"/>
            </a:lnSpc>
            <a:spcBef>
              <a:spcPct val="0"/>
            </a:spcBef>
            <a:spcAft>
              <a:spcPct val="35000"/>
            </a:spcAft>
            <a:buNone/>
          </a:pPr>
          <a:r>
            <a:rPr lang="pt-BR" sz="4100" b="1" kern="1200" dirty="0" err="1">
              <a:solidFill>
                <a:schemeClr val="tx1"/>
              </a:solidFill>
            </a:rPr>
            <a:t>Part</a:t>
          </a:r>
          <a:r>
            <a:rPr lang="pt-BR" sz="4100" b="1" kern="1200" dirty="0">
              <a:solidFill>
                <a:schemeClr val="tx1"/>
              </a:solidFill>
            </a:rPr>
            <a:t> 1 – </a:t>
          </a:r>
          <a:r>
            <a:rPr lang="pt-BR" sz="4100" b="1" kern="1200" dirty="0" err="1">
              <a:solidFill>
                <a:schemeClr val="tx1"/>
              </a:solidFill>
            </a:rPr>
            <a:t>Class</a:t>
          </a:r>
          <a:r>
            <a:rPr lang="pt-BR" sz="4100" b="1" kern="1200" dirty="0">
              <a:solidFill>
                <a:schemeClr val="tx1"/>
              </a:solidFill>
            </a:rPr>
            <a:t> profile</a:t>
          </a:r>
        </a:p>
      </dsp:txBody>
      <dsp:txXfrm>
        <a:off x="9272" y="1389027"/>
        <a:ext cx="3490652" cy="2094391"/>
      </dsp:txXfrm>
    </dsp:sp>
    <dsp:sp modelId="{7327F131-636A-4D26-8F3D-F8870ACF3F86}">
      <dsp:nvSpPr>
        <dsp:cNvPr id="0" name=""/>
        <dsp:cNvSpPr/>
      </dsp:nvSpPr>
      <dsp:spPr>
        <a:xfrm>
          <a:off x="7791628" y="2390503"/>
          <a:ext cx="772250" cy="91440"/>
        </a:xfrm>
        <a:custGeom>
          <a:avLst/>
          <a:gdLst/>
          <a:ahLst/>
          <a:cxnLst/>
          <a:rect l="0" t="0" r="0" b="0"/>
          <a:pathLst>
            <a:path>
              <a:moveTo>
                <a:pt x="0" y="45720"/>
              </a:moveTo>
              <a:lnTo>
                <a:pt x="77225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solidFill>
              <a:schemeClr val="tx1"/>
            </a:solidFill>
          </a:endParaRPr>
        </a:p>
      </dsp:txBody>
      <dsp:txXfrm>
        <a:off x="8157682" y="2432208"/>
        <a:ext cx="40142" cy="8028"/>
      </dsp:txXfrm>
    </dsp:sp>
    <dsp:sp modelId="{AE7C87B3-F822-4C12-9B2D-1BD1A843C017}">
      <dsp:nvSpPr>
        <dsp:cNvPr id="0" name=""/>
        <dsp:cNvSpPr/>
      </dsp:nvSpPr>
      <dsp:spPr>
        <a:xfrm>
          <a:off x="4302776" y="1389027"/>
          <a:ext cx="3490652" cy="20943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045" tIns="179542" rIns="171045" bIns="179542" numCol="1" spcCol="1270" anchor="ctr" anchorCtr="0">
          <a:noAutofit/>
        </a:bodyPr>
        <a:lstStyle/>
        <a:p>
          <a:pPr marL="0" lvl="0" indent="0" algn="ctr" defTabSz="1822450">
            <a:lnSpc>
              <a:spcPct val="90000"/>
            </a:lnSpc>
            <a:spcBef>
              <a:spcPct val="0"/>
            </a:spcBef>
            <a:spcAft>
              <a:spcPct val="35000"/>
            </a:spcAft>
            <a:buNone/>
          </a:pPr>
          <a:r>
            <a:rPr lang="pt-BR" sz="4100" b="1" kern="1200" dirty="0" err="1">
              <a:solidFill>
                <a:schemeClr val="tx1"/>
              </a:solidFill>
            </a:rPr>
            <a:t>Part</a:t>
          </a:r>
          <a:r>
            <a:rPr lang="pt-BR" sz="4100" b="1" kern="1200" dirty="0">
              <a:solidFill>
                <a:schemeClr val="tx1"/>
              </a:solidFill>
            </a:rPr>
            <a:t> 2 – KRAMSCH + </a:t>
          </a:r>
          <a:r>
            <a:rPr lang="pt-BR" sz="4100" b="1" kern="1200" dirty="0" err="1">
              <a:solidFill>
                <a:schemeClr val="tx1"/>
              </a:solidFill>
            </a:rPr>
            <a:t>interactions</a:t>
          </a:r>
          <a:r>
            <a:rPr lang="pt-BR" sz="4100" b="1" kern="1200" dirty="0">
              <a:solidFill>
                <a:schemeClr val="tx1"/>
              </a:solidFill>
            </a:rPr>
            <a:t>  </a:t>
          </a:r>
          <a:endParaRPr lang="en-US" sz="4100" b="1" kern="1200" dirty="0">
            <a:solidFill>
              <a:schemeClr val="tx1"/>
            </a:solidFill>
          </a:endParaRPr>
        </a:p>
      </dsp:txBody>
      <dsp:txXfrm>
        <a:off x="4302776" y="1389027"/>
        <a:ext cx="3490652" cy="2094391"/>
      </dsp:txXfrm>
    </dsp:sp>
    <dsp:sp modelId="{945ACBC3-3086-43F9-806E-FD8BC266AA48}">
      <dsp:nvSpPr>
        <dsp:cNvPr id="0" name=""/>
        <dsp:cNvSpPr/>
      </dsp:nvSpPr>
      <dsp:spPr>
        <a:xfrm>
          <a:off x="8596279" y="1389027"/>
          <a:ext cx="3490652" cy="20943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045" tIns="179542" rIns="171045" bIns="179542" numCol="1" spcCol="1270" anchor="ctr" anchorCtr="0">
          <a:noAutofit/>
        </a:bodyPr>
        <a:lstStyle/>
        <a:p>
          <a:pPr marL="0" lvl="0" indent="0" algn="ctr" defTabSz="1822450">
            <a:lnSpc>
              <a:spcPct val="90000"/>
            </a:lnSpc>
            <a:spcBef>
              <a:spcPct val="0"/>
            </a:spcBef>
            <a:spcAft>
              <a:spcPct val="35000"/>
            </a:spcAft>
            <a:buNone/>
          </a:pPr>
          <a:r>
            <a:rPr lang="pt-BR" sz="4100" b="1" kern="1200" dirty="0" err="1">
              <a:solidFill>
                <a:schemeClr val="tx1"/>
              </a:solidFill>
            </a:rPr>
            <a:t>Part</a:t>
          </a:r>
          <a:r>
            <a:rPr lang="pt-BR" sz="4100" b="1" kern="1200" dirty="0">
              <a:solidFill>
                <a:schemeClr val="tx1"/>
              </a:solidFill>
            </a:rPr>
            <a:t> 3 dynamics - </a:t>
          </a:r>
          <a:r>
            <a:rPr lang="pt-BR" sz="4100" b="1" kern="1200" dirty="0" err="1">
              <a:solidFill>
                <a:schemeClr val="tx1"/>
              </a:solidFill>
            </a:rPr>
            <a:t>discussion</a:t>
          </a:r>
          <a:endParaRPr lang="en-US" sz="4100" b="1" kern="1200" dirty="0">
            <a:solidFill>
              <a:schemeClr val="tx1"/>
            </a:solidFill>
          </a:endParaRPr>
        </a:p>
      </dsp:txBody>
      <dsp:txXfrm>
        <a:off x="8596279" y="1389027"/>
        <a:ext cx="3490652" cy="20943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C3276-8ABA-4959-913C-0EC881C171C4}">
      <dsp:nvSpPr>
        <dsp:cNvPr id="0" name=""/>
        <dsp:cNvSpPr/>
      </dsp:nvSpPr>
      <dsp:spPr>
        <a:xfrm>
          <a:off x="899" y="1313450"/>
          <a:ext cx="3158430" cy="200560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A9611A-16A3-47B1-97C1-B9A4BCC7D97B}">
      <dsp:nvSpPr>
        <dsp:cNvPr id="0" name=""/>
        <dsp:cNvSpPr/>
      </dsp:nvSpPr>
      <dsp:spPr>
        <a:xfrm>
          <a:off x="351836" y="1646840"/>
          <a:ext cx="3158430" cy="200560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pt-BR" sz="3700" b="1" kern="1200" dirty="0">
              <a:solidFill>
                <a:srgbClr val="FF0000"/>
              </a:solidFill>
            </a:rPr>
            <a:t>VOLUNTEERS TO INTRO WITH OBJECTS </a:t>
          </a:r>
          <a:endParaRPr lang="en-US" sz="3700" kern="1200" dirty="0">
            <a:solidFill>
              <a:srgbClr val="FF0000"/>
            </a:solidFill>
          </a:endParaRPr>
        </a:p>
      </dsp:txBody>
      <dsp:txXfrm>
        <a:off x="410578" y="1705582"/>
        <a:ext cx="3040946" cy="1888119"/>
      </dsp:txXfrm>
    </dsp:sp>
    <dsp:sp modelId="{C80EDD58-FADF-4FE6-9433-1C1A5D13E975}">
      <dsp:nvSpPr>
        <dsp:cNvPr id="0" name=""/>
        <dsp:cNvSpPr/>
      </dsp:nvSpPr>
      <dsp:spPr>
        <a:xfrm>
          <a:off x="3861203" y="1313450"/>
          <a:ext cx="3158430" cy="200560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25323D-472B-44F1-BF29-1DEC7F9094A9}">
      <dsp:nvSpPr>
        <dsp:cNvPr id="0" name=""/>
        <dsp:cNvSpPr/>
      </dsp:nvSpPr>
      <dsp:spPr>
        <a:xfrm>
          <a:off x="4212140" y="1646840"/>
          <a:ext cx="3158430" cy="200560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pt-BR" sz="3700" b="1" kern="1200" dirty="0">
              <a:solidFill>
                <a:srgbClr val="FF0000"/>
              </a:solidFill>
            </a:rPr>
            <a:t>Next </a:t>
          </a:r>
          <a:r>
            <a:rPr lang="pt-BR" sz="3700" b="1" kern="1200" dirty="0" err="1">
              <a:solidFill>
                <a:srgbClr val="FF0000"/>
              </a:solidFill>
            </a:rPr>
            <a:t>class</a:t>
          </a:r>
          <a:r>
            <a:rPr lang="pt-BR" sz="3700" b="1" kern="1200" dirty="0">
              <a:solidFill>
                <a:srgbClr val="FF0000"/>
              </a:solidFill>
            </a:rPr>
            <a:t>!</a:t>
          </a:r>
          <a:endParaRPr lang="en-US" sz="3700" kern="1200" dirty="0">
            <a:solidFill>
              <a:srgbClr val="FF0000"/>
            </a:solidFill>
          </a:endParaRPr>
        </a:p>
      </dsp:txBody>
      <dsp:txXfrm>
        <a:off x="4270882" y="1705582"/>
        <a:ext cx="3040946" cy="1888119"/>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chemeClr val="tx1"/>
                </a:solidFill>
              </a:defRPr>
            </a:lvl1pPr>
          </a:lstStyle>
          <a:p>
            <a:r>
              <a:rPr lang="pt-BR"/>
              <a:t>Clique para editar o título Mestre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t-BR"/>
              <a:t>Clique para editar o estilo do subtítulo Mestre</a:t>
            </a:r>
            <a:endParaRPr lang="en-US" dirty="0"/>
          </a:p>
        </p:txBody>
      </p:sp>
      <p:sp>
        <p:nvSpPr>
          <p:cNvPr id="7" name="Date Placeholder 6"/>
          <p:cNvSpPr>
            <a:spLocks noGrp="1"/>
          </p:cNvSpPr>
          <p:nvPr>
            <p:ph type="dt" sz="half" idx="10"/>
          </p:nvPr>
        </p:nvSpPr>
        <p:spPr/>
        <p:txBody>
          <a:bodyPr/>
          <a:lstStyle/>
          <a:p>
            <a:fld id="{7DC91697-26A4-4AD6-A605-915B28E63ED2}" type="datetimeFigureOut">
              <a:rPr lang="pt-BR" smtClean="0"/>
              <a:t>05/10/2020</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7D21A0FE-C8BC-45F3-AE7D-C388A6F27BD2}" type="slidenum">
              <a:rPr lang="pt-BR" smtClean="0"/>
              <a:t>‹nº›</a:t>
            </a:fld>
            <a:endParaRPr lang="pt-BR"/>
          </a:p>
        </p:txBody>
      </p:sp>
    </p:spTree>
    <p:extLst>
      <p:ext uri="{BB962C8B-B14F-4D97-AF65-F5344CB8AC3E}">
        <p14:creationId xmlns:p14="http://schemas.microsoft.com/office/powerpoint/2010/main" val="382826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7DC91697-26A4-4AD6-A605-915B28E63ED2}" type="datetimeFigureOut">
              <a:rPr lang="pt-BR" smtClean="0"/>
              <a:t>05/10/2020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D21A0FE-C8BC-45F3-AE7D-C388A6F27BD2}" type="slidenum">
              <a:rPr lang="pt-BR" smtClean="0"/>
              <a:t>‹nº›</a:t>
            </a:fld>
            <a:endParaRPr lang="pt-BR"/>
          </a:p>
        </p:txBody>
      </p:sp>
    </p:spTree>
    <p:extLst>
      <p:ext uri="{BB962C8B-B14F-4D97-AF65-F5344CB8AC3E}">
        <p14:creationId xmlns:p14="http://schemas.microsoft.com/office/powerpoint/2010/main" val="307638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7DC91697-26A4-4AD6-A605-915B28E63ED2}" type="datetimeFigureOut">
              <a:rPr lang="pt-BR" smtClean="0"/>
              <a:t>05/10/2020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D21A0FE-C8BC-45F3-AE7D-C388A6F27BD2}" type="slidenum">
              <a:rPr lang="pt-BR" smtClean="0"/>
              <a:t>‹nº›</a:t>
            </a:fld>
            <a:endParaRPr lang="pt-BR"/>
          </a:p>
        </p:txBody>
      </p:sp>
    </p:spTree>
    <p:extLst>
      <p:ext uri="{BB962C8B-B14F-4D97-AF65-F5344CB8AC3E}">
        <p14:creationId xmlns:p14="http://schemas.microsoft.com/office/powerpoint/2010/main" val="3363905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7DC91697-26A4-4AD6-A605-915B28E63ED2}" type="datetimeFigureOut">
              <a:rPr lang="pt-BR" smtClean="0"/>
              <a:t>05/10/2020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D21A0FE-C8BC-45F3-AE7D-C388A6F27BD2}" type="slidenum">
              <a:rPr lang="pt-BR" smtClean="0"/>
              <a:t>‹nº›</a:t>
            </a:fld>
            <a:endParaRPr lang="pt-BR"/>
          </a:p>
        </p:txBody>
      </p:sp>
    </p:spTree>
    <p:extLst>
      <p:ext uri="{BB962C8B-B14F-4D97-AF65-F5344CB8AC3E}">
        <p14:creationId xmlns:p14="http://schemas.microsoft.com/office/powerpoint/2010/main" val="3611003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tx1"/>
                </a:solidFill>
              </a:defRPr>
            </a:lvl1pPr>
          </a:lstStyle>
          <a:p>
            <a:r>
              <a:rPr lang="pt-BR"/>
              <a:t>Clique para editar o título Mestre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7DC91697-26A4-4AD6-A605-915B28E63ED2}" type="datetimeFigureOut">
              <a:rPr lang="pt-BR" smtClean="0"/>
              <a:t>05/10/2020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D21A0FE-C8BC-45F3-AE7D-C388A6F27BD2}" type="slidenum">
              <a:rPr lang="pt-BR" smtClean="0"/>
              <a:t>‹nº›</a:t>
            </a:fld>
            <a:endParaRPr lang="pt-BR"/>
          </a:p>
        </p:txBody>
      </p:sp>
    </p:spTree>
    <p:extLst>
      <p:ext uri="{BB962C8B-B14F-4D97-AF65-F5344CB8AC3E}">
        <p14:creationId xmlns:p14="http://schemas.microsoft.com/office/powerpoint/2010/main" val="3464165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7DC91697-26A4-4AD6-A605-915B28E63ED2}" type="datetimeFigureOut">
              <a:rPr lang="pt-BR" smtClean="0"/>
              <a:t>05/10/2020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D21A0FE-C8BC-45F3-AE7D-C388A6F27BD2}" type="slidenum">
              <a:rPr lang="pt-BR" smtClean="0"/>
              <a:t>‹nº›</a:t>
            </a:fld>
            <a:endParaRPr lang="pt-BR"/>
          </a:p>
        </p:txBody>
      </p:sp>
    </p:spTree>
    <p:extLst>
      <p:ext uri="{BB962C8B-B14F-4D97-AF65-F5344CB8AC3E}">
        <p14:creationId xmlns:p14="http://schemas.microsoft.com/office/powerpoint/2010/main" val="3161279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t-BR"/>
              <a:t>Clique para editar o título Mestre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7DC91697-26A4-4AD6-A605-915B28E63ED2}" type="datetimeFigureOut">
              <a:rPr lang="pt-BR" smtClean="0"/>
              <a:t>05/10/2020</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7D21A0FE-C8BC-45F3-AE7D-C388A6F27BD2}" type="slidenum">
              <a:rPr lang="pt-BR" smtClean="0"/>
              <a:t>‹nº›</a:t>
            </a:fld>
            <a:endParaRPr lang="pt-BR"/>
          </a:p>
        </p:txBody>
      </p:sp>
    </p:spTree>
    <p:extLst>
      <p:ext uri="{BB962C8B-B14F-4D97-AF65-F5344CB8AC3E}">
        <p14:creationId xmlns:p14="http://schemas.microsoft.com/office/powerpoint/2010/main" val="3534045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7DC91697-26A4-4AD6-A605-915B28E63ED2}" type="datetimeFigureOut">
              <a:rPr lang="pt-BR" smtClean="0"/>
              <a:t>05/10/2020</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7D21A0FE-C8BC-45F3-AE7D-C388A6F27BD2}" type="slidenum">
              <a:rPr lang="pt-BR" smtClean="0"/>
              <a:t>‹nº›</a:t>
            </a:fld>
            <a:endParaRPr lang="pt-BR"/>
          </a:p>
        </p:txBody>
      </p:sp>
    </p:spTree>
    <p:extLst>
      <p:ext uri="{BB962C8B-B14F-4D97-AF65-F5344CB8AC3E}">
        <p14:creationId xmlns:p14="http://schemas.microsoft.com/office/powerpoint/2010/main" val="318131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C91697-26A4-4AD6-A605-915B28E63ED2}" type="datetimeFigureOut">
              <a:rPr lang="pt-BR" smtClean="0"/>
              <a:t>05/10/2020</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7D21A0FE-C8BC-45F3-AE7D-C388A6F27BD2}" type="slidenum">
              <a:rPr lang="pt-BR" smtClean="0"/>
              <a:t>‹nº›</a:t>
            </a:fld>
            <a:endParaRPr lang="pt-BR"/>
          </a:p>
        </p:txBody>
      </p:sp>
    </p:spTree>
    <p:extLst>
      <p:ext uri="{BB962C8B-B14F-4D97-AF65-F5344CB8AC3E}">
        <p14:creationId xmlns:p14="http://schemas.microsoft.com/office/powerpoint/2010/main" val="350746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pt-BR"/>
              <a:t>Clique para editar o título Mestre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pt-BR"/>
              <a:t>Clique para editar os estilos de texto Mestres</a:t>
            </a:r>
          </a:p>
        </p:txBody>
      </p:sp>
      <p:sp>
        <p:nvSpPr>
          <p:cNvPr id="5" name="Date Placeholder 4"/>
          <p:cNvSpPr>
            <a:spLocks noGrp="1"/>
          </p:cNvSpPr>
          <p:nvPr>
            <p:ph type="dt" sz="half" idx="10"/>
          </p:nvPr>
        </p:nvSpPr>
        <p:spPr/>
        <p:txBody>
          <a:bodyPr/>
          <a:lstStyle/>
          <a:p>
            <a:fld id="{7DC91697-26A4-4AD6-A605-915B28E63ED2}" type="datetimeFigureOut">
              <a:rPr lang="pt-BR" smtClean="0"/>
              <a:t>05/10/2020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7D21A0FE-C8BC-45F3-AE7D-C388A6F27BD2}" type="slidenum">
              <a:rPr lang="pt-BR" smtClean="0"/>
              <a:t>‹nº›</a:t>
            </a:fld>
            <a:endParaRPr lang="pt-BR"/>
          </a:p>
        </p:txBody>
      </p:sp>
    </p:spTree>
    <p:extLst>
      <p:ext uri="{BB962C8B-B14F-4D97-AF65-F5344CB8AC3E}">
        <p14:creationId xmlns:p14="http://schemas.microsoft.com/office/powerpoint/2010/main" val="3062939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chemeClr val="tx1"/>
                </a:solidFill>
              </a:defRPr>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9" name="Date Placeholder 8"/>
          <p:cNvSpPr>
            <a:spLocks noGrp="1"/>
          </p:cNvSpPr>
          <p:nvPr>
            <p:ph type="dt" sz="half" idx="10"/>
          </p:nvPr>
        </p:nvSpPr>
        <p:spPr/>
        <p:txBody>
          <a:bodyPr/>
          <a:lstStyle/>
          <a:p>
            <a:fld id="{7DC91697-26A4-4AD6-A605-915B28E63ED2}" type="datetimeFigureOut">
              <a:rPr lang="pt-BR" smtClean="0"/>
              <a:t>05/10/2020</a:t>
            </a:fld>
            <a:endParaRPr lang="pt-BR"/>
          </a:p>
        </p:txBody>
      </p:sp>
      <p:sp>
        <p:nvSpPr>
          <p:cNvPr id="10" name="Footer Placeholder 9"/>
          <p:cNvSpPr>
            <a:spLocks noGrp="1"/>
          </p:cNvSpPr>
          <p:nvPr>
            <p:ph type="ftr" sz="quarter" idx="11"/>
          </p:nvPr>
        </p:nvSpPr>
        <p:spPr/>
        <p:txBody>
          <a:bodyPr/>
          <a:lstStyle/>
          <a:p>
            <a:endParaRPr lang="pt-BR"/>
          </a:p>
        </p:txBody>
      </p:sp>
      <p:sp>
        <p:nvSpPr>
          <p:cNvPr id="11" name="Slide Number Placeholder 10"/>
          <p:cNvSpPr>
            <a:spLocks noGrp="1"/>
          </p:cNvSpPr>
          <p:nvPr>
            <p:ph type="sldNum" sz="quarter" idx="12"/>
          </p:nvPr>
        </p:nvSpPr>
        <p:spPr/>
        <p:txBody>
          <a:bodyPr/>
          <a:lstStyle/>
          <a:p>
            <a:fld id="{7D21A0FE-C8BC-45F3-AE7D-C388A6F27BD2}" type="slidenum">
              <a:rPr lang="pt-BR" smtClean="0"/>
              <a:t>‹nº›</a:t>
            </a:fld>
            <a:endParaRPr lang="pt-BR"/>
          </a:p>
        </p:txBody>
      </p:sp>
    </p:spTree>
    <p:extLst>
      <p:ext uri="{BB962C8B-B14F-4D97-AF65-F5344CB8AC3E}">
        <p14:creationId xmlns:p14="http://schemas.microsoft.com/office/powerpoint/2010/main" val="174298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7DC91697-26A4-4AD6-A605-915B28E63ED2}" type="datetimeFigureOut">
              <a:rPr lang="pt-BR" smtClean="0"/>
              <a:t>05/10/2020</a:t>
            </a:fld>
            <a:endParaRPr lang="pt-BR"/>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pt-BR"/>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tx1">
                    <a:alpha val="20000"/>
                  </a:schemeClr>
                </a:solidFill>
                <a:latin typeface="+mj-lt"/>
              </a:defRPr>
            </a:lvl1pPr>
          </a:lstStyle>
          <a:p>
            <a:fld id="{7D21A0FE-C8BC-45F3-AE7D-C388A6F27BD2}" type="slidenum">
              <a:rPr lang="pt-BR" smtClean="0"/>
              <a:t>‹nº›</a:t>
            </a:fld>
            <a:endParaRPr lang="pt-BR"/>
          </a:p>
        </p:txBody>
      </p:sp>
    </p:spTree>
    <p:extLst>
      <p:ext uri="{BB962C8B-B14F-4D97-AF65-F5344CB8AC3E}">
        <p14:creationId xmlns:p14="http://schemas.microsoft.com/office/powerpoint/2010/main" val="3405833236"/>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75000"/>
              <a:lumOff val="2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65000"/>
              <a:lumOff val="3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Us-TVg40Ex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jp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youtube.com/watch?v=RgvmKfvCwps"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scielo.br/pdf/sausoc/v10n1/02.pdf"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boredpanda.com/kids-surrounded-weekly-diet-photos-daily-bread-gregg-segal/?utm_source=google&amp;utm_medium=organic&amp;utm_campaign=organic"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mailto:danielfe@usp.br"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B98480-3EB7-4B03-8903-436B28D85D8E}"/>
              </a:ext>
            </a:extLst>
          </p:cNvPr>
          <p:cNvPicPr>
            <a:picLocks noChangeAspect="1"/>
          </p:cNvPicPr>
          <p:nvPr/>
        </p:nvPicPr>
        <p:blipFill rotWithShape="1">
          <a:blip r:embed="rId2">
            <a:duotone>
              <a:prstClr val="black"/>
              <a:prstClr val="white"/>
            </a:duotone>
          </a:blip>
          <a:srcRect l="9091" t="13537" b="2925"/>
          <a:stretch/>
        </p:blipFill>
        <p:spPr>
          <a:xfrm>
            <a:off x="20" y="10"/>
            <a:ext cx="12184702" cy="6857990"/>
          </a:xfrm>
          <a:prstGeom prst="rect">
            <a:avLst/>
          </a:prstGeom>
        </p:spPr>
      </p:pic>
      <p:sp>
        <p:nvSpPr>
          <p:cNvPr id="10" name="Rectangle 9">
            <a:extLst>
              <a:ext uri="{FF2B5EF4-FFF2-40B4-BE49-F238E27FC236}">
                <a16:creationId xmlns:a16="http://schemas.microsoft.com/office/drawing/2014/main" id="{F174DBFE-D88F-4AF3-A356-73B438CA9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267" y="0"/>
            <a:ext cx="463354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ítulo 1">
            <a:extLst>
              <a:ext uri="{FF2B5EF4-FFF2-40B4-BE49-F238E27FC236}">
                <a16:creationId xmlns:a16="http://schemas.microsoft.com/office/drawing/2014/main" id="{8FC58EFB-9AA9-4106-83E9-9DA5865B285E}"/>
              </a:ext>
            </a:extLst>
          </p:cNvPr>
          <p:cNvSpPr>
            <a:spLocks noGrp="1"/>
          </p:cNvSpPr>
          <p:nvPr>
            <p:ph type="ctrTitle"/>
          </p:nvPr>
        </p:nvSpPr>
        <p:spPr>
          <a:xfrm>
            <a:off x="7905750" y="770467"/>
            <a:ext cx="3837132" cy="3352800"/>
          </a:xfrm>
        </p:spPr>
        <p:txBody>
          <a:bodyPr>
            <a:normAutofit/>
          </a:bodyPr>
          <a:lstStyle/>
          <a:p>
            <a:r>
              <a:rPr lang="pt-BR" sz="5000" b="1" dirty="0" err="1"/>
              <a:t>Topics</a:t>
            </a:r>
            <a:r>
              <a:rPr lang="pt-BR" sz="5000" b="1" dirty="0"/>
              <a:t> </a:t>
            </a:r>
            <a:r>
              <a:rPr lang="pt-BR" sz="5000" b="1" dirty="0" err="1"/>
              <a:t>of</a:t>
            </a:r>
            <a:r>
              <a:rPr lang="pt-BR" sz="5000" b="1" dirty="0"/>
              <a:t> </a:t>
            </a:r>
            <a:r>
              <a:rPr lang="pt-BR" sz="5000" b="1" dirty="0" err="1"/>
              <a:t>Language</a:t>
            </a:r>
            <a:r>
              <a:rPr lang="pt-BR" sz="5000" b="1" dirty="0"/>
              <a:t> </a:t>
            </a:r>
            <a:r>
              <a:rPr lang="pt-BR" sz="5000" b="1" dirty="0" err="1"/>
              <a:t>and</a:t>
            </a:r>
            <a:r>
              <a:rPr lang="pt-BR" sz="5000" b="1" dirty="0"/>
              <a:t> </a:t>
            </a:r>
            <a:r>
              <a:rPr lang="pt-BR" sz="5000" b="1" dirty="0" err="1"/>
              <a:t>Culture</a:t>
            </a:r>
            <a:r>
              <a:rPr lang="pt-BR" sz="5000" b="1" dirty="0"/>
              <a:t> – </a:t>
            </a:r>
            <a:br>
              <a:rPr lang="pt-BR" sz="5000" b="1" dirty="0"/>
            </a:br>
            <a:r>
              <a:rPr lang="pt-BR" sz="5000" b="1" dirty="0" err="1"/>
              <a:t>Class</a:t>
            </a:r>
            <a:r>
              <a:rPr lang="pt-BR" sz="5000" b="1" dirty="0"/>
              <a:t> 4 </a:t>
            </a:r>
            <a:br>
              <a:rPr lang="pt-BR" sz="5000" b="1" dirty="0"/>
            </a:br>
            <a:r>
              <a:rPr lang="pt-BR" sz="5000" b="1" dirty="0"/>
              <a:t>(05/10/20)</a:t>
            </a:r>
          </a:p>
        </p:txBody>
      </p:sp>
      <p:sp>
        <p:nvSpPr>
          <p:cNvPr id="3" name="Subtítulo 2">
            <a:extLst>
              <a:ext uri="{FF2B5EF4-FFF2-40B4-BE49-F238E27FC236}">
                <a16:creationId xmlns:a16="http://schemas.microsoft.com/office/drawing/2014/main" id="{ECD1DACA-35AA-4EE9-ACB5-08F620DAFD23}"/>
              </a:ext>
            </a:extLst>
          </p:cNvPr>
          <p:cNvSpPr>
            <a:spLocks noGrp="1"/>
          </p:cNvSpPr>
          <p:nvPr>
            <p:ph type="subTitle" idx="1"/>
          </p:nvPr>
        </p:nvSpPr>
        <p:spPr>
          <a:xfrm>
            <a:off x="7905750" y="4206876"/>
            <a:ext cx="3837132" cy="1645920"/>
          </a:xfrm>
        </p:spPr>
        <p:txBody>
          <a:bodyPr>
            <a:normAutofit/>
          </a:bodyPr>
          <a:lstStyle/>
          <a:p>
            <a:r>
              <a:rPr lang="pt-BR" sz="1800" b="1"/>
              <a:t>Prof. Dr. Daniel Ferraz </a:t>
            </a:r>
          </a:p>
        </p:txBody>
      </p:sp>
    </p:spTree>
    <p:extLst>
      <p:ext uri="{BB962C8B-B14F-4D97-AF65-F5344CB8AC3E}">
        <p14:creationId xmlns:p14="http://schemas.microsoft.com/office/powerpoint/2010/main" val="17430329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23B02C-FD7A-4636-B7AA-F19BE97BD7A3}"/>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E8CF97C9-D8B2-440D-AAE4-4F531FC94590}"/>
              </a:ext>
            </a:extLst>
          </p:cNvPr>
          <p:cNvSpPr>
            <a:spLocks noGrp="1"/>
          </p:cNvSpPr>
          <p:nvPr>
            <p:ph idx="1"/>
          </p:nvPr>
        </p:nvSpPr>
        <p:spPr>
          <a:xfrm>
            <a:off x="493776" y="2299063"/>
            <a:ext cx="10753725" cy="3766185"/>
          </a:xfrm>
        </p:spPr>
        <p:txBody>
          <a:bodyPr>
            <a:normAutofit lnSpcReduction="10000"/>
          </a:bodyPr>
          <a:lstStyle/>
          <a:p>
            <a:r>
              <a:rPr lang="pt-BR" b="1" dirty="0">
                <a:solidFill>
                  <a:schemeClr val="tx1"/>
                </a:solidFill>
              </a:rPr>
              <a:t>- </a:t>
            </a:r>
            <a:r>
              <a:rPr lang="en-US" b="1" dirty="0">
                <a:solidFill>
                  <a:schemeClr val="tx1"/>
                </a:solidFill>
              </a:rPr>
              <a:t>I expect to reflect about different kind of culture in different registers.</a:t>
            </a:r>
            <a:endParaRPr lang="pt-BR" b="1" dirty="0">
              <a:solidFill>
                <a:schemeClr val="tx1"/>
              </a:solidFill>
            </a:endParaRPr>
          </a:p>
          <a:p>
            <a:r>
              <a:rPr lang="pt-BR" b="1" dirty="0">
                <a:solidFill>
                  <a:schemeClr val="tx1"/>
                </a:solidFill>
              </a:rPr>
              <a:t>- Bakhtin , </a:t>
            </a:r>
            <a:r>
              <a:rPr lang="pt-BR" b="1" dirty="0" err="1">
                <a:solidFill>
                  <a:schemeClr val="tx1"/>
                </a:solidFill>
              </a:rPr>
              <a:t>language</a:t>
            </a:r>
            <a:r>
              <a:rPr lang="pt-BR" b="1" dirty="0">
                <a:solidFill>
                  <a:schemeClr val="tx1"/>
                </a:solidFill>
              </a:rPr>
              <a:t> </a:t>
            </a:r>
            <a:r>
              <a:rPr lang="pt-BR" b="1" dirty="0" err="1">
                <a:solidFill>
                  <a:schemeClr val="tx1"/>
                </a:solidFill>
              </a:rPr>
              <a:t>and</a:t>
            </a:r>
            <a:r>
              <a:rPr lang="pt-BR" b="1" dirty="0">
                <a:solidFill>
                  <a:schemeClr val="tx1"/>
                </a:solidFill>
              </a:rPr>
              <a:t> </a:t>
            </a:r>
            <a:r>
              <a:rPr lang="pt-BR" b="1" dirty="0" err="1">
                <a:solidFill>
                  <a:schemeClr val="tx1"/>
                </a:solidFill>
              </a:rPr>
              <a:t>culture</a:t>
            </a:r>
            <a:endParaRPr lang="pt-BR" b="1" dirty="0">
              <a:solidFill>
                <a:schemeClr val="tx1"/>
              </a:solidFill>
            </a:endParaRPr>
          </a:p>
          <a:p>
            <a:r>
              <a:rPr lang="pt-BR" b="1" dirty="0">
                <a:solidFill>
                  <a:schemeClr val="tx1"/>
                </a:solidFill>
              </a:rPr>
              <a:t>- </a:t>
            </a:r>
            <a:r>
              <a:rPr lang="en-US" b="1" dirty="0">
                <a:solidFill>
                  <a:schemeClr val="tx1"/>
                </a:solidFill>
              </a:rPr>
              <a:t>My comment is that I would love to study more black women thinkers such as bell hooks and professor </a:t>
            </a:r>
            <a:r>
              <a:rPr lang="en-US" b="1" dirty="0" err="1">
                <a:solidFill>
                  <a:schemeClr val="tx1"/>
                </a:solidFill>
              </a:rPr>
              <a:t>Saidiya</a:t>
            </a:r>
            <a:r>
              <a:rPr lang="en-US" b="1" dirty="0">
                <a:solidFill>
                  <a:schemeClr val="tx1"/>
                </a:solidFill>
              </a:rPr>
              <a:t> Hartman.</a:t>
            </a:r>
            <a:endParaRPr lang="pt-BR" b="1" dirty="0">
              <a:solidFill>
                <a:schemeClr val="tx1"/>
              </a:solidFill>
            </a:endParaRPr>
          </a:p>
          <a:p>
            <a:r>
              <a:rPr lang="pt-BR" b="1" dirty="0">
                <a:solidFill>
                  <a:schemeClr val="tx1"/>
                </a:solidFill>
              </a:rPr>
              <a:t>- </a:t>
            </a:r>
            <a:r>
              <a:rPr lang="en-US" b="1" dirty="0">
                <a:solidFill>
                  <a:schemeClr val="tx1"/>
                </a:solidFill>
              </a:rPr>
              <a:t>I would like to hear about decolonial studies.</a:t>
            </a:r>
          </a:p>
          <a:p>
            <a:r>
              <a:rPr lang="en-US" b="1" dirty="0">
                <a:solidFill>
                  <a:schemeClr val="tx1"/>
                </a:solidFill>
              </a:rPr>
              <a:t>- I'm really excited to see Canagarajah again </a:t>
            </a:r>
            <a:endParaRPr lang="pt-BR" b="1" dirty="0">
              <a:solidFill>
                <a:schemeClr val="tx1"/>
              </a:solidFill>
            </a:endParaRPr>
          </a:p>
          <a:p>
            <a:r>
              <a:rPr lang="pt-BR" b="1" dirty="0">
                <a:solidFill>
                  <a:schemeClr val="tx1"/>
                </a:solidFill>
              </a:rPr>
              <a:t>- </a:t>
            </a:r>
            <a:r>
              <a:rPr lang="pt-BR" b="1" dirty="0" err="1">
                <a:solidFill>
                  <a:schemeClr val="tx1"/>
                </a:solidFill>
              </a:rPr>
              <a:t>Evaluation</a:t>
            </a:r>
            <a:r>
              <a:rPr lang="pt-BR" b="1" dirty="0">
                <a:solidFill>
                  <a:schemeClr val="tx1"/>
                </a:solidFill>
              </a:rPr>
              <a:t>:</a:t>
            </a:r>
            <a:r>
              <a:rPr lang="en-US" b="1" dirty="0">
                <a:solidFill>
                  <a:schemeClr val="tx1"/>
                </a:solidFill>
              </a:rPr>
              <a:t> The positive aspect of this discipline - and the evaluation method used by Daniel is that we do not have to wait for the midterm papers to keep track of the learning process. We can build the progress of our learning everyday and at the same time, keep a journal of the content discussed.</a:t>
            </a:r>
            <a:endParaRPr lang="pt-BR" b="1" dirty="0">
              <a:solidFill>
                <a:schemeClr val="tx1"/>
              </a:solidFill>
            </a:endParaRPr>
          </a:p>
          <a:p>
            <a:endParaRPr lang="pt-BR" dirty="0"/>
          </a:p>
        </p:txBody>
      </p:sp>
      <p:sp>
        <p:nvSpPr>
          <p:cNvPr id="4" name="Retângulo: Cantos Arredondados 3">
            <a:extLst>
              <a:ext uri="{FF2B5EF4-FFF2-40B4-BE49-F238E27FC236}">
                <a16:creationId xmlns:a16="http://schemas.microsoft.com/office/drawing/2014/main" id="{07644B58-0419-4123-83D2-1F7682C33905}"/>
              </a:ext>
            </a:extLst>
          </p:cNvPr>
          <p:cNvSpPr/>
          <p:nvPr/>
        </p:nvSpPr>
        <p:spPr>
          <a:xfrm>
            <a:off x="657224" y="499533"/>
            <a:ext cx="10590277" cy="16581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b="1" dirty="0"/>
              <a:t>I WISH I HAD 4 HOURS EVERY WEEK!!!</a:t>
            </a:r>
          </a:p>
        </p:txBody>
      </p:sp>
    </p:spTree>
    <p:extLst>
      <p:ext uri="{BB962C8B-B14F-4D97-AF65-F5344CB8AC3E}">
        <p14:creationId xmlns:p14="http://schemas.microsoft.com/office/powerpoint/2010/main" val="38057342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08E945-8400-4172-B3E2-722695F14808}"/>
              </a:ext>
            </a:extLst>
          </p:cNvPr>
          <p:cNvSpPr>
            <a:spLocks noGrp="1"/>
          </p:cNvSpPr>
          <p:nvPr>
            <p:ph type="title"/>
          </p:nvPr>
        </p:nvSpPr>
        <p:spPr>
          <a:xfrm>
            <a:off x="709612" y="2131386"/>
            <a:ext cx="10772775" cy="1658198"/>
          </a:xfrm>
        </p:spPr>
        <p:txBody>
          <a:bodyPr>
            <a:normAutofit fontScale="90000"/>
          </a:bodyPr>
          <a:lstStyle/>
          <a:p>
            <a:r>
              <a:rPr lang="en-US" dirty="0"/>
              <a:t>6. Could you please suggest materials (texts, films, songs, bands, </a:t>
            </a:r>
            <a:r>
              <a:rPr lang="en-US" dirty="0" err="1"/>
              <a:t>youtube</a:t>
            </a:r>
            <a:r>
              <a:rPr lang="en-US" dirty="0"/>
              <a:t> vids, social media, literature, </a:t>
            </a:r>
            <a:r>
              <a:rPr lang="en-US" dirty="0" err="1"/>
              <a:t>etc</a:t>
            </a:r>
            <a:r>
              <a:rPr lang="en-US" dirty="0"/>
              <a:t>) you like and would like to share with the group? (if you have links, pls add them here)</a:t>
            </a:r>
            <a:endParaRPr lang="pt-BR" dirty="0"/>
          </a:p>
        </p:txBody>
      </p:sp>
      <p:sp>
        <p:nvSpPr>
          <p:cNvPr id="3" name="Espaço Reservado para Conteúdo 2">
            <a:extLst>
              <a:ext uri="{FF2B5EF4-FFF2-40B4-BE49-F238E27FC236}">
                <a16:creationId xmlns:a16="http://schemas.microsoft.com/office/drawing/2014/main" id="{9680B697-5AD6-44DF-9B09-28E555534328}"/>
              </a:ext>
            </a:extLst>
          </p:cNvPr>
          <p:cNvSpPr>
            <a:spLocks noGrp="1"/>
          </p:cNvSpPr>
          <p:nvPr>
            <p:ph idx="1"/>
          </p:nvPr>
        </p:nvSpPr>
        <p:spPr/>
        <p:txBody>
          <a:bodyPr/>
          <a:lstStyle/>
          <a:p>
            <a:endParaRPr lang="pt-BR" dirty="0"/>
          </a:p>
        </p:txBody>
      </p:sp>
    </p:spTree>
    <p:extLst>
      <p:ext uri="{BB962C8B-B14F-4D97-AF65-F5344CB8AC3E}">
        <p14:creationId xmlns:p14="http://schemas.microsoft.com/office/powerpoint/2010/main" val="32137967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298C7B-A8C1-4DB7-9AA7-3F742E5DFC29}"/>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6C10B352-A533-4D72-A2EF-6C7D43B41D5F}"/>
              </a:ext>
            </a:extLst>
          </p:cNvPr>
          <p:cNvSpPr>
            <a:spLocks noGrp="1"/>
          </p:cNvSpPr>
          <p:nvPr>
            <p:ph idx="1"/>
          </p:nvPr>
        </p:nvSpPr>
        <p:spPr/>
        <p:txBody>
          <a:bodyPr/>
          <a:lstStyle/>
          <a:p>
            <a:r>
              <a:rPr lang="pt-BR" b="1" dirty="0">
                <a:solidFill>
                  <a:schemeClr val="tx1"/>
                </a:solidFill>
              </a:rPr>
              <a:t>- </a:t>
            </a:r>
            <a:r>
              <a:rPr lang="en-US" b="1" dirty="0">
                <a:solidFill>
                  <a:schemeClr val="tx1"/>
                </a:solidFill>
              </a:rPr>
              <a:t>How culture drives behaviors". </a:t>
            </a:r>
          </a:p>
          <a:p>
            <a:r>
              <a:rPr lang="en-US" b="1" dirty="0">
                <a:solidFill>
                  <a:schemeClr val="tx1"/>
                </a:solidFill>
              </a:rPr>
              <a:t>-https://libgen.lc/ </a:t>
            </a:r>
          </a:p>
          <a:p>
            <a:r>
              <a:rPr lang="en-US" b="1" dirty="0">
                <a:solidFill>
                  <a:schemeClr val="tx1"/>
                </a:solidFill>
              </a:rPr>
              <a:t>-"O </a:t>
            </a:r>
            <a:r>
              <a:rPr lang="en-US" b="1" dirty="0" err="1">
                <a:solidFill>
                  <a:schemeClr val="tx1"/>
                </a:solidFill>
              </a:rPr>
              <a:t>mundo</a:t>
            </a:r>
            <a:r>
              <a:rPr lang="en-US" b="1" dirty="0">
                <a:solidFill>
                  <a:schemeClr val="tx1"/>
                </a:solidFill>
              </a:rPr>
              <a:t> </a:t>
            </a:r>
            <a:r>
              <a:rPr lang="en-US" b="1" dirty="0" err="1">
                <a:solidFill>
                  <a:schemeClr val="tx1"/>
                </a:solidFill>
              </a:rPr>
              <a:t>segundo</a:t>
            </a:r>
            <a:r>
              <a:rPr lang="en-US" b="1" dirty="0">
                <a:solidFill>
                  <a:schemeClr val="tx1"/>
                </a:solidFill>
              </a:rPr>
              <a:t> </a:t>
            </a:r>
            <a:r>
              <a:rPr lang="en-US" b="1" dirty="0" err="1">
                <a:solidFill>
                  <a:schemeClr val="tx1"/>
                </a:solidFill>
              </a:rPr>
              <a:t>os</a:t>
            </a:r>
            <a:r>
              <a:rPr lang="en-US" b="1" dirty="0">
                <a:solidFill>
                  <a:schemeClr val="tx1"/>
                </a:solidFill>
              </a:rPr>
              <a:t> </a:t>
            </a:r>
            <a:r>
              <a:rPr lang="en-US" b="1" dirty="0" err="1">
                <a:solidFill>
                  <a:schemeClr val="tx1"/>
                </a:solidFill>
              </a:rPr>
              <a:t>brasileiros</a:t>
            </a:r>
            <a:r>
              <a:rPr lang="en-US" b="1" dirty="0">
                <a:solidFill>
                  <a:schemeClr val="tx1"/>
                </a:solidFill>
              </a:rPr>
              <a:t>", </a:t>
            </a:r>
          </a:p>
          <a:p>
            <a:r>
              <a:rPr lang="en-US" b="1" dirty="0">
                <a:solidFill>
                  <a:schemeClr val="tx1"/>
                </a:solidFill>
              </a:rPr>
              <a:t>-ADICHIE, Chimamanda Ngozi. The thing around your neck. (2009). Harper Collins e-books. </a:t>
            </a:r>
          </a:p>
          <a:p>
            <a:r>
              <a:rPr lang="en-US" b="1" dirty="0">
                <a:solidFill>
                  <a:schemeClr val="tx1"/>
                </a:solidFill>
              </a:rPr>
              <a:t>- </a:t>
            </a:r>
            <a:r>
              <a:rPr lang="en-US" b="1" dirty="0" err="1">
                <a:solidFill>
                  <a:schemeClr val="tx1"/>
                </a:solidFill>
              </a:rPr>
              <a:t>Daunbailó</a:t>
            </a:r>
            <a:r>
              <a:rPr lang="en-US" b="1" dirty="0">
                <a:solidFill>
                  <a:schemeClr val="tx1"/>
                </a:solidFill>
              </a:rPr>
              <a:t> (or Down by law) with Roberto Benigni. </a:t>
            </a:r>
          </a:p>
          <a:p>
            <a:r>
              <a:rPr lang="en-US" b="1" dirty="0">
                <a:solidFill>
                  <a:schemeClr val="tx1"/>
                </a:solidFill>
              </a:rPr>
              <a:t>- "Do we think differently in different languages?".</a:t>
            </a:r>
          </a:p>
          <a:p>
            <a:r>
              <a:rPr lang="en-US" b="1" dirty="0">
                <a:solidFill>
                  <a:schemeClr val="tx1"/>
                </a:solidFill>
              </a:rPr>
              <a:t>- "Chimamanda Ngozi: the danger of a single story." </a:t>
            </a:r>
            <a:endParaRPr lang="pt-BR" b="1" dirty="0">
              <a:solidFill>
                <a:schemeClr val="tx1"/>
              </a:solidFill>
            </a:endParaRPr>
          </a:p>
        </p:txBody>
      </p:sp>
    </p:spTree>
    <p:extLst>
      <p:ext uri="{BB962C8B-B14F-4D97-AF65-F5344CB8AC3E}">
        <p14:creationId xmlns:p14="http://schemas.microsoft.com/office/powerpoint/2010/main" val="2412213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3C25C7-CFE3-4A24-ABCB-3E761E5E56FB}"/>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8946BADF-E62C-4E2C-B393-4872EFA887ED}"/>
              </a:ext>
            </a:extLst>
          </p:cNvPr>
          <p:cNvSpPr>
            <a:spLocks noGrp="1"/>
          </p:cNvSpPr>
          <p:nvPr>
            <p:ph idx="1"/>
          </p:nvPr>
        </p:nvSpPr>
        <p:spPr/>
        <p:txBody>
          <a:bodyPr/>
          <a:lstStyle/>
          <a:p>
            <a:r>
              <a:rPr lang="pt-BR" b="1" dirty="0">
                <a:solidFill>
                  <a:schemeClr val="tx1"/>
                </a:solidFill>
              </a:rPr>
              <a:t>- </a:t>
            </a:r>
            <a:r>
              <a:rPr lang="en-US" b="1" dirty="0">
                <a:solidFill>
                  <a:schemeClr val="tx1"/>
                </a:solidFill>
              </a:rPr>
              <a:t>Films - I liked "Arrival</a:t>
            </a:r>
          </a:p>
          <a:p>
            <a:r>
              <a:rPr lang="en-US" b="1" dirty="0">
                <a:solidFill>
                  <a:schemeClr val="tx1"/>
                </a:solidFill>
              </a:rPr>
              <a:t>- There is a music project called ´´Playing for Change`` </a:t>
            </a:r>
            <a:r>
              <a:rPr lang="en-US" b="1" dirty="0">
                <a:solidFill>
                  <a:schemeClr val="tx1"/>
                </a:solidFill>
                <a:hlinkClick r:id="rId2">
                  <a:extLst>
                    <a:ext uri="{A12FA001-AC4F-418D-AE19-62706E023703}">
                      <ahyp:hlinkClr xmlns:ahyp="http://schemas.microsoft.com/office/drawing/2018/hyperlinkcolor" val="tx"/>
                    </a:ext>
                  </a:extLst>
                </a:hlinkClick>
              </a:rPr>
              <a:t>https://www.youtube.com/watch?v=Us-TVg40ExM</a:t>
            </a:r>
            <a:endParaRPr lang="en-US" b="1" dirty="0">
              <a:solidFill>
                <a:schemeClr val="tx1"/>
              </a:solidFill>
            </a:endParaRPr>
          </a:p>
          <a:p>
            <a:r>
              <a:rPr lang="en-US" b="1" dirty="0">
                <a:solidFill>
                  <a:schemeClr val="tx1"/>
                </a:solidFill>
              </a:rPr>
              <a:t>-CAPE TOWN: BEHIND THE BEAUTY (2019) - South Africa Mini Documentary https://www.youtube.com/watch?v=aSHqPfvUNAk&amp;t=162s</a:t>
            </a:r>
            <a:endParaRPr lang="pt-BR" b="1" dirty="0">
              <a:solidFill>
                <a:schemeClr val="tx1"/>
              </a:solidFill>
            </a:endParaRPr>
          </a:p>
          <a:p>
            <a:r>
              <a:rPr lang="pt-BR" b="1" dirty="0">
                <a:solidFill>
                  <a:schemeClr val="tx1"/>
                </a:solidFill>
              </a:rPr>
              <a:t>-</a:t>
            </a:r>
            <a:r>
              <a:rPr lang="en-US" b="1" dirty="0">
                <a:solidFill>
                  <a:schemeClr val="tx1"/>
                </a:solidFill>
              </a:rPr>
              <a:t>Two texts about how women are repressed through culture and language: - Chicana’s Feminist Literature: A Re-Vision Though </a:t>
            </a:r>
            <a:r>
              <a:rPr lang="en-US" b="1" dirty="0" err="1">
                <a:solidFill>
                  <a:schemeClr val="tx1"/>
                </a:solidFill>
              </a:rPr>
              <a:t>Malintzin</a:t>
            </a:r>
            <a:r>
              <a:rPr lang="en-US" b="1" dirty="0">
                <a:solidFill>
                  <a:schemeClr val="tx1"/>
                </a:solidFill>
              </a:rPr>
              <a:t>/ or </a:t>
            </a:r>
            <a:r>
              <a:rPr lang="en-US" b="1" dirty="0" err="1">
                <a:solidFill>
                  <a:schemeClr val="tx1"/>
                </a:solidFill>
              </a:rPr>
              <a:t>Malintzin</a:t>
            </a:r>
            <a:r>
              <a:rPr lang="en-US" b="1" dirty="0">
                <a:solidFill>
                  <a:schemeClr val="tx1"/>
                </a:solidFill>
              </a:rPr>
              <a:t>: Putting Flesh Back on the Object by Norma </a:t>
            </a:r>
            <a:r>
              <a:rPr lang="en-US" b="1" dirty="0" err="1">
                <a:solidFill>
                  <a:schemeClr val="tx1"/>
                </a:solidFill>
              </a:rPr>
              <a:t>Alarcón</a:t>
            </a:r>
            <a:r>
              <a:rPr lang="en-US" b="1" dirty="0">
                <a:solidFill>
                  <a:schemeClr val="tx1"/>
                </a:solidFill>
              </a:rPr>
              <a:t> p.182 </a:t>
            </a:r>
          </a:p>
          <a:p>
            <a:r>
              <a:rPr lang="en-US" b="1" dirty="0">
                <a:solidFill>
                  <a:schemeClr val="tx1"/>
                </a:solidFill>
              </a:rPr>
              <a:t>- Byung-</a:t>
            </a:r>
            <a:r>
              <a:rPr lang="en-US" b="1" dirty="0" err="1">
                <a:solidFill>
                  <a:schemeClr val="tx1"/>
                </a:solidFill>
              </a:rPr>
              <a:t>Chul</a:t>
            </a:r>
            <a:r>
              <a:rPr lang="en-US" b="1" dirty="0">
                <a:solidFill>
                  <a:schemeClr val="tx1"/>
                </a:solidFill>
              </a:rPr>
              <a:t> Han </a:t>
            </a:r>
            <a:endParaRPr lang="pt-BR" b="1" dirty="0">
              <a:solidFill>
                <a:schemeClr val="tx1"/>
              </a:solidFill>
            </a:endParaRPr>
          </a:p>
        </p:txBody>
      </p:sp>
    </p:spTree>
    <p:extLst>
      <p:ext uri="{BB962C8B-B14F-4D97-AF65-F5344CB8AC3E}">
        <p14:creationId xmlns:p14="http://schemas.microsoft.com/office/powerpoint/2010/main" val="16946835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9D5B5C-5F60-4FE5-B48A-D6AEE8343FA9}"/>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20307EBB-9055-4B1B-AF93-D60C0B66EBFF}"/>
              </a:ext>
            </a:extLst>
          </p:cNvPr>
          <p:cNvSpPr>
            <a:spLocks noGrp="1"/>
          </p:cNvSpPr>
          <p:nvPr>
            <p:ph idx="1"/>
          </p:nvPr>
        </p:nvSpPr>
        <p:spPr>
          <a:xfrm>
            <a:off x="676656" y="2011680"/>
            <a:ext cx="11301984" cy="4754880"/>
          </a:xfrm>
        </p:spPr>
        <p:txBody>
          <a:bodyPr/>
          <a:lstStyle/>
          <a:p>
            <a:r>
              <a:rPr lang="pt-BR" b="1" dirty="0">
                <a:solidFill>
                  <a:schemeClr val="tx1"/>
                </a:solidFill>
              </a:rPr>
              <a:t>- </a:t>
            </a:r>
            <a:r>
              <a:rPr lang="en-US" b="1" dirty="0">
                <a:solidFill>
                  <a:schemeClr val="tx1"/>
                </a:solidFill>
              </a:rPr>
              <a:t>"The Paper Menagerie" is an amazing short story by author Ken Liu </a:t>
            </a:r>
          </a:p>
          <a:p>
            <a:r>
              <a:rPr lang="en-US" b="1" dirty="0">
                <a:solidFill>
                  <a:schemeClr val="tx1"/>
                </a:solidFill>
              </a:rPr>
              <a:t>- The movie "Slumdog Millionaire" </a:t>
            </a:r>
          </a:p>
          <a:p>
            <a:r>
              <a:rPr lang="en-US" b="1" dirty="0">
                <a:solidFill>
                  <a:schemeClr val="tx1"/>
                </a:solidFill>
              </a:rPr>
              <a:t>- some contributions in a file called "Idea Pot". </a:t>
            </a:r>
          </a:p>
          <a:p>
            <a:r>
              <a:rPr lang="en-US" b="1" dirty="0">
                <a:solidFill>
                  <a:schemeClr val="tx1"/>
                </a:solidFill>
              </a:rPr>
              <a:t>- "Street Food". </a:t>
            </a:r>
          </a:p>
          <a:p>
            <a:r>
              <a:rPr lang="en-US" b="1" dirty="0">
                <a:solidFill>
                  <a:schemeClr val="tx1"/>
                </a:solidFill>
              </a:rPr>
              <a:t>-</a:t>
            </a:r>
            <a:r>
              <a:rPr lang="pt-BR" b="1" dirty="0">
                <a:solidFill>
                  <a:schemeClr val="tx1"/>
                </a:solidFill>
              </a:rPr>
              <a:t>BOURDIEU, P. Futuro de classe e causalidade do provável</a:t>
            </a:r>
          </a:p>
          <a:p>
            <a:r>
              <a:rPr lang="pt-BR" b="1" dirty="0">
                <a:solidFill>
                  <a:schemeClr val="tx1"/>
                </a:solidFill>
              </a:rPr>
              <a:t>- </a:t>
            </a:r>
            <a:r>
              <a:rPr lang="en-US" b="1" dirty="0">
                <a:solidFill>
                  <a:schemeClr val="tx1"/>
                </a:solidFill>
              </a:rPr>
              <a:t>film "Coach Carter". </a:t>
            </a:r>
          </a:p>
          <a:p>
            <a:r>
              <a:rPr lang="en-US" b="1" dirty="0">
                <a:solidFill>
                  <a:schemeClr val="tx1"/>
                </a:solidFill>
              </a:rPr>
              <a:t>- film: The Mist, </a:t>
            </a:r>
          </a:p>
          <a:p>
            <a:r>
              <a:rPr lang="en-US" b="1" dirty="0">
                <a:solidFill>
                  <a:schemeClr val="tx1"/>
                </a:solidFill>
              </a:rPr>
              <a:t>-films: "Period. End of sentence" and "American Factory", </a:t>
            </a:r>
          </a:p>
          <a:p>
            <a:r>
              <a:rPr lang="en-US" b="1" dirty="0">
                <a:solidFill>
                  <a:schemeClr val="tx1"/>
                </a:solidFill>
              </a:rPr>
              <a:t>-audiobooks.</a:t>
            </a:r>
          </a:p>
          <a:p>
            <a:r>
              <a:rPr lang="en-US" b="1" dirty="0">
                <a:solidFill>
                  <a:schemeClr val="tx1"/>
                </a:solidFill>
              </a:rPr>
              <a:t>-'Sorry, we missed you', 'I, Daniel Blake', '</a:t>
            </a:r>
            <a:r>
              <a:rPr lang="en-US" b="1" dirty="0" err="1">
                <a:solidFill>
                  <a:schemeClr val="tx1"/>
                </a:solidFill>
              </a:rPr>
              <a:t>Dogville</a:t>
            </a:r>
            <a:r>
              <a:rPr lang="en-US" b="1" dirty="0">
                <a:solidFill>
                  <a:schemeClr val="tx1"/>
                </a:solidFill>
              </a:rPr>
              <a:t>' and 'Da 5 Bloods'.</a:t>
            </a:r>
            <a:endParaRPr lang="pt-BR" b="1" dirty="0">
              <a:solidFill>
                <a:schemeClr val="tx1"/>
              </a:solidFill>
            </a:endParaRPr>
          </a:p>
          <a:p>
            <a:endParaRPr lang="pt-BR" dirty="0"/>
          </a:p>
        </p:txBody>
      </p:sp>
      <p:sp>
        <p:nvSpPr>
          <p:cNvPr id="4" name="Retângulo: Cantos Arredondados 3">
            <a:extLst>
              <a:ext uri="{FF2B5EF4-FFF2-40B4-BE49-F238E27FC236}">
                <a16:creationId xmlns:a16="http://schemas.microsoft.com/office/drawing/2014/main" id="{41B0D223-5802-4948-A8FE-6ABC5F2C385F}"/>
              </a:ext>
            </a:extLst>
          </p:cNvPr>
          <p:cNvSpPr/>
          <p:nvPr/>
        </p:nvSpPr>
        <p:spPr>
          <a:xfrm>
            <a:off x="676656" y="225213"/>
            <a:ext cx="10590277" cy="16581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b="1" dirty="0"/>
              <a:t>I WISH I HAD 6 HOURS EVERY WEEK!!!</a:t>
            </a:r>
          </a:p>
        </p:txBody>
      </p:sp>
    </p:spTree>
    <p:extLst>
      <p:ext uri="{BB962C8B-B14F-4D97-AF65-F5344CB8AC3E}">
        <p14:creationId xmlns:p14="http://schemas.microsoft.com/office/powerpoint/2010/main" val="12778647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26B206-DF6C-43A3-9F65-8FCC6AD3F6F4}"/>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CE6E798F-D28E-4CF9-AFB5-5F2153BEF260}"/>
              </a:ext>
            </a:extLst>
          </p:cNvPr>
          <p:cNvSpPr>
            <a:spLocks noGrp="1"/>
          </p:cNvSpPr>
          <p:nvPr>
            <p:ph idx="1"/>
          </p:nvPr>
        </p:nvSpPr>
        <p:spPr/>
        <p:txBody>
          <a:bodyPr/>
          <a:lstStyle/>
          <a:p>
            <a:endParaRPr lang="pt-BR"/>
          </a:p>
        </p:txBody>
      </p:sp>
      <p:pic>
        <p:nvPicPr>
          <p:cNvPr id="4" name="Imagem 3">
            <a:extLst>
              <a:ext uri="{FF2B5EF4-FFF2-40B4-BE49-F238E27FC236}">
                <a16:creationId xmlns:a16="http://schemas.microsoft.com/office/drawing/2014/main" id="{C1EABB2F-FFC4-44F6-BC17-9BCF6B789CB7}"/>
              </a:ext>
            </a:extLst>
          </p:cNvPr>
          <p:cNvPicPr>
            <a:picLocks noChangeAspect="1"/>
          </p:cNvPicPr>
          <p:nvPr/>
        </p:nvPicPr>
        <p:blipFill rotWithShape="1">
          <a:blip r:embed="rId2"/>
          <a:srcRect l="8250" t="17889" r="8393" b="15733"/>
          <a:stretch/>
        </p:blipFill>
        <p:spPr>
          <a:xfrm>
            <a:off x="-102910" y="209006"/>
            <a:ext cx="12438754" cy="5568860"/>
          </a:xfrm>
          <a:prstGeom prst="rect">
            <a:avLst/>
          </a:prstGeom>
        </p:spPr>
      </p:pic>
    </p:spTree>
    <p:extLst>
      <p:ext uri="{BB962C8B-B14F-4D97-AF65-F5344CB8AC3E}">
        <p14:creationId xmlns:p14="http://schemas.microsoft.com/office/powerpoint/2010/main" val="421193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17413D-3CE6-45C5-B7BF-81EC3DD5B2D6}"/>
              </a:ext>
            </a:extLst>
          </p:cNvPr>
          <p:cNvSpPr>
            <a:spLocks noGrp="1"/>
          </p:cNvSpPr>
          <p:nvPr>
            <p:ph type="title"/>
          </p:nvPr>
        </p:nvSpPr>
        <p:spPr>
          <a:xfrm>
            <a:off x="704850" y="1593427"/>
            <a:ext cx="10782300" cy="4611430"/>
          </a:xfrm>
        </p:spPr>
        <p:txBody>
          <a:bodyPr vert="horz" lIns="91440" tIns="45720" rIns="91440" bIns="45720" rtlCol="0" anchor="b">
            <a:normAutofit fontScale="90000"/>
          </a:bodyPr>
          <a:lstStyle/>
          <a:p>
            <a:pPr>
              <a:lnSpc>
                <a:spcPct val="80000"/>
              </a:lnSpc>
            </a:pPr>
            <a:r>
              <a:rPr lang="en-US" sz="6600" dirty="0">
                <a:solidFill>
                  <a:srgbClr val="FFFFFF"/>
                </a:solidFill>
              </a:rPr>
              <a:t>C1 – Intro – notions of L&amp;C</a:t>
            </a:r>
            <a:br>
              <a:rPr lang="en-US" sz="6600" dirty="0">
                <a:solidFill>
                  <a:srgbClr val="FFFFFF"/>
                </a:solidFill>
              </a:rPr>
            </a:br>
            <a:br>
              <a:rPr lang="en-US" sz="6600" dirty="0">
                <a:solidFill>
                  <a:srgbClr val="FFFFFF"/>
                </a:solidFill>
              </a:rPr>
            </a:br>
            <a:r>
              <a:rPr lang="en-US" sz="6600" dirty="0">
                <a:solidFill>
                  <a:srgbClr val="FFFFFF"/>
                </a:solidFill>
              </a:rPr>
              <a:t>C2 – What is language? A system  </a:t>
            </a:r>
            <a:br>
              <a:rPr lang="en-US" sz="6600" dirty="0">
                <a:solidFill>
                  <a:srgbClr val="FFFFFF"/>
                </a:solidFill>
              </a:rPr>
            </a:br>
            <a:br>
              <a:rPr lang="en-US" sz="6600" dirty="0">
                <a:solidFill>
                  <a:srgbClr val="FFFFFF"/>
                </a:solidFill>
              </a:rPr>
            </a:br>
            <a:r>
              <a:rPr lang="en-US" sz="6600" dirty="0">
                <a:solidFill>
                  <a:srgbClr val="FFFFFF"/>
                </a:solidFill>
              </a:rPr>
              <a:t>C3 – Modernity x Post-</a:t>
            </a:r>
            <a:r>
              <a:rPr lang="en-US" sz="6600" dirty="0" err="1">
                <a:solidFill>
                  <a:srgbClr val="FFFFFF"/>
                </a:solidFill>
              </a:rPr>
              <a:t>Modenity</a:t>
            </a:r>
            <a:r>
              <a:rPr lang="en-US" sz="6600" dirty="0">
                <a:solidFill>
                  <a:srgbClr val="FFFFFF"/>
                </a:solidFill>
              </a:rPr>
              <a:t>  + post-structuralism &gt;&gt;</a:t>
            </a:r>
            <a:r>
              <a:rPr lang="en-US" sz="6600" dirty="0" err="1">
                <a:solidFill>
                  <a:srgbClr val="FFFFFF"/>
                </a:solidFill>
              </a:rPr>
              <a:t>lgg</a:t>
            </a:r>
            <a:r>
              <a:rPr lang="en-US" sz="6600" dirty="0">
                <a:solidFill>
                  <a:srgbClr val="FFFFFF"/>
                </a:solidFill>
              </a:rPr>
              <a:t> as a SOCIAL and CONTEXTUAL practice</a:t>
            </a:r>
          </a:p>
        </p:txBody>
      </p:sp>
    </p:spTree>
    <p:extLst>
      <p:ext uri="{BB962C8B-B14F-4D97-AF65-F5344CB8AC3E}">
        <p14:creationId xmlns:p14="http://schemas.microsoft.com/office/powerpoint/2010/main" val="142263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0772775" cy="1658198"/>
          </a:xfrm>
        </p:spPr>
        <p:txBody>
          <a:bodyPr>
            <a:normAutofit/>
          </a:bodyPr>
          <a:lstStyle/>
          <a:p>
            <a:pPr algn="ctr"/>
            <a:r>
              <a:rPr lang="pt-BR" dirty="0"/>
              <a:t>KRAMSCH, 2009</a:t>
            </a:r>
            <a:br>
              <a:rPr lang="pt-BR" dirty="0"/>
            </a:br>
            <a:r>
              <a:rPr lang="pt-BR" dirty="0" err="1"/>
              <a:t>language</a:t>
            </a:r>
            <a:r>
              <a:rPr lang="pt-BR" dirty="0"/>
              <a:t>  </a:t>
            </a:r>
            <a:r>
              <a:rPr lang="pt-BR" dirty="0" err="1"/>
              <a:t>and</a:t>
            </a:r>
            <a:r>
              <a:rPr lang="pt-BR" dirty="0"/>
              <a:t> </a:t>
            </a:r>
            <a:r>
              <a:rPr lang="pt-BR" dirty="0" err="1"/>
              <a:t>culture</a:t>
            </a:r>
            <a:r>
              <a:rPr lang="pt-BR" dirty="0"/>
              <a:t>... </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5105" y="1658198"/>
            <a:ext cx="7453477" cy="4959950"/>
          </a:xfrm>
          <a:prstGeom prst="rect">
            <a:avLst/>
          </a:prstGeom>
          <a:ln>
            <a:noFill/>
          </a:ln>
          <a:effectLst>
            <a:softEdge rad="112500"/>
          </a:effectLst>
        </p:spPr>
      </p:pic>
    </p:spTree>
    <p:extLst>
      <p:ext uri="{BB962C8B-B14F-4D97-AF65-F5344CB8AC3E}">
        <p14:creationId xmlns:p14="http://schemas.microsoft.com/office/powerpoint/2010/main" val="8875850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03C0CC-5245-4C1B-8085-D72AF3356632}"/>
              </a:ext>
            </a:extLst>
          </p:cNvPr>
          <p:cNvSpPr>
            <a:spLocks noGrp="1"/>
          </p:cNvSpPr>
          <p:nvPr>
            <p:ph type="title"/>
          </p:nvPr>
        </p:nvSpPr>
        <p:spPr/>
        <p:txBody>
          <a:bodyPr/>
          <a:lstStyle/>
          <a:p>
            <a:r>
              <a:rPr lang="pt-BR" dirty="0"/>
              <a:t>Claire </a:t>
            </a:r>
            <a:r>
              <a:rPr lang="pt-BR" dirty="0" err="1"/>
              <a:t>Kramsch</a:t>
            </a:r>
            <a:endParaRPr lang="pt-BR" dirty="0"/>
          </a:p>
        </p:txBody>
      </p:sp>
      <p:sp>
        <p:nvSpPr>
          <p:cNvPr id="3" name="Espaço Reservado para Conteúdo 2">
            <a:extLst>
              <a:ext uri="{FF2B5EF4-FFF2-40B4-BE49-F238E27FC236}">
                <a16:creationId xmlns:a16="http://schemas.microsoft.com/office/drawing/2014/main" id="{B4221777-8301-4999-B353-94D4DA593B92}"/>
              </a:ext>
            </a:extLst>
          </p:cNvPr>
          <p:cNvSpPr>
            <a:spLocks noGrp="1"/>
          </p:cNvSpPr>
          <p:nvPr>
            <p:ph idx="1"/>
          </p:nvPr>
        </p:nvSpPr>
        <p:spPr>
          <a:xfrm>
            <a:off x="226095" y="1828800"/>
            <a:ext cx="6102967" cy="3766185"/>
          </a:xfrm>
        </p:spPr>
        <p:txBody>
          <a:bodyPr/>
          <a:lstStyle/>
          <a:p>
            <a:r>
              <a:rPr lang="pt-BR" b="1" dirty="0">
                <a:solidFill>
                  <a:schemeClr val="tx1"/>
                </a:solidFill>
              </a:rPr>
              <a:t>-</a:t>
            </a:r>
            <a:r>
              <a:rPr lang="en-US" b="1" dirty="0">
                <a:solidFill>
                  <a:schemeClr val="tx1"/>
                </a:solidFill>
              </a:rPr>
              <a:t>Applied linguistics; Social, cultural and stylistic approaches to language study; Discourse analysis; Multilingualism; Second language acquisition</a:t>
            </a:r>
          </a:p>
        </p:txBody>
      </p:sp>
      <p:pic>
        <p:nvPicPr>
          <p:cNvPr id="4" name="Imagem 3">
            <a:extLst>
              <a:ext uri="{FF2B5EF4-FFF2-40B4-BE49-F238E27FC236}">
                <a16:creationId xmlns:a16="http://schemas.microsoft.com/office/drawing/2014/main" id="{C86E65F3-8327-45C1-B32F-80D3A3783079}"/>
              </a:ext>
            </a:extLst>
          </p:cNvPr>
          <p:cNvPicPr>
            <a:picLocks noChangeAspect="1"/>
          </p:cNvPicPr>
          <p:nvPr/>
        </p:nvPicPr>
        <p:blipFill rotWithShape="1">
          <a:blip r:embed="rId2"/>
          <a:srcRect l="65679" t="26274" r="11640" b="33706"/>
          <a:stretch/>
        </p:blipFill>
        <p:spPr>
          <a:xfrm>
            <a:off x="6679356" y="744584"/>
            <a:ext cx="5292277" cy="5250088"/>
          </a:xfrm>
          <a:prstGeom prst="rect">
            <a:avLst/>
          </a:prstGeom>
          <a:ln>
            <a:noFill/>
          </a:ln>
          <a:effectLst>
            <a:softEdge rad="112500"/>
          </a:effectLst>
        </p:spPr>
      </p:pic>
      <p:pic>
        <p:nvPicPr>
          <p:cNvPr id="5" name="Imagem 4">
            <a:extLst>
              <a:ext uri="{FF2B5EF4-FFF2-40B4-BE49-F238E27FC236}">
                <a16:creationId xmlns:a16="http://schemas.microsoft.com/office/drawing/2014/main" id="{D73E326E-D4E7-4817-9BA5-6EA110E4A839}"/>
              </a:ext>
            </a:extLst>
          </p:cNvPr>
          <p:cNvPicPr>
            <a:picLocks noChangeAspect="1"/>
          </p:cNvPicPr>
          <p:nvPr/>
        </p:nvPicPr>
        <p:blipFill rotWithShape="1">
          <a:blip r:embed="rId3"/>
          <a:srcRect l="68654" t="25141" r="15539" b="47486"/>
          <a:stretch/>
        </p:blipFill>
        <p:spPr>
          <a:xfrm>
            <a:off x="2248940" y="2941519"/>
            <a:ext cx="3942853" cy="3838664"/>
          </a:xfrm>
          <a:prstGeom prst="rect">
            <a:avLst/>
          </a:prstGeom>
          <a:ln>
            <a:noFill/>
          </a:ln>
          <a:effectLst>
            <a:softEdge rad="112500"/>
          </a:effectLst>
        </p:spPr>
      </p:pic>
    </p:spTree>
    <p:extLst>
      <p:ext uri="{BB962C8B-B14F-4D97-AF65-F5344CB8AC3E}">
        <p14:creationId xmlns:p14="http://schemas.microsoft.com/office/powerpoint/2010/main" val="30151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57225" y="499533"/>
            <a:ext cx="7115176" cy="1658198"/>
          </a:xfrm>
        </p:spPr>
        <p:txBody>
          <a:bodyPr>
            <a:normAutofit/>
          </a:bodyPr>
          <a:lstStyle/>
          <a:p>
            <a:r>
              <a:rPr lang="pt-BR" dirty="0"/>
              <a:t>KRAMSCH, CULTURE AND NATURE</a:t>
            </a:r>
          </a:p>
        </p:txBody>
      </p:sp>
      <p:sp>
        <p:nvSpPr>
          <p:cNvPr id="3" name="Espaço Reservado para Conteúdo 2"/>
          <p:cNvSpPr>
            <a:spLocks noGrp="1"/>
          </p:cNvSpPr>
          <p:nvPr>
            <p:ph idx="1"/>
          </p:nvPr>
        </p:nvSpPr>
        <p:spPr>
          <a:xfrm>
            <a:off x="154746" y="2025747"/>
            <a:ext cx="7821636" cy="4698609"/>
          </a:xfrm>
        </p:spPr>
        <p:txBody>
          <a:bodyPr>
            <a:normAutofit/>
          </a:bodyPr>
          <a:lstStyle/>
          <a:p>
            <a:r>
              <a:rPr lang="pt-BR" sz="2800" b="1" dirty="0">
                <a:solidFill>
                  <a:schemeClr val="tx1"/>
                </a:solidFill>
              </a:rPr>
              <a:t>“</a:t>
            </a:r>
            <a:r>
              <a:rPr lang="pt-BR" sz="2800" b="1" dirty="0" err="1">
                <a:solidFill>
                  <a:schemeClr val="tx1"/>
                </a:solidFill>
              </a:rPr>
              <a:t>One</a:t>
            </a:r>
            <a:r>
              <a:rPr lang="pt-BR" sz="2800" b="1" dirty="0">
                <a:solidFill>
                  <a:schemeClr val="tx1"/>
                </a:solidFill>
              </a:rPr>
              <a:t> </a:t>
            </a:r>
            <a:r>
              <a:rPr lang="pt-BR" sz="2800" b="1" dirty="0" err="1">
                <a:solidFill>
                  <a:schemeClr val="tx1"/>
                </a:solidFill>
              </a:rPr>
              <a:t>way</a:t>
            </a:r>
            <a:r>
              <a:rPr lang="pt-BR" sz="2800" b="1" dirty="0">
                <a:solidFill>
                  <a:schemeClr val="tx1"/>
                </a:solidFill>
              </a:rPr>
              <a:t> </a:t>
            </a:r>
            <a:r>
              <a:rPr lang="pt-BR" sz="2800" b="1" dirty="0" err="1">
                <a:solidFill>
                  <a:schemeClr val="tx1"/>
                </a:solidFill>
              </a:rPr>
              <a:t>of</a:t>
            </a:r>
            <a:r>
              <a:rPr lang="pt-BR" sz="2800" b="1" dirty="0">
                <a:solidFill>
                  <a:schemeClr val="tx1"/>
                </a:solidFill>
              </a:rPr>
              <a:t> </a:t>
            </a:r>
            <a:r>
              <a:rPr lang="pt-BR" sz="2800" b="1" dirty="0" err="1">
                <a:solidFill>
                  <a:schemeClr val="tx1"/>
                </a:solidFill>
              </a:rPr>
              <a:t>thinking</a:t>
            </a:r>
            <a:r>
              <a:rPr lang="pt-BR" sz="2800" b="1" dirty="0">
                <a:solidFill>
                  <a:schemeClr val="tx1"/>
                </a:solidFill>
              </a:rPr>
              <a:t> </a:t>
            </a:r>
            <a:r>
              <a:rPr lang="pt-BR" sz="2800" b="1" dirty="0" err="1">
                <a:solidFill>
                  <a:schemeClr val="tx1"/>
                </a:solidFill>
              </a:rPr>
              <a:t>about</a:t>
            </a:r>
            <a:r>
              <a:rPr lang="pt-BR" sz="2800" b="1" dirty="0">
                <a:solidFill>
                  <a:schemeClr val="tx1"/>
                </a:solidFill>
              </a:rPr>
              <a:t> </a:t>
            </a:r>
            <a:r>
              <a:rPr lang="pt-BR" sz="2800" b="1" dirty="0" err="1">
                <a:solidFill>
                  <a:schemeClr val="tx1"/>
                </a:solidFill>
              </a:rPr>
              <a:t>culture</a:t>
            </a:r>
            <a:r>
              <a:rPr lang="pt-BR" sz="2800" b="1" dirty="0">
                <a:solidFill>
                  <a:schemeClr val="tx1"/>
                </a:solidFill>
              </a:rPr>
              <a:t> </a:t>
            </a:r>
            <a:r>
              <a:rPr lang="pt-BR" sz="2800" b="1" dirty="0" err="1">
                <a:solidFill>
                  <a:schemeClr val="tx1"/>
                </a:solidFill>
              </a:rPr>
              <a:t>is</a:t>
            </a:r>
            <a:r>
              <a:rPr lang="pt-BR" sz="2800" b="1" dirty="0">
                <a:solidFill>
                  <a:schemeClr val="tx1"/>
                </a:solidFill>
              </a:rPr>
              <a:t> </a:t>
            </a:r>
            <a:r>
              <a:rPr lang="pt-BR" sz="2800" b="1" dirty="0" err="1">
                <a:solidFill>
                  <a:schemeClr val="tx1"/>
                </a:solidFill>
              </a:rPr>
              <a:t>to</a:t>
            </a:r>
            <a:r>
              <a:rPr lang="pt-BR" sz="2800" b="1" dirty="0">
                <a:solidFill>
                  <a:schemeClr val="tx1"/>
                </a:solidFill>
              </a:rPr>
              <a:t> </a:t>
            </a:r>
            <a:r>
              <a:rPr lang="pt-BR" sz="2800" b="1" dirty="0" err="1">
                <a:solidFill>
                  <a:schemeClr val="tx1"/>
                </a:solidFill>
              </a:rPr>
              <a:t>contrast</a:t>
            </a:r>
            <a:r>
              <a:rPr lang="pt-BR" sz="2800" b="1" dirty="0">
                <a:solidFill>
                  <a:schemeClr val="tx1"/>
                </a:solidFill>
              </a:rPr>
              <a:t> it </a:t>
            </a:r>
            <a:r>
              <a:rPr lang="pt-BR" sz="2800" b="1" dirty="0" err="1">
                <a:solidFill>
                  <a:schemeClr val="tx1"/>
                </a:solidFill>
              </a:rPr>
              <a:t>with</a:t>
            </a:r>
            <a:r>
              <a:rPr lang="pt-BR" sz="2800" b="1" dirty="0">
                <a:solidFill>
                  <a:schemeClr val="tx1"/>
                </a:solidFill>
              </a:rPr>
              <a:t> </a:t>
            </a:r>
            <a:r>
              <a:rPr lang="pt-BR" sz="2800" b="1" dirty="0" err="1">
                <a:solidFill>
                  <a:schemeClr val="tx1"/>
                </a:solidFill>
              </a:rPr>
              <a:t>nature</a:t>
            </a:r>
            <a:r>
              <a:rPr lang="pt-BR" sz="2800" b="1" dirty="0">
                <a:solidFill>
                  <a:schemeClr val="tx1"/>
                </a:solidFill>
              </a:rPr>
              <a:t>. </a:t>
            </a:r>
            <a:r>
              <a:rPr lang="pt-BR" sz="2800" b="1" dirty="0" err="1">
                <a:solidFill>
                  <a:schemeClr val="tx1"/>
                </a:solidFill>
              </a:rPr>
              <a:t>Nature</a:t>
            </a:r>
            <a:r>
              <a:rPr lang="pt-BR" sz="2800" b="1" dirty="0">
                <a:solidFill>
                  <a:schemeClr val="tx1"/>
                </a:solidFill>
              </a:rPr>
              <a:t> </a:t>
            </a:r>
            <a:r>
              <a:rPr lang="pt-BR" sz="2800" b="1" dirty="0" err="1">
                <a:solidFill>
                  <a:schemeClr val="tx1"/>
                </a:solidFill>
              </a:rPr>
              <a:t>refers</a:t>
            </a:r>
            <a:r>
              <a:rPr lang="pt-BR" sz="2800" b="1" dirty="0">
                <a:solidFill>
                  <a:schemeClr val="tx1"/>
                </a:solidFill>
              </a:rPr>
              <a:t> </a:t>
            </a:r>
            <a:r>
              <a:rPr lang="pt-BR" sz="2800" b="1" dirty="0" err="1">
                <a:solidFill>
                  <a:schemeClr val="tx1"/>
                </a:solidFill>
              </a:rPr>
              <a:t>to</a:t>
            </a:r>
            <a:r>
              <a:rPr lang="pt-BR" sz="2800" b="1" dirty="0">
                <a:solidFill>
                  <a:schemeClr val="tx1"/>
                </a:solidFill>
              </a:rPr>
              <a:t> </a:t>
            </a:r>
            <a:r>
              <a:rPr lang="pt-BR" sz="2800" b="1" dirty="0" err="1">
                <a:solidFill>
                  <a:schemeClr val="tx1"/>
                </a:solidFill>
              </a:rPr>
              <a:t>what</a:t>
            </a:r>
            <a:r>
              <a:rPr lang="pt-BR" sz="2800" b="1" dirty="0">
                <a:solidFill>
                  <a:schemeClr val="tx1"/>
                </a:solidFill>
              </a:rPr>
              <a:t>  </a:t>
            </a:r>
            <a:r>
              <a:rPr lang="pt-BR" sz="2800" b="1" dirty="0" err="1">
                <a:solidFill>
                  <a:schemeClr val="tx1"/>
                </a:solidFill>
              </a:rPr>
              <a:t>is</a:t>
            </a:r>
            <a:r>
              <a:rPr lang="pt-BR" sz="2800" b="1" dirty="0">
                <a:solidFill>
                  <a:schemeClr val="tx1"/>
                </a:solidFill>
              </a:rPr>
              <a:t> </a:t>
            </a:r>
            <a:r>
              <a:rPr lang="pt-BR" sz="2800" b="1" dirty="0" err="1">
                <a:solidFill>
                  <a:schemeClr val="tx1"/>
                </a:solidFill>
              </a:rPr>
              <a:t>born</a:t>
            </a:r>
            <a:r>
              <a:rPr lang="pt-BR" sz="2800" b="1" dirty="0">
                <a:solidFill>
                  <a:schemeClr val="tx1"/>
                </a:solidFill>
              </a:rPr>
              <a:t> </a:t>
            </a:r>
            <a:r>
              <a:rPr lang="pt-BR" sz="2800" b="1" dirty="0" err="1">
                <a:solidFill>
                  <a:schemeClr val="tx1"/>
                </a:solidFill>
              </a:rPr>
              <a:t>and</a:t>
            </a:r>
            <a:r>
              <a:rPr lang="pt-BR" sz="2800" b="1" dirty="0">
                <a:solidFill>
                  <a:schemeClr val="tx1"/>
                </a:solidFill>
              </a:rPr>
              <a:t> </a:t>
            </a:r>
            <a:r>
              <a:rPr lang="pt-BR" sz="2800" b="1" dirty="0" err="1">
                <a:solidFill>
                  <a:schemeClr val="tx1"/>
                </a:solidFill>
              </a:rPr>
              <a:t>grows</a:t>
            </a:r>
            <a:r>
              <a:rPr lang="pt-BR" sz="2800" b="1" dirty="0">
                <a:solidFill>
                  <a:schemeClr val="tx1"/>
                </a:solidFill>
              </a:rPr>
              <a:t> </a:t>
            </a:r>
            <a:r>
              <a:rPr lang="pt-BR" sz="2800" b="1" dirty="0" err="1">
                <a:solidFill>
                  <a:schemeClr val="tx1"/>
                </a:solidFill>
              </a:rPr>
              <a:t>organically</a:t>
            </a:r>
            <a:r>
              <a:rPr lang="pt-BR" sz="2800" b="1" dirty="0">
                <a:solidFill>
                  <a:schemeClr val="tx1"/>
                </a:solidFill>
              </a:rPr>
              <a:t> (</a:t>
            </a:r>
            <a:r>
              <a:rPr lang="pt-BR" sz="2800" b="1" dirty="0" err="1">
                <a:solidFill>
                  <a:schemeClr val="tx1"/>
                </a:solidFill>
              </a:rPr>
              <a:t>from</a:t>
            </a:r>
            <a:r>
              <a:rPr lang="pt-BR" sz="2800" b="1" dirty="0">
                <a:solidFill>
                  <a:schemeClr val="tx1"/>
                </a:solidFill>
              </a:rPr>
              <a:t> </a:t>
            </a:r>
            <a:r>
              <a:rPr lang="pt-BR" sz="2800" b="1" dirty="0" err="1">
                <a:solidFill>
                  <a:schemeClr val="tx1"/>
                </a:solidFill>
              </a:rPr>
              <a:t>the</a:t>
            </a:r>
            <a:r>
              <a:rPr lang="pt-BR" sz="2800" b="1" dirty="0">
                <a:solidFill>
                  <a:schemeClr val="tx1"/>
                </a:solidFill>
              </a:rPr>
              <a:t> </a:t>
            </a:r>
            <a:r>
              <a:rPr lang="pt-BR" sz="2800" b="1" dirty="0" err="1">
                <a:solidFill>
                  <a:schemeClr val="tx1"/>
                </a:solidFill>
              </a:rPr>
              <a:t>Latin</a:t>
            </a:r>
            <a:r>
              <a:rPr lang="pt-BR" sz="2800" b="1" dirty="0">
                <a:solidFill>
                  <a:schemeClr val="tx1"/>
                </a:solidFill>
              </a:rPr>
              <a:t> </a:t>
            </a:r>
            <a:r>
              <a:rPr lang="pt-BR" sz="2800" b="1" dirty="0" err="1">
                <a:solidFill>
                  <a:schemeClr val="tx1"/>
                </a:solidFill>
              </a:rPr>
              <a:t>nascere</a:t>
            </a:r>
            <a:r>
              <a:rPr lang="pt-BR" sz="2800" b="1" dirty="0">
                <a:solidFill>
                  <a:schemeClr val="tx1"/>
                </a:solidFill>
              </a:rPr>
              <a:t>: </a:t>
            </a:r>
            <a:r>
              <a:rPr lang="pt-BR" sz="2800" b="1" dirty="0" err="1">
                <a:solidFill>
                  <a:schemeClr val="tx1"/>
                </a:solidFill>
              </a:rPr>
              <a:t>to</a:t>
            </a:r>
            <a:r>
              <a:rPr lang="pt-BR" sz="2800" b="1" dirty="0">
                <a:solidFill>
                  <a:schemeClr val="tx1"/>
                </a:solidFill>
              </a:rPr>
              <a:t> </a:t>
            </a:r>
            <a:r>
              <a:rPr lang="pt-BR" sz="2800" b="1" dirty="0" err="1">
                <a:solidFill>
                  <a:schemeClr val="tx1"/>
                </a:solidFill>
              </a:rPr>
              <a:t>be</a:t>
            </a:r>
            <a:r>
              <a:rPr lang="pt-BR" sz="2800" b="1" dirty="0">
                <a:solidFill>
                  <a:schemeClr val="tx1"/>
                </a:solidFill>
              </a:rPr>
              <a:t> </a:t>
            </a:r>
            <a:r>
              <a:rPr lang="pt-BR" sz="2800" b="1" dirty="0" err="1">
                <a:solidFill>
                  <a:schemeClr val="tx1"/>
                </a:solidFill>
              </a:rPr>
              <a:t>born</a:t>
            </a:r>
            <a:r>
              <a:rPr lang="pt-BR" sz="2800" b="1" dirty="0">
                <a:solidFill>
                  <a:schemeClr val="tx1"/>
                </a:solidFill>
              </a:rPr>
              <a:t>); </a:t>
            </a:r>
            <a:r>
              <a:rPr lang="pt-BR" sz="2800" b="1" dirty="0" err="1">
                <a:solidFill>
                  <a:schemeClr val="tx1"/>
                </a:solidFill>
              </a:rPr>
              <a:t>culture</a:t>
            </a:r>
            <a:r>
              <a:rPr lang="pt-BR" sz="2800" b="1" dirty="0">
                <a:solidFill>
                  <a:schemeClr val="tx1"/>
                </a:solidFill>
              </a:rPr>
              <a:t> </a:t>
            </a:r>
            <a:r>
              <a:rPr lang="pt-BR" sz="2800" b="1" dirty="0" err="1">
                <a:solidFill>
                  <a:schemeClr val="tx1"/>
                </a:solidFill>
              </a:rPr>
              <a:t>refers</a:t>
            </a:r>
            <a:r>
              <a:rPr lang="pt-BR" sz="2800" b="1" dirty="0">
                <a:solidFill>
                  <a:schemeClr val="tx1"/>
                </a:solidFill>
              </a:rPr>
              <a:t> </a:t>
            </a:r>
            <a:r>
              <a:rPr lang="pt-BR" sz="2800" b="1" dirty="0" err="1">
                <a:solidFill>
                  <a:schemeClr val="tx1"/>
                </a:solidFill>
              </a:rPr>
              <a:t>to</a:t>
            </a:r>
            <a:r>
              <a:rPr lang="pt-BR" sz="2800" b="1" dirty="0">
                <a:solidFill>
                  <a:schemeClr val="tx1"/>
                </a:solidFill>
              </a:rPr>
              <a:t> </a:t>
            </a:r>
            <a:r>
              <a:rPr lang="pt-BR" sz="2800" b="1" dirty="0" err="1">
                <a:solidFill>
                  <a:schemeClr val="tx1"/>
                </a:solidFill>
              </a:rPr>
              <a:t>what</a:t>
            </a:r>
            <a:r>
              <a:rPr lang="pt-BR" sz="2800" b="1" dirty="0">
                <a:solidFill>
                  <a:schemeClr val="tx1"/>
                </a:solidFill>
              </a:rPr>
              <a:t> </a:t>
            </a:r>
            <a:r>
              <a:rPr lang="pt-BR" sz="2800" b="1" dirty="0" err="1">
                <a:solidFill>
                  <a:schemeClr val="tx1"/>
                </a:solidFill>
              </a:rPr>
              <a:t>has</a:t>
            </a:r>
            <a:r>
              <a:rPr lang="pt-BR" sz="2800" b="1" dirty="0">
                <a:solidFill>
                  <a:schemeClr val="tx1"/>
                </a:solidFill>
              </a:rPr>
              <a:t> </a:t>
            </a:r>
            <a:r>
              <a:rPr lang="pt-BR" sz="2800" b="1" dirty="0" err="1">
                <a:solidFill>
                  <a:schemeClr val="tx1"/>
                </a:solidFill>
              </a:rPr>
              <a:t>been</a:t>
            </a:r>
            <a:r>
              <a:rPr lang="pt-BR" sz="2800" b="1" dirty="0">
                <a:solidFill>
                  <a:schemeClr val="tx1"/>
                </a:solidFill>
              </a:rPr>
              <a:t> </a:t>
            </a:r>
            <a:r>
              <a:rPr lang="pt-BR" sz="2800" b="1" dirty="0" err="1">
                <a:solidFill>
                  <a:schemeClr val="tx1"/>
                </a:solidFill>
              </a:rPr>
              <a:t>grown</a:t>
            </a:r>
            <a:r>
              <a:rPr lang="pt-BR" sz="2800" b="1" dirty="0">
                <a:solidFill>
                  <a:schemeClr val="tx1"/>
                </a:solidFill>
              </a:rPr>
              <a:t> </a:t>
            </a:r>
            <a:r>
              <a:rPr lang="pt-BR" sz="2800" b="1" dirty="0" err="1">
                <a:solidFill>
                  <a:schemeClr val="tx1"/>
                </a:solidFill>
              </a:rPr>
              <a:t>and</a:t>
            </a:r>
            <a:r>
              <a:rPr lang="pt-BR" sz="2800" b="1" dirty="0">
                <a:solidFill>
                  <a:schemeClr val="tx1"/>
                </a:solidFill>
              </a:rPr>
              <a:t> </a:t>
            </a:r>
            <a:r>
              <a:rPr lang="pt-BR" sz="2800" b="1" dirty="0" err="1">
                <a:solidFill>
                  <a:schemeClr val="tx1"/>
                </a:solidFill>
              </a:rPr>
              <a:t>groomed</a:t>
            </a:r>
            <a:r>
              <a:rPr lang="pt-BR" sz="2800" b="1" dirty="0">
                <a:solidFill>
                  <a:schemeClr val="tx1"/>
                </a:solidFill>
              </a:rPr>
              <a:t> (</a:t>
            </a:r>
            <a:r>
              <a:rPr lang="pt-BR" sz="2800" b="1" dirty="0" err="1">
                <a:solidFill>
                  <a:schemeClr val="tx1"/>
                </a:solidFill>
              </a:rPr>
              <a:t>from</a:t>
            </a:r>
            <a:r>
              <a:rPr lang="pt-BR" sz="2800" b="1" dirty="0">
                <a:solidFill>
                  <a:schemeClr val="tx1"/>
                </a:solidFill>
              </a:rPr>
              <a:t> </a:t>
            </a:r>
            <a:r>
              <a:rPr lang="pt-BR" sz="2800" b="1" dirty="0" err="1">
                <a:solidFill>
                  <a:schemeClr val="tx1"/>
                </a:solidFill>
              </a:rPr>
              <a:t>the</a:t>
            </a:r>
            <a:r>
              <a:rPr lang="pt-BR" sz="2800" b="1" dirty="0">
                <a:solidFill>
                  <a:schemeClr val="tx1"/>
                </a:solidFill>
              </a:rPr>
              <a:t> </a:t>
            </a:r>
            <a:r>
              <a:rPr lang="pt-BR" sz="2800" b="1" dirty="0" err="1">
                <a:solidFill>
                  <a:schemeClr val="tx1"/>
                </a:solidFill>
              </a:rPr>
              <a:t>Latin</a:t>
            </a:r>
            <a:r>
              <a:rPr lang="pt-BR" sz="2800" b="1" dirty="0">
                <a:solidFill>
                  <a:schemeClr val="tx1"/>
                </a:solidFill>
              </a:rPr>
              <a:t> </a:t>
            </a:r>
            <a:r>
              <a:rPr lang="pt-BR" sz="2800" b="1" dirty="0" err="1">
                <a:solidFill>
                  <a:schemeClr val="tx1"/>
                </a:solidFill>
              </a:rPr>
              <a:t>colere</a:t>
            </a:r>
            <a:r>
              <a:rPr lang="pt-BR" sz="2800" b="1" dirty="0">
                <a:solidFill>
                  <a:schemeClr val="tx1"/>
                </a:solidFill>
              </a:rPr>
              <a:t>: </a:t>
            </a:r>
            <a:r>
              <a:rPr lang="pt-BR" sz="2800" b="1" dirty="0" err="1">
                <a:solidFill>
                  <a:schemeClr val="tx1"/>
                </a:solidFill>
              </a:rPr>
              <a:t>to</a:t>
            </a:r>
            <a:r>
              <a:rPr lang="pt-BR" sz="2800" b="1" dirty="0">
                <a:solidFill>
                  <a:schemeClr val="tx1"/>
                </a:solidFill>
              </a:rPr>
              <a:t> </a:t>
            </a:r>
            <a:r>
              <a:rPr lang="pt-BR" sz="2800" b="1" dirty="0" err="1">
                <a:solidFill>
                  <a:schemeClr val="tx1"/>
                </a:solidFill>
              </a:rPr>
              <a:t>cultivate</a:t>
            </a:r>
            <a:r>
              <a:rPr lang="pt-BR" sz="2800" b="1" dirty="0">
                <a:solidFill>
                  <a:schemeClr val="tx1"/>
                </a:solidFill>
              </a:rPr>
              <a:t>)”.</a:t>
            </a:r>
          </a:p>
          <a:p>
            <a:endParaRPr lang="pt-BR" sz="2800" b="1" dirty="0">
              <a:solidFill>
                <a:schemeClr val="tx1"/>
              </a:solidFill>
            </a:endParaRPr>
          </a:p>
          <a:p>
            <a:r>
              <a:rPr lang="pt-BR" sz="2800" b="1" dirty="0">
                <a:solidFill>
                  <a:schemeClr val="tx1"/>
                </a:solidFill>
              </a:rPr>
              <a:t>Big </a:t>
            </a:r>
            <a:r>
              <a:rPr lang="pt-BR" sz="2800" b="1" dirty="0" err="1">
                <a:solidFill>
                  <a:schemeClr val="tx1"/>
                </a:solidFill>
              </a:rPr>
              <a:t>question</a:t>
            </a:r>
            <a:r>
              <a:rPr lang="pt-BR" sz="2800" b="1" dirty="0">
                <a:solidFill>
                  <a:schemeClr val="tx1"/>
                </a:solidFill>
              </a:rPr>
              <a:t>: “Are </a:t>
            </a:r>
            <a:r>
              <a:rPr lang="pt-BR" sz="2800" b="1" dirty="0" err="1">
                <a:solidFill>
                  <a:schemeClr val="tx1"/>
                </a:solidFill>
              </a:rPr>
              <a:t>human</a:t>
            </a:r>
            <a:r>
              <a:rPr lang="pt-BR" sz="2800" b="1" dirty="0">
                <a:solidFill>
                  <a:schemeClr val="tx1"/>
                </a:solidFill>
              </a:rPr>
              <a:t> </a:t>
            </a:r>
            <a:r>
              <a:rPr lang="pt-BR" sz="2800" b="1" dirty="0" err="1">
                <a:solidFill>
                  <a:schemeClr val="tx1"/>
                </a:solidFill>
              </a:rPr>
              <a:t>beings</a:t>
            </a:r>
            <a:r>
              <a:rPr lang="pt-BR" sz="2800" b="1" dirty="0">
                <a:solidFill>
                  <a:schemeClr val="tx1"/>
                </a:solidFill>
              </a:rPr>
              <a:t> </a:t>
            </a:r>
            <a:r>
              <a:rPr lang="pt-BR" sz="2800" b="1" dirty="0" err="1">
                <a:solidFill>
                  <a:schemeClr val="tx1"/>
                </a:solidFill>
              </a:rPr>
              <a:t>mainly</a:t>
            </a:r>
            <a:r>
              <a:rPr lang="pt-BR" sz="2800" b="1" dirty="0">
                <a:solidFill>
                  <a:schemeClr val="tx1"/>
                </a:solidFill>
              </a:rPr>
              <a:t> </a:t>
            </a:r>
            <a:r>
              <a:rPr lang="pt-BR" sz="2800" b="1" dirty="0" err="1">
                <a:solidFill>
                  <a:schemeClr val="tx1"/>
                </a:solidFill>
              </a:rPr>
              <a:t>what</a:t>
            </a:r>
            <a:r>
              <a:rPr lang="pt-BR" sz="2800" b="1" dirty="0">
                <a:solidFill>
                  <a:schemeClr val="tx1"/>
                </a:solidFill>
              </a:rPr>
              <a:t> </a:t>
            </a:r>
            <a:r>
              <a:rPr lang="pt-BR" sz="2800" b="1" dirty="0" err="1">
                <a:solidFill>
                  <a:schemeClr val="tx1"/>
                </a:solidFill>
              </a:rPr>
              <a:t>nature</a:t>
            </a:r>
            <a:r>
              <a:rPr lang="pt-BR" sz="2800" b="1" dirty="0">
                <a:solidFill>
                  <a:schemeClr val="tx1"/>
                </a:solidFill>
              </a:rPr>
              <a:t> determines </a:t>
            </a:r>
            <a:r>
              <a:rPr lang="pt-BR" sz="2800" b="1" dirty="0" err="1">
                <a:solidFill>
                  <a:schemeClr val="tx1"/>
                </a:solidFill>
              </a:rPr>
              <a:t>them</a:t>
            </a:r>
            <a:r>
              <a:rPr lang="pt-BR" sz="2800" b="1" dirty="0">
                <a:solidFill>
                  <a:schemeClr val="tx1"/>
                </a:solidFill>
              </a:rPr>
              <a:t> </a:t>
            </a:r>
            <a:r>
              <a:rPr lang="pt-BR" sz="2800" b="1" dirty="0" err="1">
                <a:solidFill>
                  <a:schemeClr val="tx1"/>
                </a:solidFill>
              </a:rPr>
              <a:t>to</a:t>
            </a:r>
            <a:r>
              <a:rPr lang="pt-BR" sz="2800" b="1" dirty="0">
                <a:solidFill>
                  <a:schemeClr val="tx1"/>
                </a:solidFill>
              </a:rPr>
              <a:t> </a:t>
            </a:r>
            <a:r>
              <a:rPr lang="pt-BR" sz="2800" b="1" dirty="0" err="1">
                <a:solidFill>
                  <a:schemeClr val="tx1"/>
                </a:solidFill>
              </a:rPr>
              <a:t>be</a:t>
            </a:r>
            <a:r>
              <a:rPr lang="pt-BR" sz="2800" b="1" dirty="0">
                <a:solidFill>
                  <a:schemeClr val="tx1"/>
                </a:solidFill>
              </a:rPr>
              <a:t> </a:t>
            </a:r>
            <a:r>
              <a:rPr lang="pt-BR" sz="2800" b="1" dirty="0" err="1">
                <a:solidFill>
                  <a:schemeClr val="tx1"/>
                </a:solidFill>
              </a:rPr>
              <a:t>from</a:t>
            </a:r>
            <a:r>
              <a:rPr lang="pt-BR" sz="2800" b="1" dirty="0">
                <a:solidFill>
                  <a:schemeClr val="tx1"/>
                </a:solidFill>
              </a:rPr>
              <a:t> </a:t>
            </a:r>
            <a:r>
              <a:rPr lang="pt-BR" sz="2800" b="1" dirty="0" err="1">
                <a:solidFill>
                  <a:schemeClr val="tx1"/>
                </a:solidFill>
              </a:rPr>
              <a:t>birth</a:t>
            </a:r>
            <a:r>
              <a:rPr lang="pt-BR" sz="2800" b="1" dirty="0">
                <a:solidFill>
                  <a:schemeClr val="tx1"/>
                </a:solidFill>
              </a:rPr>
              <a:t> </a:t>
            </a:r>
            <a:r>
              <a:rPr lang="pt-BR" sz="2800" b="1" dirty="0" err="1">
                <a:solidFill>
                  <a:schemeClr val="tx1"/>
                </a:solidFill>
              </a:rPr>
              <a:t>or</a:t>
            </a:r>
            <a:r>
              <a:rPr lang="pt-BR" sz="2800" b="1" dirty="0">
                <a:solidFill>
                  <a:schemeClr val="tx1"/>
                </a:solidFill>
              </a:rPr>
              <a:t> </a:t>
            </a:r>
            <a:r>
              <a:rPr lang="pt-BR" sz="2800" b="1" dirty="0" err="1">
                <a:solidFill>
                  <a:schemeClr val="tx1"/>
                </a:solidFill>
              </a:rPr>
              <a:t>what</a:t>
            </a:r>
            <a:r>
              <a:rPr lang="pt-BR" sz="2800" b="1" dirty="0">
                <a:solidFill>
                  <a:schemeClr val="tx1"/>
                </a:solidFill>
              </a:rPr>
              <a:t> </a:t>
            </a:r>
            <a:r>
              <a:rPr lang="pt-BR" sz="2800" b="1" dirty="0" err="1">
                <a:solidFill>
                  <a:schemeClr val="tx1"/>
                </a:solidFill>
              </a:rPr>
              <a:t>culture</a:t>
            </a:r>
            <a:r>
              <a:rPr lang="pt-BR" sz="2800" b="1" dirty="0">
                <a:solidFill>
                  <a:schemeClr val="tx1"/>
                </a:solidFill>
              </a:rPr>
              <a:t> </a:t>
            </a:r>
            <a:r>
              <a:rPr lang="pt-BR" sz="2800" b="1" dirty="0" err="1">
                <a:solidFill>
                  <a:schemeClr val="tx1"/>
                </a:solidFill>
              </a:rPr>
              <a:t>enables</a:t>
            </a:r>
            <a:r>
              <a:rPr lang="pt-BR" sz="2800" b="1" dirty="0">
                <a:solidFill>
                  <a:schemeClr val="tx1"/>
                </a:solidFill>
              </a:rPr>
              <a:t> </a:t>
            </a:r>
            <a:r>
              <a:rPr lang="pt-BR" sz="2800" b="1" dirty="0" err="1">
                <a:solidFill>
                  <a:schemeClr val="tx1"/>
                </a:solidFill>
              </a:rPr>
              <a:t>them</a:t>
            </a:r>
            <a:r>
              <a:rPr lang="pt-BR" sz="2800" b="1" dirty="0">
                <a:solidFill>
                  <a:schemeClr val="tx1"/>
                </a:solidFill>
              </a:rPr>
              <a:t> </a:t>
            </a:r>
            <a:r>
              <a:rPr lang="pt-BR" sz="2800" b="1" dirty="0" err="1">
                <a:solidFill>
                  <a:schemeClr val="tx1"/>
                </a:solidFill>
              </a:rPr>
              <a:t>to</a:t>
            </a:r>
            <a:r>
              <a:rPr lang="pt-BR" sz="2800" b="1" dirty="0">
                <a:solidFill>
                  <a:schemeClr val="tx1"/>
                </a:solidFill>
              </a:rPr>
              <a:t> </a:t>
            </a:r>
            <a:r>
              <a:rPr lang="pt-BR" sz="2800" b="1" dirty="0" err="1">
                <a:solidFill>
                  <a:schemeClr val="tx1"/>
                </a:solidFill>
              </a:rPr>
              <a:t>become</a:t>
            </a:r>
            <a:r>
              <a:rPr lang="pt-BR" sz="2800" b="1" dirty="0">
                <a:solidFill>
                  <a:schemeClr val="tx1"/>
                </a:solidFill>
              </a:rPr>
              <a:t> </a:t>
            </a:r>
            <a:r>
              <a:rPr lang="pt-BR" sz="2800" b="1" dirty="0" err="1">
                <a:solidFill>
                  <a:schemeClr val="tx1"/>
                </a:solidFill>
              </a:rPr>
              <a:t>through</a:t>
            </a:r>
            <a:r>
              <a:rPr lang="pt-BR" sz="2800" b="1" dirty="0">
                <a:solidFill>
                  <a:schemeClr val="tx1"/>
                </a:solidFill>
              </a:rPr>
              <a:t> </a:t>
            </a:r>
            <a:r>
              <a:rPr lang="pt-BR" sz="2800" b="1" dirty="0" err="1">
                <a:solidFill>
                  <a:schemeClr val="tx1"/>
                </a:solidFill>
              </a:rPr>
              <a:t>socialization</a:t>
            </a:r>
            <a:r>
              <a:rPr lang="pt-BR" sz="2800" b="1" dirty="0">
                <a:solidFill>
                  <a:schemeClr val="tx1"/>
                </a:solidFill>
              </a:rPr>
              <a:t> </a:t>
            </a:r>
            <a:r>
              <a:rPr lang="pt-BR" sz="2800" b="1" dirty="0" err="1">
                <a:solidFill>
                  <a:schemeClr val="tx1"/>
                </a:solidFill>
              </a:rPr>
              <a:t>and</a:t>
            </a:r>
            <a:r>
              <a:rPr lang="pt-BR" sz="2800" b="1" dirty="0">
                <a:solidFill>
                  <a:schemeClr val="tx1"/>
                </a:solidFill>
              </a:rPr>
              <a:t> </a:t>
            </a:r>
            <a:r>
              <a:rPr lang="pt-BR" sz="2800" b="1" dirty="0" err="1">
                <a:solidFill>
                  <a:schemeClr val="tx1"/>
                </a:solidFill>
              </a:rPr>
              <a:t>schooling</a:t>
            </a:r>
            <a:r>
              <a:rPr lang="pt-BR" sz="2800" b="1" dirty="0">
                <a:solidFill>
                  <a:schemeClr val="tx1"/>
                </a:solidFill>
              </a:rPr>
              <a:t>?” </a:t>
            </a:r>
          </a:p>
        </p:txBody>
      </p:sp>
      <p:pic>
        <p:nvPicPr>
          <p:cNvPr id="5" name="Picture 4">
            <a:extLst>
              <a:ext uri="{FF2B5EF4-FFF2-40B4-BE49-F238E27FC236}">
                <a16:creationId xmlns:a16="http://schemas.microsoft.com/office/drawing/2014/main" id="{5DC5C76B-3585-44A6-80F8-E86B626146B1}"/>
              </a:ext>
            </a:extLst>
          </p:cNvPr>
          <p:cNvPicPr>
            <a:picLocks noChangeAspect="1"/>
          </p:cNvPicPr>
          <p:nvPr/>
        </p:nvPicPr>
        <p:blipFill rotWithShape="1">
          <a:blip r:embed="rId2"/>
          <a:srcRect l="20109" r="40241" b="-2"/>
          <a:stretch/>
        </p:blipFill>
        <p:spPr>
          <a:xfrm>
            <a:off x="8114537" y="10"/>
            <a:ext cx="4077463" cy="6864408"/>
          </a:xfrm>
          <a:prstGeom prst="rect">
            <a:avLst/>
          </a:prstGeom>
        </p:spPr>
      </p:pic>
    </p:spTree>
    <p:extLst>
      <p:ext uri="{BB962C8B-B14F-4D97-AF65-F5344CB8AC3E}">
        <p14:creationId xmlns:p14="http://schemas.microsoft.com/office/powerpoint/2010/main" val="11678398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7B2B14-0263-4250-A808-A962F71047FE}"/>
              </a:ext>
            </a:extLst>
          </p:cNvPr>
          <p:cNvSpPr>
            <a:spLocks noGrp="1"/>
          </p:cNvSpPr>
          <p:nvPr>
            <p:ph type="title"/>
          </p:nvPr>
        </p:nvSpPr>
        <p:spPr>
          <a:xfrm>
            <a:off x="661714" y="0"/>
            <a:ext cx="10772775" cy="1658198"/>
          </a:xfrm>
        </p:spPr>
        <p:txBody>
          <a:bodyPr>
            <a:normAutofit/>
          </a:bodyPr>
          <a:lstStyle/>
          <a:p>
            <a:r>
              <a:rPr lang="pt-BR" dirty="0" err="1"/>
              <a:t>Outline</a:t>
            </a:r>
            <a:r>
              <a:rPr lang="pt-BR" dirty="0"/>
              <a:t>  </a:t>
            </a:r>
          </a:p>
        </p:txBody>
      </p:sp>
      <p:graphicFrame>
        <p:nvGraphicFramePr>
          <p:cNvPr id="5" name="Espaço Reservado para Conteúdo 2">
            <a:extLst>
              <a:ext uri="{FF2B5EF4-FFF2-40B4-BE49-F238E27FC236}">
                <a16:creationId xmlns:a16="http://schemas.microsoft.com/office/drawing/2014/main" id="{9B264559-7F7E-4EDD-AD44-1D536D189293}"/>
              </a:ext>
            </a:extLst>
          </p:cNvPr>
          <p:cNvGraphicFramePr>
            <a:graphicFrameLocks noGrp="1"/>
          </p:cNvGraphicFramePr>
          <p:nvPr>
            <p:ph idx="1"/>
            <p:extLst>
              <p:ext uri="{D42A27DB-BD31-4B8C-83A1-F6EECF244321}">
                <p14:modId xmlns:p14="http://schemas.microsoft.com/office/powerpoint/2010/main" val="2785358192"/>
              </p:ext>
            </p:extLst>
          </p:nvPr>
        </p:nvGraphicFramePr>
        <p:xfrm>
          <a:off x="0" y="1515291"/>
          <a:ext cx="12096205" cy="4872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03101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CE6B7E-7639-45C3-A51B-3A483479DB66}"/>
              </a:ext>
            </a:extLst>
          </p:cNvPr>
          <p:cNvSpPr>
            <a:spLocks noGrp="1"/>
          </p:cNvSpPr>
          <p:nvPr>
            <p:ph type="title"/>
          </p:nvPr>
        </p:nvSpPr>
        <p:spPr/>
        <p:txBody>
          <a:bodyPr/>
          <a:lstStyle/>
          <a:p>
            <a:r>
              <a:rPr lang="pt-BR" dirty="0" err="1"/>
              <a:t>Definition</a:t>
            </a:r>
            <a:r>
              <a:rPr lang="pt-BR" dirty="0"/>
              <a:t> </a:t>
            </a:r>
            <a:r>
              <a:rPr lang="pt-BR" dirty="0" err="1"/>
              <a:t>of</a:t>
            </a:r>
            <a:r>
              <a:rPr lang="pt-BR" dirty="0"/>
              <a:t> </a:t>
            </a:r>
            <a:r>
              <a:rPr lang="pt-BR" dirty="0" err="1"/>
              <a:t>culture</a:t>
            </a:r>
            <a:r>
              <a:rPr lang="pt-BR" dirty="0"/>
              <a:t> for </a:t>
            </a:r>
            <a:r>
              <a:rPr lang="pt-BR" dirty="0" err="1"/>
              <a:t>Kramsch</a:t>
            </a:r>
            <a:endParaRPr lang="pt-BR" dirty="0"/>
          </a:p>
        </p:txBody>
      </p:sp>
      <p:sp>
        <p:nvSpPr>
          <p:cNvPr id="3" name="Espaço Reservado para Conteúdo 2">
            <a:extLst>
              <a:ext uri="{FF2B5EF4-FFF2-40B4-BE49-F238E27FC236}">
                <a16:creationId xmlns:a16="http://schemas.microsoft.com/office/drawing/2014/main" id="{EC383321-405D-4D55-93CA-ADB7748D928D}"/>
              </a:ext>
            </a:extLst>
          </p:cNvPr>
          <p:cNvSpPr>
            <a:spLocks noGrp="1"/>
          </p:cNvSpPr>
          <p:nvPr>
            <p:ph idx="1"/>
          </p:nvPr>
        </p:nvSpPr>
        <p:spPr>
          <a:xfrm>
            <a:off x="548640" y="2325190"/>
            <a:ext cx="10871833" cy="4033278"/>
          </a:xfrm>
        </p:spPr>
        <p:txBody>
          <a:bodyPr>
            <a:normAutofit/>
          </a:bodyPr>
          <a:lstStyle/>
          <a:p>
            <a:pPr marL="0" indent="0" algn="ctr">
              <a:buNone/>
            </a:pPr>
            <a:r>
              <a:rPr lang="en-US" sz="3600" b="1" dirty="0">
                <a:solidFill>
                  <a:schemeClr val="tx1"/>
                </a:solidFill>
              </a:rPr>
              <a:t>“membership in a discourse community that shares a </a:t>
            </a:r>
            <a:r>
              <a:rPr lang="en-US" sz="3600" b="1" dirty="0">
                <a:solidFill>
                  <a:srgbClr val="FFFF00"/>
                </a:solidFill>
              </a:rPr>
              <a:t>common social space and history, and common imaginings</a:t>
            </a:r>
            <a:r>
              <a:rPr lang="en-US" sz="3600" b="1" dirty="0">
                <a:solidFill>
                  <a:schemeClr val="tx1"/>
                </a:solidFill>
              </a:rPr>
              <a:t>. Even when they have left that community, its members may retain, wherever they are, </a:t>
            </a:r>
            <a:r>
              <a:rPr lang="en-US" sz="3600" b="1" dirty="0">
                <a:solidFill>
                  <a:srgbClr val="FFFF00"/>
                </a:solidFill>
              </a:rPr>
              <a:t>a common system of standards for perceiving, believing, evaluating, and acting” (</a:t>
            </a:r>
            <a:r>
              <a:rPr lang="en-US" sz="3600" b="1" dirty="0" err="1">
                <a:solidFill>
                  <a:srgbClr val="FFFF00"/>
                </a:solidFill>
              </a:rPr>
              <a:t>Kramsch</a:t>
            </a:r>
            <a:r>
              <a:rPr lang="en-US" sz="3600" b="1" dirty="0">
                <a:solidFill>
                  <a:srgbClr val="FFFF00"/>
                </a:solidFill>
              </a:rPr>
              <a:t> 1998: 10).</a:t>
            </a:r>
            <a:endParaRPr lang="pt-BR" sz="3600" b="1" dirty="0">
              <a:solidFill>
                <a:srgbClr val="FFFF00"/>
              </a:solidFill>
            </a:endParaRPr>
          </a:p>
        </p:txBody>
      </p:sp>
    </p:spTree>
    <p:extLst>
      <p:ext uri="{BB962C8B-B14F-4D97-AF65-F5344CB8AC3E}">
        <p14:creationId xmlns:p14="http://schemas.microsoft.com/office/powerpoint/2010/main" val="9152182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4010828" cy="5571066"/>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4" y="809244"/>
            <a:ext cx="3685032" cy="5239512"/>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2327076-8D25-496F-906D-96D4BEBDB37F}"/>
              </a:ext>
            </a:extLst>
          </p:cNvPr>
          <p:cNvSpPr>
            <a:spLocks noGrp="1"/>
          </p:cNvSpPr>
          <p:nvPr>
            <p:ph type="title"/>
          </p:nvPr>
        </p:nvSpPr>
        <p:spPr>
          <a:xfrm>
            <a:off x="961292" y="1031634"/>
            <a:ext cx="3368431" cy="4844777"/>
          </a:xfrm>
        </p:spPr>
        <p:txBody>
          <a:bodyPr>
            <a:normAutofit/>
          </a:bodyPr>
          <a:lstStyle/>
          <a:p>
            <a:r>
              <a:rPr lang="pt-BR" sz="5000">
                <a:solidFill>
                  <a:srgbClr val="FFFFFF"/>
                </a:solidFill>
              </a:rPr>
              <a:t>3 perspectives</a:t>
            </a:r>
          </a:p>
        </p:txBody>
      </p:sp>
      <p:sp>
        <p:nvSpPr>
          <p:cNvPr id="3" name="Espaço Reservado para Conteúdo 2">
            <a:extLst>
              <a:ext uri="{FF2B5EF4-FFF2-40B4-BE49-F238E27FC236}">
                <a16:creationId xmlns:a16="http://schemas.microsoft.com/office/drawing/2014/main" id="{0AB65824-DFAB-4649-932A-5BA9E026E8D9}"/>
              </a:ext>
            </a:extLst>
          </p:cNvPr>
          <p:cNvSpPr>
            <a:spLocks noGrp="1"/>
          </p:cNvSpPr>
          <p:nvPr>
            <p:ph idx="1"/>
          </p:nvPr>
        </p:nvSpPr>
        <p:spPr>
          <a:xfrm>
            <a:off x="5068390" y="643467"/>
            <a:ext cx="6361992" cy="5571065"/>
          </a:xfrm>
        </p:spPr>
        <p:txBody>
          <a:bodyPr anchor="ctr">
            <a:noAutofit/>
          </a:bodyPr>
          <a:lstStyle/>
          <a:p>
            <a:r>
              <a:rPr lang="pt-BR" sz="3600" b="1" dirty="0">
                <a:solidFill>
                  <a:schemeClr val="tx1"/>
                </a:solidFill>
              </a:rPr>
              <a:t>- </a:t>
            </a:r>
            <a:r>
              <a:rPr lang="pt-BR" sz="3600" b="1" dirty="0" err="1">
                <a:solidFill>
                  <a:schemeClr val="tx1"/>
                </a:solidFill>
              </a:rPr>
              <a:t>Language</a:t>
            </a:r>
            <a:r>
              <a:rPr lang="pt-BR" sz="3600" b="1" dirty="0">
                <a:solidFill>
                  <a:schemeClr val="tx1"/>
                </a:solidFill>
              </a:rPr>
              <a:t> expresses cultural reality (LANGUAGE)</a:t>
            </a:r>
          </a:p>
          <a:p>
            <a:endParaRPr lang="pt-BR" sz="3600" b="1" dirty="0">
              <a:solidFill>
                <a:schemeClr val="tx1"/>
              </a:solidFill>
            </a:endParaRPr>
          </a:p>
          <a:p>
            <a:r>
              <a:rPr lang="pt-BR" sz="3600" b="1" dirty="0">
                <a:solidFill>
                  <a:schemeClr val="tx1"/>
                </a:solidFill>
              </a:rPr>
              <a:t>- </a:t>
            </a:r>
            <a:r>
              <a:rPr lang="pt-BR" sz="3600" b="1" dirty="0" err="1">
                <a:solidFill>
                  <a:schemeClr val="tx1"/>
                </a:solidFill>
              </a:rPr>
              <a:t>Language</a:t>
            </a:r>
            <a:r>
              <a:rPr lang="pt-BR" sz="3600" b="1" dirty="0">
                <a:solidFill>
                  <a:schemeClr val="tx1"/>
                </a:solidFill>
              </a:rPr>
              <a:t> </a:t>
            </a:r>
            <a:r>
              <a:rPr lang="pt-BR" sz="3600" b="1" dirty="0" err="1">
                <a:solidFill>
                  <a:schemeClr val="tx1"/>
                </a:solidFill>
              </a:rPr>
              <a:t>embodies</a:t>
            </a:r>
            <a:r>
              <a:rPr lang="pt-BR" sz="3600" b="1" dirty="0">
                <a:solidFill>
                  <a:schemeClr val="tx1"/>
                </a:solidFill>
              </a:rPr>
              <a:t> cultural reality (EXPERIENCE)</a:t>
            </a:r>
          </a:p>
          <a:p>
            <a:endParaRPr lang="pt-BR" sz="3600" b="1" dirty="0">
              <a:solidFill>
                <a:schemeClr val="tx1"/>
              </a:solidFill>
            </a:endParaRPr>
          </a:p>
          <a:p>
            <a:r>
              <a:rPr lang="pt-BR" sz="3600" b="1" dirty="0">
                <a:solidFill>
                  <a:schemeClr val="tx1"/>
                </a:solidFill>
              </a:rPr>
              <a:t>- </a:t>
            </a:r>
            <a:r>
              <a:rPr lang="pt-BR" sz="3600" b="1" dirty="0" err="1">
                <a:solidFill>
                  <a:schemeClr val="tx1"/>
                </a:solidFill>
              </a:rPr>
              <a:t>Language</a:t>
            </a:r>
            <a:r>
              <a:rPr lang="pt-BR" sz="3600" b="1" dirty="0">
                <a:solidFill>
                  <a:schemeClr val="tx1"/>
                </a:solidFill>
              </a:rPr>
              <a:t> </a:t>
            </a:r>
            <a:r>
              <a:rPr lang="pt-BR" sz="3600" b="1" dirty="0" err="1">
                <a:solidFill>
                  <a:schemeClr val="tx1"/>
                </a:solidFill>
              </a:rPr>
              <a:t>symbolizes</a:t>
            </a:r>
            <a:r>
              <a:rPr lang="pt-BR" sz="3600" b="1" dirty="0">
                <a:solidFill>
                  <a:schemeClr val="tx1"/>
                </a:solidFill>
              </a:rPr>
              <a:t> cultural reality (SYMBOLS, IDEOLOGIES, IDEOLOGICAL SIGNS&gt;BAKHTIN) </a:t>
            </a:r>
          </a:p>
        </p:txBody>
      </p:sp>
    </p:spTree>
    <p:extLst>
      <p:ext uri="{BB962C8B-B14F-4D97-AF65-F5344CB8AC3E}">
        <p14:creationId xmlns:p14="http://schemas.microsoft.com/office/powerpoint/2010/main" val="13861888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AE093187-1601-43F5-A5E8-6E67E8EB6556}"/>
              </a:ext>
            </a:extLst>
          </p:cNvPr>
          <p:cNvSpPr>
            <a:spLocks noGrp="1"/>
          </p:cNvSpPr>
          <p:nvPr>
            <p:ph idx="1"/>
          </p:nvPr>
        </p:nvSpPr>
        <p:spPr/>
        <p:txBody>
          <a:bodyPr/>
          <a:lstStyle/>
          <a:p>
            <a:endParaRPr lang="pt-BR"/>
          </a:p>
        </p:txBody>
      </p:sp>
      <p:pic>
        <p:nvPicPr>
          <p:cNvPr id="7" name="Imagem 6">
            <a:extLst>
              <a:ext uri="{FF2B5EF4-FFF2-40B4-BE49-F238E27FC236}">
                <a16:creationId xmlns:a16="http://schemas.microsoft.com/office/drawing/2014/main" id="{F6455CB1-ED39-40A0-A1FF-7E1BAEB888C8}"/>
              </a:ext>
            </a:extLst>
          </p:cNvPr>
          <p:cNvPicPr>
            <a:picLocks noChangeAspect="1"/>
          </p:cNvPicPr>
          <p:nvPr/>
        </p:nvPicPr>
        <p:blipFill rotWithShape="1">
          <a:blip r:embed="rId2"/>
          <a:srcRect l="61039" t="29323" r="8269" b="31454"/>
          <a:stretch/>
        </p:blipFill>
        <p:spPr>
          <a:xfrm>
            <a:off x="1746357" y="170042"/>
            <a:ext cx="9071698" cy="6517915"/>
          </a:xfrm>
          <a:prstGeom prst="rect">
            <a:avLst/>
          </a:prstGeom>
        </p:spPr>
      </p:pic>
    </p:spTree>
    <p:extLst>
      <p:ext uri="{BB962C8B-B14F-4D97-AF65-F5344CB8AC3E}">
        <p14:creationId xmlns:p14="http://schemas.microsoft.com/office/powerpoint/2010/main" val="40520736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23F329-DA32-4482-A313-2FD9FDACF9D1}"/>
              </a:ext>
            </a:extLst>
          </p:cNvPr>
          <p:cNvSpPr>
            <a:spLocks noGrp="1"/>
          </p:cNvSpPr>
          <p:nvPr>
            <p:ph type="title"/>
          </p:nvPr>
        </p:nvSpPr>
        <p:spPr>
          <a:xfrm>
            <a:off x="7836310" y="499533"/>
            <a:ext cx="3706761" cy="1658198"/>
          </a:xfrm>
        </p:spPr>
        <p:txBody>
          <a:bodyPr>
            <a:normAutofit/>
          </a:bodyPr>
          <a:lstStyle/>
          <a:p>
            <a:r>
              <a:rPr lang="pt-BR" sz="4400" dirty="0"/>
              <a:t>Emily Dickinson</a:t>
            </a:r>
            <a:br>
              <a:rPr lang="pt-BR" sz="4400" dirty="0"/>
            </a:br>
            <a:endParaRPr lang="pt-BR" sz="4400" dirty="0"/>
          </a:p>
        </p:txBody>
      </p:sp>
      <p:pic>
        <p:nvPicPr>
          <p:cNvPr id="4" name="Imagem 3">
            <a:extLst>
              <a:ext uri="{FF2B5EF4-FFF2-40B4-BE49-F238E27FC236}">
                <a16:creationId xmlns:a16="http://schemas.microsoft.com/office/drawing/2014/main" id="{F965551B-24FF-40E5-ACD1-D9C7BF9AE63F}"/>
              </a:ext>
            </a:extLst>
          </p:cNvPr>
          <p:cNvPicPr>
            <a:picLocks noChangeAspect="1"/>
          </p:cNvPicPr>
          <p:nvPr/>
        </p:nvPicPr>
        <p:blipFill rotWithShape="1">
          <a:blip r:embed="rId2"/>
          <a:srcRect l="67153" t="26244" r="14616" b="23475"/>
          <a:stretch/>
        </p:blipFill>
        <p:spPr>
          <a:xfrm>
            <a:off x="1416893" y="86834"/>
            <a:ext cx="4308658" cy="6684332"/>
          </a:xfrm>
          <a:prstGeom prst="rect">
            <a:avLst/>
          </a:prstGeom>
        </p:spPr>
      </p:pic>
      <p:sp>
        <p:nvSpPr>
          <p:cNvPr id="3" name="Espaço Reservado para Conteúdo 2">
            <a:extLst>
              <a:ext uri="{FF2B5EF4-FFF2-40B4-BE49-F238E27FC236}">
                <a16:creationId xmlns:a16="http://schemas.microsoft.com/office/drawing/2014/main" id="{5E9EF324-149E-4A45-BFED-38605472D035}"/>
              </a:ext>
            </a:extLst>
          </p:cNvPr>
          <p:cNvSpPr>
            <a:spLocks noGrp="1"/>
          </p:cNvSpPr>
          <p:nvPr>
            <p:ph idx="1"/>
          </p:nvPr>
        </p:nvSpPr>
        <p:spPr>
          <a:xfrm>
            <a:off x="7836310" y="2011680"/>
            <a:ext cx="3706761" cy="3864732"/>
          </a:xfrm>
        </p:spPr>
        <p:txBody>
          <a:bodyPr>
            <a:normAutofit/>
          </a:bodyPr>
          <a:lstStyle/>
          <a:p>
            <a:endParaRPr lang="pt-BR" sz="2000"/>
          </a:p>
        </p:txBody>
      </p:sp>
    </p:spTree>
    <p:extLst>
      <p:ext uri="{BB962C8B-B14F-4D97-AF65-F5344CB8AC3E}">
        <p14:creationId xmlns:p14="http://schemas.microsoft.com/office/powerpoint/2010/main" val="3118540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2B8B96B6-39D1-478B-B3C5-0241BF8F8B1D}"/>
              </a:ext>
            </a:extLst>
          </p:cNvPr>
          <p:cNvSpPr>
            <a:spLocks noGrp="1"/>
          </p:cNvSpPr>
          <p:nvPr>
            <p:ph idx="1"/>
          </p:nvPr>
        </p:nvSpPr>
        <p:spPr>
          <a:xfrm>
            <a:off x="6471138" y="499534"/>
            <a:ext cx="4959243" cy="5600820"/>
          </a:xfrm>
        </p:spPr>
        <p:txBody>
          <a:bodyPr>
            <a:normAutofit/>
          </a:bodyPr>
          <a:lstStyle/>
          <a:p>
            <a:r>
              <a:rPr lang="pt-BR" sz="3600" b="1" dirty="0">
                <a:solidFill>
                  <a:schemeClr val="tx1"/>
                </a:solidFill>
              </a:rPr>
              <a:t>ROSE &gt;&gt; FLOWER (LGG as a system)</a:t>
            </a:r>
          </a:p>
          <a:p>
            <a:endParaRPr lang="pt-BR" sz="3600" b="1" dirty="0">
              <a:solidFill>
                <a:schemeClr val="tx1"/>
              </a:solidFill>
            </a:endParaRPr>
          </a:p>
          <a:p>
            <a:r>
              <a:rPr lang="pt-BR" sz="3600" b="1" dirty="0">
                <a:solidFill>
                  <a:schemeClr val="tx1"/>
                </a:solidFill>
              </a:rPr>
              <a:t>L&amp;C:</a:t>
            </a:r>
          </a:p>
          <a:p>
            <a:pPr algn="ctr"/>
            <a:r>
              <a:rPr lang="pt-BR" sz="3600" b="1" dirty="0">
                <a:solidFill>
                  <a:schemeClr val="tx1"/>
                </a:solidFill>
              </a:rPr>
              <a:t>“ </a:t>
            </a:r>
            <a:r>
              <a:rPr lang="pt-BR" sz="3600" b="1" dirty="0" err="1">
                <a:solidFill>
                  <a:schemeClr val="tx1"/>
                </a:solidFill>
              </a:rPr>
              <a:t>Culture</a:t>
            </a:r>
            <a:r>
              <a:rPr lang="pt-BR" sz="3600" b="1" dirty="0">
                <a:solidFill>
                  <a:schemeClr val="tx1"/>
                </a:solidFill>
              </a:rPr>
              <a:t> makes </a:t>
            </a:r>
            <a:r>
              <a:rPr lang="pt-BR" sz="3600" b="1" dirty="0" err="1">
                <a:solidFill>
                  <a:schemeClr val="tx1"/>
                </a:solidFill>
              </a:rPr>
              <a:t>the</a:t>
            </a:r>
            <a:r>
              <a:rPr lang="pt-BR" sz="3600" b="1" dirty="0">
                <a:solidFill>
                  <a:schemeClr val="tx1"/>
                </a:solidFill>
              </a:rPr>
              <a:t> rose </a:t>
            </a:r>
            <a:r>
              <a:rPr lang="pt-BR" sz="3600" b="1" dirty="0" err="1">
                <a:solidFill>
                  <a:schemeClr val="tx1"/>
                </a:solidFill>
              </a:rPr>
              <a:t>petals</a:t>
            </a:r>
            <a:r>
              <a:rPr lang="pt-BR" sz="3600" b="1" dirty="0">
                <a:solidFill>
                  <a:schemeClr val="tx1"/>
                </a:solidFill>
              </a:rPr>
              <a:t> </a:t>
            </a:r>
            <a:r>
              <a:rPr lang="pt-BR" sz="3600" b="1" dirty="0" err="1">
                <a:solidFill>
                  <a:schemeClr val="tx1"/>
                </a:solidFill>
              </a:rPr>
              <a:t>into</a:t>
            </a:r>
            <a:r>
              <a:rPr lang="pt-BR" sz="3600" b="1" dirty="0">
                <a:solidFill>
                  <a:schemeClr val="tx1"/>
                </a:solidFill>
              </a:rPr>
              <a:t> a </a:t>
            </a:r>
            <a:r>
              <a:rPr lang="pt-BR" sz="3600" b="1" dirty="0" err="1">
                <a:solidFill>
                  <a:schemeClr val="tx1"/>
                </a:solidFill>
              </a:rPr>
              <a:t>rare</a:t>
            </a:r>
            <a:r>
              <a:rPr lang="pt-BR" sz="3600" b="1" dirty="0">
                <a:solidFill>
                  <a:schemeClr val="tx1"/>
                </a:solidFill>
              </a:rPr>
              <a:t> perfume, </a:t>
            </a:r>
            <a:r>
              <a:rPr lang="pt-BR" sz="3600" b="1" dirty="0" err="1">
                <a:solidFill>
                  <a:schemeClr val="tx1"/>
                </a:solidFill>
              </a:rPr>
              <a:t>purchased</a:t>
            </a:r>
            <a:r>
              <a:rPr lang="pt-BR" sz="3600" b="1" dirty="0">
                <a:solidFill>
                  <a:schemeClr val="tx1"/>
                </a:solidFill>
              </a:rPr>
              <a:t> </a:t>
            </a:r>
            <a:r>
              <a:rPr lang="pt-BR" sz="3600" b="1" dirty="0" err="1">
                <a:solidFill>
                  <a:schemeClr val="tx1"/>
                </a:solidFill>
              </a:rPr>
              <a:t>at</a:t>
            </a:r>
            <a:r>
              <a:rPr lang="pt-BR" sz="3600" b="1" dirty="0">
                <a:solidFill>
                  <a:schemeClr val="tx1"/>
                </a:solidFill>
              </a:rPr>
              <a:t> high </a:t>
            </a:r>
            <a:r>
              <a:rPr lang="pt-BR" sz="3600" b="1" dirty="0" err="1">
                <a:solidFill>
                  <a:schemeClr val="tx1"/>
                </a:solidFill>
              </a:rPr>
              <a:t>cost</a:t>
            </a:r>
            <a:r>
              <a:rPr lang="pt-BR" sz="3600" b="1" dirty="0">
                <a:solidFill>
                  <a:schemeClr val="tx1"/>
                </a:solidFill>
              </a:rPr>
              <a:t>, for </a:t>
            </a:r>
            <a:r>
              <a:rPr lang="pt-BR" sz="3600" b="1" dirty="0" err="1">
                <a:solidFill>
                  <a:schemeClr val="tx1"/>
                </a:solidFill>
              </a:rPr>
              <a:t>the</a:t>
            </a:r>
            <a:r>
              <a:rPr lang="pt-BR" sz="3600" b="1" dirty="0">
                <a:solidFill>
                  <a:schemeClr val="tx1"/>
                </a:solidFill>
              </a:rPr>
              <a:t> particular, </a:t>
            </a:r>
            <a:r>
              <a:rPr lang="pt-BR" sz="3600" b="1" dirty="0" err="1">
                <a:solidFill>
                  <a:schemeClr val="tx1"/>
                </a:solidFill>
              </a:rPr>
              <a:t>personal</a:t>
            </a:r>
            <a:r>
              <a:rPr lang="pt-BR" sz="3600" b="1" dirty="0">
                <a:solidFill>
                  <a:schemeClr val="tx1"/>
                </a:solidFill>
              </a:rPr>
              <a:t> use </a:t>
            </a:r>
            <a:r>
              <a:rPr lang="pt-BR" sz="3600" b="1" dirty="0" err="1">
                <a:solidFill>
                  <a:schemeClr val="tx1"/>
                </a:solidFill>
              </a:rPr>
              <a:t>of</a:t>
            </a:r>
            <a:r>
              <a:rPr lang="pt-BR" sz="3600" b="1" dirty="0">
                <a:solidFill>
                  <a:schemeClr val="tx1"/>
                </a:solidFill>
              </a:rPr>
              <a:t> a particular lady”</a:t>
            </a:r>
          </a:p>
        </p:txBody>
      </p:sp>
      <p:pic>
        <p:nvPicPr>
          <p:cNvPr id="4" name="Imagem 3">
            <a:extLst>
              <a:ext uri="{FF2B5EF4-FFF2-40B4-BE49-F238E27FC236}">
                <a16:creationId xmlns:a16="http://schemas.microsoft.com/office/drawing/2014/main" id="{C5C3AE1A-C1DF-4DDC-A324-66A0F01B9F44}"/>
              </a:ext>
            </a:extLst>
          </p:cNvPr>
          <p:cNvPicPr>
            <a:picLocks noChangeAspect="1"/>
          </p:cNvPicPr>
          <p:nvPr/>
        </p:nvPicPr>
        <p:blipFill rotWithShape="1">
          <a:blip r:embed="rId2"/>
          <a:srcRect l="63923" t="26245" r="9077" b="25732"/>
          <a:stretch/>
        </p:blipFill>
        <p:spPr>
          <a:xfrm>
            <a:off x="337625" y="499533"/>
            <a:ext cx="5507372" cy="5507372"/>
          </a:xfrm>
          <a:prstGeom prst="rect">
            <a:avLst/>
          </a:prstGeom>
          <a:ln>
            <a:noFill/>
          </a:ln>
          <a:effectLst>
            <a:softEdge rad="112500"/>
          </a:effectLst>
        </p:spPr>
      </p:pic>
    </p:spTree>
    <p:extLst>
      <p:ext uri="{BB962C8B-B14F-4D97-AF65-F5344CB8AC3E}">
        <p14:creationId xmlns:p14="http://schemas.microsoft.com/office/powerpoint/2010/main" val="19334282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4F5D-3179-496E-8E61-4D4BA6D035C9}"/>
              </a:ext>
            </a:extLst>
          </p:cNvPr>
          <p:cNvSpPr>
            <a:spLocks noGrp="1"/>
          </p:cNvSpPr>
          <p:nvPr>
            <p:ph type="title"/>
          </p:nvPr>
        </p:nvSpPr>
        <p:spPr/>
        <p:txBody>
          <a:bodyPr/>
          <a:lstStyle/>
          <a:p>
            <a:r>
              <a:rPr lang="pt-BR" dirty="0" err="1"/>
              <a:t>Talking</a:t>
            </a:r>
            <a:r>
              <a:rPr lang="pt-BR" dirty="0"/>
              <a:t> </a:t>
            </a:r>
            <a:r>
              <a:rPr lang="pt-BR" dirty="0" err="1"/>
              <a:t>about</a:t>
            </a:r>
            <a:r>
              <a:rPr lang="pt-BR" dirty="0"/>
              <a:t> perfumes... (2019$)</a:t>
            </a:r>
          </a:p>
        </p:txBody>
      </p:sp>
      <p:sp>
        <p:nvSpPr>
          <p:cNvPr id="3" name="Espaço Reservado para Conteúdo 2">
            <a:extLst>
              <a:ext uri="{FF2B5EF4-FFF2-40B4-BE49-F238E27FC236}">
                <a16:creationId xmlns:a16="http://schemas.microsoft.com/office/drawing/2014/main" id="{558D6C30-CF29-4446-A057-8B17D298B78F}"/>
              </a:ext>
            </a:extLst>
          </p:cNvPr>
          <p:cNvSpPr>
            <a:spLocks noGrp="1"/>
          </p:cNvSpPr>
          <p:nvPr>
            <p:ph idx="1"/>
          </p:nvPr>
        </p:nvSpPr>
        <p:spPr>
          <a:xfrm>
            <a:off x="140676" y="2024743"/>
            <a:ext cx="6887141" cy="4333724"/>
          </a:xfrm>
        </p:spPr>
        <p:txBody>
          <a:bodyPr>
            <a:normAutofit fontScale="92500" lnSpcReduction="20000"/>
          </a:bodyPr>
          <a:lstStyle/>
          <a:p>
            <a:r>
              <a:rPr lang="pt-BR" sz="2800" b="1" dirty="0">
                <a:solidFill>
                  <a:schemeClr val="tx1"/>
                </a:solidFill>
              </a:rPr>
              <a:t>Christian Dior </a:t>
            </a:r>
            <a:r>
              <a:rPr lang="pt-BR" sz="2800" b="1" dirty="0" err="1">
                <a:solidFill>
                  <a:schemeClr val="tx1"/>
                </a:solidFill>
              </a:rPr>
              <a:t>Balade</a:t>
            </a:r>
            <a:r>
              <a:rPr lang="pt-BR" sz="2800" b="1" dirty="0">
                <a:solidFill>
                  <a:schemeClr val="tx1"/>
                </a:solidFill>
              </a:rPr>
              <a:t> </a:t>
            </a:r>
            <a:r>
              <a:rPr lang="pt-BR" sz="2800" b="1" dirty="0" err="1">
                <a:solidFill>
                  <a:schemeClr val="tx1"/>
                </a:solidFill>
              </a:rPr>
              <a:t>Sauvage</a:t>
            </a:r>
            <a:r>
              <a:rPr lang="pt-BR" sz="2800" b="1" dirty="0">
                <a:solidFill>
                  <a:schemeClr val="tx1"/>
                </a:solidFill>
              </a:rPr>
              <a:t> $450= </a:t>
            </a:r>
          </a:p>
          <a:p>
            <a:r>
              <a:rPr lang="pt-BR" sz="2800" b="1" dirty="0">
                <a:solidFill>
                  <a:schemeClr val="tx1"/>
                </a:solidFill>
              </a:rPr>
              <a:t>+ - R$ 2.700</a:t>
            </a:r>
          </a:p>
          <a:p>
            <a:endParaRPr lang="pt-BR" sz="2800" b="1" dirty="0">
              <a:solidFill>
                <a:schemeClr val="tx1"/>
              </a:solidFill>
            </a:endParaRPr>
          </a:p>
          <a:p>
            <a:r>
              <a:rPr lang="en-US" sz="2800" b="1" dirty="0">
                <a:solidFill>
                  <a:schemeClr val="tx1"/>
                </a:solidFill>
              </a:rPr>
              <a:t>House of </a:t>
            </a:r>
            <a:r>
              <a:rPr lang="en-US" sz="2800" b="1" dirty="0" err="1">
                <a:solidFill>
                  <a:schemeClr val="tx1"/>
                </a:solidFill>
              </a:rPr>
              <a:t>Sillage</a:t>
            </a:r>
            <a:r>
              <a:rPr lang="en-US" sz="2800" b="1" dirty="0">
                <a:solidFill>
                  <a:schemeClr val="tx1"/>
                </a:solidFill>
              </a:rPr>
              <a:t> Cherry Garden </a:t>
            </a:r>
            <a:r>
              <a:rPr lang="pt-BR" sz="2800" b="1" dirty="0">
                <a:solidFill>
                  <a:schemeClr val="tx1"/>
                </a:solidFill>
              </a:rPr>
              <a:t>$1,200 = </a:t>
            </a:r>
          </a:p>
          <a:p>
            <a:r>
              <a:rPr lang="pt-BR" sz="2800" b="1" dirty="0">
                <a:solidFill>
                  <a:schemeClr val="tx1"/>
                </a:solidFill>
              </a:rPr>
              <a:t>+ - R$7.000</a:t>
            </a:r>
          </a:p>
          <a:p>
            <a:endParaRPr lang="pt-BR" sz="2800" b="1" dirty="0">
              <a:solidFill>
                <a:schemeClr val="tx1"/>
              </a:solidFill>
            </a:endParaRPr>
          </a:p>
          <a:p>
            <a:r>
              <a:rPr lang="en-US" sz="2800" b="1" dirty="0">
                <a:solidFill>
                  <a:schemeClr val="tx1"/>
                </a:solidFill>
              </a:rPr>
              <a:t>Bond No. 9 New Bond St. Perfume </a:t>
            </a:r>
            <a:r>
              <a:rPr lang="en-US" sz="2800" b="1" dirty="0" err="1">
                <a:solidFill>
                  <a:schemeClr val="tx1"/>
                </a:solidFill>
              </a:rPr>
              <a:t>Amorpha</a:t>
            </a:r>
            <a:r>
              <a:rPr lang="en-US" sz="2800" b="1" dirty="0">
                <a:solidFill>
                  <a:schemeClr val="tx1"/>
                </a:solidFill>
              </a:rPr>
              <a:t> </a:t>
            </a:r>
            <a:r>
              <a:rPr lang="pt-BR" sz="2800" b="1" dirty="0">
                <a:solidFill>
                  <a:schemeClr val="tx1"/>
                </a:solidFill>
              </a:rPr>
              <a:t>$7500</a:t>
            </a:r>
          </a:p>
          <a:p>
            <a:r>
              <a:rPr lang="pt-BR" sz="2800" b="1" dirty="0">
                <a:solidFill>
                  <a:schemeClr val="tx1"/>
                </a:solidFill>
              </a:rPr>
              <a:t>+ - R$ 45.000,00</a:t>
            </a:r>
            <a:endParaRPr lang="en-US" sz="2800" b="1" dirty="0">
              <a:solidFill>
                <a:schemeClr val="tx1"/>
              </a:solidFill>
            </a:endParaRPr>
          </a:p>
          <a:p>
            <a:endParaRPr lang="en-US" dirty="0"/>
          </a:p>
          <a:p>
            <a:r>
              <a:rPr lang="pt-BR" dirty="0"/>
              <a:t> </a:t>
            </a:r>
          </a:p>
          <a:p>
            <a:endParaRPr lang="pt-BR" dirty="0"/>
          </a:p>
        </p:txBody>
      </p:sp>
      <p:pic>
        <p:nvPicPr>
          <p:cNvPr id="4" name="Imagem 3">
            <a:extLst>
              <a:ext uri="{FF2B5EF4-FFF2-40B4-BE49-F238E27FC236}">
                <a16:creationId xmlns:a16="http://schemas.microsoft.com/office/drawing/2014/main" id="{FBD57C03-9CDC-446B-9382-69E04191CD7C}"/>
              </a:ext>
            </a:extLst>
          </p:cNvPr>
          <p:cNvPicPr>
            <a:picLocks noChangeAspect="1"/>
          </p:cNvPicPr>
          <p:nvPr/>
        </p:nvPicPr>
        <p:blipFill rotWithShape="1">
          <a:blip r:embed="rId2"/>
          <a:srcRect l="53423" t="33838" r="5550" b="25527"/>
          <a:stretch/>
        </p:blipFill>
        <p:spPr>
          <a:xfrm>
            <a:off x="7189998" y="2720439"/>
            <a:ext cx="5002002" cy="2785403"/>
          </a:xfrm>
          <a:prstGeom prst="rect">
            <a:avLst/>
          </a:prstGeom>
        </p:spPr>
      </p:pic>
    </p:spTree>
    <p:extLst>
      <p:ext uri="{BB962C8B-B14F-4D97-AF65-F5344CB8AC3E}">
        <p14:creationId xmlns:p14="http://schemas.microsoft.com/office/powerpoint/2010/main" val="317274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2B8B96B6-39D1-478B-B3C5-0241BF8F8B1D}"/>
              </a:ext>
            </a:extLst>
          </p:cNvPr>
          <p:cNvSpPr>
            <a:spLocks noGrp="1"/>
          </p:cNvSpPr>
          <p:nvPr>
            <p:ph idx="1"/>
          </p:nvPr>
        </p:nvSpPr>
        <p:spPr>
          <a:xfrm>
            <a:off x="6471138" y="499534"/>
            <a:ext cx="4959243" cy="5600820"/>
          </a:xfrm>
        </p:spPr>
        <p:txBody>
          <a:bodyPr>
            <a:normAutofit/>
          </a:bodyPr>
          <a:lstStyle/>
          <a:p>
            <a:r>
              <a:rPr lang="pt-BR" sz="3600" b="1" dirty="0">
                <a:solidFill>
                  <a:schemeClr val="tx1"/>
                </a:solidFill>
              </a:rPr>
              <a:t>PAUSE 1:ROSE  ???</a:t>
            </a:r>
          </a:p>
          <a:p>
            <a:endParaRPr lang="pt-BR" sz="3600" b="1" dirty="0">
              <a:solidFill>
                <a:schemeClr val="tx1"/>
              </a:solidFill>
            </a:endParaRPr>
          </a:p>
          <a:p>
            <a:r>
              <a:rPr lang="pt-BR" sz="3600" b="1" dirty="0">
                <a:solidFill>
                  <a:schemeClr val="tx1"/>
                </a:solidFill>
              </a:rPr>
              <a:t>WHAT COMES TO YOUR MIND?</a:t>
            </a:r>
          </a:p>
          <a:p>
            <a:r>
              <a:rPr lang="pt-BR" sz="3600" b="1" dirty="0">
                <a:solidFill>
                  <a:schemeClr val="tx1"/>
                </a:solidFill>
              </a:rPr>
              <a:t>(FIRST CONNECTION!!!)</a:t>
            </a:r>
          </a:p>
          <a:p>
            <a:endParaRPr lang="pt-BR" sz="3600" b="1" dirty="0">
              <a:solidFill>
                <a:schemeClr val="tx1"/>
              </a:solidFill>
            </a:endParaRPr>
          </a:p>
          <a:p>
            <a:r>
              <a:rPr lang="pt-BR" sz="3600" b="1" dirty="0">
                <a:solidFill>
                  <a:schemeClr val="tx1"/>
                </a:solidFill>
              </a:rPr>
              <a:t>WRITE IN THE CHAT PLS</a:t>
            </a:r>
          </a:p>
        </p:txBody>
      </p:sp>
      <p:pic>
        <p:nvPicPr>
          <p:cNvPr id="2" name="Imagem 1">
            <a:extLst>
              <a:ext uri="{FF2B5EF4-FFF2-40B4-BE49-F238E27FC236}">
                <a16:creationId xmlns:a16="http://schemas.microsoft.com/office/drawing/2014/main" id="{A1032D6E-109F-470A-82F7-4DE9119E1B3C}"/>
              </a:ext>
            </a:extLst>
          </p:cNvPr>
          <p:cNvPicPr>
            <a:picLocks noChangeAspect="1"/>
          </p:cNvPicPr>
          <p:nvPr/>
        </p:nvPicPr>
        <p:blipFill rotWithShape="1">
          <a:blip r:embed="rId2"/>
          <a:srcRect l="59192" t="27066" r="5385" b="26963"/>
          <a:stretch/>
        </p:blipFill>
        <p:spPr>
          <a:xfrm>
            <a:off x="166488" y="1322364"/>
            <a:ext cx="6304650" cy="4600135"/>
          </a:xfrm>
          <a:prstGeom prst="rect">
            <a:avLst/>
          </a:prstGeom>
          <a:ln>
            <a:noFill/>
          </a:ln>
          <a:effectLst>
            <a:softEdge rad="112500"/>
          </a:effectLst>
        </p:spPr>
      </p:pic>
    </p:spTree>
    <p:extLst>
      <p:ext uri="{BB962C8B-B14F-4D97-AF65-F5344CB8AC3E}">
        <p14:creationId xmlns:p14="http://schemas.microsoft.com/office/powerpoint/2010/main" val="14044475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D2FC53-256C-40F5-8313-87997ECEC3AA}"/>
              </a:ext>
            </a:extLst>
          </p:cNvPr>
          <p:cNvSpPr>
            <a:spLocks noGrp="1"/>
          </p:cNvSpPr>
          <p:nvPr>
            <p:ph type="title"/>
          </p:nvPr>
        </p:nvSpPr>
        <p:spPr/>
        <p:txBody>
          <a:bodyPr/>
          <a:lstStyle/>
          <a:p>
            <a:endParaRPr lang="pt-BR"/>
          </a:p>
        </p:txBody>
      </p:sp>
      <p:pic>
        <p:nvPicPr>
          <p:cNvPr id="6" name="Espaço Reservado para Conteúdo 5">
            <a:extLst>
              <a:ext uri="{FF2B5EF4-FFF2-40B4-BE49-F238E27FC236}">
                <a16:creationId xmlns:a16="http://schemas.microsoft.com/office/drawing/2014/main" id="{9CDAD499-7E0E-49BC-800E-4DCA41079EC8}"/>
              </a:ext>
            </a:extLst>
          </p:cNvPr>
          <p:cNvPicPr>
            <a:picLocks noGrp="1" noChangeAspect="1"/>
          </p:cNvPicPr>
          <p:nvPr>
            <p:ph idx="1"/>
          </p:nvPr>
        </p:nvPicPr>
        <p:blipFill rotWithShape="1">
          <a:blip r:embed="rId2"/>
          <a:srcRect l="59387" t="32123" r="5970" b="28622"/>
          <a:stretch/>
        </p:blipFill>
        <p:spPr>
          <a:xfrm>
            <a:off x="3508220" y="3723486"/>
            <a:ext cx="4890192" cy="3115439"/>
          </a:xfrm>
          <a:prstGeom prst="rect">
            <a:avLst/>
          </a:prstGeom>
        </p:spPr>
      </p:pic>
      <p:pic>
        <p:nvPicPr>
          <p:cNvPr id="4" name="Imagem 3">
            <a:extLst>
              <a:ext uri="{FF2B5EF4-FFF2-40B4-BE49-F238E27FC236}">
                <a16:creationId xmlns:a16="http://schemas.microsoft.com/office/drawing/2014/main" id="{ABDE1BF5-4854-4355-B356-BB8978E69531}"/>
              </a:ext>
            </a:extLst>
          </p:cNvPr>
          <p:cNvPicPr>
            <a:picLocks noChangeAspect="1"/>
          </p:cNvPicPr>
          <p:nvPr/>
        </p:nvPicPr>
        <p:blipFill rotWithShape="1">
          <a:blip r:embed="rId3"/>
          <a:srcRect l="69346" t="25630" r="14385" b="25526"/>
          <a:stretch/>
        </p:blipFill>
        <p:spPr>
          <a:xfrm>
            <a:off x="0" y="0"/>
            <a:ext cx="3488788" cy="5888874"/>
          </a:xfrm>
          <a:prstGeom prst="rect">
            <a:avLst/>
          </a:prstGeom>
        </p:spPr>
      </p:pic>
      <p:pic>
        <p:nvPicPr>
          <p:cNvPr id="5" name="Imagem 4">
            <a:extLst>
              <a:ext uri="{FF2B5EF4-FFF2-40B4-BE49-F238E27FC236}">
                <a16:creationId xmlns:a16="http://schemas.microsoft.com/office/drawing/2014/main" id="{5CCECDEF-887B-4136-8660-1CA5807C496D}"/>
              </a:ext>
            </a:extLst>
          </p:cNvPr>
          <p:cNvPicPr>
            <a:picLocks noChangeAspect="1"/>
          </p:cNvPicPr>
          <p:nvPr/>
        </p:nvPicPr>
        <p:blipFill rotWithShape="1">
          <a:blip r:embed="rId4"/>
          <a:srcRect l="77424" t="23988" r="6250" b="41944"/>
          <a:stretch/>
        </p:blipFill>
        <p:spPr>
          <a:xfrm>
            <a:off x="3508220" y="0"/>
            <a:ext cx="3173934" cy="3723487"/>
          </a:xfrm>
          <a:prstGeom prst="rect">
            <a:avLst/>
          </a:prstGeom>
        </p:spPr>
      </p:pic>
      <p:pic>
        <p:nvPicPr>
          <p:cNvPr id="7" name="Imagem 6">
            <a:extLst>
              <a:ext uri="{FF2B5EF4-FFF2-40B4-BE49-F238E27FC236}">
                <a16:creationId xmlns:a16="http://schemas.microsoft.com/office/drawing/2014/main" id="{D399D60C-4565-4CA6-BE12-59D3BF369964}"/>
              </a:ext>
            </a:extLst>
          </p:cNvPr>
          <p:cNvPicPr>
            <a:picLocks noChangeAspect="1"/>
          </p:cNvPicPr>
          <p:nvPr/>
        </p:nvPicPr>
        <p:blipFill rotWithShape="1">
          <a:blip r:embed="rId5"/>
          <a:srcRect l="67269" t="31454" r="13692" b="27579"/>
          <a:stretch/>
        </p:blipFill>
        <p:spPr>
          <a:xfrm>
            <a:off x="6682154" y="-1"/>
            <a:ext cx="3077754" cy="3723485"/>
          </a:xfrm>
          <a:prstGeom prst="rect">
            <a:avLst/>
          </a:prstGeom>
        </p:spPr>
      </p:pic>
      <p:pic>
        <p:nvPicPr>
          <p:cNvPr id="8" name="Imagem 7">
            <a:extLst>
              <a:ext uri="{FF2B5EF4-FFF2-40B4-BE49-F238E27FC236}">
                <a16:creationId xmlns:a16="http://schemas.microsoft.com/office/drawing/2014/main" id="{7B2F49D6-312B-4BDF-8C47-544170C5D7EC}"/>
              </a:ext>
            </a:extLst>
          </p:cNvPr>
          <p:cNvPicPr>
            <a:picLocks noChangeAspect="1"/>
          </p:cNvPicPr>
          <p:nvPr/>
        </p:nvPicPr>
        <p:blipFill rotWithShape="1">
          <a:blip r:embed="rId6"/>
          <a:srcRect l="63116" t="26861" r="9884" b="27689"/>
          <a:stretch/>
        </p:blipFill>
        <p:spPr>
          <a:xfrm>
            <a:off x="6584897" y="1871003"/>
            <a:ext cx="5249213" cy="4967922"/>
          </a:xfrm>
          <a:prstGeom prst="rect">
            <a:avLst/>
          </a:prstGeom>
        </p:spPr>
      </p:pic>
    </p:spTree>
    <p:extLst>
      <p:ext uri="{BB962C8B-B14F-4D97-AF65-F5344CB8AC3E}">
        <p14:creationId xmlns:p14="http://schemas.microsoft.com/office/powerpoint/2010/main" val="353064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667142-5F0C-422E-B91D-45C6F7EAD9C9}"/>
              </a:ext>
            </a:extLst>
          </p:cNvPr>
          <p:cNvSpPr>
            <a:spLocks noGrp="1"/>
          </p:cNvSpPr>
          <p:nvPr>
            <p:ph type="title"/>
          </p:nvPr>
        </p:nvSpPr>
        <p:spPr>
          <a:xfrm>
            <a:off x="530678" y="-153610"/>
            <a:ext cx="10772775" cy="1658198"/>
          </a:xfrm>
        </p:spPr>
        <p:txBody>
          <a:bodyPr/>
          <a:lstStyle/>
          <a:p>
            <a:r>
              <a:rPr lang="pt-BR" dirty="0"/>
              <a:t>1. </a:t>
            </a:r>
            <a:r>
              <a:rPr lang="pt-BR" dirty="0" err="1"/>
              <a:t>Nature</a:t>
            </a:r>
            <a:r>
              <a:rPr lang="pt-BR" dirty="0"/>
              <a:t> x </a:t>
            </a:r>
            <a:r>
              <a:rPr lang="pt-BR" dirty="0" err="1"/>
              <a:t>culture</a:t>
            </a:r>
            <a:r>
              <a:rPr lang="pt-BR" dirty="0"/>
              <a:t> debate</a:t>
            </a:r>
          </a:p>
        </p:txBody>
      </p:sp>
      <p:pic>
        <p:nvPicPr>
          <p:cNvPr id="4" name="Espaço Reservado para Conteúdo 3">
            <a:extLst>
              <a:ext uri="{FF2B5EF4-FFF2-40B4-BE49-F238E27FC236}">
                <a16:creationId xmlns:a16="http://schemas.microsoft.com/office/drawing/2014/main" id="{11BB4457-B1F4-424C-9834-2680ADFFBA01}"/>
              </a:ext>
            </a:extLst>
          </p:cNvPr>
          <p:cNvPicPr>
            <a:picLocks noGrp="1" noChangeAspect="1"/>
          </p:cNvPicPr>
          <p:nvPr>
            <p:ph idx="1"/>
          </p:nvPr>
        </p:nvPicPr>
        <p:blipFill>
          <a:blip r:embed="rId2"/>
          <a:stretch>
            <a:fillRect/>
          </a:stretch>
        </p:blipFill>
        <p:spPr>
          <a:xfrm>
            <a:off x="66735" y="1363059"/>
            <a:ext cx="12125265" cy="3348111"/>
          </a:xfrm>
          <a:prstGeom prst="rect">
            <a:avLst/>
          </a:prstGeom>
        </p:spPr>
      </p:pic>
      <p:sp>
        <p:nvSpPr>
          <p:cNvPr id="5" name="Retângulo: Cantos Arredondados 4">
            <a:extLst>
              <a:ext uri="{FF2B5EF4-FFF2-40B4-BE49-F238E27FC236}">
                <a16:creationId xmlns:a16="http://schemas.microsoft.com/office/drawing/2014/main" id="{F27C75AD-B9B2-48D3-AE86-CF12254884B8}"/>
              </a:ext>
            </a:extLst>
          </p:cNvPr>
          <p:cNvSpPr/>
          <p:nvPr/>
        </p:nvSpPr>
        <p:spPr>
          <a:xfrm>
            <a:off x="513261" y="4880986"/>
            <a:ext cx="10646229" cy="17549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tx1"/>
                </a:solidFill>
              </a:rPr>
              <a:t>Big </a:t>
            </a:r>
            <a:r>
              <a:rPr lang="pt-BR" sz="2800" b="1" dirty="0" err="1">
                <a:solidFill>
                  <a:schemeClr val="tx1"/>
                </a:solidFill>
              </a:rPr>
              <a:t>question</a:t>
            </a:r>
            <a:r>
              <a:rPr lang="pt-BR" sz="2800" b="1" dirty="0">
                <a:solidFill>
                  <a:schemeClr val="tx1"/>
                </a:solidFill>
              </a:rPr>
              <a:t>: “Are </a:t>
            </a:r>
            <a:r>
              <a:rPr lang="pt-BR" sz="2800" b="1" dirty="0" err="1">
                <a:solidFill>
                  <a:schemeClr val="tx1"/>
                </a:solidFill>
              </a:rPr>
              <a:t>human</a:t>
            </a:r>
            <a:r>
              <a:rPr lang="pt-BR" sz="2800" b="1" dirty="0">
                <a:solidFill>
                  <a:schemeClr val="tx1"/>
                </a:solidFill>
              </a:rPr>
              <a:t> </a:t>
            </a:r>
            <a:r>
              <a:rPr lang="pt-BR" sz="2800" b="1" dirty="0" err="1">
                <a:solidFill>
                  <a:schemeClr val="tx1"/>
                </a:solidFill>
              </a:rPr>
              <a:t>beings</a:t>
            </a:r>
            <a:r>
              <a:rPr lang="pt-BR" sz="2800" b="1" dirty="0">
                <a:solidFill>
                  <a:schemeClr val="tx1"/>
                </a:solidFill>
              </a:rPr>
              <a:t> </a:t>
            </a:r>
            <a:r>
              <a:rPr lang="pt-BR" sz="2800" b="1" dirty="0" err="1">
                <a:solidFill>
                  <a:schemeClr val="tx1"/>
                </a:solidFill>
              </a:rPr>
              <a:t>mainly</a:t>
            </a:r>
            <a:r>
              <a:rPr lang="pt-BR" sz="2800" b="1" dirty="0">
                <a:solidFill>
                  <a:schemeClr val="tx1"/>
                </a:solidFill>
              </a:rPr>
              <a:t> </a:t>
            </a:r>
            <a:r>
              <a:rPr lang="pt-BR" sz="2800" b="1" dirty="0" err="1">
                <a:solidFill>
                  <a:schemeClr val="tx1"/>
                </a:solidFill>
              </a:rPr>
              <a:t>what</a:t>
            </a:r>
            <a:r>
              <a:rPr lang="pt-BR" sz="2800" b="1" dirty="0">
                <a:solidFill>
                  <a:schemeClr val="tx1"/>
                </a:solidFill>
              </a:rPr>
              <a:t> </a:t>
            </a:r>
            <a:r>
              <a:rPr lang="pt-BR" sz="2800" b="1" dirty="0" err="1">
                <a:solidFill>
                  <a:schemeClr val="tx1"/>
                </a:solidFill>
              </a:rPr>
              <a:t>nature</a:t>
            </a:r>
            <a:r>
              <a:rPr lang="pt-BR" sz="2800" b="1" dirty="0">
                <a:solidFill>
                  <a:schemeClr val="tx1"/>
                </a:solidFill>
              </a:rPr>
              <a:t> determines </a:t>
            </a:r>
            <a:r>
              <a:rPr lang="pt-BR" sz="2800" b="1" dirty="0" err="1">
                <a:solidFill>
                  <a:schemeClr val="tx1"/>
                </a:solidFill>
              </a:rPr>
              <a:t>them</a:t>
            </a:r>
            <a:r>
              <a:rPr lang="pt-BR" sz="2800" b="1" dirty="0">
                <a:solidFill>
                  <a:schemeClr val="tx1"/>
                </a:solidFill>
              </a:rPr>
              <a:t> </a:t>
            </a:r>
            <a:r>
              <a:rPr lang="pt-BR" sz="2800" b="1" dirty="0" err="1">
                <a:solidFill>
                  <a:schemeClr val="tx1"/>
                </a:solidFill>
              </a:rPr>
              <a:t>to</a:t>
            </a:r>
            <a:r>
              <a:rPr lang="pt-BR" sz="2800" b="1" dirty="0">
                <a:solidFill>
                  <a:schemeClr val="tx1"/>
                </a:solidFill>
              </a:rPr>
              <a:t> </a:t>
            </a:r>
            <a:r>
              <a:rPr lang="pt-BR" sz="2800" b="1" dirty="0" err="1">
                <a:solidFill>
                  <a:schemeClr val="tx1"/>
                </a:solidFill>
              </a:rPr>
              <a:t>be</a:t>
            </a:r>
            <a:r>
              <a:rPr lang="pt-BR" sz="2800" b="1" dirty="0">
                <a:solidFill>
                  <a:schemeClr val="tx1"/>
                </a:solidFill>
              </a:rPr>
              <a:t> </a:t>
            </a:r>
            <a:r>
              <a:rPr lang="pt-BR" sz="2800" b="1" dirty="0" err="1">
                <a:solidFill>
                  <a:schemeClr val="tx1"/>
                </a:solidFill>
              </a:rPr>
              <a:t>from</a:t>
            </a:r>
            <a:r>
              <a:rPr lang="pt-BR" sz="2800" b="1" dirty="0">
                <a:solidFill>
                  <a:schemeClr val="tx1"/>
                </a:solidFill>
              </a:rPr>
              <a:t> </a:t>
            </a:r>
            <a:r>
              <a:rPr lang="pt-BR" sz="2800" b="1" dirty="0" err="1">
                <a:solidFill>
                  <a:schemeClr val="tx1"/>
                </a:solidFill>
              </a:rPr>
              <a:t>birth</a:t>
            </a:r>
            <a:r>
              <a:rPr lang="pt-BR" sz="2800" b="1" dirty="0">
                <a:solidFill>
                  <a:schemeClr val="tx1"/>
                </a:solidFill>
              </a:rPr>
              <a:t> </a:t>
            </a:r>
            <a:r>
              <a:rPr lang="pt-BR" sz="2800" b="1" dirty="0" err="1">
                <a:solidFill>
                  <a:schemeClr val="tx1"/>
                </a:solidFill>
              </a:rPr>
              <a:t>or</a:t>
            </a:r>
            <a:r>
              <a:rPr lang="pt-BR" sz="2800" b="1" dirty="0">
                <a:solidFill>
                  <a:schemeClr val="tx1"/>
                </a:solidFill>
              </a:rPr>
              <a:t> </a:t>
            </a:r>
            <a:r>
              <a:rPr lang="pt-BR" sz="2800" b="1" dirty="0" err="1">
                <a:solidFill>
                  <a:schemeClr val="tx1"/>
                </a:solidFill>
              </a:rPr>
              <a:t>what</a:t>
            </a:r>
            <a:r>
              <a:rPr lang="pt-BR" sz="2800" b="1" dirty="0">
                <a:solidFill>
                  <a:schemeClr val="tx1"/>
                </a:solidFill>
              </a:rPr>
              <a:t> </a:t>
            </a:r>
            <a:r>
              <a:rPr lang="pt-BR" sz="2800" b="1" dirty="0" err="1">
                <a:solidFill>
                  <a:schemeClr val="tx1"/>
                </a:solidFill>
              </a:rPr>
              <a:t>culture</a:t>
            </a:r>
            <a:r>
              <a:rPr lang="pt-BR" sz="2800" b="1" dirty="0">
                <a:solidFill>
                  <a:schemeClr val="tx1"/>
                </a:solidFill>
              </a:rPr>
              <a:t> </a:t>
            </a:r>
            <a:r>
              <a:rPr lang="pt-BR" sz="2800" b="1" dirty="0" err="1">
                <a:solidFill>
                  <a:schemeClr val="tx1"/>
                </a:solidFill>
              </a:rPr>
              <a:t>enables</a:t>
            </a:r>
            <a:r>
              <a:rPr lang="pt-BR" sz="2800" b="1" dirty="0">
                <a:solidFill>
                  <a:schemeClr val="tx1"/>
                </a:solidFill>
              </a:rPr>
              <a:t> </a:t>
            </a:r>
            <a:r>
              <a:rPr lang="pt-BR" sz="2800" b="1" dirty="0" err="1">
                <a:solidFill>
                  <a:schemeClr val="tx1"/>
                </a:solidFill>
              </a:rPr>
              <a:t>them</a:t>
            </a:r>
            <a:r>
              <a:rPr lang="pt-BR" sz="2800" b="1" dirty="0">
                <a:solidFill>
                  <a:schemeClr val="tx1"/>
                </a:solidFill>
              </a:rPr>
              <a:t> </a:t>
            </a:r>
            <a:r>
              <a:rPr lang="pt-BR" sz="2800" b="1" dirty="0" err="1">
                <a:solidFill>
                  <a:schemeClr val="tx1"/>
                </a:solidFill>
              </a:rPr>
              <a:t>to</a:t>
            </a:r>
            <a:r>
              <a:rPr lang="pt-BR" sz="2800" b="1" dirty="0">
                <a:solidFill>
                  <a:schemeClr val="tx1"/>
                </a:solidFill>
              </a:rPr>
              <a:t> </a:t>
            </a:r>
            <a:r>
              <a:rPr lang="pt-BR" sz="2800" b="1" dirty="0" err="1">
                <a:solidFill>
                  <a:schemeClr val="tx1"/>
                </a:solidFill>
              </a:rPr>
              <a:t>become</a:t>
            </a:r>
            <a:r>
              <a:rPr lang="pt-BR" sz="2800" b="1" dirty="0">
                <a:solidFill>
                  <a:schemeClr val="tx1"/>
                </a:solidFill>
              </a:rPr>
              <a:t> </a:t>
            </a:r>
            <a:r>
              <a:rPr lang="pt-BR" sz="2800" b="1" dirty="0" err="1">
                <a:solidFill>
                  <a:schemeClr val="tx1"/>
                </a:solidFill>
              </a:rPr>
              <a:t>through</a:t>
            </a:r>
            <a:r>
              <a:rPr lang="pt-BR" sz="2800" b="1" dirty="0">
                <a:solidFill>
                  <a:schemeClr val="tx1"/>
                </a:solidFill>
              </a:rPr>
              <a:t> </a:t>
            </a:r>
            <a:r>
              <a:rPr lang="pt-BR" sz="2800" b="1" dirty="0" err="1">
                <a:solidFill>
                  <a:schemeClr val="tx1"/>
                </a:solidFill>
              </a:rPr>
              <a:t>socialization</a:t>
            </a:r>
            <a:r>
              <a:rPr lang="pt-BR" sz="2800" b="1" dirty="0">
                <a:solidFill>
                  <a:schemeClr val="tx1"/>
                </a:solidFill>
              </a:rPr>
              <a:t> </a:t>
            </a:r>
            <a:r>
              <a:rPr lang="pt-BR" sz="2800" b="1" dirty="0" err="1">
                <a:solidFill>
                  <a:schemeClr val="tx1"/>
                </a:solidFill>
              </a:rPr>
              <a:t>and</a:t>
            </a:r>
            <a:r>
              <a:rPr lang="pt-BR" sz="2800" b="1" dirty="0">
                <a:solidFill>
                  <a:schemeClr val="tx1"/>
                </a:solidFill>
              </a:rPr>
              <a:t> </a:t>
            </a:r>
            <a:r>
              <a:rPr lang="pt-BR" sz="2800" b="1" dirty="0" err="1">
                <a:solidFill>
                  <a:schemeClr val="tx1"/>
                </a:solidFill>
              </a:rPr>
              <a:t>schooling</a:t>
            </a:r>
            <a:r>
              <a:rPr lang="pt-BR" sz="2800" b="1" dirty="0">
                <a:solidFill>
                  <a:schemeClr val="tx1"/>
                </a:solidFill>
              </a:rPr>
              <a:t>?”  (KRAMSCH)</a:t>
            </a:r>
          </a:p>
        </p:txBody>
      </p:sp>
    </p:spTree>
    <p:extLst>
      <p:ext uri="{BB962C8B-B14F-4D97-AF65-F5344CB8AC3E}">
        <p14:creationId xmlns:p14="http://schemas.microsoft.com/office/powerpoint/2010/main" val="370127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Uma imagem contendo ao ar livre, edifício, estrada, rua&#10;&#10;Descrição gerada automaticamente">
            <a:extLst>
              <a:ext uri="{FF2B5EF4-FFF2-40B4-BE49-F238E27FC236}">
                <a16:creationId xmlns:a16="http://schemas.microsoft.com/office/drawing/2014/main" id="{F6187029-0245-4318-9ECD-0D7053B10E10}"/>
              </a:ext>
            </a:extLst>
          </p:cNvPr>
          <p:cNvPicPr>
            <a:picLocks noChangeAspect="1"/>
          </p:cNvPicPr>
          <p:nvPr/>
        </p:nvPicPr>
        <p:blipFill rotWithShape="1">
          <a:blip r:embed="rId2">
            <a:alphaModFix amt="20000"/>
          </a:blip>
          <a:srcRect r="7500" b="20759"/>
          <a:stretch/>
        </p:blipFill>
        <p:spPr>
          <a:xfrm>
            <a:off x="0" y="0"/>
            <a:ext cx="11277600" cy="6492240"/>
          </a:xfrm>
          <a:prstGeom prst="rect">
            <a:avLst/>
          </a:prstGeom>
        </p:spPr>
      </p:pic>
      <p:pic>
        <p:nvPicPr>
          <p:cNvPr id="5" name="Google Shape;309;p44">
            <a:extLst>
              <a:ext uri="{FF2B5EF4-FFF2-40B4-BE49-F238E27FC236}">
                <a16:creationId xmlns:a16="http://schemas.microsoft.com/office/drawing/2014/main" id="{E11A64B1-D8E2-4937-8704-2A6201711BA6}"/>
              </a:ext>
            </a:extLst>
          </p:cNvPr>
          <p:cNvPicPr preferRelativeResize="0">
            <a:picLocks noGrp="1"/>
          </p:cNvPicPr>
          <p:nvPr>
            <p:ph idx="1"/>
          </p:nvPr>
        </p:nvPicPr>
        <p:blipFill>
          <a:blip r:embed="rId3">
            <a:alphaModFix/>
          </a:blip>
          <a:stretch>
            <a:fillRect/>
          </a:stretch>
        </p:blipFill>
        <p:spPr>
          <a:xfrm>
            <a:off x="420188" y="587829"/>
            <a:ext cx="10722429" cy="4885508"/>
          </a:xfrm>
          <a:prstGeom prst="rect">
            <a:avLst/>
          </a:prstGeom>
          <a:noFill/>
          <a:ln>
            <a:noFill/>
          </a:ln>
        </p:spPr>
      </p:pic>
    </p:spTree>
    <p:extLst>
      <p:ext uri="{BB962C8B-B14F-4D97-AF65-F5344CB8AC3E}">
        <p14:creationId xmlns:p14="http://schemas.microsoft.com/office/powerpoint/2010/main" val="2201519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77DFD-DF2E-4028-9340-4AE5D4F4303F}"/>
              </a:ext>
            </a:extLst>
          </p:cNvPr>
          <p:cNvSpPr>
            <a:spLocks noGrp="1"/>
          </p:cNvSpPr>
          <p:nvPr>
            <p:ph type="title"/>
          </p:nvPr>
        </p:nvSpPr>
        <p:spPr>
          <a:xfrm>
            <a:off x="4683125" y="499533"/>
            <a:ext cx="6562726" cy="1658198"/>
          </a:xfrm>
        </p:spPr>
        <p:txBody>
          <a:bodyPr>
            <a:normAutofit/>
          </a:bodyPr>
          <a:lstStyle/>
          <a:p>
            <a:endParaRPr lang="pt-BR" dirty="0"/>
          </a:p>
        </p:txBody>
      </p:sp>
      <p:graphicFrame>
        <p:nvGraphicFramePr>
          <p:cNvPr id="7" name="Espaço Reservado para Conteúdo 2">
            <a:extLst>
              <a:ext uri="{FF2B5EF4-FFF2-40B4-BE49-F238E27FC236}">
                <a16:creationId xmlns:a16="http://schemas.microsoft.com/office/drawing/2014/main" id="{5492104E-A656-4E94-9F58-248DE8D37B0F}"/>
              </a:ext>
            </a:extLst>
          </p:cNvPr>
          <p:cNvGraphicFramePr>
            <a:graphicFrameLocks noGrp="1"/>
          </p:cNvGraphicFramePr>
          <p:nvPr>
            <p:ph idx="1"/>
            <p:extLst>
              <p:ext uri="{D42A27DB-BD31-4B8C-83A1-F6EECF244321}">
                <p14:modId xmlns:p14="http://schemas.microsoft.com/office/powerpoint/2010/main" val="237276098"/>
              </p:ext>
            </p:extLst>
          </p:nvPr>
        </p:nvGraphicFramePr>
        <p:xfrm>
          <a:off x="4276578" y="1505244"/>
          <a:ext cx="7371471" cy="49658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601E6D28-B083-4F52-B0A6-64FC565609C7}"/>
              </a:ext>
            </a:extLst>
          </p:cNvPr>
          <p:cNvPicPr>
            <a:picLocks noChangeAspect="1"/>
          </p:cNvPicPr>
          <p:nvPr/>
        </p:nvPicPr>
        <p:blipFill rotWithShape="1">
          <a:blip r:embed="rId7"/>
          <a:srcRect l="62568" r="1199" b="1"/>
          <a:stretch/>
        </p:blipFill>
        <p:spPr>
          <a:xfrm>
            <a:off x="20" y="10"/>
            <a:ext cx="4077443" cy="6864408"/>
          </a:xfrm>
          <a:prstGeom prst="rect">
            <a:avLst/>
          </a:prstGeom>
        </p:spPr>
      </p:pic>
    </p:spTree>
    <p:extLst>
      <p:ext uri="{BB962C8B-B14F-4D97-AF65-F5344CB8AC3E}">
        <p14:creationId xmlns:p14="http://schemas.microsoft.com/office/powerpoint/2010/main" val="3400263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2AA9E0-40D9-42BA-A09E-91FD4864F197}"/>
              </a:ext>
            </a:extLst>
          </p:cNvPr>
          <p:cNvSpPr>
            <a:spLocks noGrp="1"/>
          </p:cNvSpPr>
          <p:nvPr>
            <p:ph type="title"/>
          </p:nvPr>
        </p:nvSpPr>
        <p:spPr/>
        <p:txBody>
          <a:bodyPr/>
          <a:lstStyle/>
          <a:p>
            <a:r>
              <a:rPr lang="pt-BR" dirty="0"/>
              <a:t>2. </a:t>
            </a:r>
            <a:r>
              <a:rPr lang="pt-BR" dirty="0" err="1"/>
              <a:t>Communities</a:t>
            </a:r>
            <a:r>
              <a:rPr lang="pt-BR" dirty="0"/>
              <a:t> </a:t>
            </a:r>
            <a:r>
              <a:rPr lang="pt-BR" dirty="0" err="1"/>
              <a:t>of</a:t>
            </a:r>
            <a:r>
              <a:rPr lang="pt-BR" dirty="0"/>
              <a:t> </a:t>
            </a:r>
            <a:r>
              <a:rPr lang="pt-BR" dirty="0" err="1"/>
              <a:t>language</a:t>
            </a:r>
            <a:r>
              <a:rPr lang="pt-BR" dirty="0"/>
              <a:t> </a:t>
            </a:r>
            <a:r>
              <a:rPr lang="pt-BR" dirty="0" err="1"/>
              <a:t>users</a:t>
            </a:r>
            <a:r>
              <a:rPr lang="pt-BR" dirty="0"/>
              <a:t> 2.1.Culture: </a:t>
            </a:r>
            <a:r>
              <a:rPr lang="pt-BR" dirty="0" err="1"/>
              <a:t>liberating</a:t>
            </a:r>
            <a:r>
              <a:rPr lang="pt-BR" dirty="0"/>
              <a:t> </a:t>
            </a:r>
            <a:r>
              <a:rPr lang="pt-BR" dirty="0" err="1"/>
              <a:t>and</a:t>
            </a:r>
            <a:r>
              <a:rPr lang="pt-BR" dirty="0"/>
              <a:t> </a:t>
            </a:r>
            <a:r>
              <a:rPr lang="pt-BR" dirty="0" err="1"/>
              <a:t>constraining</a:t>
            </a:r>
            <a:endParaRPr lang="pt-BR" dirty="0"/>
          </a:p>
        </p:txBody>
      </p:sp>
      <p:pic>
        <p:nvPicPr>
          <p:cNvPr id="4" name="Espaço Reservado para Conteúdo 3">
            <a:extLst>
              <a:ext uri="{FF2B5EF4-FFF2-40B4-BE49-F238E27FC236}">
                <a16:creationId xmlns:a16="http://schemas.microsoft.com/office/drawing/2014/main" id="{8E8B759B-FC54-4DD6-8562-95A086A3AEBA}"/>
              </a:ext>
            </a:extLst>
          </p:cNvPr>
          <p:cNvPicPr>
            <a:picLocks noGrp="1" noChangeAspect="1"/>
          </p:cNvPicPr>
          <p:nvPr>
            <p:ph idx="1"/>
          </p:nvPr>
        </p:nvPicPr>
        <p:blipFill>
          <a:blip r:embed="rId2"/>
          <a:stretch>
            <a:fillRect/>
          </a:stretch>
        </p:blipFill>
        <p:spPr>
          <a:xfrm>
            <a:off x="-6885" y="2196221"/>
            <a:ext cx="12198885" cy="2504049"/>
          </a:xfrm>
          <a:prstGeom prst="rect">
            <a:avLst/>
          </a:prstGeom>
        </p:spPr>
      </p:pic>
      <p:sp>
        <p:nvSpPr>
          <p:cNvPr id="5" name="Retângulo 4">
            <a:extLst>
              <a:ext uri="{FF2B5EF4-FFF2-40B4-BE49-F238E27FC236}">
                <a16:creationId xmlns:a16="http://schemas.microsoft.com/office/drawing/2014/main" id="{D45BA252-EF57-4165-90EC-682B2E854321}"/>
              </a:ext>
            </a:extLst>
          </p:cNvPr>
          <p:cNvSpPr/>
          <p:nvPr/>
        </p:nvSpPr>
        <p:spPr>
          <a:xfrm>
            <a:off x="0" y="2157731"/>
            <a:ext cx="6662057" cy="5332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6" name="Retângulo: Cantos Arredondados 5">
            <a:extLst>
              <a:ext uri="{FF2B5EF4-FFF2-40B4-BE49-F238E27FC236}">
                <a16:creationId xmlns:a16="http://schemas.microsoft.com/office/drawing/2014/main" id="{490382B7-A01B-4040-AA4A-A553FFA8A565}"/>
              </a:ext>
            </a:extLst>
          </p:cNvPr>
          <p:cNvSpPr/>
          <p:nvPr/>
        </p:nvSpPr>
        <p:spPr>
          <a:xfrm>
            <a:off x="339634" y="4885509"/>
            <a:ext cx="11508377" cy="17634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t>BIG QUESTION: DOES CULTURE LIBERATE US TO CREATE AND CONNECT OURSELVES OR DOES IT IMPRISON US INTO ALREADY MADE STUFF AND INTO THE COMMUNITIES WE WERE BORN INTO?</a:t>
            </a:r>
          </a:p>
        </p:txBody>
      </p:sp>
    </p:spTree>
    <p:extLst>
      <p:ext uri="{BB962C8B-B14F-4D97-AF65-F5344CB8AC3E}">
        <p14:creationId xmlns:p14="http://schemas.microsoft.com/office/powerpoint/2010/main" val="100210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1812B237-AF4B-4A9E-85FE-32E2A546577A}"/>
              </a:ext>
            </a:extLst>
          </p:cNvPr>
          <p:cNvSpPr>
            <a:spLocks noGrp="1"/>
          </p:cNvSpPr>
          <p:nvPr>
            <p:ph idx="1"/>
          </p:nvPr>
        </p:nvSpPr>
        <p:spPr>
          <a:xfrm>
            <a:off x="337022" y="679268"/>
            <a:ext cx="10753725" cy="5342709"/>
          </a:xfrm>
        </p:spPr>
        <p:txBody>
          <a:bodyPr>
            <a:normAutofit/>
          </a:bodyPr>
          <a:lstStyle/>
          <a:p>
            <a:r>
              <a:rPr lang="pt-BR" sz="4800" b="1" dirty="0">
                <a:solidFill>
                  <a:schemeClr val="tx1"/>
                </a:solidFill>
              </a:rPr>
              <a:t> </a:t>
            </a:r>
            <a:r>
              <a:rPr lang="pt-BR" sz="4800" b="1" dirty="0" err="1">
                <a:solidFill>
                  <a:schemeClr val="tx1"/>
                </a:solidFill>
              </a:rPr>
              <a:t>English</a:t>
            </a:r>
            <a:r>
              <a:rPr lang="pt-BR" sz="4800" b="1" dirty="0">
                <a:solidFill>
                  <a:schemeClr val="tx1"/>
                </a:solidFill>
              </a:rPr>
              <a:t> </a:t>
            </a:r>
            <a:r>
              <a:rPr lang="pt-BR" sz="4800" b="1" dirty="0" err="1">
                <a:solidFill>
                  <a:schemeClr val="tx1"/>
                </a:solidFill>
              </a:rPr>
              <a:t>speaking</a:t>
            </a:r>
            <a:r>
              <a:rPr lang="pt-BR" sz="4800" b="1" dirty="0">
                <a:solidFill>
                  <a:schemeClr val="tx1"/>
                </a:solidFill>
              </a:rPr>
              <a:t> </a:t>
            </a:r>
            <a:r>
              <a:rPr lang="pt-BR" sz="4800" b="1" dirty="0" err="1">
                <a:solidFill>
                  <a:schemeClr val="tx1"/>
                </a:solidFill>
              </a:rPr>
              <a:t>communities</a:t>
            </a:r>
            <a:r>
              <a:rPr lang="pt-BR" sz="4800" b="1" dirty="0">
                <a:solidFill>
                  <a:schemeClr val="tx1"/>
                </a:solidFill>
              </a:rPr>
              <a:t> (US): “OH THANK YOU”</a:t>
            </a:r>
          </a:p>
          <a:p>
            <a:endParaRPr lang="pt-BR" sz="4800" b="1" dirty="0">
              <a:solidFill>
                <a:schemeClr val="tx1"/>
              </a:solidFill>
            </a:endParaRPr>
          </a:p>
          <a:p>
            <a:r>
              <a:rPr lang="pt-BR" sz="4800" b="1" dirty="0" err="1">
                <a:solidFill>
                  <a:schemeClr val="tx1"/>
                </a:solidFill>
              </a:rPr>
              <a:t>French</a:t>
            </a:r>
            <a:r>
              <a:rPr lang="pt-BR" sz="4800" b="1" dirty="0">
                <a:solidFill>
                  <a:schemeClr val="tx1"/>
                </a:solidFill>
              </a:rPr>
              <a:t> speakers (France): “OH REALLY? IT S ALREADY QUITE OLD”</a:t>
            </a:r>
          </a:p>
          <a:p>
            <a:endParaRPr lang="pt-BR" sz="4800" b="1" dirty="0">
              <a:solidFill>
                <a:schemeClr val="tx1"/>
              </a:solidFill>
            </a:endParaRPr>
          </a:p>
          <a:p>
            <a:r>
              <a:rPr lang="pt-BR" sz="4800" b="1" dirty="0" err="1">
                <a:solidFill>
                  <a:schemeClr val="tx1"/>
                </a:solidFill>
              </a:rPr>
              <a:t>Brazilian</a:t>
            </a:r>
            <a:r>
              <a:rPr lang="pt-BR" sz="4800" b="1" dirty="0">
                <a:solidFill>
                  <a:schemeClr val="tx1"/>
                </a:solidFill>
              </a:rPr>
              <a:t>” Port. speakers: ????</a:t>
            </a:r>
          </a:p>
        </p:txBody>
      </p:sp>
    </p:spTree>
    <p:extLst>
      <p:ext uri="{BB962C8B-B14F-4D97-AF65-F5344CB8AC3E}">
        <p14:creationId xmlns:p14="http://schemas.microsoft.com/office/powerpoint/2010/main" val="825186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playback">
            <a:hlinkClick r:id="" action="ppaction://media"/>
            <a:extLst>
              <a:ext uri="{FF2B5EF4-FFF2-40B4-BE49-F238E27FC236}">
                <a16:creationId xmlns:a16="http://schemas.microsoft.com/office/drawing/2014/main" id="{19A2044D-2466-4824-93F9-A417B8F930F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44500" y="840405"/>
            <a:ext cx="10002175" cy="5626096"/>
          </a:xfrm>
        </p:spPr>
      </p:pic>
      <p:sp>
        <p:nvSpPr>
          <p:cNvPr id="6" name="Retângulo 5">
            <a:extLst>
              <a:ext uri="{FF2B5EF4-FFF2-40B4-BE49-F238E27FC236}">
                <a16:creationId xmlns:a16="http://schemas.microsoft.com/office/drawing/2014/main" id="{AC143AE7-1BA5-4C94-B329-EA6E3C668883}"/>
              </a:ext>
            </a:extLst>
          </p:cNvPr>
          <p:cNvSpPr/>
          <p:nvPr/>
        </p:nvSpPr>
        <p:spPr>
          <a:xfrm>
            <a:off x="2426535" y="101078"/>
            <a:ext cx="6359434" cy="630942"/>
          </a:xfrm>
          <a:prstGeom prst="rect">
            <a:avLst/>
          </a:prstGeom>
          <a:noFill/>
        </p:spPr>
        <p:txBody>
          <a:bodyPr wrap="none" lIns="91440" tIns="45720" rIns="91440" bIns="45720">
            <a:spAutoFit/>
          </a:bodyPr>
          <a:lstStyle/>
          <a:p>
            <a:pPr algn="ctr"/>
            <a:r>
              <a:rPr lang="pt-BR" sz="3500" b="0" cap="none" spc="0" dirty="0">
                <a:ln w="0"/>
                <a:solidFill>
                  <a:schemeClr val="tx1"/>
                </a:solidFill>
                <a:effectLst>
                  <a:outerShdw blurRad="38100" dist="19050" dir="2700000" algn="tl" rotWithShape="0">
                    <a:schemeClr val="dk1">
                      <a:alpha val="40000"/>
                    </a:schemeClr>
                  </a:outerShdw>
                </a:effectLst>
              </a:rPr>
              <a:t>Ponto de equilíbrio – Já basta</a:t>
            </a:r>
          </a:p>
        </p:txBody>
      </p:sp>
      <p:pic>
        <p:nvPicPr>
          <p:cNvPr id="8" name="Imagem 7">
            <a:extLst>
              <a:ext uri="{FF2B5EF4-FFF2-40B4-BE49-F238E27FC236}">
                <a16:creationId xmlns:a16="http://schemas.microsoft.com/office/drawing/2014/main" id="{1B6AEEB2-D07B-4C21-9801-386AB7444AC8}"/>
              </a:ext>
            </a:extLst>
          </p:cNvPr>
          <p:cNvPicPr>
            <a:picLocks noChangeAspect="1"/>
          </p:cNvPicPr>
          <p:nvPr/>
        </p:nvPicPr>
        <p:blipFill>
          <a:blip r:embed="rId5"/>
          <a:stretch>
            <a:fillRect/>
          </a:stretch>
        </p:blipFill>
        <p:spPr>
          <a:xfrm>
            <a:off x="1795593" y="101078"/>
            <a:ext cx="630942" cy="630942"/>
          </a:xfrm>
          <a:prstGeom prst="rect">
            <a:avLst/>
          </a:prstGeom>
        </p:spPr>
      </p:pic>
    </p:spTree>
    <p:extLst>
      <p:ext uri="{BB962C8B-B14F-4D97-AF65-F5344CB8AC3E}">
        <p14:creationId xmlns:p14="http://schemas.microsoft.com/office/powerpoint/2010/main" val="3104038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6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Uma imagem contendo ao ar livre, edifício, estrada, rua&#10;&#10;Descrição gerada automaticamente">
            <a:extLst>
              <a:ext uri="{FF2B5EF4-FFF2-40B4-BE49-F238E27FC236}">
                <a16:creationId xmlns:a16="http://schemas.microsoft.com/office/drawing/2014/main" id="{F6187029-0245-4318-9ECD-0D7053B10E10}"/>
              </a:ext>
            </a:extLst>
          </p:cNvPr>
          <p:cNvPicPr>
            <a:picLocks noChangeAspect="1"/>
          </p:cNvPicPr>
          <p:nvPr/>
        </p:nvPicPr>
        <p:blipFill rotWithShape="1">
          <a:blip r:embed="rId2">
            <a:alphaModFix amt="20000"/>
          </a:blip>
          <a:srcRect r="7500" b="20759"/>
          <a:stretch/>
        </p:blipFill>
        <p:spPr>
          <a:xfrm>
            <a:off x="0" y="0"/>
            <a:ext cx="11277600" cy="6492240"/>
          </a:xfrm>
          <a:prstGeom prst="rect">
            <a:avLst/>
          </a:prstGeom>
        </p:spPr>
      </p:pic>
      <p:sp>
        <p:nvSpPr>
          <p:cNvPr id="2" name="Título 1">
            <a:extLst>
              <a:ext uri="{FF2B5EF4-FFF2-40B4-BE49-F238E27FC236}">
                <a16:creationId xmlns:a16="http://schemas.microsoft.com/office/drawing/2014/main" id="{8798C55A-5019-482B-886F-4438B2AAADC6}"/>
              </a:ext>
            </a:extLst>
          </p:cNvPr>
          <p:cNvSpPr>
            <a:spLocks noGrp="1"/>
          </p:cNvSpPr>
          <p:nvPr>
            <p:ph type="title"/>
          </p:nvPr>
        </p:nvSpPr>
        <p:spPr>
          <a:xfrm>
            <a:off x="1584960" y="-431074"/>
            <a:ext cx="9692640" cy="1325562"/>
          </a:xfrm>
        </p:spPr>
        <p:txBody>
          <a:bodyPr/>
          <a:lstStyle/>
          <a:p>
            <a:endParaRPr lang="pt-BR" dirty="0"/>
          </a:p>
        </p:txBody>
      </p:sp>
      <p:graphicFrame>
        <p:nvGraphicFramePr>
          <p:cNvPr id="4" name="Tabela 4">
            <a:extLst>
              <a:ext uri="{FF2B5EF4-FFF2-40B4-BE49-F238E27FC236}">
                <a16:creationId xmlns:a16="http://schemas.microsoft.com/office/drawing/2014/main" id="{0E8D8577-5CD0-4A32-8291-6E3E4F0ABB9D}"/>
              </a:ext>
            </a:extLst>
          </p:cNvPr>
          <p:cNvGraphicFramePr>
            <a:graphicFrameLocks noGrp="1"/>
          </p:cNvGraphicFramePr>
          <p:nvPr>
            <p:ph idx="1"/>
            <p:extLst>
              <p:ext uri="{D42A27DB-BD31-4B8C-83A1-F6EECF244321}">
                <p14:modId xmlns:p14="http://schemas.microsoft.com/office/powerpoint/2010/main" val="2473725176"/>
              </p:ext>
            </p:extLst>
          </p:nvPr>
        </p:nvGraphicFramePr>
        <p:xfrm>
          <a:off x="182880" y="2817189"/>
          <a:ext cx="11547566" cy="3499857"/>
        </p:xfrm>
        <a:graphic>
          <a:graphicData uri="http://schemas.openxmlformats.org/drawingml/2006/table">
            <a:tbl>
              <a:tblPr firstRow="1" bandRow="1">
                <a:tableStyleId>{5C22544A-7EE6-4342-B048-85BDC9FD1C3A}</a:tableStyleId>
              </a:tblPr>
              <a:tblGrid>
                <a:gridCol w="5773783">
                  <a:extLst>
                    <a:ext uri="{9D8B030D-6E8A-4147-A177-3AD203B41FA5}">
                      <a16:colId xmlns:a16="http://schemas.microsoft.com/office/drawing/2014/main" val="1547240225"/>
                    </a:ext>
                  </a:extLst>
                </a:gridCol>
                <a:gridCol w="5773783">
                  <a:extLst>
                    <a:ext uri="{9D8B030D-6E8A-4147-A177-3AD203B41FA5}">
                      <a16:colId xmlns:a16="http://schemas.microsoft.com/office/drawing/2014/main" val="1984776161"/>
                    </a:ext>
                  </a:extLst>
                </a:gridCol>
              </a:tblGrid>
              <a:tr h="488590">
                <a:tc>
                  <a:txBody>
                    <a:bodyPr/>
                    <a:lstStyle/>
                    <a:p>
                      <a:r>
                        <a:rPr lang="pt-BR" sz="2500" dirty="0">
                          <a:solidFill>
                            <a:schemeClr val="bg1"/>
                          </a:solidFill>
                        </a:rPr>
                        <a:t>Riscados da agenda...</a:t>
                      </a:r>
                    </a:p>
                  </a:txBody>
                  <a:tcPr/>
                </a:tc>
                <a:tc>
                  <a:txBody>
                    <a:bodyPr/>
                    <a:lstStyle/>
                    <a:p>
                      <a:r>
                        <a:rPr lang="pt-BR" sz="2500" dirty="0">
                          <a:solidFill>
                            <a:schemeClr val="bg1"/>
                          </a:solidFill>
                        </a:rPr>
                        <a:t>Ratificados...</a:t>
                      </a:r>
                    </a:p>
                  </a:txBody>
                  <a:tcPr/>
                </a:tc>
                <a:extLst>
                  <a:ext uri="{0D108BD9-81ED-4DB2-BD59-A6C34878D82A}">
                    <a16:rowId xmlns:a16="http://schemas.microsoft.com/office/drawing/2014/main" val="1284172945"/>
                  </a:ext>
                </a:extLst>
              </a:tr>
              <a:tr h="488590">
                <a:tc>
                  <a:txBody>
                    <a:bodyPr/>
                    <a:lstStyle/>
                    <a:p>
                      <a:r>
                        <a:rPr lang="pt-BR" sz="2500" b="1" strike="sngStrike" dirty="0">
                          <a:solidFill>
                            <a:schemeClr val="bg1"/>
                          </a:solidFill>
                        </a:rPr>
                        <a:t>RESPEITO</a:t>
                      </a:r>
                    </a:p>
                  </a:txBody>
                  <a:tcPr/>
                </a:tc>
                <a:tc>
                  <a:txBody>
                    <a:bodyPr/>
                    <a:lstStyle/>
                    <a:p>
                      <a:r>
                        <a:rPr lang="pt-BR" sz="2500" b="1" dirty="0">
                          <a:solidFill>
                            <a:schemeClr val="bg1"/>
                          </a:solidFill>
                        </a:rPr>
                        <a:t> RACISMO </a:t>
                      </a:r>
                    </a:p>
                  </a:txBody>
                  <a:tcPr/>
                </a:tc>
                <a:extLst>
                  <a:ext uri="{0D108BD9-81ED-4DB2-BD59-A6C34878D82A}">
                    <a16:rowId xmlns:a16="http://schemas.microsoft.com/office/drawing/2014/main" val="3134491668"/>
                  </a:ext>
                </a:extLst>
              </a:tr>
              <a:tr h="584467">
                <a:tc>
                  <a:txBody>
                    <a:bodyPr/>
                    <a:lstStyle/>
                    <a:p>
                      <a:r>
                        <a:rPr lang="pt-BR" sz="2500" b="1" strike="sngStrike" dirty="0">
                          <a:solidFill>
                            <a:schemeClr val="bg1"/>
                          </a:solidFill>
                        </a:rPr>
                        <a:t>LIBERDADE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500" b="1" dirty="0">
                          <a:solidFill>
                            <a:schemeClr val="bg1"/>
                          </a:solidFill>
                        </a:rPr>
                        <a:t> INTOLERÂNCIA RELIGIOSA</a:t>
                      </a:r>
                    </a:p>
                  </a:txBody>
                  <a:tcPr/>
                </a:tc>
                <a:extLst>
                  <a:ext uri="{0D108BD9-81ED-4DB2-BD59-A6C34878D82A}">
                    <a16:rowId xmlns:a16="http://schemas.microsoft.com/office/drawing/2014/main" val="1922034335"/>
                  </a:ext>
                </a:extLst>
              </a:tr>
              <a:tr h="488590">
                <a:tc>
                  <a:txBody>
                    <a:bodyPr/>
                    <a:lstStyle/>
                    <a:p>
                      <a:r>
                        <a:rPr lang="pt-BR" sz="2500" b="1" strike="sngStrike" dirty="0">
                          <a:solidFill>
                            <a:schemeClr val="bg1"/>
                          </a:solidFill>
                        </a:rPr>
                        <a:t>EMPATIA</a:t>
                      </a:r>
                    </a:p>
                  </a:txBody>
                  <a:tcPr/>
                </a:tc>
                <a:tc>
                  <a:txBody>
                    <a:bodyPr/>
                    <a:lstStyle/>
                    <a:p>
                      <a:r>
                        <a:rPr lang="pt-BR" sz="2500" b="1" dirty="0">
                          <a:solidFill>
                            <a:schemeClr val="bg1"/>
                          </a:solidFill>
                        </a:rPr>
                        <a:t> NOVA CLASSE MÉDIA</a:t>
                      </a:r>
                    </a:p>
                  </a:txBody>
                  <a:tcPr/>
                </a:tc>
                <a:extLst>
                  <a:ext uri="{0D108BD9-81ED-4DB2-BD59-A6C34878D82A}">
                    <a16:rowId xmlns:a16="http://schemas.microsoft.com/office/drawing/2014/main" val="3099213849"/>
                  </a:ext>
                </a:extLst>
              </a:tr>
              <a:tr h="488590">
                <a:tc>
                  <a:txBody>
                    <a:bodyPr/>
                    <a:lstStyle/>
                    <a:p>
                      <a:r>
                        <a:rPr lang="pt-BR" sz="2500" b="1" strike="sngStrike" dirty="0">
                          <a:solidFill>
                            <a:schemeClr val="bg1"/>
                          </a:solidFill>
                        </a:rPr>
                        <a:t>IGUALDADE</a:t>
                      </a:r>
                    </a:p>
                  </a:txBody>
                  <a:tcPr/>
                </a:tc>
                <a:tc>
                  <a:txBody>
                    <a:bodyPr/>
                    <a:lstStyle/>
                    <a:p>
                      <a:r>
                        <a:rPr lang="pt-BR" sz="2500" b="1" dirty="0">
                          <a:solidFill>
                            <a:schemeClr val="bg1"/>
                          </a:solidFill>
                        </a:rPr>
                        <a:t> LIBERALISMO ECONÔMICO</a:t>
                      </a:r>
                    </a:p>
                  </a:txBody>
                  <a:tcPr/>
                </a:tc>
                <a:extLst>
                  <a:ext uri="{0D108BD9-81ED-4DB2-BD59-A6C34878D82A}">
                    <a16:rowId xmlns:a16="http://schemas.microsoft.com/office/drawing/2014/main" val="728185498"/>
                  </a:ext>
                </a:extLst>
              </a:tr>
              <a:tr h="261971">
                <a:tc>
                  <a:txBody>
                    <a:bodyPr/>
                    <a:lstStyle/>
                    <a:p>
                      <a:r>
                        <a:rPr lang="pt-BR" sz="2500" b="1" strike="sngStrike" dirty="0">
                          <a:solidFill>
                            <a:schemeClr val="bg1"/>
                          </a:solidFill>
                        </a:rPr>
                        <a:t>TOLERÂNCIA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500" b="1" dirty="0">
                          <a:solidFill>
                            <a:schemeClr val="bg1"/>
                          </a:solidFill>
                        </a:rPr>
                        <a:t> AUTORITARISMO</a:t>
                      </a:r>
                    </a:p>
                  </a:txBody>
                  <a:tcPr/>
                </a:tc>
                <a:extLst>
                  <a:ext uri="{0D108BD9-81ED-4DB2-BD59-A6C34878D82A}">
                    <a16:rowId xmlns:a16="http://schemas.microsoft.com/office/drawing/2014/main" val="3565401592"/>
                  </a:ext>
                </a:extLst>
              </a:tr>
              <a:tr h="488590">
                <a:tc>
                  <a:txBody>
                    <a:bodyPr/>
                    <a:lstStyle/>
                    <a:p>
                      <a:r>
                        <a:rPr lang="pt-BR" sz="2500" b="1" strike="sngStrike" dirty="0">
                          <a:solidFill>
                            <a:schemeClr val="bg1"/>
                          </a:solidFill>
                        </a:rPr>
                        <a:t>HISTÓRIA(S)</a:t>
                      </a:r>
                    </a:p>
                  </a:txBody>
                  <a:tcPr/>
                </a:tc>
                <a:tc>
                  <a:txBody>
                    <a:bodyPr/>
                    <a:lstStyle/>
                    <a:p>
                      <a:r>
                        <a:rPr lang="pt-BR" sz="2500" b="1" dirty="0">
                          <a:solidFill>
                            <a:schemeClr val="bg1"/>
                          </a:solidFill>
                        </a:rPr>
                        <a:t> HOMOFOBIA, TRANSFOBIA</a:t>
                      </a:r>
                    </a:p>
                  </a:txBody>
                  <a:tcPr/>
                </a:tc>
                <a:extLst>
                  <a:ext uri="{0D108BD9-81ED-4DB2-BD59-A6C34878D82A}">
                    <a16:rowId xmlns:a16="http://schemas.microsoft.com/office/drawing/2014/main" val="2517532911"/>
                  </a:ext>
                </a:extLst>
              </a:tr>
            </a:tbl>
          </a:graphicData>
        </a:graphic>
      </p:graphicFrame>
      <p:pic>
        <p:nvPicPr>
          <p:cNvPr id="6" name="Imagem 5">
            <a:extLst>
              <a:ext uri="{FF2B5EF4-FFF2-40B4-BE49-F238E27FC236}">
                <a16:creationId xmlns:a16="http://schemas.microsoft.com/office/drawing/2014/main" id="{26A5C33F-90C8-4DBC-A8EE-10E3240267B8}"/>
              </a:ext>
            </a:extLst>
          </p:cNvPr>
          <p:cNvPicPr>
            <a:picLocks noChangeAspect="1"/>
          </p:cNvPicPr>
          <p:nvPr/>
        </p:nvPicPr>
        <p:blipFill rotWithShape="1">
          <a:blip r:embed="rId3"/>
          <a:srcRect l="2464" t="31420" r="9250" b="-25"/>
          <a:stretch/>
        </p:blipFill>
        <p:spPr>
          <a:xfrm>
            <a:off x="2778034" y="231707"/>
            <a:ext cx="5516881" cy="2410288"/>
          </a:xfrm>
          <a:prstGeom prst="rect">
            <a:avLst/>
          </a:prstGeom>
        </p:spPr>
      </p:pic>
    </p:spTree>
    <p:extLst>
      <p:ext uri="{BB962C8B-B14F-4D97-AF65-F5344CB8AC3E}">
        <p14:creationId xmlns:p14="http://schemas.microsoft.com/office/powerpoint/2010/main" val="3625529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09E928-A2A4-4B7E-AAB2-532F7A455B46}"/>
              </a:ext>
            </a:extLst>
          </p:cNvPr>
          <p:cNvSpPr>
            <a:spLocks noGrp="1"/>
          </p:cNvSpPr>
          <p:nvPr>
            <p:ph type="title"/>
          </p:nvPr>
        </p:nvSpPr>
        <p:spPr>
          <a:xfrm>
            <a:off x="667130" y="-62069"/>
            <a:ext cx="10772775" cy="1658198"/>
          </a:xfrm>
        </p:spPr>
        <p:txBody>
          <a:bodyPr/>
          <a:lstStyle/>
          <a:p>
            <a:r>
              <a:rPr lang="pt-BR" dirty="0"/>
              <a:t>3. </a:t>
            </a:r>
            <a:r>
              <a:rPr lang="pt-BR" dirty="0" err="1"/>
              <a:t>Culture</a:t>
            </a:r>
            <a:r>
              <a:rPr lang="pt-BR" dirty="0"/>
              <a:t> &gt;&gt; </a:t>
            </a:r>
            <a:r>
              <a:rPr lang="pt-BR" dirty="0" err="1"/>
              <a:t>imagined</a:t>
            </a:r>
            <a:r>
              <a:rPr lang="pt-BR" dirty="0"/>
              <a:t> </a:t>
            </a:r>
            <a:r>
              <a:rPr lang="pt-BR" dirty="0" err="1"/>
              <a:t>communities</a:t>
            </a:r>
            <a:r>
              <a:rPr lang="pt-BR" dirty="0"/>
              <a:t>  </a:t>
            </a:r>
          </a:p>
        </p:txBody>
      </p:sp>
      <p:pic>
        <p:nvPicPr>
          <p:cNvPr id="4" name="Imagem 3">
            <a:extLst>
              <a:ext uri="{FF2B5EF4-FFF2-40B4-BE49-F238E27FC236}">
                <a16:creationId xmlns:a16="http://schemas.microsoft.com/office/drawing/2014/main" id="{CC9145C6-3284-4C8D-AC1F-0DB404368F59}"/>
              </a:ext>
            </a:extLst>
          </p:cNvPr>
          <p:cNvPicPr>
            <a:picLocks noChangeAspect="1"/>
          </p:cNvPicPr>
          <p:nvPr/>
        </p:nvPicPr>
        <p:blipFill>
          <a:blip r:embed="rId2"/>
          <a:stretch>
            <a:fillRect/>
          </a:stretch>
        </p:blipFill>
        <p:spPr>
          <a:xfrm>
            <a:off x="0" y="1209200"/>
            <a:ext cx="12192000" cy="2219800"/>
          </a:xfrm>
          <a:prstGeom prst="rect">
            <a:avLst/>
          </a:prstGeom>
        </p:spPr>
      </p:pic>
      <p:sp>
        <p:nvSpPr>
          <p:cNvPr id="5" name="Retângulo 4">
            <a:extLst>
              <a:ext uri="{FF2B5EF4-FFF2-40B4-BE49-F238E27FC236}">
                <a16:creationId xmlns:a16="http://schemas.microsoft.com/office/drawing/2014/main" id="{5AA688E1-A7C2-4D91-8452-29C71CC9DAD9}"/>
              </a:ext>
            </a:extLst>
          </p:cNvPr>
          <p:cNvSpPr/>
          <p:nvPr/>
        </p:nvSpPr>
        <p:spPr>
          <a:xfrm>
            <a:off x="8112034" y="3056709"/>
            <a:ext cx="4079966" cy="37229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6" name="Retângulo: Cantos Arredondados 5">
            <a:extLst>
              <a:ext uri="{FF2B5EF4-FFF2-40B4-BE49-F238E27FC236}">
                <a16:creationId xmlns:a16="http://schemas.microsoft.com/office/drawing/2014/main" id="{60740575-4916-4D9F-8341-43C066474CD5}"/>
              </a:ext>
            </a:extLst>
          </p:cNvPr>
          <p:cNvSpPr/>
          <p:nvPr/>
        </p:nvSpPr>
        <p:spPr>
          <a:xfrm>
            <a:off x="932877" y="3866606"/>
            <a:ext cx="10241280" cy="26256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solidFill>
                  <a:schemeClr val="tx1"/>
                </a:solidFill>
              </a:rPr>
              <a:t>BIG QUESTION: IS CULTURE MORE MATERIAL (ARTIFACTS &gt;&gt;&gt; YOU BUY, YOU SEE, YOU ENJOY, YOU TOUCH) OR IS IT MORE IMAGINARY (ABSTRACTION&gt;&gt; YOU DREAM, FEEL, IMAGINE, ENVISION, THINK)?</a:t>
            </a:r>
          </a:p>
        </p:txBody>
      </p:sp>
    </p:spTree>
    <p:extLst>
      <p:ext uri="{BB962C8B-B14F-4D97-AF65-F5344CB8AC3E}">
        <p14:creationId xmlns:p14="http://schemas.microsoft.com/office/powerpoint/2010/main" val="211271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F0E51B-80AD-458D-8BCD-B0BC0CEF5595}"/>
              </a:ext>
            </a:extLst>
          </p:cNvPr>
          <p:cNvSpPr>
            <a:spLocks noGrp="1"/>
          </p:cNvSpPr>
          <p:nvPr>
            <p:ph type="title"/>
          </p:nvPr>
        </p:nvSpPr>
        <p:spPr>
          <a:xfrm>
            <a:off x="552857" y="0"/>
            <a:ext cx="11086285" cy="1658198"/>
          </a:xfrm>
        </p:spPr>
        <p:txBody>
          <a:bodyPr/>
          <a:lstStyle/>
          <a:p>
            <a:r>
              <a:rPr lang="pt-BR" dirty="0"/>
              <a:t>4. </a:t>
            </a:r>
            <a:r>
              <a:rPr lang="pt-BR" dirty="0" err="1"/>
              <a:t>insiders</a:t>
            </a:r>
            <a:r>
              <a:rPr lang="pt-BR" dirty="0"/>
              <a:t>/outsiders&gt;&gt; </a:t>
            </a:r>
            <a:r>
              <a:rPr lang="pt-BR" dirty="0" err="1"/>
              <a:t>power</a:t>
            </a:r>
            <a:r>
              <a:rPr lang="pt-BR" dirty="0"/>
              <a:t> </a:t>
            </a:r>
            <a:r>
              <a:rPr lang="pt-BR" dirty="0" err="1"/>
              <a:t>and</a:t>
            </a:r>
            <a:r>
              <a:rPr lang="pt-BR" dirty="0"/>
              <a:t> </a:t>
            </a:r>
            <a:r>
              <a:rPr lang="pt-BR" dirty="0" err="1"/>
              <a:t>control</a:t>
            </a:r>
            <a:endParaRPr lang="pt-BR" dirty="0"/>
          </a:p>
        </p:txBody>
      </p:sp>
      <p:pic>
        <p:nvPicPr>
          <p:cNvPr id="4" name="Espaço Reservado para Conteúdo 3">
            <a:extLst>
              <a:ext uri="{FF2B5EF4-FFF2-40B4-BE49-F238E27FC236}">
                <a16:creationId xmlns:a16="http://schemas.microsoft.com/office/drawing/2014/main" id="{8C003E29-9FA3-487F-98B5-E7810C61E470}"/>
              </a:ext>
            </a:extLst>
          </p:cNvPr>
          <p:cNvPicPr>
            <a:picLocks noGrp="1" noChangeAspect="1"/>
          </p:cNvPicPr>
          <p:nvPr>
            <p:ph idx="1"/>
          </p:nvPr>
        </p:nvPicPr>
        <p:blipFill>
          <a:blip r:embed="rId2"/>
          <a:stretch>
            <a:fillRect/>
          </a:stretch>
        </p:blipFill>
        <p:spPr>
          <a:xfrm>
            <a:off x="144329" y="1397445"/>
            <a:ext cx="11903340" cy="2521412"/>
          </a:xfrm>
          <a:prstGeom prst="rect">
            <a:avLst/>
          </a:prstGeom>
        </p:spPr>
      </p:pic>
      <p:sp>
        <p:nvSpPr>
          <p:cNvPr id="5" name="Retângulo 4">
            <a:extLst>
              <a:ext uri="{FF2B5EF4-FFF2-40B4-BE49-F238E27FC236}">
                <a16:creationId xmlns:a16="http://schemas.microsoft.com/office/drawing/2014/main" id="{02839487-76FA-4E37-93BC-B8846E9E73C5}"/>
              </a:ext>
            </a:extLst>
          </p:cNvPr>
          <p:cNvSpPr/>
          <p:nvPr/>
        </p:nvSpPr>
        <p:spPr>
          <a:xfrm>
            <a:off x="1920240" y="3429000"/>
            <a:ext cx="10127429" cy="4898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6" name="Retângulo: Cantos Arredondados 5">
            <a:extLst>
              <a:ext uri="{FF2B5EF4-FFF2-40B4-BE49-F238E27FC236}">
                <a16:creationId xmlns:a16="http://schemas.microsoft.com/office/drawing/2014/main" id="{38350A8D-691B-4847-8712-80773D85AB36}"/>
              </a:ext>
            </a:extLst>
          </p:cNvPr>
          <p:cNvSpPr/>
          <p:nvPr/>
        </p:nvSpPr>
        <p:spPr>
          <a:xfrm>
            <a:off x="552857" y="3918857"/>
            <a:ext cx="11242903" cy="23513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t>WHAT IS CONSIDERED BETTER, IN GENERAL? (FORGET YOURSELF LOL!!!)</a:t>
            </a:r>
          </a:p>
          <a:p>
            <a:pPr algn="ctr"/>
            <a:r>
              <a:rPr lang="pt-BR" sz="2800" b="1" dirty="0"/>
              <a:t>FRENCH CULTURE X BRAZILIAN CULTURE? </a:t>
            </a:r>
          </a:p>
          <a:p>
            <a:pPr algn="ctr"/>
            <a:r>
              <a:rPr lang="pt-BR" sz="2800" b="1" dirty="0"/>
              <a:t>US ENGLISH X NIGERIAN ENGLISH?</a:t>
            </a:r>
          </a:p>
          <a:p>
            <a:pPr algn="ctr"/>
            <a:r>
              <a:rPr lang="pt-BR" sz="2800" b="1" dirty="0"/>
              <a:t>OPERA X FUNK?</a:t>
            </a:r>
          </a:p>
          <a:p>
            <a:pPr algn="ctr"/>
            <a:r>
              <a:rPr lang="pt-BR" sz="2800" b="1" dirty="0"/>
              <a:t>PICASSO X ISRAEL MACEDO</a:t>
            </a:r>
          </a:p>
          <a:p>
            <a:pPr algn="ctr"/>
            <a:endParaRPr lang="pt-BR" dirty="0"/>
          </a:p>
        </p:txBody>
      </p:sp>
    </p:spTree>
    <p:extLst>
      <p:ext uri="{BB962C8B-B14F-4D97-AF65-F5344CB8AC3E}">
        <p14:creationId xmlns:p14="http://schemas.microsoft.com/office/powerpoint/2010/main" val="324735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95248D-0AC3-4B7D-A69F-4A77EFF23953}"/>
              </a:ext>
            </a:extLst>
          </p:cNvPr>
          <p:cNvSpPr>
            <a:spLocks noGrp="1"/>
          </p:cNvSpPr>
          <p:nvPr>
            <p:ph type="title"/>
          </p:nvPr>
        </p:nvSpPr>
        <p:spPr>
          <a:xfrm>
            <a:off x="122652" y="352643"/>
            <a:ext cx="10772775" cy="1658198"/>
          </a:xfrm>
        </p:spPr>
        <p:txBody>
          <a:bodyPr/>
          <a:lstStyle/>
          <a:p>
            <a:r>
              <a:rPr lang="pt-BR" dirty="0"/>
              <a:t>Israel Macedo</a:t>
            </a:r>
            <a:br>
              <a:rPr lang="pt-BR" dirty="0"/>
            </a:br>
            <a:r>
              <a:rPr lang="pt-BR" dirty="0"/>
              <a:t>(Mogi das Cruzes)</a:t>
            </a:r>
          </a:p>
        </p:txBody>
      </p:sp>
      <p:sp>
        <p:nvSpPr>
          <p:cNvPr id="3" name="Espaço Reservado para Conteúdo 2">
            <a:extLst>
              <a:ext uri="{FF2B5EF4-FFF2-40B4-BE49-F238E27FC236}">
                <a16:creationId xmlns:a16="http://schemas.microsoft.com/office/drawing/2014/main" id="{3C2993C3-CDD0-4AE0-9B17-9F66C06CAE06}"/>
              </a:ext>
            </a:extLst>
          </p:cNvPr>
          <p:cNvSpPr>
            <a:spLocks noGrp="1"/>
          </p:cNvSpPr>
          <p:nvPr>
            <p:ph idx="1"/>
          </p:nvPr>
        </p:nvSpPr>
        <p:spPr/>
        <p:txBody>
          <a:bodyPr/>
          <a:lstStyle/>
          <a:p>
            <a:endParaRPr lang="pt-BR"/>
          </a:p>
        </p:txBody>
      </p:sp>
      <p:pic>
        <p:nvPicPr>
          <p:cNvPr id="4" name="Imagem 3">
            <a:extLst>
              <a:ext uri="{FF2B5EF4-FFF2-40B4-BE49-F238E27FC236}">
                <a16:creationId xmlns:a16="http://schemas.microsoft.com/office/drawing/2014/main" id="{30A4E4D7-480A-470D-B2DF-5B7FF5DDFAAA}"/>
              </a:ext>
            </a:extLst>
          </p:cNvPr>
          <p:cNvPicPr>
            <a:picLocks noChangeAspect="1"/>
          </p:cNvPicPr>
          <p:nvPr/>
        </p:nvPicPr>
        <p:blipFill rotWithShape="1">
          <a:blip r:embed="rId2"/>
          <a:srcRect l="17423" t="27476" r="44154" b="10750"/>
          <a:stretch/>
        </p:blipFill>
        <p:spPr>
          <a:xfrm>
            <a:off x="4867422" y="211016"/>
            <a:ext cx="6963507" cy="6294341"/>
          </a:xfrm>
          <a:prstGeom prst="rect">
            <a:avLst/>
          </a:prstGeom>
        </p:spPr>
      </p:pic>
    </p:spTree>
    <p:extLst>
      <p:ext uri="{BB962C8B-B14F-4D97-AF65-F5344CB8AC3E}">
        <p14:creationId xmlns:p14="http://schemas.microsoft.com/office/powerpoint/2010/main" val="3242533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AF9FE2-0B59-4EB3-B0D1-5F5F7FBE583C}"/>
              </a:ext>
            </a:extLst>
          </p:cNvPr>
          <p:cNvSpPr>
            <a:spLocks noGrp="1"/>
          </p:cNvSpPr>
          <p:nvPr>
            <p:ph type="title"/>
          </p:nvPr>
        </p:nvSpPr>
        <p:spPr/>
        <p:txBody>
          <a:bodyPr/>
          <a:lstStyle/>
          <a:p>
            <a:r>
              <a:rPr lang="pt-BR" dirty="0" err="1"/>
              <a:t>Result</a:t>
            </a:r>
            <a:r>
              <a:rPr lang="pt-BR" dirty="0"/>
              <a:t> </a:t>
            </a:r>
          </a:p>
        </p:txBody>
      </p:sp>
      <p:sp>
        <p:nvSpPr>
          <p:cNvPr id="3" name="Espaço Reservado para Conteúdo 2">
            <a:extLst>
              <a:ext uri="{FF2B5EF4-FFF2-40B4-BE49-F238E27FC236}">
                <a16:creationId xmlns:a16="http://schemas.microsoft.com/office/drawing/2014/main" id="{073BE4B4-E21C-48F9-AEEE-19285F4C3A6D}"/>
              </a:ext>
            </a:extLst>
          </p:cNvPr>
          <p:cNvSpPr>
            <a:spLocks noGrp="1"/>
          </p:cNvSpPr>
          <p:nvPr>
            <p:ph idx="1"/>
          </p:nvPr>
        </p:nvSpPr>
        <p:spPr>
          <a:xfrm>
            <a:off x="480714" y="2338251"/>
            <a:ext cx="10753725" cy="3766185"/>
          </a:xfrm>
        </p:spPr>
        <p:txBody>
          <a:bodyPr>
            <a:normAutofit fontScale="92500" lnSpcReduction="10000"/>
          </a:bodyPr>
          <a:lstStyle/>
          <a:p>
            <a:r>
              <a:rPr lang="pt-BR" sz="4400" b="1" dirty="0">
                <a:solidFill>
                  <a:schemeClr val="tx1"/>
                </a:solidFill>
              </a:rPr>
              <a:t>- EX: ORIENTALISM </a:t>
            </a:r>
            <a:r>
              <a:rPr lang="pt-BR" sz="4400" b="1" dirty="0" err="1">
                <a:solidFill>
                  <a:schemeClr val="tx1"/>
                </a:solidFill>
              </a:rPr>
              <a:t>by</a:t>
            </a:r>
            <a:r>
              <a:rPr lang="pt-BR" sz="4400" b="1" dirty="0">
                <a:solidFill>
                  <a:schemeClr val="tx1"/>
                </a:solidFill>
              </a:rPr>
              <a:t> SAID  &gt;&gt;&gt;&gt;</a:t>
            </a:r>
          </a:p>
          <a:p>
            <a:r>
              <a:rPr lang="pt-BR" sz="4400" b="1" dirty="0">
                <a:solidFill>
                  <a:schemeClr val="tx1"/>
                </a:solidFill>
              </a:rPr>
              <a:t>US VERSUS THEM RELATIONSHIPS (US-EUROPE VERSUS THE REST OF THE WORLD)</a:t>
            </a:r>
          </a:p>
          <a:p>
            <a:r>
              <a:rPr lang="pt-BR" sz="4400" b="1" dirty="0">
                <a:solidFill>
                  <a:schemeClr val="tx1"/>
                </a:solidFill>
              </a:rPr>
              <a:t>- INCLUSION X EXCLUSION</a:t>
            </a:r>
          </a:p>
          <a:p>
            <a:r>
              <a:rPr lang="pt-BR" sz="4400" b="1" dirty="0">
                <a:solidFill>
                  <a:schemeClr val="tx1"/>
                </a:solidFill>
              </a:rPr>
              <a:t>- POWERFUL X POWERLESS</a:t>
            </a:r>
          </a:p>
          <a:p>
            <a:r>
              <a:rPr lang="pt-BR" sz="4400" b="1" dirty="0">
                <a:solidFill>
                  <a:schemeClr val="tx1"/>
                </a:solidFill>
              </a:rPr>
              <a:t>- ELITE X POPULAR</a:t>
            </a:r>
          </a:p>
        </p:txBody>
      </p:sp>
      <p:sp>
        <p:nvSpPr>
          <p:cNvPr id="4" name="Retângulo: Cantos Arredondados 3">
            <a:extLst>
              <a:ext uri="{FF2B5EF4-FFF2-40B4-BE49-F238E27FC236}">
                <a16:creationId xmlns:a16="http://schemas.microsoft.com/office/drawing/2014/main" id="{30EBFA25-8FC9-4920-93F3-34E283B1FA73}"/>
              </a:ext>
            </a:extLst>
          </p:cNvPr>
          <p:cNvSpPr/>
          <p:nvPr/>
        </p:nvSpPr>
        <p:spPr>
          <a:xfrm>
            <a:off x="3357154" y="326571"/>
            <a:ext cx="8072845" cy="1831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b="1" dirty="0">
                <a:highlight>
                  <a:srgbClr val="000000"/>
                </a:highlight>
              </a:rPr>
              <a:t>BIG C versus </a:t>
            </a:r>
            <a:r>
              <a:rPr lang="pt-BR" sz="4400" b="1" dirty="0" err="1">
                <a:highlight>
                  <a:srgbClr val="000000"/>
                </a:highlight>
              </a:rPr>
              <a:t>little</a:t>
            </a:r>
            <a:r>
              <a:rPr lang="pt-BR" sz="4400" b="1" dirty="0">
                <a:highlight>
                  <a:srgbClr val="000000"/>
                </a:highlight>
              </a:rPr>
              <a:t> c CULTURE</a:t>
            </a:r>
          </a:p>
        </p:txBody>
      </p:sp>
    </p:spTree>
    <p:extLst>
      <p:ext uri="{BB962C8B-B14F-4D97-AF65-F5344CB8AC3E}">
        <p14:creationId xmlns:p14="http://schemas.microsoft.com/office/powerpoint/2010/main" val="138119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9612" y="275224"/>
            <a:ext cx="10772775" cy="1658198"/>
          </a:xfrm>
        </p:spPr>
        <p:txBody>
          <a:bodyPr>
            <a:normAutofit fontScale="90000"/>
          </a:bodyPr>
          <a:lstStyle/>
          <a:p>
            <a:r>
              <a:rPr lang="pt-BR" dirty="0"/>
              <a:t>The </a:t>
            </a:r>
            <a:r>
              <a:rPr lang="pt-BR" dirty="0" err="1"/>
              <a:t>politics</a:t>
            </a:r>
            <a:r>
              <a:rPr lang="pt-BR" dirty="0"/>
              <a:t> </a:t>
            </a:r>
            <a:r>
              <a:rPr lang="pt-BR" dirty="0" err="1"/>
              <a:t>of</a:t>
            </a:r>
            <a:r>
              <a:rPr lang="pt-BR" dirty="0"/>
              <a:t> </a:t>
            </a:r>
            <a:r>
              <a:rPr lang="pt-BR" dirty="0" err="1"/>
              <a:t>us</a:t>
            </a:r>
            <a:r>
              <a:rPr lang="pt-BR" dirty="0"/>
              <a:t> versus </a:t>
            </a:r>
            <a:r>
              <a:rPr lang="pt-BR" dirty="0" err="1"/>
              <a:t>them</a:t>
            </a:r>
            <a:r>
              <a:rPr lang="pt-BR" dirty="0"/>
              <a:t> </a:t>
            </a:r>
            <a:r>
              <a:rPr lang="pt-BR" dirty="0">
                <a:solidFill>
                  <a:schemeClr val="tx1"/>
                </a:solidFill>
              </a:rPr>
              <a:t>(DUBOC; FERRAZ, 2018)</a:t>
            </a:r>
            <a:br>
              <a:rPr lang="en-US" dirty="0">
                <a:solidFill>
                  <a:schemeClr val="tx1"/>
                </a:solidFill>
              </a:rPr>
            </a:br>
            <a:endParaRPr lang="pt-BR" dirty="0"/>
          </a:p>
        </p:txBody>
      </p:sp>
      <p:sp>
        <p:nvSpPr>
          <p:cNvPr id="3" name="Espaço Reservado para Conteúdo 2"/>
          <p:cNvSpPr>
            <a:spLocks noGrp="1"/>
          </p:cNvSpPr>
          <p:nvPr>
            <p:ph idx="1"/>
          </p:nvPr>
        </p:nvSpPr>
        <p:spPr>
          <a:xfrm>
            <a:off x="709612" y="1757299"/>
            <a:ext cx="10542104" cy="4329088"/>
          </a:xfrm>
        </p:spPr>
        <p:txBody>
          <a:bodyPr>
            <a:noAutofit/>
          </a:bodyPr>
          <a:lstStyle/>
          <a:p>
            <a:pPr marL="0" indent="0" algn="just">
              <a:buNone/>
            </a:pPr>
            <a:r>
              <a:rPr lang="en-US" sz="3600" dirty="0">
                <a:solidFill>
                  <a:schemeClr val="tx1"/>
                </a:solidFill>
              </a:rPr>
              <a:t> Political decisions: … “reveal a trend in which recent politics and policies at global and local levels seek to find prompt alternatives for complex social problems by recuperating one of the three strategies currently used by nation states in their traditional process of becoming a unitary territory, that is to say: assimilation, expulsion, or extermination”.</a:t>
            </a:r>
          </a:p>
          <a:p>
            <a:pPr marL="0" indent="0" algn="just">
              <a:buNone/>
            </a:pPr>
            <a:endParaRPr lang="en-US" sz="3600" dirty="0">
              <a:solidFill>
                <a:schemeClr val="tx1"/>
              </a:solidFill>
            </a:endParaRPr>
          </a:p>
          <a:p>
            <a:pPr marL="0" indent="0" algn="just">
              <a:buNone/>
            </a:pPr>
            <a:r>
              <a:rPr lang="pt-BR" sz="3600" dirty="0">
                <a:solidFill>
                  <a:schemeClr val="tx1"/>
                </a:solidFill>
              </a:rPr>
              <a:t>... </a:t>
            </a:r>
            <a:r>
              <a:rPr lang="pt-BR" sz="3600" dirty="0" err="1">
                <a:solidFill>
                  <a:schemeClr val="tx1"/>
                </a:solidFill>
              </a:rPr>
              <a:t>of</a:t>
            </a:r>
            <a:r>
              <a:rPr lang="pt-BR" sz="3600" dirty="0">
                <a:solidFill>
                  <a:schemeClr val="tx1"/>
                </a:solidFill>
              </a:rPr>
              <a:t> </a:t>
            </a:r>
            <a:r>
              <a:rPr lang="pt-BR" sz="3600" dirty="0" err="1">
                <a:solidFill>
                  <a:schemeClr val="tx1"/>
                </a:solidFill>
              </a:rPr>
              <a:t>the</a:t>
            </a:r>
            <a:r>
              <a:rPr lang="pt-BR" sz="3600" dirty="0">
                <a:solidFill>
                  <a:schemeClr val="tx1"/>
                </a:solidFill>
              </a:rPr>
              <a:t> </a:t>
            </a:r>
            <a:r>
              <a:rPr lang="pt-BR" sz="3600" dirty="0" err="1">
                <a:solidFill>
                  <a:schemeClr val="tx1"/>
                </a:solidFill>
              </a:rPr>
              <a:t>OTHER</a:t>
            </a:r>
            <a:r>
              <a:rPr lang="pt-BR" sz="3600" dirty="0">
                <a:solidFill>
                  <a:schemeClr val="tx1"/>
                </a:solidFill>
              </a:rPr>
              <a:t> (“</a:t>
            </a:r>
            <a:r>
              <a:rPr lang="pt-BR" sz="3600" dirty="0" err="1">
                <a:solidFill>
                  <a:schemeClr val="tx1"/>
                </a:solidFill>
              </a:rPr>
              <a:t>them</a:t>
            </a:r>
            <a:r>
              <a:rPr lang="pt-BR" sz="3600" dirty="0">
                <a:solidFill>
                  <a:schemeClr val="tx1"/>
                </a:solidFill>
              </a:rPr>
              <a:t>”) </a:t>
            </a:r>
          </a:p>
          <a:p>
            <a:pPr marL="0" indent="0" algn="just">
              <a:buNone/>
            </a:pPr>
            <a:endParaRPr lang="pt-BR" sz="3600" dirty="0">
              <a:solidFill>
                <a:schemeClr val="tx1"/>
              </a:solidFill>
              <a:highlight>
                <a:srgbClr val="FFFF00"/>
              </a:highlight>
            </a:endParaRPr>
          </a:p>
          <a:p>
            <a:pPr marL="0" indent="0" algn="just">
              <a:buNone/>
            </a:pPr>
            <a:r>
              <a:rPr lang="pt-BR" sz="3600" dirty="0">
                <a:solidFill>
                  <a:schemeClr val="tx1"/>
                </a:solidFill>
              </a:rPr>
              <a:t> </a:t>
            </a:r>
            <a:endParaRPr lang="en-US" sz="3600" dirty="0">
              <a:solidFill>
                <a:schemeClr val="tx1"/>
              </a:solidFill>
            </a:endParaRPr>
          </a:p>
        </p:txBody>
      </p:sp>
    </p:spTree>
    <p:extLst>
      <p:ext uri="{BB962C8B-B14F-4D97-AF65-F5344CB8AC3E}">
        <p14:creationId xmlns:p14="http://schemas.microsoft.com/office/powerpoint/2010/main" val="845351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2" descr="Resultado de imagem para brex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6130" y="1461239"/>
            <a:ext cx="2979739" cy="29797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6" descr="Resultado de imagem para trump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700" y="3112110"/>
            <a:ext cx="2609900" cy="355864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p:cNvPicPr>
            <a:picLocks noChangeAspect="1"/>
          </p:cNvPicPr>
          <p:nvPr/>
        </p:nvPicPr>
        <p:blipFill>
          <a:blip r:embed="rId4"/>
          <a:stretch>
            <a:fillRect/>
          </a:stretch>
        </p:blipFill>
        <p:spPr>
          <a:xfrm>
            <a:off x="7953872" y="389390"/>
            <a:ext cx="3836165" cy="2301699"/>
          </a:xfrm>
          <a:prstGeom prst="rect">
            <a:avLst/>
          </a:prstGeom>
        </p:spPr>
      </p:pic>
      <p:pic>
        <p:nvPicPr>
          <p:cNvPr id="11" name="Imagem 10"/>
          <p:cNvPicPr>
            <a:picLocks noChangeAspect="1"/>
          </p:cNvPicPr>
          <p:nvPr/>
        </p:nvPicPr>
        <p:blipFill>
          <a:blip r:embed="rId5"/>
          <a:stretch>
            <a:fillRect/>
          </a:stretch>
        </p:blipFill>
        <p:spPr>
          <a:xfrm>
            <a:off x="401963" y="224693"/>
            <a:ext cx="3354025" cy="2512281"/>
          </a:xfrm>
          <a:prstGeom prst="rect">
            <a:avLst/>
          </a:prstGeom>
        </p:spPr>
      </p:pic>
      <p:pic>
        <p:nvPicPr>
          <p:cNvPr id="2" name="Imagem 1">
            <a:extLst>
              <a:ext uri="{FF2B5EF4-FFF2-40B4-BE49-F238E27FC236}">
                <a16:creationId xmlns:a16="http://schemas.microsoft.com/office/drawing/2014/main" id="{BB296BB9-020D-4D53-AD5B-F89D69EC709B}"/>
              </a:ext>
            </a:extLst>
          </p:cNvPr>
          <p:cNvPicPr>
            <a:picLocks noChangeAspect="1"/>
          </p:cNvPicPr>
          <p:nvPr/>
        </p:nvPicPr>
        <p:blipFill rotWithShape="1">
          <a:blip r:embed="rId6"/>
          <a:srcRect l="53259" t="24193" r="19231" b="34351"/>
          <a:stretch/>
        </p:blipFill>
        <p:spPr>
          <a:xfrm>
            <a:off x="8194941" y="3429000"/>
            <a:ext cx="3354025" cy="2841674"/>
          </a:xfrm>
          <a:prstGeom prst="rect">
            <a:avLst/>
          </a:prstGeom>
        </p:spPr>
      </p:pic>
    </p:spTree>
    <p:extLst>
      <p:ext uri="{BB962C8B-B14F-4D97-AF65-F5344CB8AC3E}">
        <p14:creationId xmlns:p14="http://schemas.microsoft.com/office/powerpoint/2010/main" val="328615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2B8A0-D3DE-4574-BB0B-D4E0DD7408FE}"/>
              </a:ext>
            </a:extLst>
          </p:cNvPr>
          <p:cNvSpPr>
            <a:spLocks noGrp="1"/>
          </p:cNvSpPr>
          <p:nvPr>
            <p:ph type="title"/>
          </p:nvPr>
        </p:nvSpPr>
        <p:spPr/>
        <p:txBody>
          <a:bodyPr/>
          <a:lstStyle/>
          <a:p>
            <a:r>
              <a:rPr lang="pt-BR" dirty="0" err="1"/>
              <a:t>Class</a:t>
            </a:r>
            <a:r>
              <a:rPr lang="pt-BR" dirty="0"/>
              <a:t> Profile 2020</a:t>
            </a:r>
            <a:br>
              <a:rPr lang="pt-BR" dirty="0"/>
            </a:br>
            <a:r>
              <a:rPr lang="pt-BR" dirty="0"/>
              <a:t>(</a:t>
            </a:r>
            <a:r>
              <a:rPr lang="pt-BR" dirty="0" err="1"/>
              <a:t>both</a:t>
            </a:r>
            <a:r>
              <a:rPr lang="pt-BR" dirty="0"/>
              <a:t> </a:t>
            </a:r>
            <a:r>
              <a:rPr lang="pt-BR" dirty="0" err="1"/>
              <a:t>groups</a:t>
            </a:r>
            <a:r>
              <a:rPr lang="pt-BR" dirty="0"/>
              <a:t>, 75 </a:t>
            </a:r>
            <a:r>
              <a:rPr lang="pt-BR" dirty="0" err="1"/>
              <a:t>answers</a:t>
            </a:r>
            <a:r>
              <a:rPr lang="pt-BR" dirty="0"/>
              <a:t>)</a:t>
            </a:r>
          </a:p>
        </p:txBody>
      </p:sp>
      <p:sp>
        <p:nvSpPr>
          <p:cNvPr id="3" name="Espaço Reservado para Conteúdo 2">
            <a:extLst>
              <a:ext uri="{FF2B5EF4-FFF2-40B4-BE49-F238E27FC236}">
                <a16:creationId xmlns:a16="http://schemas.microsoft.com/office/drawing/2014/main" id="{6F5237B1-D8EF-464A-A6B6-6A8528F3B52B}"/>
              </a:ext>
            </a:extLst>
          </p:cNvPr>
          <p:cNvSpPr>
            <a:spLocks noGrp="1"/>
          </p:cNvSpPr>
          <p:nvPr>
            <p:ph idx="1"/>
          </p:nvPr>
        </p:nvSpPr>
        <p:spPr/>
        <p:txBody>
          <a:bodyPr/>
          <a:lstStyle/>
          <a:p>
            <a:endParaRPr lang="pt-BR"/>
          </a:p>
        </p:txBody>
      </p:sp>
      <p:pic>
        <p:nvPicPr>
          <p:cNvPr id="4" name="Imagem 3">
            <a:extLst>
              <a:ext uri="{FF2B5EF4-FFF2-40B4-BE49-F238E27FC236}">
                <a16:creationId xmlns:a16="http://schemas.microsoft.com/office/drawing/2014/main" id="{324EA586-34BB-4999-A5AE-3ECF0B3399CD}"/>
              </a:ext>
            </a:extLst>
          </p:cNvPr>
          <p:cNvPicPr>
            <a:picLocks noChangeAspect="1"/>
          </p:cNvPicPr>
          <p:nvPr/>
        </p:nvPicPr>
        <p:blipFill rotWithShape="1">
          <a:blip r:embed="rId2"/>
          <a:srcRect l="51964" t="31454" r="3893" b="27226"/>
          <a:stretch/>
        </p:blipFill>
        <p:spPr>
          <a:xfrm>
            <a:off x="1599083" y="2011680"/>
            <a:ext cx="8908869" cy="4688387"/>
          </a:xfrm>
          <a:prstGeom prst="rect">
            <a:avLst/>
          </a:prstGeom>
          <a:ln>
            <a:noFill/>
          </a:ln>
          <a:effectLst>
            <a:softEdge rad="112500"/>
          </a:effectLst>
        </p:spPr>
      </p:pic>
    </p:spTree>
    <p:extLst>
      <p:ext uri="{BB962C8B-B14F-4D97-AF65-F5344CB8AC3E}">
        <p14:creationId xmlns:p14="http://schemas.microsoft.com/office/powerpoint/2010/main" val="42361300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F15B6C-FE87-4144-88A4-8C5294061576}"/>
              </a:ext>
            </a:extLst>
          </p:cNvPr>
          <p:cNvSpPr>
            <a:spLocks noGrp="1"/>
          </p:cNvSpPr>
          <p:nvPr>
            <p:ph type="title"/>
          </p:nvPr>
        </p:nvSpPr>
        <p:spPr>
          <a:xfrm>
            <a:off x="0" y="499533"/>
            <a:ext cx="12030891" cy="1658198"/>
          </a:xfrm>
        </p:spPr>
        <p:txBody>
          <a:bodyPr>
            <a:noAutofit/>
          </a:bodyPr>
          <a:lstStyle/>
          <a:p>
            <a:r>
              <a:rPr lang="pt-BR" sz="4400" dirty="0"/>
              <a:t>5. LANGUAGE AND CULTURE</a:t>
            </a:r>
            <a:br>
              <a:rPr lang="pt-BR" sz="4400" dirty="0"/>
            </a:br>
            <a:r>
              <a:rPr lang="pt-BR" sz="4400" dirty="0"/>
              <a:t>5.1. LANGUAGE AND THOUGHT</a:t>
            </a:r>
            <a:br>
              <a:rPr lang="pt-BR" sz="4400" dirty="0"/>
            </a:br>
            <a:r>
              <a:rPr lang="pt-BR" sz="4400" dirty="0">
                <a:hlinkClick r:id="rId2"/>
              </a:rPr>
              <a:t>https://www.youtube.com/watch?v=RgvmKfvCwps</a:t>
            </a:r>
            <a:endParaRPr lang="pt-BR" sz="4400" dirty="0"/>
          </a:p>
        </p:txBody>
      </p:sp>
      <p:pic>
        <p:nvPicPr>
          <p:cNvPr id="4" name="Espaço Reservado para Conteúdo 3">
            <a:extLst>
              <a:ext uri="{FF2B5EF4-FFF2-40B4-BE49-F238E27FC236}">
                <a16:creationId xmlns:a16="http://schemas.microsoft.com/office/drawing/2014/main" id="{E4676501-B6B1-46BD-87D4-43CA67156F4C}"/>
              </a:ext>
            </a:extLst>
          </p:cNvPr>
          <p:cNvPicPr>
            <a:picLocks noGrp="1" noChangeAspect="1"/>
          </p:cNvPicPr>
          <p:nvPr>
            <p:ph idx="1"/>
          </p:nvPr>
        </p:nvPicPr>
        <p:blipFill rotWithShape="1">
          <a:blip r:embed="rId3"/>
          <a:srcRect l="16337" t="26710" r="16477" b="11581"/>
          <a:stretch/>
        </p:blipFill>
        <p:spPr>
          <a:xfrm>
            <a:off x="1927274" y="2511114"/>
            <a:ext cx="6963508" cy="3595998"/>
          </a:xfrm>
          <a:prstGeom prst="rect">
            <a:avLst/>
          </a:prstGeom>
        </p:spPr>
      </p:pic>
    </p:spTree>
    <p:extLst>
      <p:ext uri="{BB962C8B-B14F-4D97-AF65-F5344CB8AC3E}">
        <p14:creationId xmlns:p14="http://schemas.microsoft.com/office/powerpoint/2010/main" val="390298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61FDA2-6743-4CE2-9381-578371D67430}"/>
              </a:ext>
            </a:extLst>
          </p:cNvPr>
          <p:cNvSpPr>
            <a:spLocks noGrp="1"/>
          </p:cNvSpPr>
          <p:nvPr>
            <p:ph type="title"/>
          </p:nvPr>
        </p:nvSpPr>
        <p:spPr>
          <a:xfrm>
            <a:off x="448218" y="-427930"/>
            <a:ext cx="10772775" cy="1658198"/>
          </a:xfrm>
        </p:spPr>
        <p:txBody>
          <a:bodyPr/>
          <a:lstStyle/>
          <a:p>
            <a:r>
              <a:rPr lang="pt-BR" dirty="0"/>
              <a:t>Dynamics: </a:t>
            </a:r>
            <a:r>
              <a:rPr lang="pt-BR" dirty="0" err="1"/>
              <a:t>Discuss</a:t>
            </a:r>
            <a:r>
              <a:rPr lang="pt-BR" dirty="0"/>
              <a:t> in </a:t>
            </a:r>
            <a:r>
              <a:rPr lang="pt-BR" dirty="0" err="1"/>
              <a:t>pairs</a:t>
            </a:r>
            <a:r>
              <a:rPr lang="pt-BR" dirty="0"/>
              <a:t> </a:t>
            </a:r>
            <a:r>
              <a:rPr lang="pt-BR" dirty="0" err="1"/>
              <a:t>or</a:t>
            </a:r>
            <a:r>
              <a:rPr lang="pt-BR" dirty="0"/>
              <a:t> trios, </a:t>
            </a:r>
            <a:r>
              <a:rPr lang="pt-BR" dirty="0" err="1"/>
              <a:t>pls</a:t>
            </a:r>
            <a:endParaRPr lang="pt-BR" dirty="0"/>
          </a:p>
        </p:txBody>
      </p:sp>
      <p:sp>
        <p:nvSpPr>
          <p:cNvPr id="4" name="Retângulo: Cantos Arredondados 3">
            <a:extLst>
              <a:ext uri="{FF2B5EF4-FFF2-40B4-BE49-F238E27FC236}">
                <a16:creationId xmlns:a16="http://schemas.microsoft.com/office/drawing/2014/main" id="{709151BD-A3FB-4976-8232-34BF380EBC8B}"/>
              </a:ext>
            </a:extLst>
          </p:cNvPr>
          <p:cNvSpPr/>
          <p:nvPr/>
        </p:nvSpPr>
        <p:spPr>
          <a:xfrm>
            <a:off x="75220" y="734191"/>
            <a:ext cx="11956595" cy="10942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tx1"/>
                </a:solidFill>
              </a:rPr>
              <a:t>Big </a:t>
            </a:r>
            <a:r>
              <a:rPr lang="pt-BR" sz="2400" b="1" dirty="0" err="1">
                <a:solidFill>
                  <a:schemeClr val="tx1"/>
                </a:solidFill>
              </a:rPr>
              <a:t>question</a:t>
            </a:r>
            <a:r>
              <a:rPr lang="pt-BR" sz="2400" b="1" dirty="0">
                <a:solidFill>
                  <a:schemeClr val="tx1"/>
                </a:solidFill>
              </a:rPr>
              <a:t>: “Are </a:t>
            </a:r>
            <a:r>
              <a:rPr lang="pt-BR" sz="2400" b="1" dirty="0" err="1">
                <a:solidFill>
                  <a:schemeClr val="tx1"/>
                </a:solidFill>
              </a:rPr>
              <a:t>human</a:t>
            </a:r>
            <a:r>
              <a:rPr lang="pt-BR" sz="2400" b="1" dirty="0">
                <a:solidFill>
                  <a:schemeClr val="tx1"/>
                </a:solidFill>
              </a:rPr>
              <a:t> </a:t>
            </a:r>
            <a:r>
              <a:rPr lang="pt-BR" sz="2400" b="1" dirty="0" err="1">
                <a:solidFill>
                  <a:schemeClr val="tx1"/>
                </a:solidFill>
              </a:rPr>
              <a:t>beings</a:t>
            </a:r>
            <a:r>
              <a:rPr lang="pt-BR" sz="2400" b="1" dirty="0">
                <a:solidFill>
                  <a:schemeClr val="tx1"/>
                </a:solidFill>
              </a:rPr>
              <a:t> </a:t>
            </a:r>
            <a:r>
              <a:rPr lang="pt-BR" sz="2400" b="1" dirty="0" err="1">
                <a:solidFill>
                  <a:schemeClr val="tx1"/>
                </a:solidFill>
              </a:rPr>
              <a:t>mainly</a:t>
            </a:r>
            <a:r>
              <a:rPr lang="pt-BR" sz="2400" b="1" dirty="0">
                <a:solidFill>
                  <a:schemeClr val="tx1"/>
                </a:solidFill>
              </a:rPr>
              <a:t> </a:t>
            </a:r>
            <a:r>
              <a:rPr lang="pt-BR" sz="2400" b="1" dirty="0" err="1">
                <a:solidFill>
                  <a:schemeClr val="tx1"/>
                </a:solidFill>
              </a:rPr>
              <a:t>what</a:t>
            </a:r>
            <a:r>
              <a:rPr lang="pt-BR" sz="2400" b="1" dirty="0">
                <a:solidFill>
                  <a:schemeClr val="tx1"/>
                </a:solidFill>
              </a:rPr>
              <a:t> </a:t>
            </a:r>
            <a:r>
              <a:rPr lang="pt-BR" sz="2400" b="1" dirty="0" err="1">
                <a:solidFill>
                  <a:schemeClr val="tx1"/>
                </a:solidFill>
              </a:rPr>
              <a:t>nature</a:t>
            </a:r>
            <a:r>
              <a:rPr lang="pt-BR" sz="2400" b="1" dirty="0">
                <a:solidFill>
                  <a:schemeClr val="tx1"/>
                </a:solidFill>
              </a:rPr>
              <a:t> determines </a:t>
            </a:r>
            <a:r>
              <a:rPr lang="pt-BR" sz="2400" b="1" dirty="0" err="1">
                <a:solidFill>
                  <a:schemeClr val="tx1"/>
                </a:solidFill>
              </a:rPr>
              <a:t>them</a:t>
            </a:r>
            <a:r>
              <a:rPr lang="pt-BR" sz="2400" b="1" dirty="0">
                <a:solidFill>
                  <a:schemeClr val="tx1"/>
                </a:solidFill>
              </a:rPr>
              <a:t> </a:t>
            </a:r>
            <a:r>
              <a:rPr lang="pt-BR" sz="2400" b="1" dirty="0" err="1">
                <a:solidFill>
                  <a:schemeClr val="tx1"/>
                </a:solidFill>
              </a:rPr>
              <a:t>to</a:t>
            </a:r>
            <a:r>
              <a:rPr lang="pt-BR" sz="2400" b="1" dirty="0">
                <a:solidFill>
                  <a:schemeClr val="tx1"/>
                </a:solidFill>
              </a:rPr>
              <a:t> </a:t>
            </a:r>
            <a:r>
              <a:rPr lang="pt-BR" sz="2400" b="1" dirty="0" err="1">
                <a:solidFill>
                  <a:schemeClr val="tx1"/>
                </a:solidFill>
              </a:rPr>
              <a:t>be</a:t>
            </a:r>
            <a:r>
              <a:rPr lang="pt-BR" sz="2400" b="1" dirty="0">
                <a:solidFill>
                  <a:schemeClr val="tx1"/>
                </a:solidFill>
              </a:rPr>
              <a:t> </a:t>
            </a:r>
            <a:r>
              <a:rPr lang="pt-BR" sz="2400" b="1" dirty="0" err="1">
                <a:solidFill>
                  <a:schemeClr val="tx1"/>
                </a:solidFill>
              </a:rPr>
              <a:t>from</a:t>
            </a:r>
            <a:r>
              <a:rPr lang="pt-BR" sz="2400" b="1" dirty="0">
                <a:solidFill>
                  <a:schemeClr val="tx1"/>
                </a:solidFill>
              </a:rPr>
              <a:t> </a:t>
            </a:r>
            <a:r>
              <a:rPr lang="pt-BR" sz="2400" b="1" dirty="0" err="1">
                <a:solidFill>
                  <a:schemeClr val="tx1"/>
                </a:solidFill>
              </a:rPr>
              <a:t>birth</a:t>
            </a:r>
            <a:r>
              <a:rPr lang="pt-BR" sz="2400" b="1" dirty="0">
                <a:solidFill>
                  <a:schemeClr val="tx1"/>
                </a:solidFill>
              </a:rPr>
              <a:t> </a:t>
            </a:r>
            <a:r>
              <a:rPr lang="pt-BR" sz="2400" b="1" dirty="0" err="1">
                <a:solidFill>
                  <a:schemeClr val="tx1"/>
                </a:solidFill>
              </a:rPr>
              <a:t>or</a:t>
            </a:r>
            <a:r>
              <a:rPr lang="pt-BR" sz="2400" b="1" dirty="0">
                <a:solidFill>
                  <a:schemeClr val="tx1"/>
                </a:solidFill>
              </a:rPr>
              <a:t> </a:t>
            </a:r>
            <a:r>
              <a:rPr lang="pt-BR" sz="2400" b="1" dirty="0" err="1">
                <a:solidFill>
                  <a:schemeClr val="tx1"/>
                </a:solidFill>
              </a:rPr>
              <a:t>what</a:t>
            </a:r>
            <a:r>
              <a:rPr lang="pt-BR" sz="2400" b="1" dirty="0">
                <a:solidFill>
                  <a:schemeClr val="tx1"/>
                </a:solidFill>
              </a:rPr>
              <a:t> </a:t>
            </a:r>
            <a:r>
              <a:rPr lang="pt-BR" sz="2400" b="1" dirty="0" err="1">
                <a:solidFill>
                  <a:schemeClr val="tx1"/>
                </a:solidFill>
              </a:rPr>
              <a:t>culture</a:t>
            </a:r>
            <a:r>
              <a:rPr lang="pt-BR" sz="2400" b="1" dirty="0">
                <a:solidFill>
                  <a:schemeClr val="tx1"/>
                </a:solidFill>
              </a:rPr>
              <a:t> </a:t>
            </a:r>
            <a:r>
              <a:rPr lang="pt-BR" sz="2400" b="1" dirty="0" err="1">
                <a:solidFill>
                  <a:schemeClr val="tx1"/>
                </a:solidFill>
              </a:rPr>
              <a:t>enables</a:t>
            </a:r>
            <a:r>
              <a:rPr lang="pt-BR" sz="2400" b="1" dirty="0">
                <a:solidFill>
                  <a:schemeClr val="tx1"/>
                </a:solidFill>
              </a:rPr>
              <a:t> </a:t>
            </a:r>
            <a:r>
              <a:rPr lang="pt-BR" sz="2400" b="1" dirty="0" err="1">
                <a:solidFill>
                  <a:schemeClr val="tx1"/>
                </a:solidFill>
              </a:rPr>
              <a:t>them</a:t>
            </a:r>
            <a:r>
              <a:rPr lang="pt-BR" sz="2400" b="1" dirty="0">
                <a:solidFill>
                  <a:schemeClr val="tx1"/>
                </a:solidFill>
              </a:rPr>
              <a:t> </a:t>
            </a:r>
            <a:r>
              <a:rPr lang="pt-BR" sz="2400" b="1" dirty="0" err="1">
                <a:solidFill>
                  <a:schemeClr val="tx1"/>
                </a:solidFill>
              </a:rPr>
              <a:t>to</a:t>
            </a:r>
            <a:r>
              <a:rPr lang="pt-BR" sz="2400" b="1" dirty="0">
                <a:solidFill>
                  <a:schemeClr val="tx1"/>
                </a:solidFill>
              </a:rPr>
              <a:t> </a:t>
            </a:r>
            <a:r>
              <a:rPr lang="pt-BR" sz="2400" b="1" dirty="0" err="1">
                <a:solidFill>
                  <a:schemeClr val="tx1"/>
                </a:solidFill>
              </a:rPr>
              <a:t>become</a:t>
            </a:r>
            <a:r>
              <a:rPr lang="pt-BR" sz="2400" b="1" dirty="0">
                <a:solidFill>
                  <a:schemeClr val="tx1"/>
                </a:solidFill>
              </a:rPr>
              <a:t> </a:t>
            </a:r>
            <a:r>
              <a:rPr lang="pt-BR" sz="2400" b="1" dirty="0" err="1">
                <a:solidFill>
                  <a:schemeClr val="tx1"/>
                </a:solidFill>
              </a:rPr>
              <a:t>through</a:t>
            </a:r>
            <a:r>
              <a:rPr lang="pt-BR" sz="2400" b="1" dirty="0">
                <a:solidFill>
                  <a:schemeClr val="tx1"/>
                </a:solidFill>
              </a:rPr>
              <a:t> </a:t>
            </a:r>
            <a:r>
              <a:rPr lang="pt-BR" sz="2400" b="1" dirty="0" err="1">
                <a:solidFill>
                  <a:schemeClr val="tx1"/>
                </a:solidFill>
              </a:rPr>
              <a:t>socialization</a:t>
            </a:r>
            <a:r>
              <a:rPr lang="pt-BR" sz="2400" b="1" dirty="0">
                <a:solidFill>
                  <a:schemeClr val="tx1"/>
                </a:solidFill>
              </a:rPr>
              <a:t> </a:t>
            </a:r>
            <a:r>
              <a:rPr lang="pt-BR" sz="2400" b="1" dirty="0" err="1">
                <a:solidFill>
                  <a:schemeClr val="tx1"/>
                </a:solidFill>
              </a:rPr>
              <a:t>and</a:t>
            </a:r>
            <a:r>
              <a:rPr lang="pt-BR" sz="2400" b="1" dirty="0">
                <a:solidFill>
                  <a:schemeClr val="tx1"/>
                </a:solidFill>
              </a:rPr>
              <a:t> </a:t>
            </a:r>
            <a:r>
              <a:rPr lang="pt-BR" sz="2400" b="1" dirty="0" err="1">
                <a:solidFill>
                  <a:schemeClr val="tx1"/>
                </a:solidFill>
              </a:rPr>
              <a:t>schooling</a:t>
            </a:r>
            <a:r>
              <a:rPr lang="pt-BR" sz="2400" b="1" dirty="0">
                <a:solidFill>
                  <a:schemeClr val="tx1"/>
                </a:solidFill>
              </a:rPr>
              <a:t>?”  (KRAMSCH)</a:t>
            </a:r>
          </a:p>
        </p:txBody>
      </p:sp>
      <p:sp>
        <p:nvSpPr>
          <p:cNvPr id="5" name="Retângulo: Cantos Arredondados 4">
            <a:extLst>
              <a:ext uri="{FF2B5EF4-FFF2-40B4-BE49-F238E27FC236}">
                <a16:creationId xmlns:a16="http://schemas.microsoft.com/office/drawing/2014/main" id="{80B3D16B-E7AE-48D6-93C9-BAABA88A974E}"/>
              </a:ext>
            </a:extLst>
          </p:cNvPr>
          <p:cNvSpPr/>
          <p:nvPr/>
        </p:nvSpPr>
        <p:spPr>
          <a:xfrm>
            <a:off x="117702" y="2011680"/>
            <a:ext cx="11956595" cy="10942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BIG QUESTION: DOES CULTURE LIBERATE US TO CREATE AND CONNECT OURSELVES OR DOES IT IMPRISON US INTO ALREADY MADE STUFF AND INTO THE COMMUNITIES WE WERE BORN INTO?</a:t>
            </a:r>
          </a:p>
        </p:txBody>
      </p:sp>
      <p:sp>
        <p:nvSpPr>
          <p:cNvPr id="6" name="Retângulo: Cantos Arredondados 5">
            <a:extLst>
              <a:ext uri="{FF2B5EF4-FFF2-40B4-BE49-F238E27FC236}">
                <a16:creationId xmlns:a16="http://schemas.microsoft.com/office/drawing/2014/main" id="{099BCEA3-D4F4-48D2-9B88-F6C8785BBE88}"/>
              </a:ext>
            </a:extLst>
          </p:cNvPr>
          <p:cNvSpPr/>
          <p:nvPr/>
        </p:nvSpPr>
        <p:spPr>
          <a:xfrm>
            <a:off x="87981" y="3289169"/>
            <a:ext cx="11943834" cy="13350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tx1"/>
                </a:solidFill>
              </a:rPr>
              <a:t>BIG QUESTION: IS CULTURE MORE MATERIAL (ARTIFACTS &gt;&gt;&gt; YOU BUY, YOU SEE, YOU ENJOY, YOU TOUCH) OR IS IT MORE IMAGINARY (ABSTRACTION&gt;&gt; YOU DREAM, FEEL, IMAGINE, ENVISION, THINK)?</a:t>
            </a:r>
          </a:p>
        </p:txBody>
      </p:sp>
      <p:sp>
        <p:nvSpPr>
          <p:cNvPr id="7" name="Espaço Reservado para Conteúdo 6">
            <a:extLst>
              <a:ext uri="{FF2B5EF4-FFF2-40B4-BE49-F238E27FC236}">
                <a16:creationId xmlns:a16="http://schemas.microsoft.com/office/drawing/2014/main" id="{8AA9FB76-7CCF-4C03-93A4-E015BE281028}"/>
              </a:ext>
            </a:extLst>
          </p:cNvPr>
          <p:cNvSpPr>
            <a:spLocks noGrp="1"/>
          </p:cNvSpPr>
          <p:nvPr>
            <p:ph idx="1"/>
          </p:nvPr>
        </p:nvSpPr>
        <p:spPr>
          <a:xfrm>
            <a:off x="117702" y="4807443"/>
            <a:ext cx="11956594" cy="17896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WHAT IS CONSIDERED BETTER, IN GENERAL? (FORGET YOURSELF LOL!!!)</a:t>
            </a:r>
          </a:p>
          <a:p>
            <a:pPr algn="ctr"/>
            <a:r>
              <a:rPr lang="pt-BR" b="1" dirty="0"/>
              <a:t>FRENCH CULTURE X BRAZILIAN CULTURE? US ENGLISH X NIGERIAN ENGLISH? OPERA X FUNK?</a:t>
            </a:r>
          </a:p>
          <a:p>
            <a:pPr algn="ctr"/>
            <a:r>
              <a:rPr lang="pt-BR" b="1" dirty="0"/>
              <a:t>PICASSO X ISRAEL MACEDO</a:t>
            </a:r>
          </a:p>
        </p:txBody>
      </p:sp>
    </p:spTree>
    <p:extLst>
      <p:ext uri="{BB962C8B-B14F-4D97-AF65-F5344CB8AC3E}">
        <p14:creationId xmlns:p14="http://schemas.microsoft.com/office/powerpoint/2010/main" val="181083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7B9978-2B71-41A3-8C55-4DFDE1A51295}"/>
              </a:ext>
            </a:extLst>
          </p:cNvPr>
          <p:cNvSpPr>
            <a:spLocks noGrp="1"/>
          </p:cNvSpPr>
          <p:nvPr>
            <p:ph type="title"/>
          </p:nvPr>
        </p:nvSpPr>
        <p:spPr/>
        <p:txBody>
          <a:bodyPr/>
          <a:lstStyle/>
          <a:p>
            <a:r>
              <a:rPr lang="pt-BR" dirty="0" err="1"/>
              <a:t>To</a:t>
            </a:r>
            <a:r>
              <a:rPr lang="pt-BR" dirty="0"/>
              <a:t> </a:t>
            </a:r>
            <a:r>
              <a:rPr lang="pt-BR" dirty="0" err="1"/>
              <a:t>conlude</a:t>
            </a:r>
            <a:r>
              <a:rPr lang="pt-BR" dirty="0"/>
              <a:t>... (</a:t>
            </a:r>
            <a:r>
              <a:rPr lang="pt-BR" dirty="0" err="1"/>
              <a:t>Kramsch</a:t>
            </a:r>
            <a:r>
              <a:rPr lang="pt-BR" dirty="0"/>
              <a:t>)</a:t>
            </a:r>
          </a:p>
        </p:txBody>
      </p:sp>
      <p:pic>
        <p:nvPicPr>
          <p:cNvPr id="4" name="Espaço Reservado para Conteúdo 3">
            <a:extLst>
              <a:ext uri="{FF2B5EF4-FFF2-40B4-BE49-F238E27FC236}">
                <a16:creationId xmlns:a16="http://schemas.microsoft.com/office/drawing/2014/main" id="{E5E13A0D-DF2D-467F-B664-399AED4B2425}"/>
              </a:ext>
            </a:extLst>
          </p:cNvPr>
          <p:cNvPicPr>
            <a:picLocks noGrp="1" noChangeAspect="1"/>
          </p:cNvPicPr>
          <p:nvPr>
            <p:ph idx="1"/>
          </p:nvPr>
        </p:nvPicPr>
        <p:blipFill rotWithShape="1">
          <a:blip r:embed="rId2"/>
          <a:srcRect l="5010" t="17560" r="6390" b="7007"/>
          <a:stretch/>
        </p:blipFill>
        <p:spPr>
          <a:xfrm>
            <a:off x="973381" y="1788258"/>
            <a:ext cx="10245238" cy="4904117"/>
          </a:xfrm>
          <a:prstGeom prst="rect">
            <a:avLst/>
          </a:prstGeom>
        </p:spPr>
      </p:pic>
    </p:spTree>
    <p:extLst>
      <p:ext uri="{BB962C8B-B14F-4D97-AF65-F5344CB8AC3E}">
        <p14:creationId xmlns:p14="http://schemas.microsoft.com/office/powerpoint/2010/main" val="18025170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FEB713-3BE0-432B-A1EC-AA4CB1CC03B5}"/>
              </a:ext>
            </a:extLst>
          </p:cNvPr>
          <p:cNvSpPr>
            <a:spLocks noGrp="1"/>
          </p:cNvSpPr>
          <p:nvPr>
            <p:ph type="title"/>
          </p:nvPr>
        </p:nvSpPr>
        <p:spPr/>
        <p:txBody>
          <a:bodyPr/>
          <a:lstStyle/>
          <a:p>
            <a:endParaRPr lang="pt-BR"/>
          </a:p>
        </p:txBody>
      </p:sp>
      <p:pic>
        <p:nvPicPr>
          <p:cNvPr id="4" name="Espaço Reservado para Conteúdo 3">
            <a:extLst>
              <a:ext uri="{FF2B5EF4-FFF2-40B4-BE49-F238E27FC236}">
                <a16:creationId xmlns:a16="http://schemas.microsoft.com/office/drawing/2014/main" id="{5CB36958-651B-4AB8-A347-5E64B4ECC8F5}"/>
              </a:ext>
            </a:extLst>
          </p:cNvPr>
          <p:cNvPicPr>
            <a:picLocks noGrp="1" noChangeAspect="1"/>
          </p:cNvPicPr>
          <p:nvPr>
            <p:ph idx="1"/>
          </p:nvPr>
        </p:nvPicPr>
        <p:blipFill rotWithShape="1">
          <a:blip r:embed="rId2"/>
          <a:srcRect l="4380" t="22041" r="5760" b="24558"/>
          <a:stretch/>
        </p:blipFill>
        <p:spPr>
          <a:xfrm>
            <a:off x="367276" y="1194094"/>
            <a:ext cx="11457448" cy="3828072"/>
          </a:xfrm>
          <a:prstGeom prst="rect">
            <a:avLst/>
          </a:prstGeom>
        </p:spPr>
      </p:pic>
    </p:spTree>
    <p:extLst>
      <p:ext uri="{BB962C8B-B14F-4D97-AF65-F5344CB8AC3E}">
        <p14:creationId xmlns:p14="http://schemas.microsoft.com/office/powerpoint/2010/main" val="14732690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06764A1-FF68-4180-A7AA-CC8B1154E6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23031" y="1208531"/>
            <a:ext cx="4735069" cy="4735069"/>
          </a:xfrm>
          <a:prstGeom prst="rect">
            <a:avLst/>
          </a:prstGeom>
        </p:spPr>
      </p:pic>
      <p:sp>
        <p:nvSpPr>
          <p:cNvPr id="2" name="Título 1">
            <a:extLst>
              <a:ext uri="{FF2B5EF4-FFF2-40B4-BE49-F238E27FC236}">
                <a16:creationId xmlns:a16="http://schemas.microsoft.com/office/drawing/2014/main" id="{E4C17F73-3B0C-4EBB-8A7D-2C80DC552EF1}"/>
              </a:ext>
            </a:extLst>
          </p:cNvPr>
          <p:cNvSpPr>
            <a:spLocks noGrp="1"/>
          </p:cNvSpPr>
          <p:nvPr>
            <p:ph type="title"/>
          </p:nvPr>
        </p:nvSpPr>
        <p:spPr>
          <a:xfrm>
            <a:off x="8296275" y="1419225"/>
            <a:ext cx="3081576" cy="2085869"/>
          </a:xfrm>
        </p:spPr>
        <p:txBody>
          <a:bodyPr vert="horz" lIns="91440" tIns="45720" rIns="91440" bIns="45720" rtlCol="0" anchor="b">
            <a:normAutofit/>
          </a:bodyPr>
          <a:lstStyle/>
          <a:p>
            <a:r>
              <a:rPr lang="en-US" sz="3600" dirty="0">
                <a:solidFill>
                  <a:srgbClr val="FFFFFF"/>
                </a:solidFill>
              </a:rPr>
              <a:t>NEXT CLASSES </a:t>
            </a:r>
          </a:p>
        </p:txBody>
      </p:sp>
    </p:spTree>
    <p:extLst>
      <p:ext uri="{BB962C8B-B14F-4D97-AF65-F5344CB8AC3E}">
        <p14:creationId xmlns:p14="http://schemas.microsoft.com/office/powerpoint/2010/main" val="28315619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DEE564-4ABB-4E04-B5B2-D342ED12D29F}"/>
              </a:ext>
            </a:extLst>
          </p:cNvPr>
          <p:cNvSpPr>
            <a:spLocks noGrp="1"/>
          </p:cNvSpPr>
          <p:nvPr>
            <p:ph type="title"/>
          </p:nvPr>
        </p:nvSpPr>
        <p:spPr/>
        <p:txBody>
          <a:bodyPr/>
          <a:lstStyle/>
          <a:p>
            <a:r>
              <a:rPr lang="pt-BR" dirty="0" err="1"/>
              <a:t>Students</a:t>
            </a:r>
            <a:r>
              <a:rPr lang="pt-BR" dirty="0"/>
              <a:t>’ </a:t>
            </a:r>
            <a:r>
              <a:rPr lang="pt-BR" dirty="0" err="1"/>
              <a:t>contributions</a:t>
            </a:r>
            <a:r>
              <a:rPr lang="pt-BR" dirty="0"/>
              <a:t> </a:t>
            </a:r>
            <a:r>
              <a:rPr lang="pt-BR" dirty="0" err="1"/>
              <a:t>to</a:t>
            </a:r>
            <a:r>
              <a:rPr lang="pt-BR" dirty="0"/>
              <a:t> </a:t>
            </a:r>
            <a:r>
              <a:rPr lang="pt-BR" dirty="0" err="1"/>
              <a:t>this</a:t>
            </a:r>
            <a:r>
              <a:rPr lang="pt-BR" dirty="0"/>
              <a:t> </a:t>
            </a:r>
            <a:r>
              <a:rPr lang="pt-BR" dirty="0" err="1"/>
              <a:t>class</a:t>
            </a:r>
            <a:r>
              <a:rPr lang="pt-BR" dirty="0"/>
              <a:t> (</a:t>
            </a:r>
            <a:r>
              <a:rPr lang="pt-BR" dirty="0" err="1"/>
              <a:t>from</a:t>
            </a:r>
            <a:r>
              <a:rPr lang="pt-BR" dirty="0"/>
              <a:t> chat </a:t>
            </a:r>
            <a:r>
              <a:rPr lang="pt-BR" dirty="0" err="1"/>
              <a:t>and</a:t>
            </a:r>
            <a:r>
              <a:rPr lang="pt-BR" dirty="0"/>
              <a:t> </a:t>
            </a:r>
            <a:r>
              <a:rPr lang="pt-BR" dirty="0" err="1"/>
              <a:t>talk</a:t>
            </a:r>
            <a:r>
              <a:rPr lang="pt-BR" dirty="0"/>
              <a:t>)</a:t>
            </a:r>
          </a:p>
        </p:txBody>
      </p:sp>
      <p:sp>
        <p:nvSpPr>
          <p:cNvPr id="3" name="Espaço Reservado para Conteúdo 2">
            <a:extLst>
              <a:ext uri="{FF2B5EF4-FFF2-40B4-BE49-F238E27FC236}">
                <a16:creationId xmlns:a16="http://schemas.microsoft.com/office/drawing/2014/main" id="{91D97233-970C-4BAC-87DD-2827B7F05A5F}"/>
              </a:ext>
            </a:extLst>
          </p:cNvPr>
          <p:cNvSpPr>
            <a:spLocks noGrp="1"/>
          </p:cNvSpPr>
          <p:nvPr>
            <p:ph idx="1"/>
          </p:nvPr>
        </p:nvSpPr>
        <p:spPr>
          <a:xfrm>
            <a:off x="546027" y="2481943"/>
            <a:ext cx="10753725" cy="3766185"/>
          </a:xfrm>
        </p:spPr>
        <p:txBody>
          <a:bodyPr/>
          <a:lstStyle/>
          <a:p>
            <a:endParaRPr lang="pt-BR" dirty="0"/>
          </a:p>
        </p:txBody>
      </p:sp>
    </p:spTree>
    <p:extLst>
      <p:ext uri="{BB962C8B-B14F-4D97-AF65-F5344CB8AC3E}">
        <p14:creationId xmlns:p14="http://schemas.microsoft.com/office/powerpoint/2010/main" val="42543250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110E9F-D794-4A80-912C-C9971DE28FF3}"/>
              </a:ext>
            </a:extLst>
          </p:cNvPr>
          <p:cNvSpPr>
            <a:spLocks noGrp="1"/>
          </p:cNvSpPr>
          <p:nvPr>
            <p:ph type="title"/>
          </p:nvPr>
        </p:nvSpPr>
        <p:spPr/>
        <p:txBody>
          <a:bodyPr>
            <a:normAutofit fontScale="90000"/>
          </a:bodyPr>
          <a:lstStyle/>
          <a:p>
            <a:r>
              <a:rPr lang="pt-BR" dirty="0"/>
              <a:t>Artigo: A dor, o indivíduo e a cultura</a:t>
            </a:r>
            <a:br>
              <a:rPr lang="pt-BR" dirty="0"/>
            </a:br>
            <a:r>
              <a:rPr lang="pt-BR" dirty="0">
                <a:hlinkClick r:id="rId2"/>
              </a:rPr>
              <a:t>https://www.scielo.br/pdf/sausoc/v10n1/02.pdf</a:t>
            </a:r>
            <a:endParaRPr lang="pt-BR" dirty="0"/>
          </a:p>
        </p:txBody>
      </p:sp>
      <p:sp>
        <p:nvSpPr>
          <p:cNvPr id="3" name="Espaço Reservado para Conteúdo 2">
            <a:extLst>
              <a:ext uri="{FF2B5EF4-FFF2-40B4-BE49-F238E27FC236}">
                <a16:creationId xmlns:a16="http://schemas.microsoft.com/office/drawing/2014/main" id="{81139219-07EC-4C34-A0B8-9CB5ECECD287}"/>
              </a:ext>
            </a:extLst>
          </p:cNvPr>
          <p:cNvSpPr>
            <a:spLocks noGrp="1"/>
          </p:cNvSpPr>
          <p:nvPr>
            <p:ph idx="1"/>
          </p:nvPr>
        </p:nvSpPr>
        <p:spPr/>
        <p:txBody>
          <a:bodyPr/>
          <a:lstStyle/>
          <a:p>
            <a:endParaRPr lang="pt-BR"/>
          </a:p>
        </p:txBody>
      </p:sp>
      <p:pic>
        <p:nvPicPr>
          <p:cNvPr id="4" name="Imagem 3">
            <a:extLst>
              <a:ext uri="{FF2B5EF4-FFF2-40B4-BE49-F238E27FC236}">
                <a16:creationId xmlns:a16="http://schemas.microsoft.com/office/drawing/2014/main" id="{D1035683-F152-4A80-A668-4FA9C135E4D5}"/>
              </a:ext>
            </a:extLst>
          </p:cNvPr>
          <p:cNvPicPr>
            <a:picLocks noChangeAspect="1"/>
          </p:cNvPicPr>
          <p:nvPr/>
        </p:nvPicPr>
        <p:blipFill rotWithShape="1">
          <a:blip r:embed="rId3"/>
          <a:srcRect l="13071" t="15732" r="22107" b="11029"/>
          <a:stretch/>
        </p:blipFill>
        <p:spPr>
          <a:xfrm>
            <a:off x="2442754" y="2168037"/>
            <a:ext cx="6596742" cy="4190430"/>
          </a:xfrm>
          <a:prstGeom prst="rect">
            <a:avLst/>
          </a:prstGeom>
        </p:spPr>
      </p:pic>
    </p:spTree>
    <p:extLst>
      <p:ext uri="{BB962C8B-B14F-4D97-AF65-F5344CB8AC3E}">
        <p14:creationId xmlns:p14="http://schemas.microsoft.com/office/powerpoint/2010/main" val="28863536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BC45A9-3656-4F56-BFB6-FD9CE2D4F08C}"/>
              </a:ext>
            </a:extLst>
          </p:cNvPr>
          <p:cNvSpPr>
            <a:spLocks noGrp="1"/>
          </p:cNvSpPr>
          <p:nvPr>
            <p:ph type="title"/>
          </p:nvPr>
        </p:nvSpPr>
        <p:spPr>
          <a:xfrm>
            <a:off x="657224" y="499533"/>
            <a:ext cx="10772775" cy="2282856"/>
          </a:xfrm>
        </p:spPr>
        <p:txBody>
          <a:bodyPr>
            <a:normAutofit fontScale="90000"/>
          </a:bodyPr>
          <a:lstStyle/>
          <a:p>
            <a:r>
              <a:rPr lang="pt-BR" dirty="0"/>
              <a:t>Greg Segall: </a:t>
            </a:r>
            <a:r>
              <a:rPr lang="en-US" b="1" dirty="0"/>
              <a:t>25 Kids From Around The World Photographed With What They Eat In One Week</a:t>
            </a:r>
            <a:br>
              <a:rPr lang="en-US" b="1" dirty="0"/>
            </a:br>
            <a:r>
              <a:rPr lang="pt-BR" sz="2700" dirty="0">
                <a:hlinkClick r:id="rId2"/>
              </a:rPr>
              <a:t>https://www.boredpanda.com/kids-surrounded-weekly-diet-photos-daily-bread-gregg-segal/?utm_source=google&amp;utm_medium=organic&amp;utm_campaign=organic</a:t>
            </a:r>
            <a:br>
              <a:rPr lang="en-US" b="1" dirty="0"/>
            </a:br>
            <a:endParaRPr lang="pt-BR" dirty="0"/>
          </a:p>
        </p:txBody>
      </p:sp>
      <p:pic>
        <p:nvPicPr>
          <p:cNvPr id="4" name="Espaço Reservado para Conteúdo 3">
            <a:extLst>
              <a:ext uri="{FF2B5EF4-FFF2-40B4-BE49-F238E27FC236}">
                <a16:creationId xmlns:a16="http://schemas.microsoft.com/office/drawing/2014/main" id="{8800FEA5-A448-40C8-ACA9-EC88F3FA5091}"/>
              </a:ext>
            </a:extLst>
          </p:cNvPr>
          <p:cNvPicPr>
            <a:picLocks noGrp="1" noChangeAspect="1"/>
          </p:cNvPicPr>
          <p:nvPr>
            <p:ph idx="1"/>
          </p:nvPr>
        </p:nvPicPr>
        <p:blipFill rotWithShape="1">
          <a:blip r:embed="rId3"/>
          <a:srcRect l="1760" t="9020" r="4856" b="10268"/>
          <a:stretch/>
        </p:blipFill>
        <p:spPr>
          <a:xfrm>
            <a:off x="1789610" y="2782389"/>
            <a:ext cx="7785464" cy="3783171"/>
          </a:xfrm>
          <a:prstGeom prst="rect">
            <a:avLst/>
          </a:prstGeom>
        </p:spPr>
      </p:pic>
    </p:spTree>
    <p:extLst>
      <p:ext uri="{BB962C8B-B14F-4D97-AF65-F5344CB8AC3E}">
        <p14:creationId xmlns:p14="http://schemas.microsoft.com/office/powerpoint/2010/main" val="19743265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1BB1CA-C443-4175-8103-A606244BC2BE}"/>
              </a:ext>
            </a:extLst>
          </p:cNvPr>
          <p:cNvSpPr>
            <a:spLocks noGrp="1"/>
          </p:cNvSpPr>
          <p:nvPr>
            <p:ph type="title"/>
          </p:nvPr>
        </p:nvSpPr>
        <p:spPr/>
        <p:txBody>
          <a:bodyPr/>
          <a:lstStyle/>
          <a:p>
            <a:r>
              <a:rPr lang="pt-BR" dirty="0" err="1"/>
              <a:t>Events</a:t>
            </a:r>
            <a:r>
              <a:rPr lang="pt-BR" dirty="0"/>
              <a:t> – </a:t>
            </a:r>
            <a:r>
              <a:rPr lang="pt-BR" dirty="0" err="1"/>
              <a:t>next</a:t>
            </a:r>
            <a:r>
              <a:rPr lang="pt-BR" dirty="0"/>
              <a:t> </a:t>
            </a:r>
            <a:r>
              <a:rPr lang="pt-BR" dirty="0" err="1"/>
              <a:t>week</a:t>
            </a:r>
            <a:endParaRPr lang="pt-BR" dirty="0"/>
          </a:p>
        </p:txBody>
      </p:sp>
      <p:sp>
        <p:nvSpPr>
          <p:cNvPr id="3" name="Espaço Reservado para Conteúdo 2">
            <a:extLst>
              <a:ext uri="{FF2B5EF4-FFF2-40B4-BE49-F238E27FC236}">
                <a16:creationId xmlns:a16="http://schemas.microsoft.com/office/drawing/2014/main" id="{43CEA267-1E37-4121-86A3-66DD1F6C1A59}"/>
              </a:ext>
            </a:extLst>
          </p:cNvPr>
          <p:cNvSpPr>
            <a:spLocks noGrp="1"/>
          </p:cNvSpPr>
          <p:nvPr>
            <p:ph idx="1"/>
          </p:nvPr>
        </p:nvSpPr>
        <p:spPr/>
        <p:txBody>
          <a:bodyPr/>
          <a:lstStyle/>
          <a:p>
            <a:endParaRPr lang="pt-BR"/>
          </a:p>
        </p:txBody>
      </p:sp>
    </p:spTree>
    <p:extLst>
      <p:ext uri="{BB962C8B-B14F-4D97-AF65-F5344CB8AC3E}">
        <p14:creationId xmlns:p14="http://schemas.microsoft.com/office/powerpoint/2010/main" val="21155838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AB209E-8A33-44A9-AB72-1870B6DF78FC}"/>
              </a:ext>
            </a:extLst>
          </p:cNvPr>
          <p:cNvSpPr>
            <a:spLocks noGrp="1"/>
          </p:cNvSpPr>
          <p:nvPr>
            <p:ph type="title"/>
          </p:nvPr>
        </p:nvSpPr>
        <p:spPr/>
        <p:txBody>
          <a:bodyPr/>
          <a:lstStyle/>
          <a:p>
            <a:endParaRPr lang="pt-BR"/>
          </a:p>
        </p:txBody>
      </p:sp>
      <p:pic>
        <p:nvPicPr>
          <p:cNvPr id="5" name="Espaço Reservado para Conteúdo 4" descr="Interface gráfica do usuário, Texto&#10;&#10;Descrição gerada automaticamente">
            <a:extLst>
              <a:ext uri="{FF2B5EF4-FFF2-40B4-BE49-F238E27FC236}">
                <a16:creationId xmlns:a16="http://schemas.microsoft.com/office/drawing/2014/main" id="{44F6F7DE-AF78-46BE-822B-802D9D3958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7466" y="54122"/>
            <a:ext cx="4341609" cy="6749756"/>
          </a:xfrm>
        </p:spPr>
      </p:pic>
    </p:spTree>
    <p:extLst>
      <p:ext uri="{BB962C8B-B14F-4D97-AF65-F5344CB8AC3E}">
        <p14:creationId xmlns:p14="http://schemas.microsoft.com/office/powerpoint/2010/main" val="1075117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A975B7-85CF-492D-AA4A-B5E82A03F075}"/>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066521AB-7A3A-4033-8069-603A6832D30D}"/>
              </a:ext>
            </a:extLst>
          </p:cNvPr>
          <p:cNvSpPr>
            <a:spLocks noGrp="1"/>
          </p:cNvSpPr>
          <p:nvPr>
            <p:ph idx="1"/>
          </p:nvPr>
        </p:nvSpPr>
        <p:spPr/>
        <p:txBody>
          <a:bodyPr/>
          <a:lstStyle/>
          <a:p>
            <a:endParaRPr lang="pt-BR"/>
          </a:p>
        </p:txBody>
      </p:sp>
      <p:pic>
        <p:nvPicPr>
          <p:cNvPr id="4" name="Imagem 3">
            <a:extLst>
              <a:ext uri="{FF2B5EF4-FFF2-40B4-BE49-F238E27FC236}">
                <a16:creationId xmlns:a16="http://schemas.microsoft.com/office/drawing/2014/main" id="{D3F9546D-56A0-4C2A-A89D-C40B486851BC}"/>
              </a:ext>
            </a:extLst>
          </p:cNvPr>
          <p:cNvPicPr>
            <a:picLocks noChangeAspect="1"/>
          </p:cNvPicPr>
          <p:nvPr/>
        </p:nvPicPr>
        <p:blipFill rotWithShape="1">
          <a:blip r:embed="rId2"/>
          <a:srcRect l="8142" t="20748" r="11640" b="22653"/>
          <a:stretch/>
        </p:blipFill>
        <p:spPr>
          <a:xfrm>
            <a:off x="114183" y="1112792"/>
            <a:ext cx="11963633" cy="4745905"/>
          </a:xfrm>
          <a:prstGeom prst="rect">
            <a:avLst/>
          </a:prstGeom>
        </p:spPr>
      </p:pic>
    </p:spTree>
    <p:extLst>
      <p:ext uri="{BB962C8B-B14F-4D97-AF65-F5344CB8AC3E}">
        <p14:creationId xmlns:p14="http://schemas.microsoft.com/office/powerpoint/2010/main" val="35597753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29E4D56-C4B2-47D2-B929-F1DE063C1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A32724E-EED0-4B86-92EE-5DED01F71CF9}"/>
              </a:ext>
            </a:extLst>
          </p:cNvPr>
          <p:cNvSpPr>
            <a:spLocks noGrp="1"/>
          </p:cNvSpPr>
          <p:nvPr>
            <p:ph type="title"/>
          </p:nvPr>
        </p:nvSpPr>
        <p:spPr>
          <a:xfrm>
            <a:off x="657224" y="4772508"/>
            <a:ext cx="10772775" cy="1658198"/>
          </a:xfrm>
        </p:spPr>
        <p:txBody>
          <a:bodyPr>
            <a:normAutofit/>
          </a:bodyPr>
          <a:lstStyle/>
          <a:p>
            <a:r>
              <a:rPr lang="pt-BR">
                <a:solidFill>
                  <a:srgbClr val="FFFFFF"/>
                </a:solidFill>
              </a:rPr>
              <a:t>CLASS 5 (12/10)</a:t>
            </a:r>
          </a:p>
        </p:txBody>
      </p:sp>
      <p:graphicFrame>
        <p:nvGraphicFramePr>
          <p:cNvPr id="6" name="Espaço Reservado para Conteúdo 5">
            <a:extLst>
              <a:ext uri="{FF2B5EF4-FFF2-40B4-BE49-F238E27FC236}">
                <a16:creationId xmlns:a16="http://schemas.microsoft.com/office/drawing/2014/main" id="{B12CE40B-04F5-42B7-9E1F-8763B0C21A8B}"/>
              </a:ext>
            </a:extLst>
          </p:cNvPr>
          <p:cNvGraphicFramePr>
            <a:graphicFrameLocks noGrp="1"/>
          </p:cNvGraphicFramePr>
          <p:nvPr>
            <p:ph idx="1"/>
            <p:extLst>
              <p:ext uri="{D42A27DB-BD31-4B8C-83A1-F6EECF244321}">
                <p14:modId xmlns:p14="http://schemas.microsoft.com/office/powerpoint/2010/main" val="500404528"/>
              </p:ext>
            </p:extLst>
          </p:nvPr>
        </p:nvGraphicFramePr>
        <p:xfrm>
          <a:off x="676275" y="871956"/>
          <a:ext cx="10872259" cy="3044262"/>
        </p:xfrm>
        <a:graphic>
          <a:graphicData uri="http://schemas.openxmlformats.org/drawingml/2006/table">
            <a:tbl>
              <a:tblPr>
                <a:tableStyleId>{5C22544A-7EE6-4342-B048-85BDC9FD1C3A}</a:tableStyleId>
              </a:tblPr>
              <a:tblGrid>
                <a:gridCol w="4199564">
                  <a:extLst>
                    <a:ext uri="{9D8B030D-6E8A-4147-A177-3AD203B41FA5}">
                      <a16:colId xmlns:a16="http://schemas.microsoft.com/office/drawing/2014/main" val="3791247066"/>
                    </a:ext>
                  </a:extLst>
                </a:gridCol>
                <a:gridCol w="6672695">
                  <a:extLst>
                    <a:ext uri="{9D8B030D-6E8A-4147-A177-3AD203B41FA5}">
                      <a16:colId xmlns:a16="http://schemas.microsoft.com/office/drawing/2014/main" val="134417288"/>
                    </a:ext>
                  </a:extLst>
                </a:gridCol>
              </a:tblGrid>
              <a:tr h="3044262">
                <a:tc>
                  <a:txBody>
                    <a:bodyPr/>
                    <a:lstStyle/>
                    <a:p>
                      <a:pPr algn="just">
                        <a:lnSpc>
                          <a:spcPct val="115000"/>
                        </a:lnSpc>
                        <a:spcAft>
                          <a:spcPts val="0"/>
                        </a:spcAft>
                      </a:pPr>
                      <a:r>
                        <a:rPr lang="en-US" sz="3300" b="1" kern="50" dirty="0">
                          <a:effectLst/>
                          <a:highlight>
                            <a:srgbClr val="FFFF00"/>
                          </a:highlight>
                        </a:rPr>
                        <a:t>Class 5 (</a:t>
                      </a:r>
                      <a:r>
                        <a:rPr lang="en-GB" sz="3300" b="1" kern="50" dirty="0">
                          <a:effectLst/>
                          <a:highlight>
                            <a:srgbClr val="FFFF00"/>
                          </a:highlight>
                        </a:rPr>
                        <a:t>12/10/20</a:t>
                      </a:r>
                      <a:r>
                        <a:rPr lang="en-US" sz="3300" b="1" kern="50" dirty="0">
                          <a:effectLst/>
                          <a:highlight>
                            <a:srgbClr val="FFFF00"/>
                          </a:highlight>
                        </a:rPr>
                        <a:t>) </a:t>
                      </a:r>
                    </a:p>
                    <a:p>
                      <a:pPr algn="just">
                        <a:lnSpc>
                          <a:spcPct val="115000"/>
                        </a:lnSpc>
                        <a:spcAft>
                          <a:spcPts val="0"/>
                        </a:spcAft>
                      </a:pPr>
                      <a:r>
                        <a:rPr lang="en-US" sz="3300" b="1" kern="50" dirty="0">
                          <a:effectLst/>
                          <a:highlight>
                            <a:srgbClr val="FFFF00"/>
                          </a:highlight>
                        </a:rPr>
                        <a:t>ESTUDOS DIRIGIDOS</a:t>
                      </a:r>
                      <a:r>
                        <a:rPr lang="en-US" sz="2300" kern="50" dirty="0">
                          <a:effectLst/>
                          <a:highlight>
                            <a:srgbClr val="FFFF00"/>
                          </a:highlight>
                        </a:rPr>
                        <a:t> </a:t>
                      </a:r>
                      <a:r>
                        <a:rPr lang="en-US" sz="2300" kern="50" dirty="0">
                          <a:effectLst/>
                        </a:rPr>
                        <a:t> </a:t>
                      </a:r>
                      <a:endParaRPr lang="pt-BR" sz="2800" kern="50" dirty="0">
                        <a:effectLst/>
                      </a:endParaRPr>
                    </a:p>
                    <a:p>
                      <a:pPr algn="just">
                        <a:lnSpc>
                          <a:spcPct val="115000"/>
                        </a:lnSpc>
                        <a:spcAft>
                          <a:spcPts val="0"/>
                        </a:spcAft>
                      </a:pPr>
                      <a:r>
                        <a:rPr lang="en-US" sz="2300" kern="50" dirty="0">
                          <a:effectLst/>
                        </a:rPr>
                        <a:t>Themes: </a:t>
                      </a:r>
                      <a:r>
                        <a:rPr lang="en-GB" sz="2300" kern="50" dirty="0">
                          <a:effectLst/>
                        </a:rPr>
                        <a:t>Language education (1)</a:t>
                      </a:r>
                      <a:endParaRPr lang="pt-BR" sz="2800" kern="50" dirty="0">
                        <a:effectLst/>
                      </a:endParaRPr>
                    </a:p>
                    <a:p>
                      <a:pPr algn="just">
                        <a:lnSpc>
                          <a:spcPct val="115000"/>
                        </a:lnSpc>
                        <a:spcAft>
                          <a:spcPts val="0"/>
                        </a:spcAft>
                      </a:pPr>
                      <a:r>
                        <a:rPr lang="en-US" sz="2300" kern="50" dirty="0">
                          <a:effectLst/>
                        </a:rPr>
                        <a:t>Language, culture, and language education</a:t>
                      </a:r>
                      <a:endParaRPr lang="pt-BR" sz="2800" kern="50" dirty="0">
                        <a:effectLst/>
                      </a:endParaRPr>
                    </a:p>
                    <a:p>
                      <a:pPr algn="just">
                        <a:lnSpc>
                          <a:spcPct val="115000"/>
                        </a:lnSpc>
                        <a:spcAft>
                          <a:spcPts val="0"/>
                        </a:spcAft>
                      </a:pPr>
                      <a:r>
                        <a:rPr lang="en-US" sz="2300" kern="50" dirty="0">
                          <a:effectLst/>
                        </a:rPr>
                        <a:t> </a:t>
                      </a:r>
                      <a:endParaRPr lang="pt-BR" sz="2800" kern="50" dirty="0">
                        <a:effectLst/>
                        <a:latin typeface="Times New Roman" panose="02020603050405020304" pitchFamily="18" charset="0"/>
                        <a:ea typeface="Arial Unicode MS" panose="020B0604020202020204" pitchFamily="34" charset="-128"/>
                      </a:endParaRPr>
                    </a:p>
                  </a:txBody>
                  <a:tcPr marL="80606" marR="80606" marT="80606" marB="80606"/>
                </a:tc>
                <a:tc>
                  <a:txBody>
                    <a:bodyPr/>
                    <a:lstStyle/>
                    <a:p>
                      <a:pPr algn="just">
                        <a:lnSpc>
                          <a:spcPct val="115000"/>
                        </a:lnSpc>
                        <a:spcAft>
                          <a:spcPts val="0"/>
                        </a:spcAft>
                      </a:pPr>
                      <a:r>
                        <a:rPr lang="en-US" sz="2300" kern="50" dirty="0">
                          <a:effectLst/>
                        </a:rPr>
                        <a:t>OSDE (Open Spaces for Development and Equity).</a:t>
                      </a:r>
                      <a:endParaRPr lang="pt-BR" sz="2800" kern="50" dirty="0">
                        <a:effectLst/>
                      </a:endParaRPr>
                    </a:p>
                    <a:p>
                      <a:pPr algn="just">
                        <a:lnSpc>
                          <a:spcPct val="115000"/>
                        </a:lnSpc>
                        <a:spcAft>
                          <a:spcPts val="0"/>
                        </a:spcAft>
                      </a:pPr>
                      <a:r>
                        <a:rPr lang="en-US" sz="2300" kern="50" dirty="0">
                          <a:effectLst/>
                        </a:rPr>
                        <a:t> </a:t>
                      </a:r>
                      <a:endParaRPr lang="pt-BR" sz="2800" kern="50" dirty="0">
                        <a:effectLst/>
                      </a:endParaRPr>
                    </a:p>
                    <a:p>
                      <a:pPr algn="just">
                        <a:lnSpc>
                          <a:spcPct val="115000"/>
                        </a:lnSpc>
                        <a:spcAft>
                          <a:spcPts val="0"/>
                        </a:spcAft>
                      </a:pPr>
                      <a:r>
                        <a:rPr lang="en-GB" sz="2300" b="1" kern="50" dirty="0">
                          <a:effectLst/>
                        </a:rPr>
                        <a:t>Text 4 </a:t>
                      </a:r>
                      <a:r>
                        <a:rPr lang="en-US" sz="2300" b="1" kern="50" dirty="0">
                          <a:effectLst/>
                        </a:rPr>
                        <a:t>– Negotiating Diversity in English Language Teaching: A Tragedy in Four Acts (CANAGARAJAH, 2016).</a:t>
                      </a:r>
                      <a:endParaRPr lang="pt-BR" sz="2800" b="1" kern="50" dirty="0">
                        <a:effectLst/>
                      </a:endParaRPr>
                    </a:p>
                    <a:p>
                      <a:pPr algn="just">
                        <a:lnSpc>
                          <a:spcPct val="115000"/>
                        </a:lnSpc>
                        <a:spcAft>
                          <a:spcPts val="0"/>
                        </a:spcAft>
                      </a:pPr>
                      <a:r>
                        <a:rPr lang="en-US" sz="2300" kern="50" dirty="0">
                          <a:effectLst/>
                        </a:rPr>
                        <a:t> </a:t>
                      </a:r>
                      <a:endParaRPr lang="pt-BR" sz="2800" kern="50" dirty="0">
                        <a:effectLst/>
                        <a:latin typeface="Times New Roman" panose="02020603050405020304" pitchFamily="18" charset="0"/>
                        <a:ea typeface="Arial Unicode MS" panose="020B0604020202020204" pitchFamily="34" charset="-128"/>
                      </a:endParaRPr>
                    </a:p>
                  </a:txBody>
                  <a:tcPr marL="80606" marR="80606" marT="80606" marB="80606"/>
                </a:tc>
                <a:extLst>
                  <a:ext uri="{0D108BD9-81ED-4DB2-BD59-A6C34878D82A}">
                    <a16:rowId xmlns:a16="http://schemas.microsoft.com/office/drawing/2014/main" val="3557681072"/>
                  </a:ext>
                </a:extLst>
              </a:tr>
            </a:tbl>
          </a:graphicData>
        </a:graphic>
      </p:graphicFrame>
      <p:sp>
        <p:nvSpPr>
          <p:cNvPr id="3" name="Retângulo 2">
            <a:extLst>
              <a:ext uri="{FF2B5EF4-FFF2-40B4-BE49-F238E27FC236}">
                <a16:creationId xmlns:a16="http://schemas.microsoft.com/office/drawing/2014/main" id="{62CB8C68-4B15-48BC-A1AE-B898899F5152}"/>
              </a:ext>
            </a:extLst>
          </p:cNvPr>
          <p:cNvSpPr/>
          <p:nvPr/>
        </p:nvSpPr>
        <p:spPr>
          <a:xfrm>
            <a:off x="4929215" y="5062714"/>
            <a:ext cx="6180731" cy="923330"/>
          </a:xfrm>
          <a:prstGeom prst="rect">
            <a:avLst/>
          </a:prstGeom>
          <a:noFill/>
        </p:spPr>
        <p:txBody>
          <a:bodyPr wrap="none" lIns="91440" tIns="45720" rIns="91440" bIns="45720">
            <a:spAutoFit/>
          </a:bodyPr>
          <a:lstStyle/>
          <a:p>
            <a:pPr algn="ctr"/>
            <a:r>
              <a:rPr lang="pt-BR" sz="5400" b="1" dirty="0">
                <a:ln w="22225">
                  <a:solidFill>
                    <a:schemeClr val="accent2"/>
                  </a:solidFill>
                  <a:prstDash val="solid"/>
                </a:ln>
                <a:solidFill>
                  <a:schemeClr val="accent2">
                    <a:lumMod val="40000"/>
                    <a:lumOff val="60000"/>
                  </a:schemeClr>
                </a:solidFill>
              </a:rPr>
              <a:t>NATIONAL HOLIDAY!!!</a:t>
            </a:r>
          </a:p>
        </p:txBody>
      </p:sp>
    </p:spTree>
    <p:extLst>
      <p:ext uri="{BB962C8B-B14F-4D97-AF65-F5344CB8AC3E}">
        <p14:creationId xmlns:p14="http://schemas.microsoft.com/office/powerpoint/2010/main" val="37809409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9E4D56-C4B2-47D2-B929-F1DE063C1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1054387-DC26-491A-A701-0EF7F8E7445D}"/>
              </a:ext>
            </a:extLst>
          </p:cNvPr>
          <p:cNvSpPr>
            <a:spLocks noGrp="1"/>
          </p:cNvSpPr>
          <p:nvPr>
            <p:ph type="title"/>
          </p:nvPr>
        </p:nvSpPr>
        <p:spPr>
          <a:xfrm>
            <a:off x="657224" y="4772508"/>
            <a:ext cx="10772775" cy="1658198"/>
          </a:xfrm>
        </p:spPr>
        <p:txBody>
          <a:bodyPr>
            <a:normAutofit/>
          </a:bodyPr>
          <a:lstStyle/>
          <a:p>
            <a:r>
              <a:rPr lang="pt-BR" dirty="0">
                <a:solidFill>
                  <a:srgbClr val="FFFFFF"/>
                </a:solidFill>
              </a:rPr>
              <a:t>CLASS 6 (19/10) - GUESTS</a:t>
            </a:r>
          </a:p>
        </p:txBody>
      </p:sp>
      <p:graphicFrame>
        <p:nvGraphicFramePr>
          <p:cNvPr id="4" name="Espaço Reservado para Conteúdo 3">
            <a:extLst>
              <a:ext uri="{FF2B5EF4-FFF2-40B4-BE49-F238E27FC236}">
                <a16:creationId xmlns:a16="http://schemas.microsoft.com/office/drawing/2014/main" id="{5257C5B3-A683-4CE8-A906-5A124F14ED99}"/>
              </a:ext>
            </a:extLst>
          </p:cNvPr>
          <p:cNvGraphicFramePr>
            <a:graphicFrameLocks noGrp="1"/>
          </p:cNvGraphicFramePr>
          <p:nvPr>
            <p:ph idx="1"/>
            <p:extLst>
              <p:ext uri="{D42A27DB-BD31-4B8C-83A1-F6EECF244321}">
                <p14:modId xmlns:p14="http://schemas.microsoft.com/office/powerpoint/2010/main" val="1737532401"/>
              </p:ext>
            </p:extLst>
          </p:nvPr>
        </p:nvGraphicFramePr>
        <p:xfrm>
          <a:off x="676275" y="820316"/>
          <a:ext cx="10872259" cy="3147542"/>
        </p:xfrm>
        <a:graphic>
          <a:graphicData uri="http://schemas.openxmlformats.org/drawingml/2006/table">
            <a:tbl>
              <a:tblPr/>
              <a:tblGrid>
                <a:gridCol w="4279926">
                  <a:extLst>
                    <a:ext uri="{9D8B030D-6E8A-4147-A177-3AD203B41FA5}">
                      <a16:colId xmlns:a16="http://schemas.microsoft.com/office/drawing/2014/main" val="2232893074"/>
                    </a:ext>
                  </a:extLst>
                </a:gridCol>
                <a:gridCol w="6592333">
                  <a:extLst>
                    <a:ext uri="{9D8B030D-6E8A-4147-A177-3AD203B41FA5}">
                      <a16:colId xmlns:a16="http://schemas.microsoft.com/office/drawing/2014/main" val="1237431046"/>
                    </a:ext>
                  </a:extLst>
                </a:gridCol>
              </a:tblGrid>
              <a:tr h="3147542">
                <a:tc>
                  <a:txBody>
                    <a:bodyPr/>
                    <a:lstStyle/>
                    <a:p>
                      <a:pPr algn="just" fontAlgn="t">
                        <a:lnSpc>
                          <a:spcPct val="115000"/>
                        </a:lnSpc>
                        <a:spcBef>
                          <a:spcPts val="0"/>
                        </a:spcBef>
                        <a:spcAft>
                          <a:spcPts val="0"/>
                        </a:spcAft>
                      </a:pPr>
                      <a:r>
                        <a:rPr lang="en-US" sz="1900" b="1" i="0" u="none" strike="noStrike" kern="50">
                          <a:effectLst/>
                          <a:highlight>
                            <a:srgbClr val="FFFF00"/>
                          </a:highlight>
                          <a:latin typeface="Arial" panose="020B0604020202020204" pitchFamily="34" charset="0"/>
                          <a:ea typeface="Arial Unicode MS" panose="020B0604020202020204" pitchFamily="34" charset="-128"/>
                        </a:rPr>
                        <a:t>Class </a:t>
                      </a:r>
                      <a:r>
                        <a:rPr lang="en-US" sz="1900" b="1" i="0" u="none" strike="noStrike" kern="50">
                          <a:solidFill>
                            <a:srgbClr val="000000"/>
                          </a:solidFill>
                          <a:effectLst/>
                          <a:highlight>
                            <a:srgbClr val="FFFF00"/>
                          </a:highlight>
                          <a:latin typeface="Arial" panose="020B0604020202020204" pitchFamily="34" charset="0"/>
                          <a:ea typeface="Arial Unicode MS" panose="020B0604020202020204" pitchFamily="34" charset="-128"/>
                        </a:rPr>
                        <a:t>6 (19/10/20) – </a:t>
                      </a:r>
                      <a:r>
                        <a:rPr lang="en-US" sz="1900" b="1" i="0" u="none" strike="noStrike" kern="50">
                          <a:solidFill>
                            <a:srgbClr val="000000"/>
                          </a:solidFill>
                          <a:effectLst/>
                          <a:latin typeface="Arial" panose="020B0604020202020204" pitchFamily="34" charset="0"/>
                          <a:ea typeface="Arial Unicode MS" panose="020B0604020202020204" pitchFamily="34" charset="-128"/>
                        </a:rPr>
                        <a:t> </a:t>
                      </a:r>
                      <a:endParaRPr lang="en-US" sz="3400" b="0" i="0" u="none" strike="noStrike">
                        <a:effectLst/>
                        <a:latin typeface="Arial" panose="020B0604020202020204" pitchFamily="34" charset="0"/>
                      </a:endParaRPr>
                    </a:p>
                    <a:p>
                      <a:pPr algn="just" fontAlgn="t">
                        <a:lnSpc>
                          <a:spcPct val="115000"/>
                        </a:lnSpc>
                        <a:spcBef>
                          <a:spcPts val="0"/>
                        </a:spcBef>
                        <a:spcAft>
                          <a:spcPts val="0"/>
                        </a:spcAft>
                      </a:pPr>
                      <a:r>
                        <a:rPr lang="en-US" sz="1900" b="0" i="0" u="none" strike="noStrike" kern="50">
                          <a:solidFill>
                            <a:srgbClr val="000000"/>
                          </a:solidFill>
                          <a:effectLst/>
                          <a:latin typeface="Arial" panose="020B0604020202020204" pitchFamily="34" charset="0"/>
                          <a:ea typeface="Arial Unicode MS" panose="020B0604020202020204" pitchFamily="34" charset="-128"/>
                        </a:rPr>
                        <a:t>Themes: Language education (2)</a:t>
                      </a:r>
                      <a:endParaRPr lang="en-US" sz="3400" b="0" i="0" u="none" strike="noStrike">
                        <a:effectLst/>
                        <a:latin typeface="Arial" panose="020B0604020202020204" pitchFamily="34" charset="0"/>
                      </a:endParaRPr>
                    </a:p>
                    <a:p>
                      <a:pPr algn="just" fontAlgn="t">
                        <a:lnSpc>
                          <a:spcPct val="115000"/>
                        </a:lnSpc>
                        <a:spcBef>
                          <a:spcPts val="0"/>
                        </a:spcBef>
                        <a:spcAft>
                          <a:spcPts val="0"/>
                        </a:spcAft>
                      </a:pPr>
                      <a:r>
                        <a:rPr lang="en-US" sz="1900" b="0" i="0" u="none" strike="noStrike" kern="50">
                          <a:solidFill>
                            <a:srgbClr val="000000"/>
                          </a:solidFill>
                          <a:effectLst/>
                          <a:latin typeface="Arial" panose="020B0604020202020204" pitchFamily="34" charset="0"/>
                          <a:ea typeface="Arial Unicode MS" panose="020B0604020202020204" pitchFamily="34" charset="-128"/>
                        </a:rPr>
                        <a:t>- Language education and Black lives matter</a:t>
                      </a:r>
                      <a:endParaRPr lang="en-US" sz="3400" b="0" i="0" u="none" strike="noStrike">
                        <a:effectLst/>
                        <a:latin typeface="Arial" panose="020B0604020202020204" pitchFamily="34" charset="0"/>
                      </a:endParaRPr>
                    </a:p>
                    <a:p>
                      <a:pPr algn="just" fontAlgn="t">
                        <a:lnSpc>
                          <a:spcPct val="115000"/>
                        </a:lnSpc>
                        <a:spcBef>
                          <a:spcPts val="0"/>
                        </a:spcBef>
                        <a:spcAft>
                          <a:spcPts val="0"/>
                        </a:spcAft>
                      </a:pPr>
                      <a:r>
                        <a:rPr lang="en-US" sz="1900" b="0" i="0" u="none" strike="noStrike" kern="50">
                          <a:solidFill>
                            <a:srgbClr val="000000"/>
                          </a:solidFill>
                          <a:effectLst/>
                          <a:latin typeface="Arial" panose="020B0604020202020204" pitchFamily="34" charset="0"/>
                          <a:ea typeface="Arial Unicode MS" panose="020B0604020202020204" pitchFamily="34" charset="-128"/>
                        </a:rPr>
                        <a:t>- Language education and ideology &amp; culture</a:t>
                      </a:r>
                      <a:endParaRPr lang="en-US" sz="3400" b="0" i="0" u="none" strike="noStrike">
                        <a:effectLst/>
                        <a:latin typeface="Arial" panose="020B0604020202020204" pitchFamily="34" charset="0"/>
                      </a:endParaRPr>
                    </a:p>
                    <a:p>
                      <a:pPr algn="just" fontAlgn="t">
                        <a:lnSpc>
                          <a:spcPct val="115000"/>
                        </a:lnSpc>
                        <a:spcBef>
                          <a:spcPts val="0"/>
                        </a:spcBef>
                        <a:spcAft>
                          <a:spcPts val="0"/>
                        </a:spcAft>
                      </a:pPr>
                      <a:r>
                        <a:rPr lang="en-US" sz="1900" b="0" i="0" u="none" strike="noStrike" kern="50">
                          <a:solidFill>
                            <a:srgbClr val="000000"/>
                          </a:solidFill>
                          <a:effectLst/>
                          <a:latin typeface="Arial" panose="020B0604020202020204" pitchFamily="34" charset="0"/>
                          <a:ea typeface="Arial Unicode MS" panose="020B0604020202020204" pitchFamily="34" charset="-128"/>
                        </a:rPr>
                        <a:t>  </a:t>
                      </a:r>
                      <a:endParaRPr lang="en-US" sz="3400" b="0" i="0" u="none" strike="noStrike">
                        <a:effectLst/>
                        <a:latin typeface="Arial" panose="020B0604020202020204" pitchFamily="34" charset="0"/>
                      </a:endParaRPr>
                    </a:p>
                  </a:txBody>
                  <a:tcPr marL="66675" marR="66675" marT="66675" marB="6667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just" fontAlgn="t">
                        <a:lnSpc>
                          <a:spcPct val="115000"/>
                        </a:lnSpc>
                        <a:spcBef>
                          <a:spcPts val="0"/>
                        </a:spcBef>
                        <a:spcAft>
                          <a:spcPts val="0"/>
                        </a:spcAft>
                      </a:pPr>
                      <a:r>
                        <a:rPr lang="en-US" sz="1900" b="1" i="0" u="none" strike="noStrike" kern="50" dirty="0">
                          <a:solidFill>
                            <a:srgbClr val="000000"/>
                          </a:solidFill>
                          <a:effectLst/>
                          <a:latin typeface="Arial" panose="020B0604020202020204" pitchFamily="34" charset="0"/>
                          <a:ea typeface="Arial Unicode MS" panose="020B0604020202020204" pitchFamily="34" charset="-128"/>
                        </a:rPr>
                        <a:t>INVITED GUESTS</a:t>
                      </a:r>
                      <a:endParaRPr lang="en-US" sz="3400" b="0" i="0" u="none" strike="noStrike" dirty="0">
                        <a:effectLst/>
                        <a:latin typeface="Arial" panose="020B0604020202020204" pitchFamily="34" charset="0"/>
                      </a:endParaRPr>
                    </a:p>
                    <a:p>
                      <a:pPr algn="just" fontAlgn="t">
                        <a:lnSpc>
                          <a:spcPct val="115000"/>
                        </a:lnSpc>
                        <a:spcBef>
                          <a:spcPts val="0"/>
                        </a:spcBef>
                        <a:spcAft>
                          <a:spcPts val="0"/>
                        </a:spcAft>
                      </a:pPr>
                      <a:r>
                        <a:rPr lang="en-US" sz="1900" b="1" i="0" u="none" strike="noStrike" kern="50" dirty="0">
                          <a:effectLst/>
                          <a:latin typeface="Arial" panose="020B0604020202020204" pitchFamily="34" charset="0"/>
                          <a:ea typeface="Arial Unicode MS" panose="020B0604020202020204" pitchFamily="34" charset="-128"/>
                        </a:rPr>
                        <a:t> </a:t>
                      </a:r>
                      <a:endParaRPr lang="en-US" sz="3400" b="0" i="0" u="none" strike="noStrike" dirty="0">
                        <a:effectLst/>
                        <a:latin typeface="Arial" panose="020B0604020202020204" pitchFamily="34" charset="0"/>
                      </a:endParaRPr>
                    </a:p>
                    <a:p>
                      <a:pPr algn="just" fontAlgn="t">
                        <a:lnSpc>
                          <a:spcPct val="115000"/>
                        </a:lnSpc>
                        <a:spcBef>
                          <a:spcPts val="0"/>
                        </a:spcBef>
                        <a:spcAft>
                          <a:spcPts val="0"/>
                        </a:spcAft>
                      </a:pPr>
                      <a:r>
                        <a:rPr lang="en-US" sz="1900" b="1" i="0" u="none" strike="noStrike" kern="50" dirty="0">
                          <a:solidFill>
                            <a:srgbClr val="000000"/>
                          </a:solidFill>
                          <a:effectLst/>
                          <a:highlight>
                            <a:srgbClr val="FFFF00"/>
                          </a:highlight>
                          <a:latin typeface="Arial" panose="020B0604020202020204" pitchFamily="34" charset="0"/>
                          <a:ea typeface="Arial Unicode MS" panose="020B0604020202020204" pitchFamily="34" charset="-128"/>
                        </a:rPr>
                        <a:t>10am</a:t>
                      </a:r>
                      <a:r>
                        <a:rPr lang="en-US" sz="1900" b="1" i="0" u="none" strike="noStrike" kern="50" dirty="0">
                          <a:solidFill>
                            <a:srgbClr val="000000"/>
                          </a:solidFill>
                          <a:effectLst/>
                          <a:latin typeface="Arial" panose="020B0604020202020204" pitchFamily="34" charset="0"/>
                          <a:ea typeface="Arial Unicode MS" panose="020B0604020202020204" pitchFamily="34" charset="-128"/>
                        </a:rPr>
                        <a:t> - Prof. Dr. MIRIAM JORGE -University of Missouri-St Louis</a:t>
                      </a:r>
                      <a:endParaRPr lang="en-US" sz="3400" b="0" i="0" u="none" strike="noStrike" dirty="0">
                        <a:effectLst/>
                        <a:latin typeface="Arial" panose="020B0604020202020204" pitchFamily="34" charset="0"/>
                      </a:endParaRPr>
                    </a:p>
                    <a:p>
                      <a:pPr algn="just" fontAlgn="t">
                        <a:lnSpc>
                          <a:spcPct val="115000"/>
                        </a:lnSpc>
                        <a:spcBef>
                          <a:spcPts val="0"/>
                        </a:spcBef>
                        <a:spcAft>
                          <a:spcPts val="0"/>
                        </a:spcAft>
                      </a:pPr>
                      <a:r>
                        <a:rPr lang="en-US" sz="1900" b="1" i="0" u="none" strike="noStrike" kern="50" dirty="0">
                          <a:effectLst/>
                          <a:latin typeface="Arial" panose="020B0604020202020204" pitchFamily="34" charset="0"/>
                          <a:ea typeface="Arial Unicode MS" panose="020B0604020202020204" pitchFamily="34" charset="-128"/>
                        </a:rPr>
                        <a:t> </a:t>
                      </a:r>
                      <a:endParaRPr lang="en-US" sz="3400" b="0" i="0" u="none" strike="noStrike" dirty="0">
                        <a:effectLst/>
                        <a:latin typeface="Arial" panose="020B0604020202020204" pitchFamily="34" charset="0"/>
                      </a:endParaRPr>
                    </a:p>
                    <a:p>
                      <a:pPr algn="just" fontAlgn="t">
                        <a:lnSpc>
                          <a:spcPct val="115000"/>
                        </a:lnSpc>
                        <a:spcBef>
                          <a:spcPts val="0"/>
                        </a:spcBef>
                        <a:spcAft>
                          <a:spcPts val="0"/>
                        </a:spcAft>
                      </a:pPr>
                      <a:r>
                        <a:rPr lang="en-US" sz="1900" b="1" i="0" u="none" strike="noStrike" kern="50" dirty="0">
                          <a:solidFill>
                            <a:srgbClr val="000000"/>
                          </a:solidFill>
                          <a:effectLst/>
                          <a:highlight>
                            <a:srgbClr val="FFFF00"/>
                          </a:highlight>
                          <a:latin typeface="Arial" panose="020B0604020202020204" pitchFamily="34" charset="0"/>
                          <a:ea typeface="Arial Unicode MS" panose="020B0604020202020204" pitchFamily="34" charset="-128"/>
                        </a:rPr>
                        <a:t>9pm</a:t>
                      </a:r>
                      <a:r>
                        <a:rPr lang="en-US" sz="1900" b="1" i="0" u="none" strike="noStrike" kern="50" dirty="0">
                          <a:solidFill>
                            <a:srgbClr val="000000"/>
                          </a:solidFill>
                          <a:effectLst/>
                          <a:latin typeface="Arial" panose="020B0604020202020204" pitchFamily="34" charset="0"/>
                          <a:ea typeface="Arial Unicode MS" panose="020B0604020202020204" pitchFamily="34" charset="-128"/>
                        </a:rPr>
                        <a:t> - Prof. Dr. MARA BARBOSA – Texas A&amp;M University Corpus Christi</a:t>
                      </a:r>
                      <a:endParaRPr lang="en-US" sz="3400" b="0" i="0" u="none" strike="noStrike" dirty="0">
                        <a:effectLst/>
                        <a:latin typeface="Arial" panose="020B0604020202020204" pitchFamily="34" charset="0"/>
                      </a:endParaRPr>
                    </a:p>
                    <a:p>
                      <a:pPr algn="just" fontAlgn="t">
                        <a:lnSpc>
                          <a:spcPct val="115000"/>
                        </a:lnSpc>
                        <a:spcBef>
                          <a:spcPts val="0"/>
                        </a:spcBef>
                        <a:spcAft>
                          <a:spcPts val="0"/>
                        </a:spcAft>
                      </a:pPr>
                      <a:r>
                        <a:rPr lang="en-US" sz="1700" b="0" i="0" u="none" strike="noStrike" kern="50" dirty="0">
                          <a:solidFill>
                            <a:srgbClr val="000000"/>
                          </a:solidFill>
                          <a:effectLst/>
                          <a:latin typeface="Arial" panose="020B0604020202020204" pitchFamily="34" charset="0"/>
                          <a:ea typeface="Arial Unicode MS" panose="020B0604020202020204" pitchFamily="34" charset="-128"/>
                        </a:rPr>
                        <a:t>Complementary material (in class): </a:t>
                      </a:r>
                      <a:r>
                        <a:rPr lang="en-US" sz="1700" b="0" i="0" u="none" strike="noStrike" kern="50" dirty="0" err="1">
                          <a:solidFill>
                            <a:srgbClr val="000000"/>
                          </a:solidFill>
                          <a:effectLst/>
                          <a:latin typeface="Arial" panose="020B0604020202020204" pitchFamily="34" charset="0"/>
                          <a:ea typeface="Arial Unicode MS" panose="020B0604020202020204" pitchFamily="34" charset="-128"/>
                        </a:rPr>
                        <a:t>Professores</a:t>
                      </a:r>
                      <a:r>
                        <a:rPr lang="en-US" sz="1700" b="0" i="0" u="none" strike="noStrike" kern="50" dirty="0">
                          <a:solidFill>
                            <a:srgbClr val="000000"/>
                          </a:solidFill>
                          <a:effectLst/>
                          <a:latin typeface="Arial" panose="020B0604020202020204" pitchFamily="34" charset="0"/>
                          <a:ea typeface="Arial Unicode MS" panose="020B0604020202020204" pitchFamily="34" charset="-128"/>
                        </a:rPr>
                        <a:t> </a:t>
                      </a:r>
                      <a:r>
                        <a:rPr lang="en-US" sz="1700" b="0" i="0" u="none" strike="noStrike" kern="50" dirty="0" err="1">
                          <a:solidFill>
                            <a:srgbClr val="000000"/>
                          </a:solidFill>
                          <a:effectLst/>
                          <a:latin typeface="Arial" panose="020B0604020202020204" pitchFamily="34" charset="0"/>
                          <a:ea typeface="Arial Unicode MS" panose="020B0604020202020204" pitchFamily="34" charset="-128"/>
                        </a:rPr>
                        <a:t>como</a:t>
                      </a:r>
                      <a:r>
                        <a:rPr lang="en-US" sz="1700" b="0" i="0" u="none" strike="noStrike" kern="50" dirty="0">
                          <a:solidFill>
                            <a:srgbClr val="000000"/>
                          </a:solidFill>
                          <a:effectLst/>
                          <a:latin typeface="Arial" panose="020B0604020202020204" pitchFamily="34" charset="0"/>
                          <a:ea typeface="Arial Unicode MS" panose="020B0604020202020204" pitchFamily="34" charset="-128"/>
                        </a:rPr>
                        <a:t> </a:t>
                      </a:r>
                      <a:r>
                        <a:rPr lang="en-US" sz="1700" b="0" i="0" u="none" strike="noStrike" kern="50" dirty="0" err="1">
                          <a:solidFill>
                            <a:srgbClr val="000000"/>
                          </a:solidFill>
                          <a:effectLst/>
                          <a:latin typeface="Arial" panose="020B0604020202020204" pitchFamily="34" charset="0"/>
                          <a:ea typeface="Arial Unicode MS" panose="020B0604020202020204" pitchFamily="34" charset="-128"/>
                        </a:rPr>
                        <a:t>intelectuais</a:t>
                      </a:r>
                      <a:r>
                        <a:rPr lang="en-US" sz="1700" b="0" i="0" u="none" strike="noStrike" kern="50" dirty="0">
                          <a:solidFill>
                            <a:srgbClr val="000000"/>
                          </a:solidFill>
                          <a:effectLst/>
                          <a:latin typeface="Arial" panose="020B0604020202020204" pitchFamily="34" charset="0"/>
                          <a:ea typeface="Arial Unicode MS" panose="020B0604020202020204" pitchFamily="34" charset="-128"/>
                        </a:rPr>
                        <a:t> </a:t>
                      </a:r>
                      <a:r>
                        <a:rPr lang="en-US" sz="1700" b="0" i="0" u="none" strike="noStrike" kern="50" dirty="0" err="1">
                          <a:solidFill>
                            <a:srgbClr val="000000"/>
                          </a:solidFill>
                          <a:effectLst/>
                          <a:latin typeface="Arial" panose="020B0604020202020204" pitchFamily="34" charset="0"/>
                          <a:ea typeface="Arial Unicode MS" panose="020B0604020202020204" pitchFamily="34" charset="-128"/>
                        </a:rPr>
                        <a:t>transformadores</a:t>
                      </a:r>
                      <a:r>
                        <a:rPr lang="en-US" sz="1700" b="0" i="0" u="none" strike="noStrike" kern="50" dirty="0">
                          <a:solidFill>
                            <a:srgbClr val="000000"/>
                          </a:solidFill>
                          <a:effectLst/>
                          <a:latin typeface="Arial" panose="020B0604020202020204" pitchFamily="34" charset="0"/>
                          <a:ea typeface="Arial Unicode MS" panose="020B0604020202020204" pitchFamily="34" charset="-128"/>
                        </a:rPr>
                        <a:t>. (GIROUX, H., 1997)</a:t>
                      </a:r>
                      <a:endParaRPr lang="en-US" sz="3400" b="0" i="0" u="none" strike="noStrike" dirty="0">
                        <a:effectLst/>
                        <a:latin typeface="Arial" panose="020B0604020202020204" pitchFamily="34" charset="0"/>
                      </a:endParaRPr>
                    </a:p>
                  </a:txBody>
                  <a:tcPr marL="66675" marR="66675" marT="66675" marB="6667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extLst>
                  <a:ext uri="{0D108BD9-81ED-4DB2-BD59-A6C34878D82A}">
                    <a16:rowId xmlns:a16="http://schemas.microsoft.com/office/drawing/2014/main" val="2328206071"/>
                  </a:ext>
                </a:extLst>
              </a:tr>
            </a:tbl>
          </a:graphicData>
        </a:graphic>
      </p:graphicFrame>
    </p:spTree>
    <p:extLst>
      <p:ext uri="{BB962C8B-B14F-4D97-AF65-F5344CB8AC3E}">
        <p14:creationId xmlns:p14="http://schemas.microsoft.com/office/powerpoint/2010/main" val="36312665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559EAF-82BC-4A9D-8B1F-9DAC3F9155ED}"/>
              </a:ext>
            </a:extLst>
          </p:cNvPr>
          <p:cNvSpPr>
            <a:spLocks noGrp="1"/>
          </p:cNvSpPr>
          <p:nvPr>
            <p:ph type="title"/>
          </p:nvPr>
        </p:nvSpPr>
        <p:spPr>
          <a:xfrm>
            <a:off x="4534746" y="965200"/>
            <a:ext cx="6851057" cy="4911211"/>
          </a:xfrm>
        </p:spPr>
        <p:txBody>
          <a:bodyPr vert="horz" lIns="91440" tIns="45720" rIns="91440" bIns="45720" rtlCol="0" anchor="ctr">
            <a:normAutofit/>
          </a:bodyPr>
          <a:lstStyle/>
          <a:p>
            <a:pPr>
              <a:lnSpc>
                <a:spcPct val="80000"/>
              </a:lnSpc>
            </a:pPr>
            <a:r>
              <a:rPr lang="en-US" sz="8000">
                <a:solidFill>
                  <a:schemeClr val="tx1"/>
                </a:solidFill>
              </a:rPr>
              <a:t>End notes</a:t>
            </a:r>
          </a:p>
        </p:txBody>
      </p:sp>
      <p:sp>
        <p:nvSpPr>
          <p:cNvPr id="3" name="Espaço Reservado para Conteúdo 2">
            <a:extLst>
              <a:ext uri="{FF2B5EF4-FFF2-40B4-BE49-F238E27FC236}">
                <a16:creationId xmlns:a16="http://schemas.microsoft.com/office/drawing/2014/main" id="{AB3573A6-A2E5-452D-952F-E24E20DF126A}"/>
              </a:ext>
            </a:extLst>
          </p:cNvPr>
          <p:cNvSpPr>
            <a:spLocks noGrp="1"/>
          </p:cNvSpPr>
          <p:nvPr>
            <p:ph idx="1"/>
          </p:nvPr>
        </p:nvSpPr>
        <p:spPr>
          <a:xfrm>
            <a:off x="642621" y="965199"/>
            <a:ext cx="2925062" cy="4911211"/>
          </a:xfrm>
        </p:spPr>
        <p:txBody>
          <a:bodyPr vert="horz" lIns="91440" tIns="45720" rIns="91440" bIns="45720" rtlCol="0" anchor="ctr">
            <a:normAutofit/>
          </a:bodyPr>
          <a:lstStyle/>
          <a:p>
            <a:pPr marL="0" indent="0" algn="r">
              <a:buNone/>
            </a:pPr>
            <a:r>
              <a:rPr lang="en-US" sz="3200">
                <a:solidFill>
                  <a:schemeClr val="tx1"/>
                </a:solidFill>
                <a:latin typeface="+mj-lt"/>
                <a:hlinkClick r:id="rId2"/>
              </a:rPr>
              <a:t>danielfe@usp.br</a:t>
            </a:r>
            <a:r>
              <a:rPr lang="en-US" sz="3200">
                <a:solidFill>
                  <a:schemeClr val="tx1"/>
                </a:solidFill>
                <a:latin typeface="+mj-lt"/>
              </a:rPr>
              <a:t>  </a:t>
            </a:r>
          </a:p>
        </p:txBody>
      </p:sp>
    </p:spTree>
    <p:extLst>
      <p:ext uri="{BB962C8B-B14F-4D97-AF65-F5344CB8AC3E}">
        <p14:creationId xmlns:p14="http://schemas.microsoft.com/office/powerpoint/2010/main" val="13115428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3ADA00-4179-49C2-B410-24489CA04A20}"/>
              </a:ext>
            </a:extLst>
          </p:cNvPr>
          <p:cNvSpPr>
            <a:spLocks noGrp="1"/>
          </p:cNvSpPr>
          <p:nvPr>
            <p:ph type="title"/>
          </p:nvPr>
        </p:nvSpPr>
        <p:spPr>
          <a:xfrm>
            <a:off x="2153045" y="4103742"/>
            <a:ext cx="10512862" cy="1325218"/>
          </a:xfrm>
        </p:spPr>
        <p:txBody>
          <a:bodyPr/>
          <a:lstStyle/>
          <a:p>
            <a:r>
              <a:rPr lang="pt-BR" spc="0" dirty="0">
                <a:ln w="0"/>
                <a:solidFill>
                  <a:schemeClr val="tx1"/>
                </a:solidFill>
                <a:effectLst>
                  <a:outerShdw blurRad="38100" dist="19050" dir="2700000" algn="tl" rotWithShape="0">
                    <a:schemeClr val="dk1">
                      <a:alpha val="40000"/>
                    </a:schemeClr>
                  </a:outerShdw>
                </a:effectLst>
              </a:rPr>
              <a:t>THANK YOU!!!</a:t>
            </a:r>
          </a:p>
        </p:txBody>
      </p:sp>
      <p:pic>
        <p:nvPicPr>
          <p:cNvPr id="5" name="Espaço Reservado para Conteúdo 4">
            <a:extLst>
              <a:ext uri="{FF2B5EF4-FFF2-40B4-BE49-F238E27FC236}">
                <a16:creationId xmlns:a16="http://schemas.microsoft.com/office/drawing/2014/main" id="{3887F4F2-2C5B-485E-8D2D-309F8138B6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8" y="893"/>
            <a:ext cx="12188825" cy="6976156"/>
          </a:xfrm>
        </p:spPr>
      </p:pic>
    </p:spTree>
    <p:extLst>
      <p:ext uri="{BB962C8B-B14F-4D97-AF65-F5344CB8AC3E}">
        <p14:creationId xmlns:p14="http://schemas.microsoft.com/office/powerpoint/2010/main" val="3080984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315620-1D04-4179-901C-73021377ABCC}"/>
              </a:ext>
            </a:extLst>
          </p:cNvPr>
          <p:cNvSpPr>
            <a:spLocks noGrp="1"/>
          </p:cNvSpPr>
          <p:nvPr>
            <p:ph type="title"/>
          </p:nvPr>
        </p:nvSpPr>
        <p:spPr/>
        <p:txBody>
          <a:bodyPr/>
          <a:lstStyle/>
          <a:p>
            <a:r>
              <a:rPr lang="en-US" dirty="0"/>
              <a:t>3. Do you work? Can you tell me what you do? Where?</a:t>
            </a:r>
            <a:endParaRPr lang="pt-BR" dirty="0"/>
          </a:p>
        </p:txBody>
      </p:sp>
      <p:sp>
        <p:nvSpPr>
          <p:cNvPr id="3" name="Espaço Reservado para Conteúdo 2">
            <a:extLst>
              <a:ext uri="{FF2B5EF4-FFF2-40B4-BE49-F238E27FC236}">
                <a16:creationId xmlns:a16="http://schemas.microsoft.com/office/drawing/2014/main" id="{CAD65643-734B-4C72-BD18-CCC46BD9C9FF}"/>
              </a:ext>
            </a:extLst>
          </p:cNvPr>
          <p:cNvSpPr>
            <a:spLocks noGrp="1"/>
          </p:cNvSpPr>
          <p:nvPr>
            <p:ph idx="1"/>
          </p:nvPr>
        </p:nvSpPr>
        <p:spPr>
          <a:xfrm>
            <a:off x="676656" y="2011680"/>
            <a:ext cx="10753725" cy="4637314"/>
          </a:xfrm>
        </p:spPr>
        <p:txBody>
          <a:bodyPr/>
          <a:lstStyle/>
          <a:p>
            <a:r>
              <a:rPr lang="pt-BR" b="1" dirty="0">
                <a:solidFill>
                  <a:schemeClr val="tx1"/>
                </a:solidFill>
              </a:rPr>
              <a:t>- </a:t>
            </a:r>
            <a:r>
              <a:rPr lang="pt-BR" b="1" dirty="0" err="1">
                <a:solidFill>
                  <a:schemeClr val="tx1"/>
                </a:solidFill>
              </a:rPr>
              <a:t>English</a:t>
            </a:r>
            <a:r>
              <a:rPr lang="pt-BR" b="1" dirty="0">
                <a:solidFill>
                  <a:schemeClr val="tx1"/>
                </a:solidFill>
              </a:rPr>
              <a:t> </a:t>
            </a:r>
            <a:r>
              <a:rPr lang="pt-BR" b="1" dirty="0" err="1">
                <a:solidFill>
                  <a:schemeClr val="tx1"/>
                </a:solidFill>
              </a:rPr>
              <a:t>teachers</a:t>
            </a:r>
            <a:r>
              <a:rPr lang="pt-BR" b="1" dirty="0">
                <a:solidFill>
                  <a:schemeClr val="tx1"/>
                </a:solidFill>
              </a:rPr>
              <a:t>/ </a:t>
            </a:r>
            <a:r>
              <a:rPr lang="en-US" b="1" dirty="0">
                <a:solidFill>
                  <a:schemeClr val="tx1"/>
                </a:solidFill>
              </a:rPr>
              <a:t>Spanish teacher </a:t>
            </a:r>
            <a:endParaRPr lang="pt-BR" b="1" dirty="0">
              <a:solidFill>
                <a:schemeClr val="tx1"/>
              </a:solidFill>
            </a:endParaRPr>
          </a:p>
          <a:p>
            <a:r>
              <a:rPr lang="pt-BR" b="1" dirty="0">
                <a:solidFill>
                  <a:schemeClr val="tx1"/>
                </a:solidFill>
              </a:rPr>
              <a:t>- </a:t>
            </a:r>
            <a:r>
              <a:rPr lang="en-US" b="1" dirty="0">
                <a:solidFill>
                  <a:schemeClr val="tx1"/>
                </a:solidFill>
              </a:rPr>
              <a:t>sales development representative </a:t>
            </a:r>
          </a:p>
          <a:p>
            <a:r>
              <a:rPr lang="en-US" b="1" dirty="0">
                <a:solidFill>
                  <a:schemeClr val="tx1"/>
                </a:solidFill>
              </a:rPr>
              <a:t>- freelancer artist</a:t>
            </a:r>
          </a:p>
          <a:p>
            <a:r>
              <a:rPr lang="en-US" b="1" dirty="0">
                <a:solidFill>
                  <a:schemeClr val="tx1"/>
                </a:solidFill>
              </a:rPr>
              <a:t>- Editor / proofreader/ Editorial Assistant / pedagogical assistant in a publishing house.</a:t>
            </a:r>
          </a:p>
          <a:p>
            <a:r>
              <a:rPr lang="en-US" b="1" dirty="0">
                <a:solidFill>
                  <a:schemeClr val="tx1"/>
                </a:solidFill>
              </a:rPr>
              <a:t>-coordination assistant </a:t>
            </a:r>
          </a:p>
          <a:p>
            <a:r>
              <a:rPr lang="en-US" b="1" dirty="0">
                <a:solidFill>
                  <a:schemeClr val="tx1"/>
                </a:solidFill>
              </a:rPr>
              <a:t>- Consumer Health communication / Communication-IT/ </a:t>
            </a:r>
          </a:p>
          <a:p>
            <a:r>
              <a:rPr lang="en-US" b="1" dirty="0">
                <a:solidFill>
                  <a:schemeClr val="tx1"/>
                </a:solidFill>
              </a:rPr>
              <a:t>- interns at USP</a:t>
            </a:r>
          </a:p>
          <a:p>
            <a:r>
              <a:rPr lang="en-US" b="1" dirty="0">
                <a:solidFill>
                  <a:schemeClr val="tx1"/>
                </a:solidFill>
              </a:rPr>
              <a:t>- government employee in FAPESP </a:t>
            </a:r>
            <a:endParaRPr lang="pt-BR" b="1" dirty="0">
              <a:solidFill>
                <a:schemeClr val="tx1"/>
              </a:solidFill>
            </a:endParaRPr>
          </a:p>
        </p:txBody>
      </p:sp>
    </p:spTree>
    <p:extLst>
      <p:ext uri="{BB962C8B-B14F-4D97-AF65-F5344CB8AC3E}">
        <p14:creationId xmlns:p14="http://schemas.microsoft.com/office/powerpoint/2010/main" val="25097201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EF8B35-D1F9-4F21-8283-034F401BF626}"/>
              </a:ext>
            </a:extLst>
          </p:cNvPr>
          <p:cNvSpPr>
            <a:spLocks noGrp="1"/>
          </p:cNvSpPr>
          <p:nvPr>
            <p:ph type="title"/>
          </p:nvPr>
        </p:nvSpPr>
        <p:spPr/>
        <p:txBody>
          <a:bodyPr/>
          <a:lstStyle/>
          <a:p>
            <a:r>
              <a:rPr lang="en-US" dirty="0"/>
              <a:t>4. Why have you chosen this discipline TLC?</a:t>
            </a:r>
            <a:endParaRPr lang="pt-BR" dirty="0"/>
          </a:p>
        </p:txBody>
      </p:sp>
      <p:sp>
        <p:nvSpPr>
          <p:cNvPr id="3" name="Espaço Reservado para Conteúdo 2">
            <a:extLst>
              <a:ext uri="{FF2B5EF4-FFF2-40B4-BE49-F238E27FC236}">
                <a16:creationId xmlns:a16="http://schemas.microsoft.com/office/drawing/2014/main" id="{73EB9093-76D3-4A94-8886-7C7F1C856688}"/>
              </a:ext>
            </a:extLst>
          </p:cNvPr>
          <p:cNvSpPr>
            <a:spLocks noGrp="1"/>
          </p:cNvSpPr>
          <p:nvPr>
            <p:ph idx="1"/>
          </p:nvPr>
        </p:nvSpPr>
        <p:spPr>
          <a:xfrm>
            <a:off x="156755" y="2011680"/>
            <a:ext cx="11926388" cy="3766185"/>
          </a:xfrm>
        </p:spPr>
        <p:txBody>
          <a:bodyPr/>
          <a:lstStyle/>
          <a:p>
            <a:r>
              <a:rPr lang="pt-BR" b="1" dirty="0">
                <a:solidFill>
                  <a:schemeClr val="tx1"/>
                </a:solidFill>
              </a:rPr>
              <a:t>- </a:t>
            </a:r>
            <a:r>
              <a:rPr lang="pt-BR" b="1" dirty="0" err="1">
                <a:solidFill>
                  <a:schemeClr val="tx1"/>
                </a:solidFill>
              </a:rPr>
              <a:t>previous</a:t>
            </a:r>
            <a:r>
              <a:rPr lang="pt-BR" b="1" dirty="0">
                <a:solidFill>
                  <a:schemeClr val="tx1"/>
                </a:solidFill>
              </a:rPr>
              <a:t> </a:t>
            </a:r>
            <a:r>
              <a:rPr lang="pt-BR" b="1" dirty="0" err="1">
                <a:solidFill>
                  <a:schemeClr val="tx1"/>
                </a:solidFill>
              </a:rPr>
              <a:t>experience</a:t>
            </a:r>
            <a:r>
              <a:rPr lang="pt-BR" b="1" dirty="0">
                <a:solidFill>
                  <a:schemeClr val="tx1"/>
                </a:solidFill>
              </a:rPr>
              <a:t> </a:t>
            </a:r>
            <a:r>
              <a:rPr lang="pt-BR" b="1" dirty="0" err="1">
                <a:solidFill>
                  <a:schemeClr val="tx1"/>
                </a:solidFill>
              </a:rPr>
              <a:t>with</a:t>
            </a:r>
            <a:r>
              <a:rPr lang="pt-BR" b="1" dirty="0">
                <a:solidFill>
                  <a:schemeClr val="tx1"/>
                </a:solidFill>
              </a:rPr>
              <a:t> Daniel / </a:t>
            </a:r>
            <a:r>
              <a:rPr lang="en-US" b="1" dirty="0">
                <a:solidFill>
                  <a:schemeClr val="tx1"/>
                </a:solidFill>
              </a:rPr>
              <a:t>Because the professor's classes are always great </a:t>
            </a:r>
            <a:r>
              <a:rPr lang="pt-BR" b="1" dirty="0">
                <a:solidFill>
                  <a:schemeClr val="tx1"/>
                </a:solidFill>
              </a:rPr>
              <a:t>(</a:t>
            </a:r>
            <a:r>
              <a:rPr lang="pt-BR" b="1" dirty="0" err="1">
                <a:solidFill>
                  <a:schemeClr val="tx1"/>
                </a:solidFill>
              </a:rPr>
              <a:t>thank</a:t>
            </a:r>
            <a:r>
              <a:rPr lang="pt-BR" b="1" dirty="0">
                <a:solidFill>
                  <a:schemeClr val="tx1"/>
                </a:solidFill>
              </a:rPr>
              <a:t> </a:t>
            </a:r>
            <a:r>
              <a:rPr lang="pt-BR" b="1" dirty="0" err="1">
                <a:solidFill>
                  <a:schemeClr val="tx1"/>
                </a:solidFill>
              </a:rPr>
              <a:t>you</a:t>
            </a:r>
            <a:r>
              <a:rPr lang="pt-BR" b="1" dirty="0">
                <a:solidFill>
                  <a:schemeClr val="tx1"/>
                </a:solidFill>
              </a:rPr>
              <a:t>)</a:t>
            </a:r>
          </a:p>
          <a:p>
            <a:r>
              <a:rPr lang="pt-BR" b="1" dirty="0">
                <a:solidFill>
                  <a:schemeClr val="tx1"/>
                </a:solidFill>
              </a:rPr>
              <a:t>- </a:t>
            </a:r>
            <a:r>
              <a:rPr lang="en-US" b="1" dirty="0">
                <a:solidFill>
                  <a:schemeClr val="tx1"/>
                </a:solidFill>
              </a:rPr>
              <a:t>I would like to learn more about the connection between language and identity</a:t>
            </a:r>
            <a:endParaRPr lang="pt-BR" b="1" dirty="0">
              <a:solidFill>
                <a:schemeClr val="tx1"/>
              </a:solidFill>
            </a:endParaRPr>
          </a:p>
          <a:p>
            <a:r>
              <a:rPr lang="pt-BR" b="1" dirty="0">
                <a:solidFill>
                  <a:schemeClr val="tx1"/>
                </a:solidFill>
              </a:rPr>
              <a:t>- </a:t>
            </a:r>
            <a:r>
              <a:rPr lang="pt-BR" b="1" dirty="0" err="1">
                <a:solidFill>
                  <a:schemeClr val="tx1"/>
                </a:solidFill>
              </a:rPr>
              <a:t>to</a:t>
            </a:r>
            <a:r>
              <a:rPr lang="pt-BR" b="1" dirty="0">
                <a:solidFill>
                  <a:schemeClr val="tx1"/>
                </a:solidFill>
              </a:rPr>
              <a:t> </a:t>
            </a:r>
            <a:r>
              <a:rPr lang="pt-BR" b="1" dirty="0" err="1">
                <a:solidFill>
                  <a:schemeClr val="tx1"/>
                </a:solidFill>
              </a:rPr>
              <a:t>get</a:t>
            </a:r>
            <a:r>
              <a:rPr lang="pt-BR" b="1" dirty="0">
                <a:solidFill>
                  <a:schemeClr val="tx1"/>
                </a:solidFill>
              </a:rPr>
              <a:t> </a:t>
            </a:r>
            <a:r>
              <a:rPr lang="pt-BR" b="1" dirty="0" err="1">
                <a:solidFill>
                  <a:schemeClr val="tx1"/>
                </a:solidFill>
              </a:rPr>
              <a:t>to</a:t>
            </a:r>
            <a:r>
              <a:rPr lang="pt-BR" b="1" dirty="0">
                <a:solidFill>
                  <a:schemeClr val="tx1"/>
                </a:solidFill>
              </a:rPr>
              <a:t> </a:t>
            </a:r>
            <a:r>
              <a:rPr lang="pt-BR" b="1" dirty="0" err="1">
                <a:solidFill>
                  <a:schemeClr val="tx1"/>
                </a:solidFill>
              </a:rPr>
              <a:t>know</a:t>
            </a:r>
            <a:r>
              <a:rPr lang="pt-BR" b="1" dirty="0">
                <a:solidFill>
                  <a:schemeClr val="tx1"/>
                </a:solidFill>
              </a:rPr>
              <a:t> more </a:t>
            </a:r>
            <a:r>
              <a:rPr lang="pt-BR" b="1" dirty="0" err="1">
                <a:solidFill>
                  <a:schemeClr val="tx1"/>
                </a:solidFill>
              </a:rPr>
              <a:t>about</a:t>
            </a:r>
            <a:r>
              <a:rPr lang="pt-BR" b="1" dirty="0">
                <a:solidFill>
                  <a:schemeClr val="tx1"/>
                </a:solidFill>
              </a:rPr>
              <a:t> </a:t>
            </a:r>
            <a:r>
              <a:rPr lang="pt-BR" b="1" dirty="0" err="1">
                <a:solidFill>
                  <a:schemeClr val="tx1"/>
                </a:solidFill>
              </a:rPr>
              <a:t>Language</a:t>
            </a:r>
            <a:r>
              <a:rPr lang="pt-BR" b="1" dirty="0">
                <a:solidFill>
                  <a:schemeClr val="tx1"/>
                </a:solidFill>
              </a:rPr>
              <a:t> &amp; </a:t>
            </a:r>
            <a:r>
              <a:rPr lang="pt-BR" b="1" dirty="0" err="1">
                <a:solidFill>
                  <a:schemeClr val="tx1"/>
                </a:solidFill>
              </a:rPr>
              <a:t>Culture</a:t>
            </a:r>
            <a:r>
              <a:rPr lang="pt-BR" b="1" dirty="0">
                <a:solidFill>
                  <a:schemeClr val="tx1"/>
                </a:solidFill>
              </a:rPr>
              <a:t> (</a:t>
            </a:r>
            <a:r>
              <a:rPr lang="pt-BR" b="1" dirty="0" err="1">
                <a:solidFill>
                  <a:schemeClr val="tx1"/>
                </a:solidFill>
              </a:rPr>
              <a:t>deepening</a:t>
            </a:r>
            <a:r>
              <a:rPr lang="pt-BR" b="1" dirty="0">
                <a:solidFill>
                  <a:schemeClr val="tx1"/>
                </a:solidFill>
              </a:rPr>
              <a:t>)</a:t>
            </a:r>
          </a:p>
          <a:p>
            <a:r>
              <a:rPr lang="pt-BR" b="1" dirty="0">
                <a:solidFill>
                  <a:schemeClr val="tx1"/>
                </a:solidFill>
              </a:rPr>
              <a:t>- </a:t>
            </a:r>
            <a:r>
              <a:rPr lang="pt-BR" b="1" dirty="0" err="1">
                <a:solidFill>
                  <a:schemeClr val="tx1"/>
                </a:solidFill>
              </a:rPr>
              <a:t>because</a:t>
            </a:r>
            <a:r>
              <a:rPr lang="pt-BR" b="1" dirty="0">
                <a:solidFill>
                  <a:schemeClr val="tx1"/>
                </a:solidFill>
              </a:rPr>
              <a:t> it </a:t>
            </a:r>
            <a:r>
              <a:rPr lang="pt-BR" b="1" dirty="0" err="1">
                <a:solidFill>
                  <a:schemeClr val="tx1"/>
                </a:solidFill>
              </a:rPr>
              <a:t>is</a:t>
            </a:r>
            <a:r>
              <a:rPr lang="pt-BR" b="1" dirty="0">
                <a:solidFill>
                  <a:schemeClr val="tx1"/>
                </a:solidFill>
              </a:rPr>
              <a:t> </a:t>
            </a:r>
            <a:r>
              <a:rPr lang="pt-BR" b="1" dirty="0" err="1">
                <a:solidFill>
                  <a:schemeClr val="tx1"/>
                </a:solidFill>
              </a:rPr>
              <a:t>essential</a:t>
            </a:r>
            <a:r>
              <a:rPr lang="pt-BR" b="1" dirty="0">
                <a:solidFill>
                  <a:schemeClr val="tx1"/>
                </a:solidFill>
              </a:rPr>
              <a:t> for </a:t>
            </a:r>
            <a:r>
              <a:rPr lang="pt-BR" b="1" dirty="0" err="1">
                <a:solidFill>
                  <a:schemeClr val="tx1"/>
                </a:solidFill>
              </a:rPr>
              <a:t>our</a:t>
            </a:r>
            <a:r>
              <a:rPr lang="pt-BR" b="1" dirty="0">
                <a:solidFill>
                  <a:schemeClr val="tx1"/>
                </a:solidFill>
              </a:rPr>
              <a:t> </a:t>
            </a:r>
            <a:r>
              <a:rPr lang="pt-BR" b="1" dirty="0" err="1">
                <a:solidFill>
                  <a:schemeClr val="tx1"/>
                </a:solidFill>
              </a:rPr>
              <a:t>education</a:t>
            </a:r>
            <a:r>
              <a:rPr lang="pt-BR" b="1" dirty="0">
                <a:solidFill>
                  <a:schemeClr val="tx1"/>
                </a:solidFill>
              </a:rPr>
              <a:t> / </a:t>
            </a:r>
            <a:r>
              <a:rPr lang="en-US" b="1" dirty="0">
                <a:solidFill>
                  <a:schemeClr val="tx1"/>
                </a:solidFill>
              </a:rPr>
              <a:t>I want to broaden my horizons in order to be a better teacher.</a:t>
            </a:r>
            <a:endParaRPr lang="pt-BR" b="1" dirty="0">
              <a:solidFill>
                <a:schemeClr val="tx1"/>
              </a:solidFill>
            </a:endParaRPr>
          </a:p>
          <a:p>
            <a:r>
              <a:rPr lang="pt-BR" b="1" dirty="0">
                <a:solidFill>
                  <a:schemeClr val="tx1"/>
                </a:solidFill>
              </a:rPr>
              <a:t>- ...I </a:t>
            </a:r>
            <a:r>
              <a:rPr lang="pt-BR" b="1" dirty="0" err="1">
                <a:solidFill>
                  <a:schemeClr val="tx1"/>
                </a:solidFill>
              </a:rPr>
              <a:t>need</a:t>
            </a:r>
            <a:r>
              <a:rPr lang="pt-BR" b="1" dirty="0">
                <a:solidFill>
                  <a:schemeClr val="tx1"/>
                </a:solidFill>
              </a:rPr>
              <a:t> </a:t>
            </a:r>
            <a:r>
              <a:rPr lang="pt-BR" b="1" dirty="0" err="1">
                <a:solidFill>
                  <a:schemeClr val="tx1"/>
                </a:solidFill>
              </a:rPr>
              <a:t>to</a:t>
            </a:r>
            <a:r>
              <a:rPr lang="pt-BR" b="1" dirty="0">
                <a:solidFill>
                  <a:schemeClr val="tx1"/>
                </a:solidFill>
              </a:rPr>
              <a:t> </a:t>
            </a:r>
            <a:r>
              <a:rPr lang="pt-BR" b="1" dirty="0" err="1">
                <a:solidFill>
                  <a:schemeClr val="tx1"/>
                </a:solidFill>
              </a:rPr>
              <a:t>graduate</a:t>
            </a:r>
            <a:r>
              <a:rPr lang="pt-BR" b="1" dirty="0">
                <a:solidFill>
                  <a:schemeClr val="tx1"/>
                </a:solidFill>
              </a:rPr>
              <a:t>!</a:t>
            </a:r>
          </a:p>
        </p:txBody>
      </p:sp>
    </p:spTree>
    <p:extLst>
      <p:ext uri="{BB962C8B-B14F-4D97-AF65-F5344CB8AC3E}">
        <p14:creationId xmlns:p14="http://schemas.microsoft.com/office/powerpoint/2010/main" val="4036556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3FB6E5-85A2-4A8F-B298-10F8172B0069}"/>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C19E13F1-9A50-4D16-82C1-62705887CB4A}"/>
              </a:ext>
            </a:extLst>
          </p:cNvPr>
          <p:cNvSpPr>
            <a:spLocks noGrp="1"/>
          </p:cNvSpPr>
          <p:nvPr>
            <p:ph idx="1"/>
          </p:nvPr>
        </p:nvSpPr>
        <p:spPr>
          <a:xfrm>
            <a:off x="378824" y="2338252"/>
            <a:ext cx="11032126" cy="3922940"/>
          </a:xfrm>
        </p:spPr>
        <p:txBody>
          <a:bodyPr/>
          <a:lstStyle/>
          <a:p>
            <a:r>
              <a:rPr lang="en-US" sz="2800" dirty="0">
                <a:solidFill>
                  <a:schemeClr val="tx1"/>
                </a:solidFill>
              </a:rPr>
              <a:t>“I chose the discipline TLC for the following reasons: 1. The discipline Topics of Semantic Studies was wonderful, albeit the abnormal times we are in. 2. Cultural studies is an area that I'm particularly interested in. 3. I find the evaluation method(s) quite different from the ones I'm accustomed to in the linguistics course (they are mostly tests).</a:t>
            </a:r>
            <a:endParaRPr lang="pt-BR" sz="2800" dirty="0">
              <a:solidFill>
                <a:schemeClr val="tx1"/>
              </a:solidFill>
            </a:endParaRPr>
          </a:p>
          <a:p>
            <a:r>
              <a:rPr lang="en-US" sz="2800" dirty="0">
                <a:solidFill>
                  <a:schemeClr val="tx1"/>
                </a:solidFill>
              </a:rPr>
              <a:t>The main reason is I'm really interested in culture studies an the relation that it has to the language. And another reason is the fact that the course is offered by professor Daniel and I really like his classes.”</a:t>
            </a:r>
            <a:endParaRPr lang="pt-BR" sz="2800" dirty="0">
              <a:solidFill>
                <a:schemeClr val="tx1"/>
              </a:solidFill>
            </a:endParaRPr>
          </a:p>
          <a:p>
            <a:endParaRPr lang="pt-BR" dirty="0"/>
          </a:p>
        </p:txBody>
      </p:sp>
    </p:spTree>
    <p:extLst>
      <p:ext uri="{BB962C8B-B14F-4D97-AF65-F5344CB8AC3E}">
        <p14:creationId xmlns:p14="http://schemas.microsoft.com/office/powerpoint/2010/main" val="28646242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E48AE0-1F61-49A2-83DD-00671AFB59E5}"/>
              </a:ext>
            </a:extLst>
          </p:cNvPr>
          <p:cNvSpPr>
            <a:spLocks noGrp="1"/>
          </p:cNvSpPr>
          <p:nvPr>
            <p:ph type="title"/>
          </p:nvPr>
        </p:nvSpPr>
        <p:spPr/>
        <p:txBody>
          <a:bodyPr>
            <a:normAutofit fontScale="90000"/>
          </a:bodyPr>
          <a:lstStyle/>
          <a:p>
            <a:r>
              <a:rPr lang="en-US" dirty="0"/>
              <a:t>5. What are your expectations in relation to this discipline? Any suggestions? Anything we should not do?</a:t>
            </a:r>
            <a:endParaRPr lang="pt-BR" dirty="0"/>
          </a:p>
        </p:txBody>
      </p:sp>
      <p:sp>
        <p:nvSpPr>
          <p:cNvPr id="3" name="Espaço Reservado para Conteúdo 2">
            <a:extLst>
              <a:ext uri="{FF2B5EF4-FFF2-40B4-BE49-F238E27FC236}">
                <a16:creationId xmlns:a16="http://schemas.microsoft.com/office/drawing/2014/main" id="{8D20DC92-697C-4242-B48A-E8ABF4195A0E}"/>
              </a:ext>
            </a:extLst>
          </p:cNvPr>
          <p:cNvSpPr>
            <a:spLocks noGrp="1"/>
          </p:cNvSpPr>
          <p:nvPr>
            <p:ph idx="1"/>
          </p:nvPr>
        </p:nvSpPr>
        <p:spPr>
          <a:xfrm>
            <a:off x="676274" y="2299063"/>
            <a:ext cx="10753725" cy="3766185"/>
          </a:xfrm>
        </p:spPr>
        <p:txBody>
          <a:bodyPr/>
          <a:lstStyle/>
          <a:p>
            <a:r>
              <a:rPr lang="pt-BR" b="1" dirty="0">
                <a:solidFill>
                  <a:schemeClr val="tx1"/>
                </a:solidFill>
              </a:rPr>
              <a:t>- </a:t>
            </a:r>
            <a:r>
              <a:rPr lang="en-US" b="1" dirty="0">
                <a:solidFill>
                  <a:schemeClr val="tx1"/>
                </a:solidFill>
              </a:rPr>
              <a:t>I expect to improve my response papers, that were good in the last semesters but I mean to make them more personal.</a:t>
            </a:r>
          </a:p>
          <a:p>
            <a:r>
              <a:rPr lang="en-US" b="1" dirty="0">
                <a:solidFill>
                  <a:schemeClr val="tx1"/>
                </a:solidFill>
              </a:rPr>
              <a:t>- I expect to be more critical about what I consume in matters of culture. </a:t>
            </a:r>
          </a:p>
          <a:p>
            <a:r>
              <a:rPr lang="en-US" b="1" dirty="0">
                <a:solidFill>
                  <a:schemeClr val="tx1"/>
                </a:solidFill>
              </a:rPr>
              <a:t>- Nothing special / no big </a:t>
            </a:r>
            <a:r>
              <a:rPr lang="en-US" b="1" dirty="0" err="1">
                <a:solidFill>
                  <a:schemeClr val="tx1"/>
                </a:solidFill>
              </a:rPr>
              <a:t>expactations</a:t>
            </a:r>
            <a:r>
              <a:rPr lang="en-US" b="1" dirty="0">
                <a:solidFill>
                  <a:schemeClr val="tx1"/>
                </a:solidFill>
              </a:rPr>
              <a:t> /</a:t>
            </a:r>
          </a:p>
          <a:p>
            <a:r>
              <a:rPr lang="en-US" b="1" dirty="0">
                <a:solidFill>
                  <a:schemeClr val="tx1"/>
                </a:solidFill>
              </a:rPr>
              <a:t>- Above all I do not expect to talk in front of the entire class to make the grade (</a:t>
            </a:r>
            <a:r>
              <a:rPr lang="en-US" b="1" dirty="0" err="1">
                <a:solidFill>
                  <a:schemeClr val="tx1"/>
                </a:solidFill>
              </a:rPr>
              <a:t>haha</a:t>
            </a:r>
            <a:r>
              <a:rPr lang="en-US" b="1" dirty="0">
                <a:solidFill>
                  <a:schemeClr val="tx1"/>
                </a:solidFill>
              </a:rPr>
              <a:t>). It is very difficult to me to speak in English.</a:t>
            </a:r>
            <a:endParaRPr lang="pt-BR" b="1" dirty="0">
              <a:solidFill>
                <a:schemeClr val="tx1"/>
              </a:solidFill>
            </a:endParaRPr>
          </a:p>
          <a:p>
            <a:r>
              <a:rPr lang="pt-BR" b="1" dirty="0">
                <a:solidFill>
                  <a:schemeClr val="tx1"/>
                </a:solidFill>
              </a:rPr>
              <a:t>- </a:t>
            </a:r>
            <a:r>
              <a:rPr lang="en-US" b="1" dirty="0">
                <a:solidFill>
                  <a:schemeClr val="tx1"/>
                </a:solidFill>
              </a:rPr>
              <a:t>I already had classes with professors Maria </a:t>
            </a:r>
            <a:r>
              <a:rPr lang="en-US" b="1" dirty="0" err="1">
                <a:solidFill>
                  <a:schemeClr val="tx1"/>
                </a:solidFill>
              </a:rPr>
              <a:t>Cevasco</a:t>
            </a:r>
            <a:r>
              <a:rPr lang="en-US" b="1" dirty="0">
                <a:solidFill>
                  <a:schemeClr val="tx1"/>
                </a:solidFill>
              </a:rPr>
              <a:t> and Daniel Puglia who approached many questions about cultural concepts, I believe that this discipline will expand the discussions and will include a linguistic perspective about culture.</a:t>
            </a:r>
            <a:endParaRPr lang="pt-BR" b="1" dirty="0">
              <a:solidFill>
                <a:schemeClr val="tx1"/>
              </a:solidFill>
            </a:endParaRPr>
          </a:p>
          <a:p>
            <a:endParaRPr lang="pt-BR" b="1" dirty="0">
              <a:solidFill>
                <a:schemeClr val="tx1"/>
              </a:solidFill>
            </a:endParaRPr>
          </a:p>
          <a:p>
            <a:endParaRPr lang="pt-BR" dirty="0"/>
          </a:p>
        </p:txBody>
      </p:sp>
    </p:spTree>
    <p:extLst>
      <p:ext uri="{BB962C8B-B14F-4D97-AF65-F5344CB8AC3E}">
        <p14:creationId xmlns:p14="http://schemas.microsoft.com/office/powerpoint/2010/main" val="13321125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Metropolitano">
  <a:themeElements>
    <a:clrScheme name="Metropolitano">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Metropolitan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o">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44E3BB9A-3BF5-4BE4-90CF-48BFABC78514}"/>
    </a:ext>
  </a:extLst>
</a:theme>
</file>

<file path=docProps/app.xml><?xml version="1.0" encoding="utf-8"?>
<Properties xmlns="http://schemas.openxmlformats.org/officeDocument/2006/extended-properties" xmlns:vt="http://schemas.openxmlformats.org/officeDocument/2006/docPropsVTypes">
  <TotalTime>2110</TotalTime>
  <Words>2075</Words>
  <Application>Microsoft Office PowerPoint</Application>
  <PresentationFormat>Widescreen</PresentationFormat>
  <Paragraphs>187</Paragraphs>
  <Slides>53</Slides>
  <Notes>0</Notes>
  <HiddenSlides>0</HiddenSlides>
  <MMClips>1</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53</vt:i4>
      </vt:variant>
    </vt:vector>
  </HeadingPairs>
  <TitlesOfParts>
    <vt:vector size="57" baseType="lpstr">
      <vt:lpstr>Arial</vt:lpstr>
      <vt:lpstr>Calibri Light</vt:lpstr>
      <vt:lpstr>Times New Roman</vt:lpstr>
      <vt:lpstr>Metropolitano</vt:lpstr>
      <vt:lpstr>Topics of Language and Culture –  Class 4  (05/10/20)</vt:lpstr>
      <vt:lpstr>Outline  </vt:lpstr>
      <vt:lpstr>Apresentação do PowerPoint</vt:lpstr>
      <vt:lpstr>Class Profile 2020 (both groups, 75 answers)</vt:lpstr>
      <vt:lpstr>Apresentação do PowerPoint</vt:lpstr>
      <vt:lpstr>3. Do you work? Can you tell me what you do? Where?</vt:lpstr>
      <vt:lpstr>4. Why have you chosen this discipline TLC?</vt:lpstr>
      <vt:lpstr>Apresentação do PowerPoint</vt:lpstr>
      <vt:lpstr>5. What are your expectations in relation to this discipline? Any suggestions? Anything we should not do?</vt:lpstr>
      <vt:lpstr>Apresentação do PowerPoint</vt:lpstr>
      <vt:lpstr>6. Could you please suggest materials (texts, films, songs, bands, youtube vids, social media, literature, etc) you like and would like to share with the group? (if you have links, pls add them here)</vt:lpstr>
      <vt:lpstr>Apresentação do PowerPoint</vt:lpstr>
      <vt:lpstr>Apresentação do PowerPoint</vt:lpstr>
      <vt:lpstr>Apresentação do PowerPoint</vt:lpstr>
      <vt:lpstr>Apresentação do PowerPoint</vt:lpstr>
      <vt:lpstr>C1 – Intro – notions of L&amp;C  C2 – What is language? A system    C3 – Modernity x Post-Modenity  + post-structuralism &gt;&gt;lgg as a SOCIAL and CONTEXTUAL practice</vt:lpstr>
      <vt:lpstr>KRAMSCH, 2009 language  and culture... </vt:lpstr>
      <vt:lpstr>Claire Kramsch</vt:lpstr>
      <vt:lpstr>KRAMSCH, CULTURE AND NATURE</vt:lpstr>
      <vt:lpstr>Definition of culture for Kramsch</vt:lpstr>
      <vt:lpstr>3 perspectives</vt:lpstr>
      <vt:lpstr>Apresentação do PowerPoint</vt:lpstr>
      <vt:lpstr>Emily Dickinson </vt:lpstr>
      <vt:lpstr>Apresentação do PowerPoint</vt:lpstr>
      <vt:lpstr>Talking about perfumes... (2019$)</vt:lpstr>
      <vt:lpstr>Apresentação do PowerPoint</vt:lpstr>
      <vt:lpstr>Apresentação do PowerPoint</vt:lpstr>
      <vt:lpstr>1. Nature x culture debate</vt:lpstr>
      <vt:lpstr>Apresentação do PowerPoint</vt:lpstr>
      <vt:lpstr>2. Communities of language users 2.1.Culture: liberating and constraining</vt:lpstr>
      <vt:lpstr>Apresentação do PowerPoint</vt:lpstr>
      <vt:lpstr>Apresentação do PowerPoint</vt:lpstr>
      <vt:lpstr>Apresentação do PowerPoint</vt:lpstr>
      <vt:lpstr>3. Culture &gt;&gt; imagined communities  </vt:lpstr>
      <vt:lpstr>4. insiders/outsiders&gt;&gt; power and control</vt:lpstr>
      <vt:lpstr>Israel Macedo (Mogi das Cruzes)</vt:lpstr>
      <vt:lpstr>Result </vt:lpstr>
      <vt:lpstr>The politics of us versus them (DUBOC; FERRAZ, 2018) </vt:lpstr>
      <vt:lpstr>Apresentação do PowerPoint</vt:lpstr>
      <vt:lpstr>5. LANGUAGE AND CULTURE 5.1. LANGUAGE AND THOUGHT https://www.youtube.com/watch?v=RgvmKfvCwps</vt:lpstr>
      <vt:lpstr>Dynamics: Discuss in pairs or trios, pls</vt:lpstr>
      <vt:lpstr>To conlude... (Kramsch)</vt:lpstr>
      <vt:lpstr>Apresentação do PowerPoint</vt:lpstr>
      <vt:lpstr>NEXT CLASSES </vt:lpstr>
      <vt:lpstr>Students’ contributions to this class (from chat and talk)</vt:lpstr>
      <vt:lpstr>Artigo: A dor, o indivíduo e a cultura https://www.scielo.br/pdf/sausoc/v10n1/02.pdf</vt:lpstr>
      <vt:lpstr>Greg Segall: 25 Kids From Around The World Photographed With What They Eat In One Week https://www.boredpanda.com/kids-surrounded-weekly-diet-photos-daily-bread-gregg-segal/?utm_source=google&amp;utm_medium=organic&amp;utm_campaign=organic </vt:lpstr>
      <vt:lpstr>Events – next week</vt:lpstr>
      <vt:lpstr>Apresentação do PowerPoint</vt:lpstr>
      <vt:lpstr>CLASS 5 (12/10)</vt:lpstr>
      <vt:lpstr>CLASS 6 (19/10) - GUESTS</vt:lpstr>
      <vt:lpstr>End notes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Topics of Language and Culture –  Class 4  (05/10/20)</dc:title>
  <dc:creator>SuperSonic São Paulo</dc:creator>
  <cp:lastModifiedBy>SuperSonic São Paulo</cp:lastModifiedBy>
  <cp:revision>7</cp:revision>
  <dcterms:created xsi:type="dcterms:W3CDTF">2020-10-04T01:29:46Z</dcterms:created>
  <dcterms:modified xsi:type="dcterms:W3CDTF">2020-10-06T23:23:32Z</dcterms:modified>
</cp:coreProperties>
</file>