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3" r:id="rId4"/>
    <p:sldId id="258" r:id="rId5"/>
    <p:sldId id="260" r:id="rId6"/>
    <p:sldId id="261" r:id="rId7"/>
    <p:sldId id="334" r:id="rId8"/>
    <p:sldId id="332" r:id="rId9"/>
    <p:sldId id="327" r:id="rId10"/>
    <p:sldId id="259" r:id="rId11"/>
    <p:sldId id="262" r:id="rId12"/>
    <p:sldId id="264" r:id="rId13"/>
    <p:sldId id="322" r:id="rId14"/>
    <p:sldId id="328" r:id="rId15"/>
    <p:sldId id="324" r:id="rId16"/>
    <p:sldId id="326" r:id="rId17"/>
    <p:sldId id="330" r:id="rId18"/>
    <p:sldId id="329" r:id="rId19"/>
    <p:sldId id="333" r:id="rId20"/>
    <p:sldId id="331" r:id="rId21"/>
    <p:sldId id="335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545"/>
    <p:restoredTop sz="94656"/>
  </p:normalViewPr>
  <p:slideViewPr>
    <p:cSldViewPr snapToGrid="0" snapToObjects="1">
      <p:cViewPr>
        <p:scale>
          <a:sx n="100" d="100"/>
          <a:sy n="100" d="100"/>
        </p:scale>
        <p:origin x="72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D527B-79B8-914B-9D99-2D4F03DF776F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68784-A0D4-014B-BC37-3C58A0E396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da </a:t>
            </a:r>
            <a:r>
              <a:rPr lang="en-US" dirty="0" err="1"/>
              <a:t>discussão</a:t>
            </a:r>
            <a:r>
              <a:rPr lang="en-US" dirty="0"/>
              <a:t> de </a:t>
            </a:r>
            <a:r>
              <a:rPr lang="en-US" dirty="0" err="1"/>
              <a:t>mitos</a:t>
            </a:r>
            <a:r>
              <a:rPr lang="en-US" dirty="0"/>
              <a:t> </a:t>
            </a:r>
            <a:r>
              <a:rPr lang="en-US" dirty="0" err="1"/>
              <a:t>associados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baseline="0" dirty="0"/>
              <a:t> EI, </a:t>
            </a:r>
            <a:r>
              <a:rPr lang="en-US" baseline="0" dirty="0" err="1"/>
              <a:t>tentaremos</a:t>
            </a:r>
            <a:r>
              <a:rPr lang="en-US" baseline="0" dirty="0"/>
              <a:t> </a:t>
            </a:r>
            <a:r>
              <a:rPr lang="en-US" baseline="0" dirty="0" err="1"/>
              <a:t>construir</a:t>
            </a:r>
            <a:r>
              <a:rPr lang="en-US" baseline="0" dirty="0"/>
              <a:t> </a:t>
            </a:r>
            <a:r>
              <a:rPr lang="en-US" baseline="0" dirty="0" err="1"/>
              <a:t>ideias</a:t>
            </a:r>
            <a:r>
              <a:rPr lang="en-US" baseline="0" dirty="0"/>
              <a:t> </a:t>
            </a:r>
            <a:r>
              <a:rPr lang="en-US" baseline="0" dirty="0" err="1"/>
              <a:t>atuais</a:t>
            </a:r>
            <a:r>
              <a:rPr lang="en-US" baseline="0" dirty="0"/>
              <a:t> </a:t>
            </a:r>
            <a:r>
              <a:rPr lang="en-US" baseline="0" dirty="0" err="1"/>
              <a:t>sobre</a:t>
            </a:r>
            <a:r>
              <a:rPr lang="en-US" baseline="0" dirty="0"/>
              <a:t> o EI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049E-E2E2-9240-8F96-FB6D8EE49F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7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da </a:t>
            </a:r>
            <a:r>
              <a:rPr lang="en-US" dirty="0" err="1"/>
              <a:t>discussão</a:t>
            </a:r>
            <a:r>
              <a:rPr lang="en-US" dirty="0"/>
              <a:t> de </a:t>
            </a:r>
            <a:r>
              <a:rPr lang="en-US" dirty="0" err="1"/>
              <a:t>mitos</a:t>
            </a:r>
            <a:r>
              <a:rPr lang="en-US" dirty="0"/>
              <a:t> </a:t>
            </a:r>
            <a:r>
              <a:rPr lang="en-US" dirty="0" err="1"/>
              <a:t>associados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baseline="0" dirty="0"/>
              <a:t> EI, </a:t>
            </a:r>
            <a:r>
              <a:rPr lang="en-US" baseline="0" dirty="0" err="1"/>
              <a:t>tentaremos</a:t>
            </a:r>
            <a:r>
              <a:rPr lang="en-US" baseline="0" dirty="0"/>
              <a:t> </a:t>
            </a:r>
            <a:r>
              <a:rPr lang="en-US" baseline="0" dirty="0" err="1"/>
              <a:t>construir</a:t>
            </a:r>
            <a:r>
              <a:rPr lang="en-US" baseline="0" dirty="0"/>
              <a:t> </a:t>
            </a:r>
            <a:r>
              <a:rPr lang="en-US" baseline="0" dirty="0" err="1"/>
              <a:t>ideias</a:t>
            </a:r>
            <a:r>
              <a:rPr lang="en-US" baseline="0" dirty="0"/>
              <a:t> </a:t>
            </a:r>
            <a:r>
              <a:rPr lang="en-US" baseline="0" dirty="0" err="1"/>
              <a:t>atuais</a:t>
            </a:r>
            <a:r>
              <a:rPr lang="en-US" baseline="0" dirty="0"/>
              <a:t> </a:t>
            </a:r>
            <a:r>
              <a:rPr lang="en-US" baseline="0" dirty="0" err="1"/>
              <a:t>sobre</a:t>
            </a:r>
            <a:r>
              <a:rPr lang="en-US" baseline="0" dirty="0"/>
              <a:t> o EI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049E-E2E2-9240-8F96-FB6D8EE49F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41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7C6DB-9366-AA41-ACBB-88477B69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DC0CA7-0255-0846-854E-1DE4B9916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CD0E40-A6EC-B44C-8E6E-EA781274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EC5-7FF7-484E-96E9-F319EBAA6B5A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79DDD1-AEC1-BB40-B750-F83B9BF6E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5F3B79-D7BD-D143-9D86-A9BF8771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4651-B084-DF45-A535-A0FF0EC9FD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04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A6C8B-3D97-014B-BA8A-24A08AF7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641A38-7AE7-DB47-823F-BAE0385EC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C6364A-AED3-4040-A029-88F0D7DC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EC5-7FF7-484E-96E9-F319EBAA6B5A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5E3AF9-2178-2A4B-96F5-694FD5ED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6C397C-7C24-C94C-A3FF-9EC9B8F7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4651-B084-DF45-A535-A0FF0EC9FD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04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E1F13B-4F90-D140-9FB8-E99138770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75AD2A6-AF4E-EC4B-A6EB-D94169DF8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8CC34A-38D9-7342-B33F-02D6FAFFF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EC5-7FF7-484E-96E9-F319EBAA6B5A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114E7C-FAAD-864C-AD1E-6625B289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EAD290-C17F-B74C-A935-C0CDD904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4651-B084-DF45-A535-A0FF0EC9FD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47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26268-79B7-FC4B-B024-9A470175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E222C4-771F-D346-8645-8E8973438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023D1E-43D2-D246-BBCB-AAF16938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EC5-7FF7-484E-96E9-F319EBAA6B5A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6A6B79-A381-2746-9D0A-7EE31AF4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91EC6F-E2B0-2443-BB5D-5C889102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4651-B084-DF45-A535-A0FF0EC9FD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70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C1964-E285-DA4B-8A05-E8E478BAD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87827D-1CFA-0E42-A889-5F3DD3986A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038ACD-C775-8241-ACA8-D8E530DF3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EC5-7FF7-484E-96E9-F319EBAA6B5A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F479DF-D3AF-2B4A-AF5D-A1DFE970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9EE313-19E4-3F4F-AB45-9072CB1F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4651-B084-DF45-A535-A0FF0EC9FD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00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0BF8E-B1D9-1E49-99A2-E9F5B29E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624C4E-7C2E-4449-B0C5-5A0924B02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8CDD96B-3410-3040-AD75-CD2D97A82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8F5FFE-067F-584E-9F65-79ED74BC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EC5-7FF7-484E-96E9-F319EBAA6B5A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FDFF5-02D8-7D41-94B0-86C12EEB5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0BC6FEA-6C4D-344F-A1EB-86057D6F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4651-B084-DF45-A535-A0FF0EC9FD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00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A22EA-B6F5-8D41-931B-CE56CD74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EBA7F2-B7B5-5247-BEF6-829DF8433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E2036E-FA56-F548-86A0-9234D744B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1A43007-0D93-5A43-BE18-8CC30316F0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29A63D-1C00-D042-A933-B9F6E8765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6FA0C1-A963-B94A-8B02-CDDC27FB1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EC5-7FF7-484E-96E9-F319EBAA6B5A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891C947-B401-3648-B396-CA69BE6F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BA0994D-C631-3B44-B894-4C0F0B7E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4651-B084-DF45-A535-A0FF0EC9FD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96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94B34-FB05-AC40-A0D0-34450F6F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73A78E-FD2D-184D-AD4E-2918FEA8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EC5-7FF7-484E-96E9-F319EBAA6B5A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0A690B1-B175-674A-9507-0C082502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6BB868E-730A-A640-8DD6-B18FF60A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4651-B084-DF45-A535-A0FF0EC9FD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4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CF1A60-15EB-694B-B7DA-1C02A870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EC5-7FF7-484E-96E9-F319EBAA6B5A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0FEA3B-767D-7B48-83BF-4ECB8548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204619-CB48-EF48-A7B0-C6E3156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4651-B084-DF45-A535-A0FF0EC9FD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85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AB701-5C69-F241-98B2-AA55A565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64745D-88BD-EF4C-A9CE-BE063E821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FADF5ED-3162-DD4D-9A0E-5DADE303F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0FAB22-966B-FB44-A57B-C6A41F4F5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EC5-7FF7-484E-96E9-F319EBAA6B5A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689091-646F-CC4B-A3F1-14918B43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7A9E37-1012-1946-9CA4-4A7F4213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4651-B084-DF45-A535-A0FF0EC9FD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33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60E28-C9FC-424A-8CE7-4ADE129D8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481F97D-2012-3A4A-A2A5-FDFF09235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AF1881-26EF-C949-94D1-FAA5FF790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0D5B07-82BD-0948-BB61-17CAABF7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DEC5-7FF7-484E-96E9-F319EBAA6B5A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20D16D-954B-4243-828D-F2F50764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ACBFBB-0EDD-8E4D-8D32-F3460056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4651-B084-DF45-A535-A0FF0EC9FD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14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54CE3DA-FB8F-9549-B9B6-B33BD19E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E39335-401C-A94E-8A7A-A77338AD2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EA8F3A-FCA7-EC4D-A8C4-0BC281668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DEC5-7FF7-484E-96E9-F319EBAA6B5A}" type="datetimeFigureOut">
              <a:rPr lang="pt-BR" smtClean="0"/>
              <a:t>26/05/2020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28086E-DD39-054D-8943-AAF627AE4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35DCD7-E557-C24B-8447-87F31229E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64651-B084-DF45-A535-A0FF0EC9FD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87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DyDfgMOUjCI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ar.cetl.hku.hk/am_portfolio.htm" TargetMode="External"/><Relationship Id="rId3" Type="http://schemas.openxmlformats.org/officeDocument/2006/relationships/hyperlink" Target="https://learninginnovation.duke.edu/faculty-opportunities/art-and-science-of-teaching/active-learning-techniques-classroom/" TargetMode="External"/><Relationship Id="rId7" Type="http://schemas.openxmlformats.org/officeDocument/2006/relationships/hyperlink" Target="https://library.gwu.edu/utlc/teaching/assessment-student-learning" TargetMode="External"/><Relationship Id="rId2" Type="http://schemas.openxmlformats.org/officeDocument/2006/relationships/hyperlink" Target="https://educationdesignsinc.com/index-of-learning-styl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brary.gwu.edu/utlc/teaching/ideas-assessments" TargetMode="External"/><Relationship Id="rId5" Type="http://schemas.openxmlformats.org/officeDocument/2006/relationships/hyperlink" Target="https://cft.vanderbilt.edu/guides-sub-pages/cats/" TargetMode="External"/><Relationship Id="rId4" Type="http://schemas.openxmlformats.org/officeDocument/2006/relationships/hyperlink" Target="https://cft.vanderbilt.edu/guides-sub-pages/peer-review-of-teaching/" TargetMode="External"/><Relationship Id="rId9" Type="http://schemas.openxmlformats.org/officeDocument/2006/relationships/hyperlink" Target="http://jfmueller.faculty.noctrl.edu/toolbox/rubrics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fescied.org/doi/pdf/10.1187/cbe.09-03-00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0EE7F8-EDA3-B449-90BB-850E521F1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595" y="981204"/>
            <a:ext cx="6779739" cy="2001838"/>
          </a:xfrm>
          <a:solidFill>
            <a:schemeClr val="tx1"/>
          </a:solidFill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Aula 10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26/05/2020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3EB5E2-944F-EA4A-801D-02B32D99B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4595" y="3429000"/>
            <a:ext cx="6779739" cy="165576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Métodos e procedimentos de ensino</a:t>
            </a:r>
          </a:p>
          <a:p>
            <a:r>
              <a:rPr lang="pt-BR" sz="3200" dirty="0">
                <a:solidFill>
                  <a:schemeClr val="bg1"/>
                </a:solidFill>
              </a:rPr>
              <a:t>Avaliação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396D975-F77A-D148-B028-803885E13658}"/>
              </a:ext>
            </a:extLst>
          </p:cNvPr>
          <p:cNvGrpSpPr/>
          <p:nvPr/>
        </p:nvGrpSpPr>
        <p:grpSpPr>
          <a:xfrm>
            <a:off x="957261" y="933600"/>
            <a:ext cx="3465686" cy="4965659"/>
            <a:chOff x="2257424" y="1118266"/>
            <a:chExt cx="3465686" cy="4965659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8F3AE0C8-40A1-2D42-9603-D004F270DD69}"/>
                </a:ext>
              </a:extLst>
            </p:cNvPr>
            <p:cNvGrpSpPr/>
            <p:nvPr/>
          </p:nvGrpSpPr>
          <p:grpSpPr>
            <a:xfrm>
              <a:off x="2257425" y="1983413"/>
              <a:ext cx="3465685" cy="4100512"/>
              <a:chOff x="0" y="2757488"/>
              <a:chExt cx="3465685" cy="4100512"/>
            </a:xfrm>
          </p:grpSpPr>
          <p:pic>
            <p:nvPicPr>
              <p:cNvPr id="5" name="Imagem 4">
                <a:extLst>
                  <a:ext uri="{FF2B5EF4-FFF2-40B4-BE49-F238E27FC236}">
                    <a16:creationId xmlns:a16="http://schemas.microsoft.com/office/drawing/2014/main" id="{F7F74D3E-F467-3744-9370-631B4A9CDA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-1" r="-10410"/>
              <a:stretch/>
            </p:blipFill>
            <p:spPr>
              <a:xfrm>
                <a:off x="23985" y="6502400"/>
                <a:ext cx="3441700" cy="355600"/>
              </a:xfrm>
              <a:prstGeom prst="rect">
                <a:avLst/>
              </a:prstGeom>
            </p:spPr>
          </p:pic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819A8339-F2F9-6B42-B6EE-611F3564AF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928" r="8237" b="47837"/>
              <a:stretch/>
            </p:blipFill>
            <p:spPr>
              <a:xfrm>
                <a:off x="0" y="2757488"/>
                <a:ext cx="1625892" cy="971054"/>
              </a:xfrm>
              <a:prstGeom prst="rect">
                <a:avLst/>
              </a:prstGeom>
            </p:spPr>
          </p:pic>
          <p:pic>
            <p:nvPicPr>
              <p:cNvPr id="9" name="Imagem 8">
                <a:extLst>
                  <a:ext uri="{FF2B5EF4-FFF2-40B4-BE49-F238E27FC236}">
                    <a16:creationId xmlns:a16="http://schemas.microsoft.com/office/drawing/2014/main" id="{06A5379A-27EE-3246-AE2C-983F3912F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85" y="3728542"/>
                <a:ext cx="3117194" cy="2800845"/>
              </a:xfrm>
              <a:prstGeom prst="rect">
                <a:avLst/>
              </a:prstGeom>
            </p:spPr>
          </p:pic>
          <p:pic>
            <p:nvPicPr>
              <p:cNvPr id="10" name="Imagem 9">
                <a:extLst>
                  <a:ext uri="{FF2B5EF4-FFF2-40B4-BE49-F238E27FC236}">
                    <a16:creationId xmlns:a16="http://schemas.microsoft.com/office/drawing/2014/main" id="{23EE02C7-5F21-F644-8B4D-97B735B14F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2783" r="8237"/>
              <a:stretch/>
            </p:blipFill>
            <p:spPr>
              <a:xfrm>
                <a:off x="1524001" y="2786064"/>
                <a:ext cx="1626558" cy="971054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93E9C7BF-8379-F243-B006-934B435F734B}"/>
                </a:ext>
              </a:extLst>
            </p:cNvPr>
            <p:cNvSpPr txBox="1"/>
            <p:nvPr/>
          </p:nvSpPr>
          <p:spPr>
            <a:xfrm>
              <a:off x="2257424" y="1118266"/>
              <a:ext cx="3141179" cy="9233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Semana 11 </a:t>
              </a:r>
              <a:br>
                <a:rPr lang="pt-BR" dirty="0">
                  <a:solidFill>
                    <a:schemeClr val="bg1"/>
                  </a:solidFill>
                </a:rPr>
              </a:br>
              <a:r>
                <a:rPr lang="pt-BR" dirty="0">
                  <a:solidFill>
                    <a:schemeClr val="bg1"/>
                  </a:solidFill>
                </a:rPr>
                <a:t>da quarentena em São Paulo.</a:t>
              </a:r>
            </a:p>
            <a:p>
              <a:pPr algn="ctr"/>
              <a:r>
                <a:rPr lang="pt-BR" dirty="0">
                  <a:solidFill>
                    <a:schemeClr val="bg1"/>
                  </a:solidFill>
                </a:rPr>
                <a:t>No Brasil:</a:t>
              </a:r>
            </a:p>
          </p:txBody>
        </p: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C0EB24D2-24FD-D546-8306-E0EF3B82D9DE}"/>
              </a:ext>
            </a:extLst>
          </p:cNvPr>
          <p:cNvSpPr/>
          <p:nvPr/>
        </p:nvSpPr>
        <p:spPr>
          <a:xfrm>
            <a:off x="6898939" y="5499635"/>
            <a:ext cx="313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  <a:hlinkClick r:id="rId5"/>
              </a:rPr>
              <a:t>https</a:t>
            </a:r>
            <a:r>
              <a:rPr lang="pt-BR" dirty="0">
                <a:solidFill>
                  <a:schemeClr val="bg1"/>
                </a:solidFill>
                <a:hlinkClick r:id="rId5"/>
              </a:rPr>
              <a:t>://</a:t>
            </a:r>
            <a:r>
              <a:rPr lang="pt-BR" dirty="0" err="1">
                <a:solidFill>
                  <a:schemeClr val="bg1"/>
                </a:solidFill>
                <a:hlinkClick r:id="rId5"/>
              </a:rPr>
              <a:t>youtu.be</a:t>
            </a:r>
            <a:r>
              <a:rPr lang="pt-BR" dirty="0">
                <a:solidFill>
                  <a:schemeClr val="bg1"/>
                </a:solidFill>
                <a:hlinkClick r:id="rId5"/>
              </a:rPr>
              <a:t>/</a:t>
            </a:r>
            <a:r>
              <a:rPr lang="pt-BR" dirty="0" err="1">
                <a:solidFill>
                  <a:schemeClr val="bg1"/>
                </a:solidFill>
                <a:hlinkClick r:id="rId5"/>
              </a:rPr>
              <a:t>DyDfgMOUjCI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8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D3F22-6EF0-804C-BB81-A1DD092D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9300"/>
                </a:solidFill>
              </a:rPr>
              <a:t>Aula “dialogada expositiva”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A97A67-FBE7-734D-9AE3-63AF8F25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53" y="1526590"/>
            <a:ext cx="10515600" cy="1603375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</a:rPr>
              <a:t>Dialógica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</a:rPr>
              <a:t>As duas partes têm que estar dispostas a </a:t>
            </a:r>
            <a:r>
              <a:rPr lang="pt-BR" b="1" dirty="0">
                <a:solidFill>
                  <a:schemeClr val="bg1"/>
                </a:solidFill>
              </a:rPr>
              <a:t>falar</a:t>
            </a:r>
            <a:r>
              <a:rPr lang="pt-BR" dirty="0">
                <a:solidFill>
                  <a:schemeClr val="bg1"/>
                </a:solidFill>
              </a:rPr>
              <a:t> e </a:t>
            </a:r>
            <a:r>
              <a:rPr lang="pt-BR" sz="4000" b="1" dirty="0">
                <a:solidFill>
                  <a:schemeClr val="bg1"/>
                </a:solidFill>
              </a:rPr>
              <a:t>escutar</a:t>
            </a:r>
            <a:r>
              <a:rPr lang="pt-BR" dirty="0">
                <a:solidFill>
                  <a:schemeClr val="bg1"/>
                </a:solidFill>
              </a:rPr>
              <a:t> </a:t>
            </a: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14C05CB-C7C9-AF46-9798-1B1A9B2EE5CD}"/>
              </a:ext>
            </a:extLst>
          </p:cNvPr>
          <p:cNvSpPr txBox="1"/>
          <p:nvPr/>
        </p:nvSpPr>
        <p:spPr>
          <a:xfrm>
            <a:off x="3080142" y="5621417"/>
            <a:ext cx="60317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Não é só uma aula com perguntas e respostas, 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muito menos de perguntas retóricas.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CDF198-0874-C942-A26A-64993694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8" y="2852154"/>
            <a:ext cx="3531048" cy="2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5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D3F22-6EF0-804C-BB81-A1DD092D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9300"/>
                </a:solidFill>
              </a:rPr>
              <a:t>Ensino por Resolução de Problemas, PBL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F858F4-0C1E-8B4E-9D3C-9ED897BC3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690688"/>
            <a:ext cx="63500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8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1A1364-54C0-4946-8B2D-6FB552B6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837" y="399504"/>
            <a:ext cx="6050469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FF9300"/>
                </a:solidFill>
              </a:rPr>
              <a:t>Ensino por Investigação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882DE01-7A15-D840-9F7A-25DBB47F6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707" y="6222454"/>
            <a:ext cx="5181600" cy="546100"/>
          </a:xfrm>
        </p:spPr>
        <p:txBody>
          <a:bodyPr/>
          <a:lstStyle/>
          <a:p>
            <a:pPr marL="0" indent="0">
              <a:buNone/>
            </a:pPr>
            <a:r>
              <a:rPr lang="pt-BR" dirty="0" err="1">
                <a:solidFill>
                  <a:schemeClr val="bg1"/>
                </a:solidFill>
              </a:rPr>
              <a:t>Pedaste</a:t>
            </a:r>
            <a:r>
              <a:rPr lang="pt-BR" dirty="0">
                <a:solidFill>
                  <a:schemeClr val="bg1"/>
                </a:solidFill>
              </a:rPr>
              <a:t> et al., 2015.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BB10FF4F-4DFF-874B-8AEE-471590C52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381" y="2461667"/>
            <a:ext cx="5970925" cy="3675608"/>
          </a:xfrm>
          <a:prstGeom prst="rect">
            <a:avLst/>
          </a:prstGeom>
        </p:spPr>
      </p:pic>
      <p:pic>
        <p:nvPicPr>
          <p:cNvPr id="7" name="Shape 73">
            <a:extLst>
              <a:ext uri="{FF2B5EF4-FFF2-40B4-BE49-F238E27FC236}">
                <a16:creationId xmlns:a16="http://schemas.microsoft.com/office/drawing/2014/main" id="{063A4BF1-F7A9-B947-86B0-4EC8725F29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707" y="399504"/>
            <a:ext cx="4084900" cy="5777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27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84" y="2"/>
            <a:ext cx="3526316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4" y="0"/>
            <a:ext cx="4956449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53793" y="1571344"/>
            <a:ext cx="36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X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18B9C6-EBD9-8B49-B765-49490D400C5F}"/>
              </a:ext>
            </a:extLst>
          </p:cNvPr>
          <p:cNvSpPr txBox="1"/>
          <p:nvPr/>
        </p:nvSpPr>
        <p:spPr>
          <a:xfrm>
            <a:off x="1026999" y="4272677"/>
            <a:ext cx="9653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FF00"/>
                </a:solidFill>
              </a:rPr>
              <a:t>É o mesmo que realizar investigações científicas?</a:t>
            </a:r>
          </a:p>
          <a:p>
            <a:endParaRPr lang="pt-BR" sz="3600" dirty="0">
              <a:solidFill>
                <a:srgbClr val="FFFF00"/>
              </a:solidFill>
            </a:endParaRPr>
          </a:p>
          <a:p>
            <a:r>
              <a:rPr lang="pt-BR" sz="3600" dirty="0">
                <a:solidFill>
                  <a:srgbClr val="FFFF00"/>
                </a:solidFill>
              </a:rPr>
              <a:t>É reproduzir protocolos do métodos científicos em sala de aula?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B8BA40-266B-A545-8244-30A9A3E0BC27}"/>
              </a:ext>
            </a:extLst>
          </p:cNvPr>
          <p:cNvSpPr txBox="1">
            <a:spLocks/>
          </p:cNvSpPr>
          <p:nvPr/>
        </p:nvSpPr>
        <p:spPr>
          <a:xfrm>
            <a:off x="3010893" y="3511423"/>
            <a:ext cx="605046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>
                <a:solidFill>
                  <a:srgbClr val="FF9300"/>
                </a:solidFill>
              </a:rPr>
              <a:t>Ensino por Investigação</a:t>
            </a:r>
            <a:endParaRPr lang="pt-BR" dirty="0">
              <a:solidFill>
                <a:srgbClr val="FF9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31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84" y="2"/>
            <a:ext cx="3526316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44" y="0"/>
            <a:ext cx="4956449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53793" y="1571344"/>
            <a:ext cx="364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X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18B9C6-EBD9-8B49-B765-49490D400C5F}"/>
              </a:ext>
            </a:extLst>
          </p:cNvPr>
          <p:cNvSpPr txBox="1"/>
          <p:nvPr/>
        </p:nvSpPr>
        <p:spPr>
          <a:xfrm>
            <a:off x="1026999" y="4272677"/>
            <a:ext cx="9653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FF00"/>
                </a:solidFill>
              </a:rPr>
              <a:t>É o mesmo que realizar investigações científicas?</a:t>
            </a:r>
          </a:p>
          <a:p>
            <a:endParaRPr lang="pt-BR" sz="3600" dirty="0">
              <a:solidFill>
                <a:srgbClr val="FFFF00"/>
              </a:solidFill>
            </a:endParaRPr>
          </a:p>
          <a:p>
            <a:r>
              <a:rPr lang="pt-BR" sz="3600" dirty="0">
                <a:solidFill>
                  <a:srgbClr val="FFFF00"/>
                </a:solidFill>
              </a:rPr>
              <a:t>É reproduzir protocolos do métodos científicos em sala de aula?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B8BA40-266B-A545-8244-30A9A3E0BC27}"/>
              </a:ext>
            </a:extLst>
          </p:cNvPr>
          <p:cNvSpPr txBox="1">
            <a:spLocks/>
          </p:cNvSpPr>
          <p:nvPr/>
        </p:nvSpPr>
        <p:spPr>
          <a:xfrm>
            <a:off x="3010893" y="3511423"/>
            <a:ext cx="605046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>
                <a:solidFill>
                  <a:srgbClr val="FF9300"/>
                </a:solidFill>
              </a:rPr>
              <a:t>Ensino por Investigação</a:t>
            </a:r>
            <a:endParaRPr lang="pt-BR" dirty="0">
              <a:solidFill>
                <a:srgbClr val="FF9300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F8F2AA6-2681-CE4F-B524-411E1BD43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62773">
            <a:off x="4490077" y="1947957"/>
            <a:ext cx="5410109" cy="38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2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6AFE2-980E-9840-ADAD-52F1C0D2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rgbClr val="FF9300"/>
                </a:solidFill>
              </a:rPr>
              <a:t>Ensino por Investigação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7F944D-B128-124D-8968-246BF8DAE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O professor é o mediador</a:t>
            </a:r>
          </a:p>
          <a:p>
            <a:r>
              <a:rPr lang="pt-BR" sz="4000" dirty="0">
                <a:solidFill>
                  <a:schemeClr val="bg1"/>
                </a:solidFill>
              </a:rPr>
              <a:t>É uma ação e fazer intelectual dos alunos:</a:t>
            </a:r>
          </a:p>
          <a:p>
            <a:pPr lvl="1"/>
            <a:r>
              <a:rPr lang="pt-BR" sz="3600" dirty="0">
                <a:solidFill>
                  <a:schemeClr val="bg1"/>
                </a:solidFill>
              </a:rPr>
              <a:t>Concepções prévias</a:t>
            </a:r>
          </a:p>
          <a:p>
            <a:pPr lvl="1"/>
            <a:r>
              <a:rPr lang="pt-BR" sz="3600" dirty="0">
                <a:solidFill>
                  <a:schemeClr val="bg1"/>
                </a:solidFill>
              </a:rPr>
              <a:t>Raciocínio baseado em evidência</a:t>
            </a:r>
          </a:p>
          <a:p>
            <a:pPr lvl="1"/>
            <a:r>
              <a:rPr lang="pt-BR" sz="3600" dirty="0">
                <a:solidFill>
                  <a:schemeClr val="bg1"/>
                </a:solidFill>
              </a:rPr>
              <a:t>Importância das perguntas</a:t>
            </a:r>
          </a:p>
          <a:p>
            <a:pPr lvl="1"/>
            <a:r>
              <a:rPr lang="pt-BR" sz="3600" dirty="0">
                <a:solidFill>
                  <a:schemeClr val="bg1"/>
                </a:solidFill>
              </a:rPr>
              <a:t>Importância da reflexão sobre o processo – metalinguagem: abordagem explícita de aspectos da Natureza da Ciência (</a:t>
            </a:r>
            <a:r>
              <a:rPr lang="pt-BR" sz="3600" dirty="0" err="1">
                <a:solidFill>
                  <a:schemeClr val="bg1"/>
                </a:solidFill>
              </a:rPr>
              <a:t>NdC</a:t>
            </a:r>
            <a:r>
              <a:rPr lang="pt-BR" sz="36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2433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67874-0228-A847-A547-08EF428E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9300"/>
                </a:solidFill>
              </a:rPr>
              <a:t>Sala Invertida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FC63174-803B-B945-9F30-4E5345CB0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55" y="1589297"/>
            <a:ext cx="10183090" cy="353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52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2DCEDE49-2FDF-BD41-8D08-6F0565E44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FF00"/>
                </a:solidFill>
              </a:rPr>
              <a:t>“Qual a coisa mais importante que você aprendeu nesta aula?”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62C9333A-C967-5647-AB95-285525508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pt-BR" sz="5400" dirty="0">
                <a:solidFill>
                  <a:srgbClr val="FFFF00"/>
                </a:solidFill>
                <a:latin typeface="+mj-lt"/>
              </a:rPr>
              <a:t>e “Qual questão importante ainda está sem resposta?”</a:t>
            </a:r>
            <a:endParaRPr lang="pt-BR" sz="5400" dirty="0">
              <a:latin typeface="+mj-l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52CEEB4-B8D7-4240-A9F6-73EE64655AF7}"/>
              </a:ext>
            </a:extLst>
          </p:cNvPr>
          <p:cNvSpPr txBox="1"/>
          <p:nvPr/>
        </p:nvSpPr>
        <p:spPr>
          <a:xfrm>
            <a:off x="4694563" y="6150114"/>
            <a:ext cx="7497437" cy="707886"/>
          </a:xfrm>
          <a:prstGeom prst="rect">
            <a:avLst/>
          </a:prstGeom>
          <a:solidFill>
            <a:srgbClr val="FF9300"/>
          </a:solidFill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Individual, no chat daqui 5 minutos</a:t>
            </a:r>
          </a:p>
        </p:txBody>
      </p:sp>
    </p:spTree>
    <p:extLst>
      <p:ext uri="{BB962C8B-B14F-4D97-AF65-F5344CB8AC3E}">
        <p14:creationId xmlns:p14="http://schemas.microsoft.com/office/powerpoint/2010/main" val="4171777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F77CE-6E8D-7B43-BC42-FE086A1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FFFF00"/>
                </a:solidFill>
              </a:rPr>
              <a:t>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2EFC4-7831-DA4F-9DE1-99F8F9D57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Por que avaliar?</a:t>
            </a:r>
          </a:p>
          <a:p>
            <a:r>
              <a:rPr lang="pt-BR" sz="3600" dirty="0">
                <a:solidFill>
                  <a:schemeClr val="bg1"/>
                </a:solidFill>
              </a:rPr>
              <a:t>Para quê?</a:t>
            </a:r>
          </a:p>
          <a:p>
            <a:r>
              <a:rPr lang="pt-BR" sz="3600" dirty="0">
                <a:solidFill>
                  <a:schemeClr val="bg1"/>
                </a:solidFill>
              </a:rPr>
              <a:t>Quando? </a:t>
            </a:r>
          </a:p>
          <a:p>
            <a:r>
              <a:rPr lang="pt-BR" sz="3600" dirty="0">
                <a:solidFill>
                  <a:schemeClr val="bg1"/>
                </a:solidFill>
              </a:rPr>
              <a:t>Com que instrumento?</a:t>
            </a:r>
          </a:p>
          <a:p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E61680-5351-7949-B401-52CFEFCD3B7A}"/>
              </a:ext>
            </a:extLst>
          </p:cNvPr>
          <p:cNvSpPr txBox="1"/>
          <p:nvPr/>
        </p:nvSpPr>
        <p:spPr>
          <a:xfrm>
            <a:off x="5895475" y="1317123"/>
            <a:ext cx="6296525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BNCC: “construir e aplicar procedimentos de </a:t>
            </a:r>
            <a:r>
              <a:rPr lang="pt-BR" sz="3200" dirty="0">
                <a:solidFill>
                  <a:srgbClr val="FF9300"/>
                </a:solidFill>
              </a:rPr>
              <a:t>avaliação formativa de processo</a:t>
            </a:r>
          </a:p>
          <a:p>
            <a:r>
              <a:rPr lang="pt-BR" sz="3200" dirty="0">
                <a:solidFill>
                  <a:srgbClr val="FF9300"/>
                </a:solidFill>
              </a:rPr>
              <a:t>ou de resultado </a:t>
            </a:r>
            <a:r>
              <a:rPr lang="pt-BR" sz="3200" dirty="0">
                <a:solidFill>
                  <a:schemeClr val="bg1"/>
                </a:solidFill>
              </a:rPr>
              <a:t>que levem em conta os contextos e as</a:t>
            </a:r>
          </a:p>
          <a:p>
            <a:r>
              <a:rPr lang="pt-BR" sz="3200" dirty="0">
                <a:solidFill>
                  <a:schemeClr val="bg1"/>
                </a:solidFill>
              </a:rPr>
              <a:t>condições de aprendizagem, tomando tais registros como referência</a:t>
            </a:r>
          </a:p>
          <a:p>
            <a:r>
              <a:rPr lang="pt-BR" sz="3200" dirty="0">
                <a:solidFill>
                  <a:schemeClr val="bg1"/>
                </a:solidFill>
              </a:rPr>
              <a:t>para melhorar o desempenho da escola, dos professores e</a:t>
            </a:r>
          </a:p>
          <a:p>
            <a:r>
              <a:rPr lang="pt-BR" sz="3200" dirty="0">
                <a:solidFill>
                  <a:schemeClr val="bg1"/>
                </a:solidFill>
              </a:rPr>
              <a:t>dos alunos;”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472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63AB0-ED4A-A34C-AA3C-D891CF91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6BF9A9-87AC-8844-A493-9665B773F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5400" dirty="0">
                <a:solidFill>
                  <a:srgbClr val="FFFF00"/>
                </a:solidFill>
              </a:rPr>
              <a:t>"Qual foi o ponto mais confuso da aula?"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7366E9-3FFF-DD4C-879D-F34EF6A955DF}"/>
              </a:ext>
            </a:extLst>
          </p:cNvPr>
          <p:cNvSpPr txBox="1"/>
          <p:nvPr/>
        </p:nvSpPr>
        <p:spPr>
          <a:xfrm>
            <a:off x="4566323" y="6138932"/>
            <a:ext cx="7625677" cy="707886"/>
          </a:xfrm>
          <a:prstGeom prst="rect">
            <a:avLst/>
          </a:prstGeom>
          <a:solidFill>
            <a:srgbClr val="FF9300"/>
          </a:solidFill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accent2"/>
                </a:solidFill>
              </a:rPr>
              <a:t>Individual, no chat, daqui 8 minutos</a:t>
            </a:r>
          </a:p>
        </p:txBody>
      </p:sp>
    </p:spTree>
    <p:extLst>
      <p:ext uri="{BB962C8B-B14F-4D97-AF65-F5344CB8AC3E}">
        <p14:creationId xmlns:p14="http://schemas.microsoft.com/office/powerpoint/2010/main" val="337150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6C619-9E72-4940-A414-CBC00BC9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Qual o significado das expressões 1 a 4? </a:t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dirty="0">
                <a:solidFill>
                  <a:srgbClr val="FFFF00"/>
                </a:solidFill>
              </a:rPr>
              <a:t>A que se aplicam?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70BBB5-02C0-744A-9E04-A87B8545A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1. Processo de Ensino e Aprendizagem</a:t>
            </a:r>
          </a:p>
          <a:p>
            <a:pPr marL="0" indent="0">
              <a:buNone/>
            </a:pP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2. Processo de Ensino-aprendizagem</a:t>
            </a:r>
          </a:p>
          <a:p>
            <a:pPr marL="0" indent="0">
              <a:buNone/>
            </a:pP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3. Processo de Ensino</a:t>
            </a:r>
          </a:p>
          <a:p>
            <a:pPr marL="0" indent="0">
              <a:buNone/>
            </a:pP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4. Processo de Aprendizagem</a:t>
            </a:r>
          </a:p>
        </p:txBody>
      </p:sp>
    </p:spTree>
    <p:extLst>
      <p:ext uri="{BB962C8B-B14F-4D97-AF65-F5344CB8AC3E}">
        <p14:creationId xmlns:p14="http://schemas.microsoft.com/office/powerpoint/2010/main" val="3010479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844AD-7B3B-3247-8C14-B99D5785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Plataformas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93EED7-E18A-2248-84AE-2F43BBB02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>
                <a:solidFill>
                  <a:schemeClr val="bg1"/>
                </a:solidFill>
              </a:rPr>
              <a:t>Estilos de aprendizagem:  </a:t>
            </a:r>
            <a:r>
              <a:rPr lang="pt-BR" dirty="0">
                <a:hlinkClick r:id="rId2"/>
              </a:rPr>
              <a:t>https://educationdesignsinc.com/index-of-learning-styles/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Técnicas de Aprendizagem Ativa em Classe: </a:t>
            </a:r>
            <a:r>
              <a:rPr lang="pt-BR" dirty="0">
                <a:hlinkClick r:id="rId3"/>
              </a:rPr>
              <a:t>https://learninginnovation.duke.edu/faculty-opportunities/art-and-science-of-teaching/active-learning-techniques-classroom/</a:t>
            </a:r>
            <a:endParaRPr lang="pt-BR" dirty="0"/>
          </a:p>
          <a:p>
            <a:endParaRPr lang="pt-BR" dirty="0"/>
          </a:p>
          <a:p>
            <a:r>
              <a:rPr lang="pt-BR" dirty="0">
                <a:solidFill>
                  <a:schemeClr val="bg1"/>
                </a:solidFill>
              </a:rPr>
              <a:t>Avaliação pelos pares: </a:t>
            </a:r>
            <a:r>
              <a:rPr lang="pt-BR" dirty="0">
                <a:hlinkClick r:id="rId4"/>
              </a:rPr>
              <a:t>https://cft.vanderbilt.edu/guides-sub-pages/peer-review-of-teaching/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Técnicas de Avaliação em Classe (conhecimento prévio, teste de um minuto, ponto mais confuso etc.): </a:t>
            </a:r>
            <a:r>
              <a:rPr lang="pt-BR" dirty="0">
                <a:hlinkClick r:id="rId5"/>
              </a:rPr>
              <a:t>https://cft.vanderbilt.edu/guides-sub-pages/cats/</a:t>
            </a:r>
            <a:endParaRPr lang="pt-BR" dirty="0"/>
          </a:p>
          <a:p>
            <a:endParaRPr lang="pt-BR" dirty="0"/>
          </a:p>
          <a:p>
            <a:r>
              <a:rPr lang="pt-BR" dirty="0">
                <a:solidFill>
                  <a:schemeClr val="bg1"/>
                </a:solidFill>
              </a:rPr>
              <a:t>Ideias para instrumento de avaliação: </a:t>
            </a:r>
            <a:r>
              <a:rPr lang="pt-BR" dirty="0">
                <a:hlinkClick r:id="rId6"/>
              </a:rPr>
              <a:t>https://library.gwu.edu/utlc/teaching/ideas-assessments</a:t>
            </a:r>
            <a:endParaRPr lang="pt-BR" dirty="0"/>
          </a:p>
          <a:p>
            <a:r>
              <a:rPr lang="pt-BR" dirty="0">
                <a:solidFill>
                  <a:schemeClr val="bg1"/>
                </a:solidFill>
              </a:rPr>
              <a:t>Estratégias de avaliação (</a:t>
            </a:r>
            <a:r>
              <a:rPr lang="pt-BR" dirty="0" err="1">
                <a:solidFill>
                  <a:schemeClr val="bg1"/>
                </a:solidFill>
              </a:rPr>
              <a:t>Pré</a:t>
            </a:r>
            <a:r>
              <a:rPr lang="pt-BR" dirty="0">
                <a:solidFill>
                  <a:schemeClr val="bg1"/>
                </a:solidFill>
              </a:rPr>
              <a:t> e Pós etc.): </a:t>
            </a:r>
            <a:r>
              <a:rPr lang="pt-BR" dirty="0">
                <a:hlinkClick r:id="rId7"/>
              </a:rPr>
              <a:t>https://library.gwu.edu/utlc/teaching/assessment-student-learning</a:t>
            </a:r>
            <a:endParaRPr lang="pt-BR" dirty="0"/>
          </a:p>
          <a:p>
            <a:endParaRPr lang="pt-BR" dirty="0"/>
          </a:p>
          <a:p>
            <a:r>
              <a:rPr lang="pt-BR" dirty="0">
                <a:solidFill>
                  <a:schemeClr val="bg1"/>
                </a:solidFill>
              </a:rPr>
              <a:t>Porfolios: </a:t>
            </a:r>
            <a:r>
              <a:rPr lang="pt-BR" dirty="0">
                <a:hlinkClick r:id="rId8"/>
              </a:rPr>
              <a:t>https://ar.cetl.hku.hk/am_portfolio.htm</a:t>
            </a:r>
            <a:endParaRPr lang="pt-BR" dirty="0"/>
          </a:p>
          <a:p>
            <a:endParaRPr lang="pt-BR" dirty="0"/>
          </a:p>
          <a:p>
            <a:r>
              <a:rPr lang="pt-BR" dirty="0">
                <a:solidFill>
                  <a:schemeClr val="bg1"/>
                </a:solidFill>
              </a:rPr>
              <a:t>Rubricas: </a:t>
            </a:r>
            <a:r>
              <a:rPr lang="pt-BR" dirty="0">
                <a:hlinkClick r:id="rId9"/>
              </a:rPr>
              <a:t>http://jfmueller.faculty.noctrl.edu/toolbox/rubrics.htm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1556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ABFFA-7BF9-6C46-8DFA-7934EFFC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Referências bibliográficas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5745F9-7129-7E4F-8FD0-56FA1002E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ARMBRUSTER et al. Active Learning </a:t>
            </a:r>
            <a:r>
              <a:rPr lang="pt-BR" dirty="0" err="1">
                <a:solidFill>
                  <a:schemeClr val="bg1"/>
                </a:solidFill>
              </a:rPr>
              <a:t>and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Student-centered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Pedagogy</a:t>
            </a:r>
            <a:r>
              <a:rPr lang="pt-BR" dirty="0">
                <a:solidFill>
                  <a:schemeClr val="bg1"/>
                </a:solidFill>
              </a:rPr>
              <a:t> Improve </a:t>
            </a:r>
            <a:r>
              <a:rPr lang="pt-BR" dirty="0" err="1">
                <a:solidFill>
                  <a:schemeClr val="bg1"/>
                </a:solidFill>
              </a:rPr>
              <a:t>Student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Attitudes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and</a:t>
            </a:r>
            <a:r>
              <a:rPr lang="pt-BR" dirty="0">
                <a:solidFill>
                  <a:schemeClr val="bg1"/>
                </a:solidFill>
              </a:rPr>
              <a:t> Performance in </a:t>
            </a:r>
            <a:r>
              <a:rPr lang="pt-BR" dirty="0" err="1">
                <a:solidFill>
                  <a:schemeClr val="bg1"/>
                </a:solidFill>
              </a:rPr>
              <a:t>Introductory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Biology</a:t>
            </a:r>
            <a:r>
              <a:rPr lang="pt-BR" dirty="0">
                <a:solidFill>
                  <a:schemeClr val="bg1"/>
                </a:solidFill>
              </a:rPr>
              <a:t>. CBE—Life </a:t>
            </a:r>
            <a:r>
              <a:rPr lang="pt-BR" dirty="0" err="1">
                <a:solidFill>
                  <a:schemeClr val="bg1"/>
                </a:solidFill>
              </a:rPr>
              <a:t>Sciences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Education</a:t>
            </a:r>
            <a:r>
              <a:rPr lang="pt-BR" dirty="0">
                <a:solidFill>
                  <a:schemeClr val="bg1"/>
                </a:solidFill>
              </a:rPr>
              <a:t> Vol. 8, 203–213, </a:t>
            </a:r>
            <a:r>
              <a:rPr lang="pt-BR" dirty="0" err="1">
                <a:solidFill>
                  <a:schemeClr val="bg1"/>
                </a:solidFill>
              </a:rPr>
              <a:t>Fall</a:t>
            </a:r>
            <a:r>
              <a:rPr lang="pt-BR" dirty="0">
                <a:solidFill>
                  <a:schemeClr val="bg1"/>
                </a:solidFill>
              </a:rPr>
              <a:t> 2009. Disponível em: </a:t>
            </a:r>
            <a:r>
              <a:rPr lang="pt-BR" dirty="0">
                <a:hlinkClick r:id="rId2"/>
              </a:rPr>
              <a:t>https://www.lifescied.org/doi/pdf/10.1187/cbe.09-03-0025</a:t>
            </a:r>
            <a:endParaRPr lang="pt-BR" dirty="0"/>
          </a:p>
          <a:p>
            <a:pPr marL="457200" lvl="1" indent="0">
              <a:buNone/>
            </a:pPr>
            <a:r>
              <a:rPr lang="pt-BR" dirty="0">
                <a:solidFill>
                  <a:schemeClr val="bg1"/>
                </a:solidFill>
              </a:rPr>
              <a:t>Design de ensino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BRASIL, MEC. BNCC. Brasília: </a:t>
            </a:r>
            <a:r>
              <a:rPr lang="pt-BR" dirty="0" err="1">
                <a:solidFill>
                  <a:schemeClr val="bg1"/>
                </a:solidFill>
              </a:rPr>
              <a:t>Mec</a:t>
            </a:r>
            <a:r>
              <a:rPr lang="pt-BR" dirty="0">
                <a:solidFill>
                  <a:schemeClr val="bg1"/>
                </a:solidFill>
              </a:rPr>
              <a:t>, 2018.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PEDASTE, M.; MAEOTS, M.; SIIMAN. LEO; JONG. TON; RIESEN. SISWA. </a:t>
            </a:r>
            <a:r>
              <a:rPr lang="es-419" dirty="0">
                <a:solidFill>
                  <a:schemeClr val="bg1"/>
                </a:solidFill>
              </a:rPr>
              <a:t>A. N.; KAMP. ELLEN. T.; MANOLI. CONSTANTINOS. C.; ZACHARIA. ZACHARIAS. </a:t>
            </a:r>
            <a:r>
              <a:rPr lang="en-US" dirty="0">
                <a:solidFill>
                  <a:schemeClr val="bg1"/>
                </a:solidFill>
              </a:rPr>
              <a:t>C.; TSOURLIDAKI. ELEFTHERIA. Phases of inquiry-based learning: definitions and the inquiry cycle. </a:t>
            </a:r>
            <a:r>
              <a:rPr lang="pt-BR" i="1" dirty="0" err="1">
                <a:solidFill>
                  <a:schemeClr val="bg1"/>
                </a:solidFill>
              </a:rPr>
              <a:t>Educational</a:t>
            </a:r>
            <a:r>
              <a:rPr lang="pt-BR" i="1" dirty="0">
                <a:solidFill>
                  <a:schemeClr val="bg1"/>
                </a:solidFill>
              </a:rPr>
              <a:t> </a:t>
            </a:r>
            <a:r>
              <a:rPr lang="pt-BR" i="1" dirty="0" err="1">
                <a:solidFill>
                  <a:schemeClr val="bg1"/>
                </a:solidFill>
              </a:rPr>
              <a:t>Research</a:t>
            </a:r>
            <a:r>
              <a:rPr lang="pt-BR" i="1" dirty="0">
                <a:solidFill>
                  <a:schemeClr val="bg1"/>
                </a:solidFill>
              </a:rPr>
              <a:t> </a:t>
            </a:r>
            <a:r>
              <a:rPr lang="pt-BR" i="1" dirty="0" err="1">
                <a:solidFill>
                  <a:schemeClr val="bg1"/>
                </a:solidFill>
              </a:rPr>
              <a:t>Review</a:t>
            </a:r>
            <a:r>
              <a:rPr lang="pt-BR" dirty="0">
                <a:solidFill>
                  <a:schemeClr val="bg1"/>
                </a:solidFill>
              </a:rPr>
              <a:t>, v. 14, p. 47-61, 2015.</a:t>
            </a:r>
          </a:p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352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76C619-9E72-4940-A414-CBC00BC9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Qual o significado das expressões 1 a 4? </a:t>
            </a:r>
            <a:br>
              <a:rPr lang="pt-BR" dirty="0">
                <a:solidFill>
                  <a:srgbClr val="FFFF00"/>
                </a:solidFill>
              </a:rPr>
            </a:br>
            <a:r>
              <a:rPr lang="pt-BR" dirty="0">
                <a:solidFill>
                  <a:srgbClr val="FFFF00"/>
                </a:solidFill>
              </a:rPr>
              <a:t>A que se aplicam?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70BBB5-02C0-744A-9E04-A87B8545A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1. Processo de Ensino e Aprendizagem</a:t>
            </a:r>
          </a:p>
          <a:p>
            <a:pPr marL="0" indent="0">
              <a:buNone/>
            </a:pP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2. Processo de Ensino-aprendizagem</a:t>
            </a:r>
          </a:p>
          <a:p>
            <a:pPr marL="0" indent="0">
              <a:buNone/>
            </a:pP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3. Processo de Ensino</a:t>
            </a:r>
          </a:p>
          <a:p>
            <a:pPr marL="0" indent="0">
              <a:buNone/>
            </a:pP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4. Processo de Aprendizagem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FA9E8A-3D92-FB40-B2BD-4B7FABF31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849" y="1850959"/>
            <a:ext cx="2973388" cy="297338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C0394E1-1408-1847-9AFE-3C1D4C216934}"/>
              </a:ext>
            </a:extLst>
          </p:cNvPr>
          <p:cNvSpPr txBox="1"/>
          <p:nvPr/>
        </p:nvSpPr>
        <p:spPr>
          <a:xfrm>
            <a:off x="7851022" y="4822537"/>
            <a:ext cx="2718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Tem pegadinha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054B04-7041-D74C-8F5E-E489E0926C87}"/>
              </a:ext>
            </a:extLst>
          </p:cNvPr>
          <p:cNvSpPr txBox="1"/>
          <p:nvPr/>
        </p:nvSpPr>
        <p:spPr>
          <a:xfrm>
            <a:off x="4694563" y="6150114"/>
            <a:ext cx="7497437" cy="707886"/>
          </a:xfrm>
          <a:prstGeom prst="rect">
            <a:avLst/>
          </a:prstGeom>
          <a:solidFill>
            <a:srgbClr val="FF9300"/>
          </a:solidFill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Individual, no chat daqui 5 minutos</a:t>
            </a:r>
          </a:p>
        </p:txBody>
      </p:sp>
    </p:spTree>
    <p:extLst>
      <p:ext uri="{BB962C8B-B14F-4D97-AF65-F5344CB8AC3E}">
        <p14:creationId xmlns:p14="http://schemas.microsoft.com/office/powerpoint/2010/main" val="25801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40C38-F543-A84E-A5A5-1D4CF9BA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7" y="71442"/>
            <a:ext cx="10515600" cy="82391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Currículo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84512EE-930A-CC4A-8807-8467B80B8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1" y="965203"/>
            <a:ext cx="5157787" cy="82391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Escola Tradicional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F0CA2336-F23E-2B4F-A294-3DBDFB4BA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6914"/>
            <a:ext cx="5157787" cy="681038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Transmissão de conhecimento sancionado</a:t>
            </a:r>
          </a:p>
          <a:p>
            <a:r>
              <a:rPr lang="pt-BR" dirty="0">
                <a:solidFill>
                  <a:schemeClr val="accent4">
                    <a:lumMod val="50000"/>
                  </a:schemeClr>
                </a:solidFill>
              </a:rPr>
              <a:t>Professor ensina, aluno aprende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5081545-E278-5143-BC10-B65641803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7126" y="965203"/>
            <a:ext cx="5183188" cy="823912"/>
          </a:xfrm>
          <a:solidFill>
            <a:srgbClr val="FF9300"/>
          </a:solidFill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Escola </a:t>
            </a:r>
            <a:r>
              <a:rPr lang="pt-BR" dirty="0" err="1">
                <a:solidFill>
                  <a:schemeClr val="bg1"/>
                </a:solidFill>
              </a:rPr>
              <a:t>Socioconstrutivista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C636C61-E2A6-D043-9D3A-CD11B5377A80}"/>
              </a:ext>
            </a:extLst>
          </p:cNvPr>
          <p:cNvSpPr txBox="1">
            <a:spLocks/>
          </p:cNvSpPr>
          <p:nvPr/>
        </p:nvSpPr>
        <p:spPr>
          <a:xfrm>
            <a:off x="836614" y="28844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Estratégias ou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Métodos e procedimentos de ensino</a:t>
            </a:r>
            <a:endParaRPr lang="pt-BR" dirty="0"/>
          </a:p>
        </p:txBody>
      </p:sp>
      <p:sp>
        <p:nvSpPr>
          <p:cNvPr id="12" name="Espaço Reservado para Conteúdo 6">
            <a:extLst>
              <a:ext uri="{FF2B5EF4-FFF2-40B4-BE49-F238E27FC236}">
                <a16:creationId xmlns:a16="http://schemas.microsoft.com/office/drawing/2014/main" id="{DDD21FE1-58F0-904A-B75A-A7EAC38BBDCE}"/>
              </a:ext>
            </a:extLst>
          </p:cNvPr>
          <p:cNvSpPr txBox="1">
            <a:spLocks/>
          </p:cNvSpPr>
          <p:nvPr/>
        </p:nvSpPr>
        <p:spPr>
          <a:xfrm>
            <a:off x="927100" y="4392612"/>
            <a:ext cx="5157787" cy="2008188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>
                <a:solidFill>
                  <a:schemeClr val="accent4">
                    <a:lumMod val="50000"/>
                  </a:schemeClr>
                </a:solidFill>
              </a:rPr>
              <a:t>Aula expositiva</a:t>
            </a:r>
          </a:p>
          <a:p>
            <a:r>
              <a:rPr lang="pt-BR" sz="2200" dirty="0">
                <a:solidFill>
                  <a:schemeClr val="accent4">
                    <a:lumMod val="50000"/>
                  </a:schemeClr>
                </a:solidFill>
              </a:rPr>
              <a:t>Aula de laboratório por demonstração ou execução de protocolo de experimento</a:t>
            </a:r>
          </a:p>
          <a:p>
            <a:r>
              <a:rPr lang="pt-BR" sz="2200" dirty="0">
                <a:solidFill>
                  <a:schemeClr val="accent4">
                    <a:lumMod val="50000"/>
                  </a:schemeClr>
                </a:solidFill>
              </a:rPr>
              <a:t>Questionários </a:t>
            </a:r>
          </a:p>
          <a:p>
            <a:r>
              <a:rPr lang="pt-BR" sz="2200" dirty="0">
                <a:solidFill>
                  <a:schemeClr val="accent4">
                    <a:lumMod val="50000"/>
                  </a:schemeClr>
                </a:solidFill>
              </a:rPr>
              <a:t>etc.</a:t>
            </a:r>
          </a:p>
          <a:p>
            <a:pPr marL="0" indent="0">
              <a:buNone/>
            </a:pP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3" name="Espaço Reservado para Conteúdo 6">
            <a:extLst>
              <a:ext uri="{FF2B5EF4-FFF2-40B4-BE49-F238E27FC236}">
                <a16:creationId xmlns:a16="http://schemas.microsoft.com/office/drawing/2014/main" id="{B5D1003C-1E1E-684F-BB3A-C0649FA758DC}"/>
              </a:ext>
            </a:extLst>
          </p:cNvPr>
          <p:cNvSpPr txBox="1">
            <a:spLocks/>
          </p:cNvSpPr>
          <p:nvPr/>
        </p:nvSpPr>
        <p:spPr>
          <a:xfrm>
            <a:off x="6207126" y="4392612"/>
            <a:ext cx="5157787" cy="2008188"/>
          </a:xfrm>
          <a:prstGeom prst="rect">
            <a:avLst/>
          </a:prstGeom>
          <a:ln w="38100">
            <a:solidFill>
              <a:srgbClr val="FF93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FF9300"/>
                </a:solidFill>
              </a:rPr>
              <a:t>Aula “dialogada-expositiva”</a:t>
            </a:r>
          </a:p>
          <a:p>
            <a:r>
              <a:rPr lang="pt-BR" dirty="0">
                <a:solidFill>
                  <a:srgbClr val="FF9300"/>
                </a:solidFill>
              </a:rPr>
              <a:t>Ensino por resolução de problema (PBL) </a:t>
            </a:r>
          </a:p>
          <a:p>
            <a:r>
              <a:rPr lang="pt-BR" dirty="0">
                <a:solidFill>
                  <a:srgbClr val="FF9300"/>
                </a:solidFill>
              </a:rPr>
              <a:t>Ensino por investigação</a:t>
            </a:r>
          </a:p>
          <a:p>
            <a:r>
              <a:rPr lang="pt-BR" dirty="0">
                <a:solidFill>
                  <a:srgbClr val="FF9300"/>
                </a:solidFill>
              </a:rPr>
              <a:t>etc.</a:t>
            </a:r>
          </a:p>
          <a:p>
            <a:endParaRPr lang="pt-BR" dirty="0">
              <a:solidFill>
                <a:srgbClr val="FF9300"/>
              </a:solidFill>
            </a:endParaRPr>
          </a:p>
        </p:txBody>
      </p:sp>
      <p:sp>
        <p:nvSpPr>
          <p:cNvPr id="14" name="Espaço Reservado para Conteúdo 6">
            <a:extLst>
              <a:ext uri="{FF2B5EF4-FFF2-40B4-BE49-F238E27FC236}">
                <a16:creationId xmlns:a16="http://schemas.microsoft.com/office/drawing/2014/main" id="{5C37C64C-55C9-884D-8D10-413750268192}"/>
              </a:ext>
            </a:extLst>
          </p:cNvPr>
          <p:cNvSpPr txBox="1">
            <a:spLocks/>
          </p:cNvSpPr>
          <p:nvPr/>
        </p:nvSpPr>
        <p:spPr>
          <a:xfrm>
            <a:off x="6194427" y="1966914"/>
            <a:ext cx="5157787" cy="681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FF9300"/>
                </a:solidFill>
              </a:rPr>
              <a:t>Alcançar mudanças da sociedade</a:t>
            </a:r>
          </a:p>
          <a:p>
            <a:r>
              <a:rPr lang="pt-BR" dirty="0">
                <a:solidFill>
                  <a:srgbClr val="FF9300"/>
                </a:solidFill>
              </a:rPr>
              <a:t>Professor e aluno ensinam e aprendem</a:t>
            </a:r>
          </a:p>
        </p:txBody>
      </p:sp>
    </p:spTree>
    <p:extLst>
      <p:ext uri="{BB962C8B-B14F-4D97-AF65-F5344CB8AC3E}">
        <p14:creationId xmlns:p14="http://schemas.microsoft.com/office/powerpoint/2010/main" val="330386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40C38-F543-A84E-A5A5-1D4CF9BA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7" y="71442"/>
            <a:ext cx="10515600" cy="82391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Currículo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84512EE-930A-CC4A-8807-8467B80B8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1" y="965203"/>
            <a:ext cx="5157787" cy="823912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Escola Tradicional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5081545-E278-5143-BC10-B65641803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7126" y="965203"/>
            <a:ext cx="5183188" cy="823912"/>
          </a:xfrm>
          <a:solidFill>
            <a:srgbClr val="FF9300"/>
          </a:solidFill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Escola </a:t>
            </a:r>
            <a:r>
              <a:rPr lang="pt-BR" dirty="0" err="1">
                <a:solidFill>
                  <a:schemeClr val="bg1"/>
                </a:solidFill>
              </a:rPr>
              <a:t>Socioconstrutivista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560CC64-53EE-D247-B3CF-FB61FFB76B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7100" y="2042319"/>
            <a:ext cx="5157787" cy="3438524"/>
          </a:xfr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2E364C9-7EC9-C545-B3A1-1FE5FEBF4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797" y="2043906"/>
            <a:ext cx="5059890" cy="3794918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3CDE5FA8-7972-7342-8148-EC03272B0313}"/>
              </a:ext>
            </a:extLst>
          </p:cNvPr>
          <p:cNvSpPr txBox="1"/>
          <p:nvPr/>
        </p:nvSpPr>
        <p:spPr>
          <a:xfrm>
            <a:off x="2851633" y="5981476"/>
            <a:ext cx="686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FF00"/>
                </a:solidFill>
              </a:rPr>
              <a:t>Quem é protagonista em cada sala?</a:t>
            </a:r>
          </a:p>
        </p:txBody>
      </p:sp>
    </p:spTree>
    <p:extLst>
      <p:ext uri="{BB962C8B-B14F-4D97-AF65-F5344CB8AC3E}">
        <p14:creationId xmlns:p14="http://schemas.microsoft.com/office/powerpoint/2010/main" val="2655896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C40C38-F543-A84E-A5A5-1D4CF9BA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7" y="71442"/>
            <a:ext cx="10515600" cy="823913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Currículo</a:t>
            </a:r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F84512EE-930A-CC4A-8807-8467B80B8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1" y="965203"/>
            <a:ext cx="5157787" cy="823912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Escola Tradicional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F0CA2336-F23E-2B4F-A294-3DBDFB4BA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6914"/>
            <a:ext cx="5157787" cy="681038"/>
          </a:xfrm>
          <a:noFill/>
        </p:spPr>
        <p:txBody>
          <a:bodyPr>
            <a:normAutofit fontScale="70000" lnSpcReduction="20000"/>
          </a:bodyPr>
          <a:lstStyle/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Transmissão de conhecimento sancionado</a:t>
            </a:r>
          </a:p>
          <a:p>
            <a:r>
              <a:rPr lang="pt-BR" dirty="0">
                <a:solidFill>
                  <a:schemeClr val="bg1">
                    <a:lumMod val="65000"/>
                  </a:schemeClr>
                </a:solidFill>
              </a:rPr>
              <a:t>Professor ensina, aluno aprende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5081545-E278-5143-BC10-B65641803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7126" y="965203"/>
            <a:ext cx="5183188" cy="823912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Escola </a:t>
            </a:r>
            <a:r>
              <a:rPr lang="pt-BR" dirty="0" err="1">
                <a:solidFill>
                  <a:schemeClr val="bg1"/>
                </a:solidFill>
              </a:rPr>
              <a:t>Socioconstrutivista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8C636C61-E2A6-D043-9D3A-CD11B5377A80}"/>
              </a:ext>
            </a:extLst>
          </p:cNvPr>
          <p:cNvSpPr txBox="1">
            <a:spLocks/>
          </p:cNvSpPr>
          <p:nvPr/>
        </p:nvSpPr>
        <p:spPr>
          <a:xfrm>
            <a:off x="836614" y="28844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Estratégias ou</a:t>
            </a:r>
            <a:br>
              <a:rPr lang="pt-BR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Métodos e procedimentos de ensino</a:t>
            </a:r>
            <a:endParaRPr lang="pt-BR" dirty="0"/>
          </a:p>
        </p:txBody>
      </p:sp>
      <p:sp>
        <p:nvSpPr>
          <p:cNvPr id="12" name="Espaço Reservado para Conteúdo 6">
            <a:extLst>
              <a:ext uri="{FF2B5EF4-FFF2-40B4-BE49-F238E27FC236}">
                <a16:creationId xmlns:a16="http://schemas.microsoft.com/office/drawing/2014/main" id="{DDD21FE1-58F0-904A-B75A-A7EAC38BBDCE}"/>
              </a:ext>
            </a:extLst>
          </p:cNvPr>
          <p:cNvSpPr txBox="1">
            <a:spLocks/>
          </p:cNvSpPr>
          <p:nvPr/>
        </p:nvSpPr>
        <p:spPr>
          <a:xfrm>
            <a:off x="927100" y="4392612"/>
            <a:ext cx="5157787" cy="2008188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>
                <a:solidFill>
                  <a:schemeClr val="bg1">
                    <a:lumMod val="65000"/>
                  </a:schemeClr>
                </a:solidFill>
              </a:rPr>
              <a:t>Aula expositiva</a:t>
            </a:r>
          </a:p>
          <a:p>
            <a:r>
              <a:rPr lang="pt-BR" sz="2200" dirty="0">
                <a:solidFill>
                  <a:schemeClr val="bg1">
                    <a:lumMod val="65000"/>
                  </a:schemeClr>
                </a:solidFill>
              </a:rPr>
              <a:t>Aula de laboratório por demonstração ou execução de protocolo de experimento</a:t>
            </a:r>
          </a:p>
          <a:p>
            <a:r>
              <a:rPr lang="pt-BR" sz="2200" dirty="0">
                <a:solidFill>
                  <a:schemeClr val="bg1">
                    <a:lumMod val="65000"/>
                  </a:schemeClr>
                </a:solidFill>
              </a:rPr>
              <a:t>Questionários </a:t>
            </a:r>
          </a:p>
          <a:p>
            <a:r>
              <a:rPr lang="pt-BR" sz="2200" dirty="0">
                <a:solidFill>
                  <a:schemeClr val="bg1">
                    <a:lumMod val="65000"/>
                  </a:schemeClr>
                </a:solidFill>
              </a:rPr>
              <a:t>etc.</a:t>
            </a:r>
          </a:p>
          <a:p>
            <a:pPr marL="0" indent="0">
              <a:buNone/>
            </a:pP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3" name="Espaço Reservado para Conteúdo 6">
            <a:extLst>
              <a:ext uri="{FF2B5EF4-FFF2-40B4-BE49-F238E27FC236}">
                <a16:creationId xmlns:a16="http://schemas.microsoft.com/office/drawing/2014/main" id="{B5D1003C-1E1E-684F-BB3A-C0649FA758DC}"/>
              </a:ext>
            </a:extLst>
          </p:cNvPr>
          <p:cNvSpPr txBox="1">
            <a:spLocks/>
          </p:cNvSpPr>
          <p:nvPr/>
        </p:nvSpPr>
        <p:spPr>
          <a:xfrm>
            <a:off x="6207126" y="4392612"/>
            <a:ext cx="5157787" cy="2008188"/>
          </a:xfrm>
          <a:prstGeom prst="rect">
            <a:avLst/>
          </a:prstGeom>
          <a:ln w="38100">
            <a:solidFill>
              <a:srgbClr val="FF93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FF9300"/>
                </a:solidFill>
              </a:rPr>
              <a:t>Aula “dialogada-expositiva”</a:t>
            </a:r>
          </a:p>
          <a:p>
            <a:r>
              <a:rPr lang="pt-BR" dirty="0">
                <a:solidFill>
                  <a:srgbClr val="FF9300"/>
                </a:solidFill>
              </a:rPr>
              <a:t>Ensino por resolução de problema (PBL) </a:t>
            </a:r>
          </a:p>
          <a:p>
            <a:r>
              <a:rPr lang="pt-BR" dirty="0">
                <a:solidFill>
                  <a:srgbClr val="FF9300"/>
                </a:solidFill>
              </a:rPr>
              <a:t>Ensino por investigação</a:t>
            </a:r>
          </a:p>
          <a:p>
            <a:r>
              <a:rPr lang="pt-BR" dirty="0">
                <a:solidFill>
                  <a:srgbClr val="FF9300"/>
                </a:solidFill>
              </a:rPr>
              <a:t>etc.</a:t>
            </a:r>
          </a:p>
          <a:p>
            <a:endParaRPr lang="pt-BR" dirty="0">
              <a:solidFill>
                <a:srgbClr val="FF9300"/>
              </a:solidFill>
            </a:endParaRPr>
          </a:p>
        </p:txBody>
      </p:sp>
      <p:sp>
        <p:nvSpPr>
          <p:cNvPr id="14" name="Espaço Reservado para Conteúdo 6">
            <a:extLst>
              <a:ext uri="{FF2B5EF4-FFF2-40B4-BE49-F238E27FC236}">
                <a16:creationId xmlns:a16="http://schemas.microsoft.com/office/drawing/2014/main" id="{5C37C64C-55C9-884D-8D10-413750268192}"/>
              </a:ext>
            </a:extLst>
          </p:cNvPr>
          <p:cNvSpPr txBox="1">
            <a:spLocks/>
          </p:cNvSpPr>
          <p:nvPr/>
        </p:nvSpPr>
        <p:spPr>
          <a:xfrm>
            <a:off x="6194427" y="1966914"/>
            <a:ext cx="5157787" cy="6810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FF9300"/>
                </a:solidFill>
              </a:rPr>
              <a:t>Alcançar mudanças da sociedade</a:t>
            </a:r>
          </a:p>
          <a:p>
            <a:r>
              <a:rPr lang="pt-BR" dirty="0">
                <a:solidFill>
                  <a:srgbClr val="FF9300"/>
                </a:solidFill>
              </a:rPr>
              <a:t>Professor e aluno ensinam e aprendem</a:t>
            </a:r>
          </a:p>
        </p:txBody>
      </p:sp>
    </p:spTree>
    <p:extLst>
      <p:ext uri="{BB962C8B-B14F-4D97-AF65-F5344CB8AC3E}">
        <p14:creationId xmlns:p14="http://schemas.microsoft.com/office/powerpoint/2010/main" val="3025282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04DCDA6-4F5B-6A46-BDD3-B41A2B92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BNCC e a definição de currículos (p. 16-17)</a:t>
            </a: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40B00EE2-6ED9-9D47-A512-305CD2A74B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“selecionar e aplicar </a:t>
            </a:r>
            <a:r>
              <a:rPr lang="pt-BR" dirty="0">
                <a:solidFill>
                  <a:srgbClr val="FF9300"/>
                </a:solidFill>
              </a:rPr>
              <a:t>metodologias e estratégias didático-pedagógicas diversificadas</a:t>
            </a:r>
            <a:r>
              <a:rPr lang="pt-BR" dirty="0">
                <a:solidFill>
                  <a:schemeClr val="bg1"/>
                </a:solidFill>
              </a:rPr>
              <a:t>, recorrendo a ritmos diferenciados e a conteúdos complementares, se necessário, para trabalhar com as necessidades de diferentes grupos de alunos, suas famílias e cultura de origem, suas comunidades, seus grupos de socialização etc.;”</a:t>
            </a:r>
          </a:p>
          <a:p>
            <a:endParaRPr lang="pt-BR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24200D39-8065-B94E-956A-9B8E9C98D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9084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“selecionar, produzir, aplicar e avaliar </a:t>
            </a:r>
            <a:r>
              <a:rPr lang="pt-BR" dirty="0">
                <a:solidFill>
                  <a:srgbClr val="FF9300"/>
                </a:solidFill>
              </a:rPr>
              <a:t>recursos didáticos e tecnológicos </a:t>
            </a:r>
            <a:r>
              <a:rPr lang="pt-BR" dirty="0">
                <a:solidFill>
                  <a:schemeClr val="bg1"/>
                </a:solidFill>
              </a:rPr>
              <a:t>para apoiar o processo de ensinar e aprender;”</a:t>
            </a:r>
          </a:p>
          <a:p>
            <a:r>
              <a:rPr lang="pt-BR" dirty="0">
                <a:solidFill>
                  <a:schemeClr val="bg1"/>
                </a:solidFill>
              </a:rPr>
              <a:t>ábacos, </a:t>
            </a:r>
          </a:p>
          <a:p>
            <a:r>
              <a:rPr lang="pt-BR" dirty="0">
                <a:solidFill>
                  <a:schemeClr val="bg1"/>
                </a:solidFill>
              </a:rPr>
              <a:t>jogos, </a:t>
            </a:r>
          </a:p>
          <a:p>
            <a:r>
              <a:rPr lang="pt-BR" dirty="0">
                <a:solidFill>
                  <a:schemeClr val="bg1"/>
                </a:solidFill>
              </a:rPr>
              <a:t>calculadoras, </a:t>
            </a:r>
          </a:p>
          <a:p>
            <a:r>
              <a:rPr lang="pt-BR" dirty="0">
                <a:solidFill>
                  <a:schemeClr val="bg1"/>
                </a:solidFill>
              </a:rPr>
              <a:t>planilhas eletrônicas, </a:t>
            </a:r>
          </a:p>
          <a:p>
            <a:r>
              <a:rPr lang="pt-BR" dirty="0">
                <a:solidFill>
                  <a:schemeClr val="bg1"/>
                </a:solidFill>
              </a:rPr>
              <a:t>softwares, </a:t>
            </a:r>
          </a:p>
          <a:p>
            <a:r>
              <a:rPr lang="pt-BR" dirty="0">
                <a:solidFill>
                  <a:schemeClr val="bg1"/>
                </a:solidFill>
              </a:rPr>
              <a:t>simuladores, </a:t>
            </a:r>
          </a:p>
          <a:p>
            <a:r>
              <a:rPr lang="pt-BR" dirty="0">
                <a:solidFill>
                  <a:schemeClr val="bg1"/>
                </a:solidFill>
              </a:rPr>
              <a:t>a história da disciplina</a:t>
            </a:r>
          </a:p>
        </p:txBody>
      </p:sp>
    </p:spTree>
    <p:extLst>
      <p:ext uri="{BB962C8B-B14F-4D97-AF65-F5344CB8AC3E}">
        <p14:creationId xmlns:p14="http://schemas.microsoft.com/office/powerpoint/2010/main" val="77080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5C0EAD7-6E5E-B54B-A2A5-97381F4B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Quais foram as estratégias e </a:t>
            </a:r>
            <a:r>
              <a:rPr lang="pt-BR" dirty="0">
                <a:solidFill>
                  <a:schemeClr val="accent2"/>
                </a:solidFill>
              </a:rPr>
              <a:t>recursos</a:t>
            </a:r>
            <a:r>
              <a:rPr lang="pt-BR" dirty="0">
                <a:solidFill>
                  <a:srgbClr val="FFFF00"/>
                </a:solidFill>
              </a:rPr>
              <a:t> didáticos e tecnológicos usadas na disciplina?</a:t>
            </a:r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0CD650C5-B341-664D-8FEA-36D003E7D6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bg1"/>
                </a:solidFill>
              </a:rPr>
              <a:t>aula expositiva-dialogada</a:t>
            </a:r>
          </a:p>
          <a:p>
            <a:r>
              <a:rPr lang="pt-BR" dirty="0">
                <a:solidFill>
                  <a:schemeClr val="bg1"/>
                </a:solidFill>
              </a:rPr>
              <a:t>aula dialogada-expositiva</a:t>
            </a:r>
          </a:p>
          <a:p>
            <a:r>
              <a:rPr lang="pt-BR" dirty="0">
                <a:solidFill>
                  <a:schemeClr val="accent2"/>
                </a:solidFill>
              </a:rPr>
              <a:t>site com atividade interativa</a:t>
            </a:r>
          </a:p>
          <a:p>
            <a:r>
              <a:rPr lang="pt-BR" dirty="0">
                <a:solidFill>
                  <a:schemeClr val="accent2"/>
                </a:solidFill>
              </a:rPr>
              <a:t>Painel integrado</a:t>
            </a:r>
          </a:p>
          <a:p>
            <a:r>
              <a:rPr lang="pt-BR" dirty="0">
                <a:solidFill>
                  <a:schemeClr val="accent2"/>
                </a:solidFill>
              </a:rPr>
              <a:t>Estudo dirigido</a:t>
            </a:r>
          </a:p>
          <a:p>
            <a:r>
              <a:rPr lang="pt-BR" dirty="0">
                <a:solidFill>
                  <a:schemeClr val="accent2"/>
                </a:solidFill>
              </a:rPr>
              <a:t>Questionário</a:t>
            </a:r>
          </a:p>
          <a:p>
            <a:r>
              <a:rPr lang="pt-BR" dirty="0">
                <a:solidFill>
                  <a:schemeClr val="bg1"/>
                </a:solidFill>
              </a:rPr>
              <a:t>Resolução de problemas seguida de explicação </a:t>
            </a:r>
          </a:p>
          <a:p>
            <a:r>
              <a:rPr lang="pt-BR" dirty="0">
                <a:solidFill>
                  <a:schemeClr val="bg1"/>
                </a:solidFill>
              </a:rPr>
              <a:t>Debate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9DD30372-4800-044D-A4C4-0768366226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accent2"/>
                </a:solidFill>
              </a:rPr>
              <a:t>Modelos</a:t>
            </a:r>
          </a:p>
          <a:p>
            <a:r>
              <a:rPr lang="pt-BR" dirty="0">
                <a:solidFill>
                  <a:schemeClr val="accent2"/>
                </a:solidFill>
              </a:rPr>
              <a:t>Mapa conceitual</a:t>
            </a:r>
          </a:p>
          <a:p>
            <a:r>
              <a:rPr lang="pt-BR" dirty="0">
                <a:solidFill>
                  <a:schemeClr val="bg1"/>
                </a:solidFill>
              </a:rPr>
              <a:t>Levantamento de concepções prévias</a:t>
            </a:r>
          </a:p>
          <a:p>
            <a:r>
              <a:rPr lang="pt-BR" dirty="0">
                <a:solidFill>
                  <a:schemeClr val="bg1"/>
                </a:solidFill>
              </a:rPr>
              <a:t>Roteiro de avaliação em dupla/Avaliação pelos pares</a:t>
            </a:r>
          </a:p>
          <a:p>
            <a:r>
              <a:rPr lang="pt-BR" dirty="0">
                <a:solidFill>
                  <a:schemeClr val="accent2"/>
                </a:solidFill>
              </a:rPr>
              <a:t>Palestra</a:t>
            </a:r>
          </a:p>
          <a:p>
            <a:r>
              <a:rPr lang="pt-BR" dirty="0">
                <a:solidFill>
                  <a:schemeClr val="accent2"/>
                </a:solidFill>
              </a:rPr>
              <a:t>Vídeo do </a:t>
            </a:r>
            <a:r>
              <a:rPr lang="pt-BR" dirty="0" err="1">
                <a:solidFill>
                  <a:schemeClr val="accent2"/>
                </a:solidFill>
              </a:rPr>
              <a:t>YouTube</a:t>
            </a:r>
            <a:endParaRPr lang="pt-BR" dirty="0">
              <a:solidFill>
                <a:schemeClr val="accent2"/>
              </a:solidFill>
            </a:endParaRPr>
          </a:p>
          <a:p>
            <a:r>
              <a:rPr lang="pt-BR" dirty="0">
                <a:solidFill>
                  <a:schemeClr val="accent2"/>
                </a:solidFill>
              </a:rPr>
              <a:t>Vídeo gravado pela profa.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21B119-D2E6-AD40-B0F6-14073148A611}"/>
              </a:ext>
            </a:extLst>
          </p:cNvPr>
          <p:cNvSpPr txBox="1"/>
          <p:nvPr/>
        </p:nvSpPr>
        <p:spPr>
          <a:xfrm>
            <a:off x="7233911" y="6138932"/>
            <a:ext cx="4958089" cy="707886"/>
          </a:xfrm>
          <a:prstGeom prst="rect">
            <a:avLst/>
          </a:prstGeom>
          <a:solidFill>
            <a:srgbClr val="FF9300"/>
          </a:solidFill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FF00"/>
                </a:solidFill>
              </a:rPr>
              <a:t>Coletivo, no chat agora</a:t>
            </a:r>
          </a:p>
        </p:txBody>
      </p:sp>
    </p:spTree>
    <p:extLst>
      <p:ext uri="{BB962C8B-B14F-4D97-AF65-F5344CB8AC3E}">
        <p14:creationId xmlns:p14="http://schemas.microsoft.com/office/powerpoint/2010/main" val="354295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D3F22-6EF0-804C-BB81-A1DD092D5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9300"/>
                </a:solidFill>
              </a:rPr>
              <a:t>Aula “dialogada expositiva”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A97A67-FBE7-734D-9AE3-63AF8F25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53" y="1526590"/>
            <a:ext cx="10515600" cy="1603375"/>
          </a:xfrm>
        </p:spPr>
        <p:txBody>
          <a:bodyPr/>
          <a:lstStyle/>
          <a:p>
            <a:pPr marL="0" indent="0" algn="ctr">
              <a:buNone/>
            </a:pPr>
            <a:br>
              <a:rPr lang="pt-BR" dirty="0">
                <a:solidFill>
                  <a:schemeClr val="bg1"/>
                </a:solidFill>
              </a:rPr>
            </a:br>
            <a:endParaRPr lang="pt-B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CDF198-0874-C942-A26A-64993694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8" y="2852154"/>
            <a:ext cx="3531048" cy="258763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F3A582F-8FD7-5C4F-85D3-DDA3FCC232D5}"/>
              </a:ext>
            </a:extLst>
          </p:cNvPr>
          <p:cNvSpPr txBox="1"/>
          <p:nvPr/>
        </p:nvSpPr>
        <p:spPr>
          <a:xfrm>
            <a:off x="2190263" y="1876105"/>
            <a:ext cx="7980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rgbClr val="FFFF00"/>
                </a:solidFill>
              </a:rPr>
              <a:t>Essa daí é uma aula dialogada-expositiva?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779615-D60F-4643-AA63-7F121F932571}"/>
              </a:ext>
            </a:extLst>
          </p:cNvPr>
          <p:cNvSpPr txBox="1"/>
          <p:nvPr/>
        </p:nvSpPr>
        <p:spPr>
          <a:xfrm>
            <a:off x="1140671" y="3576992"/>
            <a:ext cx="3087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Sim, porque...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FEAFAAC-1D7F-4C4D-9C78-EF6785A50ED3}"/>
              </a:ext>
            </a:extLst>
          </p:cNvPr>
          <p:cNvSpPr txBox="1"/>
          <p:nvPr/>
        </p:nvSpPr>
        <p:spPr>
          <a:xfrm>
            <a:off x="8266673" y="3576992"/>
            <a:ext cx="3162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Não, porque...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BF9ED7-D470-0D48-91B4-B7F74B4C42B5}"/>
              </a:ext>
            </a:extLst>
          </p:cNvPr>
          <p:cNvSpPr txBox="1"/>
          <p:nvPr/>
        </p:nvSpPr>
        <p:spPr>
          <a:xfrm>
            <a:off x="1522644" y="5886819"/>
            <a:ext cx="931543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Dica: dar tempo ao silêncio, ao pensamento</a:t>
            </a:r>
          </a:p>
        </p:txBody>
      </p:sp>
    </p:spTree>
    <p:extLst>
      <p:ext uri="{BB962C8B-B14F-4D97-AF65-F5344CB8AC3E}">
        <p14:creationId xmlns:p14="http://schemas.microsoft.com/office/powerpoint/2010/main" val="2661482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1029</Words>
  <Application>Microsoft Macintosh PowerPoint</Application>
  <PresentationFormat>Widescreen</PresentationFormat>
  <Paragraphs>156</Paragraphs>
  <Slides>21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Aula 10 26/05/2020</vt:lpstr>
      <vt:lpstr>Qual o significado das expressões 1 a 4?  A que se aplicam?</vt:lpstr>
      <vt:lpstr>Qual o significado das expressões 1 a 4?  A que se aplicam?</vt:lpstr>
      <vt:lpstr>Currículo</vt:lpstr>
      <vt:lpstr>Currículo</vt:lpstr>
      <vt:lpstr>Currículo</vt:lpstr>
      <vt:lpstr>BNCC e a definição de currículos (p. 16-17)</vt:lpstr>
      <vt:lpstr>Quais foram as estratégias e recursos didáticos e tecnológicos usadas na disciplina?</vt:lpstr>
      <vt:lpstr>Aula “dialogada expositiva”</vt:lpstr>
      <vt:lpstr>Aula “dialogada expositiva”</vt:lpstr>
      <vt:lpstr>Ensino por Resolução de Problemas, PBL</vt:lpstr>
      <vt:lpstr>Ensino por Investigação</vt:lpstr>
      <vt:lpstr>Apresentação do PowerPoint</vt:lpstr>
      <vt:lpstr>Apresentação do PowerPoint</vt:lpstr>
      <vt:lpstr>Ensino por Investigação</vt:lpstr>
      <vt:lpstr>Sala Invertida</vt:lpstr>
      <vt:lpstr>“Qual a coisa mais importante que você aprendeu nesta aula?”</vt:lpstr>
      <vt:lpstr>Avaliação</vt:lpstr>
      <vt:lpstr>Apresentação do PowerPoint</vt:lpstr>
      <vt:lpstr>Plataformas</vt:lpstr>
      <vt:lpstr>Referências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10 26/05/2020</dc:title>
  <dc:creator>Maria Elice Prestes</dc:creator>
  <cp:lastModifiedBy>Maria Elice Prestes</cp:lastModifiedBy>
  <cp:revision>35</cp:revision>
  <dcterms:created xsi:type="dcterms:W3CDTF">2020-05-26T08:35:08Z</dcterms:created>
  <dcterms:modified xsi:type="dcterms:W3CDTF">2020-05-26T21:40:21Z</dcterms:modified>
</cp:coreProperties>
</file>