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  <p:sldMasterId id="2147483926" r:id="rId2"/>
    <p:sldMasterId id="2147483939" r:id="rId3"/>
  </p:sldMasterIdLst>
  <p:notesMasterIdLst>
    <p:notesMasterId r:id="rId67"/>
  </p:notesMasterIdLst>
  <p:sldIdLst>
    <p:sldId id="689" r:id="rId4"/>
    <p:sldId id="774" r:id="rId5"/>
    <p:sldId id="777" r:id="rId6"/>
    <p:sldId id="772" r:id="rId7"/>
    <p:sldId id="779" r:id="rId8"/>
    <p:sldId id="778" r:id="rId9"/>
    <p:sldId id="776" r:id="rId10"/>
    <p:sldId id="775" r:id="rId11"/>
    <p:sldId id="781" r:id="rId12"/>
    <p:sldId id="782" r:id="rId13"/>
    <p:sldId id="783" r:id="rId14"/>
    <p:sldId id="784" r:id="rId15"/>
    <p:sldId id="785" r:id="rId16"/>
    <p:sldId id="786" r:id="rId17"/>
    <p:sldId id="787" r:id="rId18"/>
    <p:sldId id="788" r:id="rId19"/>
    <p:sldId id="793" r:id="rId20"/>
    <p:sldId id="792" r:id="rId21"/>
    <p:sldId id="791" r:id="rId22"/>
    <p:sldId id="790" r:id="rId23"/>
    <p:sldId id="789" r:id="rId24"/>
    <p:sldId id="797" r:id="rId25"/>
    <p:sldId id="798" r:id="rId26"/>
    <p:sldId id="794" r:id="rId27"/>
    <p:sldId id="795" r:id="rId28"/>
    <p:sldId id="796" r:id="rId29"/>
    <p:sldId id="799" r:id="rId30"/>
    <p:sldId id="800" r:id="rId31"/>
    <p:sldId id="808" r:id="rId32"/>
    <p:sldId id="807" r:id="rId33"/>
    <p:sldId id="801" r:id="rId34"/>
    <p:sldId id="802" r:id="rId35"/>
    <p:sldId id="803" r:id="rId36"/>
    <p:sldId id="804" r:id="rId37"/>
    <p:sldId id="805" r:id="rId38"/>
    <p:sldId id="806" r:id="rId39"/>
    <p:sldId id="812" r:id="rId40"/>
    <p:sldId id="824" r:id="rId41"/>
    <p:sldId id="825" r:id="rId42"/>
    <p:sldId id="826" r:id="rId43"/>
    <p:sldId id="830" r:id="rId44"/>
    <p:sldId id="827" r:id="rId45"/>
    <p:sldId id="819" r:id="rId46"/>
    <p:sldId id="813" r:id="rId47"/>
    <p:sldId id="818" r:id="rId48"/>
    <p:sldId id="816" r:id="rId49"/>
    <p:sldId id="815" r:id="rId50"/>
    <p:sldId id="814" r:id="rId51"/>
    <p:sldId id="831" r:id="rId52"/>
    <p:sldId id="823" r:id="rId53"/>
    <p:sldId id="833" r:id="rId54"/>
    <p:sldId id="832" r:id="rId55"/>
    <p:sldId id="834" r:id="rId56"/>
    <p:sldId id="809" r:id="rId57"/>
    <p:sldId id="810" r:id="rId58"/>
    <p:sldId id="811" r:id="rId59"/>
    <p:sldId id="817" r:id="rId60"/>
    <p:sldId id="836" r:id="rId61"/>
    <p:sldId id="835" r:id="rId62"/>
    <p:sldId id="837" r:id="rId63"/>
    <p:sldId id="820" r:id="rId64"/>
    <p:sldId id="821" r:id="rId65"/>
    <p:sldId id="822" r:id="rId6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E807EA9E-5997-45EB-BF03-CEF83D7A0C96}">
          <p14:sldIdLst>
            <p14:sldId id="689"/>
            <p14:sldId id="774"/>
            <p14:sldId id="777"/>
            <p14:sldId id="772"/>
            <p14:sldId id="779"/>
            <p14:sldId id="778"/>
            <p14:sldId id="776"/>
            <p14:sldId id="775"/>
            <p14:sldId id="781"/>
            <p14:sldId id="782"/>
            <p14:sldId id="783"/>
            <p14:sldId id="784"/>
            <p14:sldId id="785"/>
            <p14:sldId id="786"/>
            <p14:sldId id="787"/>
            <p14:sldId id="788"/>
            <p14:sldId id="793"/>
            <p14:sldId id="792"/>
            <p14:sldId id="791"/>
            <p14:sldId id="790"/>
            <p14:sldId id="789"/>
            <p14:sldId id="797"/>
            <p14:sldId id="798"/>
            <p14:sldId id="794"/>
            <p14:sldId id="795"/>
            <p14:sldId id="796"/>
            <p14:sldId id="799"/>
            <p14:sldId id="800"/>
            <p14:sldId id="808"/>
            <p14:sldId id="807"/>
            <p14:sldId id="801"/>
            <p14:sldId id="802"/>
            <p14:sldId id="803"/>
            <p14:sldId id="804"/>
            <p14:sldId id="805"/>
            <p14:sldId id="806"/>
            <p14:sldId id="812"/>
            <p14:sldId id="824"/>
            <p14:sldId id="825"/>
            <p14:sldId id="826"/>
            <p14:sldId id="830"/>
            <p14:sldId id="827"/>
            <p14:sldId id="819"/>
            <p14:sldId id="813"/>
            <p14:sldId id="818"/>
            <p14:sldId id="816"/>
            <p14:sldId id="815"/>
            <p14:sldId id="814"/>
            <p14:sldId id="831"/>
            <p14:sldId id="823"/>
            <p14:sldId id="833"/>
            <p14:sldId id="832"/>
            <p14:sldId id="834"/>
            <p14:sldId id="809"/>
            <p14:sldId id="810"/>
            <p14:sldId id="811"/>
            <p14:sldId id="817"/>
            <p14:sldId id="836"/>
            <p14:sldId id="835"/>
            <p14:sldId id="837"/>
            <p14:sldId id="820"/>
            <p14:sldId id="821"/>
            <p14:sldId id="8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86B"/>
    <a:srgbClr val="2D3557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EDF25-B926-44CB-B7DE-1F84A7737D15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E5897-75F7-490D-982D-64435EB7F4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58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22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03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558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:a16="http://schemas.microsoft.com/office/drawing/2014/main" xmlns="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99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0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xmlns="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84354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48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53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961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9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147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1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30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572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xmlns="" id="{DFDB7096-87A7-6343-843B-D08F21FF80A7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F034F6A3-6358-614D-AF72-501C872DEAE7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18" name="Imagem 17" descr="Foto em preto e branco de banco de praça&#10;&#10;Descrição gerada automaticamente">
            <a:extLst>
              <a:ext uri="{FF2B5EF4-FFF2-40B4-BE49-F238E27FC236}">
                <a16:creationId xmlns:a16="http://schemas.microsoft.com/office/drawing/2014/main" xmlns="" id="{6CFF4D54-792C-674A-867D-C0CAA69F7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"/>
          <a:stretch/>
        </p:blipFill>
        <p:spPr>
          <a:xfrm>
            <a:off x="0" y="2637888"/>
            <a:ext cx="8204924" cy="4220112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933C108B-2156-D24C-89F7-0049DFA4CADD}"/>
              </a:ext>
            </a:extLst>
          </p:cNvPr>
          <p:cNvSpPr/>
          <p:nvPr userDrawn="1"/>
        </p:nvSpPr>
        <p:spPr>
          <a:xfrm>
            <a:off x="1621243" y="0"/>
            <a:ext cx="7522757" cy="3429000"/>
          </a:xfrm>
          <a:prstGeom prst="rect">
            <a:avLst/>
          </a:prstGeom>
          <a:solidFill>
            <a:srgbClr val="507300">
              <a:alpha val="6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Imagem 22" descr="Desenho de pessoa em pé&#10;&#10;Descrição gerada automaticamente com confiança média">
            <a:extLst>
              <a:ext uri="{FF2B5EF4-FFF2-40B4-BE49-F238E27FC236}">
                <a16:creationId xmlns:a16="http://schemas.microsoft.com/office/drawing/2014/main" xmlns="" id="{21AB8142-5C66-4E43-86F7-855AA17EF3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57" y="220458"/>
            <a:ext cx="1129730" cy="954107"/>
          </a:xfrm>
          <a:prstGeom prst="rect">
            <a:avLst/>
          </a:prstGeom>
        </p:spPr>
      </p:pic>
      <p:pic>
        <p:nvPicPr>
          <p:cNvPr id="24" name="Imagem 2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D5B7721-6CF8-DB42-B50C-621D1C89101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138" y="6406357"/>
            <a:ext cx="664648" cy="260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43" y="10319"/>
            <a:ext cx="7108871" cy="184735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1243" y="1927134"/>
            <a:ext cx="7122082" cy="7107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3E53702D-0A69-B64B-ABF8-561F175B3E36}"/>
              </a:ext>
            </a:extLst>
          </p:cNvPr>
          <p:cNvCxnSpPr>
            <a:cxnSpLocks/>
          </p:cNvCxnSpPr>
          <p:nvPr userDrawn="1"/>
        </p:nvCxnSpPr>
        <p:spPr>
          <a:xfrm>
            <a:off x="1621243" y="1896176"/>
            <a:ext cx="712208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3798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B6B9A66-FBA5-BD4E-B757-909FD84383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965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E98E14E-43E3-3246-812A-62F5ECC7837E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AutoShape 2" descr="GRADUAÇÃO &amp;nbsp;&amp;nbsp;&amp;nbsp;&amp;nbsp;&amp;nbsp; | SERVIÇO DE">
            <a:extLst>
              <a:ext uri="{FF2B5EF4-FFF2-40B4-BE49-F238E27FC236}">
                <a16:creationId xmlns:a16="http://schemas.microsoft.com/office/drawing/2014/main" xmlns="" id="{B577E5E0-61A7-1A40-94FD-C2E6F03349EE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pt-BR">
              <a:solidFill>
                <a:prstClr val="black"/>
              </a:solidFill>
            </a:endParaRPr>
          </a:p>
        </p:txBody>
      </p:sp>
      <p:pic>
        <p:nvPicPr>
          <p:cNvPr id="9" name="Imagem 8" descr="Foto em preto e branco de torre de relógio ao fundo&#10;&#10;Descrição gerada automaticamente">
            <a:extLst>
              <a:ext uri="{FF2B5EF4-FFF2-40B4-BE49-F238E27FC236}">
                <a16:creationId xmlns:a16="http://schemas.microsoft.com/office/drawing/2014/main" xmlns="" id="{F5F7888D-0FF1-ED4E-BC9A-6FB9CE031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9428" b="17928"/>
          <a:stretch/>
        </p:blipFill>
        <p:spPr>
          <a:xfrm>
            <a:off x="0" y="2873532"/>
            <a:ext cx="9144000" cy="40930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0742374-63B9-D947-9005-08EA026EB31D}"/>
              </a:ext>
            </a:extLst>
          </p:cNvPr>
          <p:cNvSpPr/>
          <p:nvPr userDrawn="1"/>
        </p:nvSpPr>
        <p:spPr>
          <a:xfrm>
            <a:off x="2101636" y="0"/>
            <a:ext cx="5992570" cy="3581400"/>
          </a:xfrm>
          <a:prstGeom prst="rect">
            <a:avLst/>
          </a:prstGeom>
          <a:solidFill>
            <a:srgbClr val="5073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45F023F-D8AA-7C43-8C7E-2E1179047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978" y="472460"/>
            <a:ext cx="824251" cy="3225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1636" y="878761"/>
            <a:ext cx="5992570" cy="1519835"/>
          </a:xfrm>
        </p:spPr>
        <p:txBody>
          <a:bodyPr anchor="b">
            <a:no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1636" y="2416563"/>
            <a:ext cx="5992570" cy="439002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pic>
        <p:nvPicPr>
          <p:cNvPr id="15" name="Imagem 1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BE235B00-2454-D64A-8319-16C9DCDA06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0" y="294603"/>
            <a:ext cx="1937856" cy="678248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C1F076F3-938A-C44E-B9F0-A47B81714E92}"/>
              </a:ext>
            </a:extLst>
          </p:cNvPr>
          <p:cNvCxnSpPr>
            <a:cxnSpLocks/>
          </p:cNvCxnSpPr>
          <p:nvPr userDrawn="1"/>
        </p:nvCxnSpPr>
        <p:spPr>
          <a:xfrm>
            <a:off x="2101636" y="2416563"/>
            <a:ext cx="59925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386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4F930531-58C1-004D-A7BD-A9A4EA49DF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431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7E160ED0-FD2C-B94B-A8CA-3753902E0E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15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6" name="Imagem 5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F574C23D-6E28-F248-B9F2-12308D29BE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5385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A64DC118-38FE-E44D-B7CA-37DF6B5D9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64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0906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9BF02923-00B8-C746-A64B-193FA2C622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60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8A1423A6-2DF5-BA40-9A6A-73F13CA836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30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D6434589-B00F-CE43-9F35-767A9E4CFD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777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7" name="Imagem 6" descr="Forma&#10;&#10;Descrição gerada automaticamente com confiança média">
            <a:extLst>
              <a:ext uri="{FF2B5EF4-FFF2-40B4-BE49-F238E27FC236}">
                <a16:creationId xmlns:a16="http://schemas.microsoft.com/office/drawing/2014/main" xmlns="" id="{CFD0CFD9-CA5D-A44C-8D6D-DC67F91B7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639" y="6350956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42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34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91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66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22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06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4D4D-3216-487B-8E65-540BC160B17C}" type="datetimeFigureOut">
              <a:rPr lang="pt-BR" smtClean="0"/>
              <a:t>16/04/2022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2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16/04/2022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89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FFA36C6-EB7F-4247-9DF3-D4B573EF501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16/04/2022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B7E424C-1AE8-654B-95BF-483573C8EE8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4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B91F208-0B52-AE40-9E2B-901966FC5A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pt-BR" i="1" dirty="0" smtClean="0"/>
              <a:t>Luiz Gustavo Nussio, Professor</a:t>
            </a:r>
          </a:p>
          <a:p>
            <a:pPr algn="r"/>
            <a:r>
              <a:rPr lang="pt-BR" i="1" dirty="0" err="1" smtClean="0"/>
              <a:t>Department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Animal </a:t>
            </a:r>
            <a:r>
              <a:rPr lang="pt-BR" i="1" dirty="0" err="1" smtClean="0"/>
              <a:t>Sciences</a:t>
            </a:r>
            <a:endParaRPr lang="pt-BR" i="1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Silage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pt-B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Additives</a:t>
            </a: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769"/>
            <a:ext cx="6444208" cy="588236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39" y="5160521"/>
            <a:ext cx="4236031" cy="170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4158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8" y="980728"/>
            <a:ext cx="8715375" cy="38004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69160"/>
            <a:ext cx="886783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0140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03" y="1209527"/>
            <a:ext cx="9003697" cy="56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986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36712"/>
            <a:ext cx="8880701" cy="468052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5733256"/>
            <a:ext cx="8329284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65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48680"/>
            <a:ext cx="7775938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64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87" y="21095"/>
            <a:ext cx="8296275" cy="66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8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5" y="2780928"/>
            <a:ext cx="8772256" cy="397298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5" y="0"/>
            <a:ext cx="4914900" cy="22574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3320" y="2257425"/>
            <a:ext cx="235267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96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35"/>
            <a:ext cx="4427984" cy="222728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598" y="2038350"/>
            <a:ext cx="60960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73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" y="0"/>
            <a:ext cx="3995936" cy="230659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1961100"/>
            <a:ext cx="5940152" cy="48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43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1" y="0"/>
            <a:ext cx="5517337" cy="292494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8" y="3356992"/>
            <a:ext cx="9084512" cy="350100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6668" y="2995042"/>
            <a:ext cx="215265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49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Silage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additives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95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31"/>
            <a:ext cx="5273044" cy="253887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64904"/>
            <a:ext cx="2478385" cy="39790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1614" y="692696"/>
            <a:ext cx="2727909" cy="172819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1228" y="2587487"/>
            <a:ext cx="5628295" cy="426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03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2838"/>
            <a:ext cx="8296275" cy="24765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25" y="3203611"/>
            <a:ext cx="2724150" cy="33337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55712" y="3645024"/>
            <a:ext cx="7844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ComputerModern-Regular"/>
              </a:rPr>
              <a:t>“Chemical </a:t>
            </a:r>
            <a:r>
              <a:rPr lang="en-US" dirty="0">
                <a:latin typeface="ComputerModern-Regular"/>
              </a:rPr>
              <a:t>additives should provide </a:t>
            </a:r>
            <a:r>
              <a:rPr lang="en-US" dirty="0" smtClean="0">
                <a:latin typeface="ComputerModern-Regular"/>
              </a:rPr>
              <a:t>a more </a:t>
            </a:r>
            <a:r>
              <a:rPr lang="en-US" dirty="0">
                <a:latin typeface="ComputerModern-Regular"/>
              </a:rPr>
              <a:t>consistent return on investment than </a:t>
            </a:r>
            <a:r>
              <a:rPr lang="en-US" dirty="0" smtClean="0">
                <a:latin typeface="ComputerModern-Regular"/>
              </a:rPr>
              <a:t>inoculants because </a:t>
            </a:r>
            <a:r>
              <a:rPr lang="en-US" dirty="0">
                <a:latin typeface="ComputerModern-Regular"/>
              </a:rPr>
              <a:t>chemical additives are less dependent on </a:t>
            </a:r>
            <a:r>
              <a:rPr lang="en-US" dirty="0" smtClean="0">
                <a:latin typeface="ComputerModern-Regular"/>
              </a:rPr>
              <a:t>biological processes </a:t>
            </a:r>
            <a:r>
              <a:rPr lang="en-US" dirty="0">
                <a:latin typeface="ComputerModern-Regular"/>
              </a:rPr>
              <a:t>during ensiling. However, the </a:t>
            </a:r>
            <a:r>
              <a:rPr lang="en-US" dirty="0" smtClean="0">
                <a:latin typeface="ComputerModern-Regular"/>
              </a:rPr>
              <a:t>higher initial </a:t>
            </a:r>
            <a:r>
              <a:rPr lang="en-US" dirty="0">
                <a:latin typeface="ComputerModern-Regular"/>
              </a:rPr>
              <a:t>cost compared with that of inoculants may </a:t>
            </a:r>
            <a:r>
              <a:rPr lang="en-US" dirty="0" smtClean="0">
                <a:latin typeface="ComputerModern-Regular"/>
              </a:rPr>
              <a:t>be a </a:t>
            </a:r>
            <a:r>
              <a:rPr lang="en-US" dirty="0">
                <a:latin typeface="ComputerModern-Regular"/>
              </a:rPr>
              <a:t>barrier to adoption by </a:t>
            </a:r>
            <a:r>
              <a:rPr lang="en-US" dirty="0" smtClean="0">
                <a:latin typeface="ComputerModern-Regular"/>
              </a:rPr>
              <a:t>producers.</a:t>
            </a:r>
          </a:p>
          <a:p>
            <a:pPr algn="just"/>
            <a:endParaRPr lang="en-US" dirty="0">
              <a:latin typeface="ComputerModern-Regular"/>
            </a:endParaRPr>
          </a:p>
          <a:p>
            <a:pPr algn="just"/>
            <a:r>
              <a:rPr lang="en-US" dirty="0" smtClean="0">
                <a:latin typeface="ComputerModern-Regular"/>
              </a:rPr>
              <a:t>Thus</a:t>
            </a:r>
            <a:r>
              <a:rPr lang="en-US" dirty="0">
                <a:latin typeface="ComputerModern-Regular"/>
              </a:rPr>
              <a:t>, finding </a:t>
            </a:r>
            <a:r>
              <a:rPr lang="en-US" dirty="0" smtClean="0">
                <a:latin typeface="ComputerModern-Regular"/>
              </a:rPr>
              <a:t>new compounds </a:t>
            </a:r>
            <a:r>
              <a:rPr lang="en-US" dirty="0">
                <a:latin typeface="ComputerModern-Regular"/>
              </a:rPr>
              <a:t>or mixtures of the current ones that lower</a:t>
            </a:r>
          </a:p>
          <a:p>
            <a:pPr algn="just"/>
            <a:r>
              <a:rPr lang="en-US" dirty="0">
                <a:latin typeface="ComputerModern-Regular"/>
              </a:rPr>
              <a:t>product cost while maintaining good antifungal </a:t>
            </a:r>
            <a:r>
              <a:rPr lang="en-US" dirty="0" smtClean="0">
                <a:latin typeface="ComputerModern-Regular"/>
              </a:rPr>
              <a:t>activity is </a:t>
            </a:r>
            <a:r>
              <a:rPr lang="en-US" dirty="0">
                <a:latin typeface="ComputerModern-Regular"/>
              </a:rPr>
              <a:t>of the greatest importance</a:t>
            </a:r>
            <a:r>
              <a:rPr lang="en-US" dirty="0" smtClean="0">
                <a:latin typeface="ComputerModern-Regular"/>
              </a:rPr>
              <a:t>.”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88432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30" y="1340768"/>
            <a:ext cx="8744940" cy="417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36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0" y="1516492"/>
            <a:ext cx="1777765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985677" y="1008584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Silo</a:t>
            </a:r>
            <a:endParaRPr lang="pt-BR" sz="24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860333" y="104973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Animal</a:t>
            </a:r>
            <a:endParaRPr lang="pt-BR" sz="2400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7365244" y="971558"/>
            <a:ext cx="1776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Environment</a:t>
            </a:r>
            <a:endParaRPr lang="pt-BR" sz="2400" dirty="0"/>
          </a:p>
        </p:txBody>
      </p:sp>
      <p:sp>
        <p:nvSpPr>
          <p:cNvPr id="17" name="Retângulo 16"/>
          <p:cNvSpPr/>
          <p:nvPr/>
        </p:nvSpPr>
        <p:spPr>
          <a:xfrm>
            <a:off x="1832912" y="1537175"/>
            <a:ext cx="1407494" cy="4248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3314668" y="1516492"/>
            <a:ext cx="1287127" cy="42484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4658155" y="1524981"/>
            <a:ext cx="1287127" cy="42484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6138698" y="1516492"/>
            <a:ext cx="1287127" cy="42484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7609737" y="1517857"/>
            <a:ext cx="1287127" cy="42484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5649690" y="981079"/>
            <a:ext cx="1826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Meat</a:t>
            </a:r>
            <a:r>
              <a:rPr lang="pt-BR" sz="2400" dirty="0" smtClean="0"/>
              <a:t> &amp; </a:t>
            </a:r>
            <a:r>
              <a:rPr lang="pt-BR" sz="2400" dirty="0" err="1" smtClean="0"/>
              <a:t>Milk</a:t>
            </a:r>
            <a:endParaRPr lang="pt-BR" sz="24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1725810" y="1516492"/>
            <a:ext cx="15841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Aerobic</a:t>
            </a:r>
            <a:r>
              <a:rPr lang="pt-BR" sz="2400" dirty="0" smtClean="0"/>
              <a:t> </a:t>
            </a:r>
            <a:r>
              <a:rPr lang="pt-BR" sz="2400" dirty="0" err="1" smtClean="0"/>
              <a:t>stability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DM </a:t>
            </a:r>
            <a:r>
              <a:rPr lang="pt-BR" sz="2400" dirty="0" err="1" smtClean="0"/>
              <a:t>recovery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err="1" smtClean="0"/>
              <a:t>Heat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err="1" smtClean="0"/>
              <a:t>Yeasts</a:t>
            </a:r>
            <a:endParaRPr lang="pt-BR" sz="24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-67682" y="1554895"/>
            <a:ext cx="19225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Fermentation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DM </a:t>
            </a:r>
            <a:r>
              <a:rPr lang="pt-BR" sz="2400" dirty="0" err="1" smtClean="0"/>
              <a:t>recovery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Microbial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/>
              <a:t>c</a:t>
            </a:r>
            <a:r>
              <a:rPr lang="pt-BR" sz="2400" dirty="0" err="1" smtClean="0"/>
              <a:t>hemical</a:t>
            </a:r>
            <a:r>
              <a:rPr lang="pt-BR" sz="2400" dirty="0" smtClean="0"/>
              <a:t> profile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err="1" smtClean="0"/>
              <a:t>Volatile</a:t>
            </a:r>
            <a:endParaRPr lang="pt-BR" sz="24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166143" y="1501541"/>
            <a:ext cx="15841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ADG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err="1" smtClean="0"/>
              <a:t>Milk</a:t>
            </a:r>
            <a:r>
              <a:rPr lang="pt-BR" sz="2400" dirty="0" smtClean="0"/>
              <a:t> </a:t>
            </a:r>
            <a:r>
              <a:rPr lang="pt-BR" sz="2400" dirty="0" err="1" smtClean="0"/>
              <a:t>Yield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Health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err="1" smtClean="0"/>
              <a:t>Probiotic</a:t>
            </a:r>
            <a:endParaRPr lang="pt-BR" sz="24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4494962" y="1526679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Feed</a:t>
            </a:r>
            <a:r>
              <a:rPr lang="pt-BR" sz="2400" dirty="0" smtClean="0"/>
              <a:t> </a:t>
            </a:r>
            <a:r>
              <a:rPr lang="pt-BR" sz="2400" dirty="0" err="1"/>
              <a:t>c</a:t>
            </a:r>
            <a:r>
              <a:rPr lang="pt-BR" sz="2400" dirty="0" err="1" smtClean="0"/>
              <a:t>onversion</a:t>
            </a:r>
            <a:endParaRPr lang="pt-BR" sz="24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5990173" y="153959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Mycotoxin</a:t>
            </a:r>
            <a:endParaRPr lang="pt-BR" sz="2400" dirty="0" smtClean="0"/>
          </a:p>
        </p:txBody>
      </p:sp>
      <p:sp>
        <p:nvSpPr>
          <p:cNvPr id="29" name="CaixaDeTexto 28"/>
          <p:cNvSpPr txBox="1"/>
          <p:nvPr/>
        </p:nvSpPr>
        <p:spPr>
          <a:xfrm>
            <a:off x="7461212" y="153717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GHG</a:t>
            </a:r>
            <a:endParaRPr lang="pt-BR" sz="24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4531895" y="2536987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ROFC</a:t>
            </a:r>
            <a:endParaRPr lang="pt-BR" sz="24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7448806" y="2062726"/>
            <a:ext cx="1584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Water</a:t>
            </a:r>
            <a:endParaRPr lang="pt-BR" sz="2400" dirty="0" smtClean="0"/>
          </a:p>
          <a:p>
            <a:pPr algn="ctr"/>
            <a:r>
              <a:rPr lang="pt-BR" sz="2400" dirty="0" err="1" smtClean="0"/>
              <a:t>Fooprint</a:t>
            </a:r>
            <a:endParaRPr lang="pt-BR" sz="24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5968263" y="2116751"/>
            <a:ext cx="1584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Carcass</a:t>
            </a:r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endParaRPr lang="pt-BR" sz="2400" dirty="0" smtClean="0"/>
          </a:p>
        </p:txBody>
      </p:sp>
      <p:sp>
        <p:nvSpPr>
          <p:cNvPr id="33" name="CaixaDeTexto 32"/>
          <p:cNvSpPr txBox="1"/>
          <p:nvPr/>
        </p:nvSpPr>
        <p:spPr>
          <a:xfrm>
            <a:off x="5987523" y="2689663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Fat profile</a:t>
            </a:r>
          </a:p>
          <a:p>
            <a:pPr algn="ctr"/>
            <a:endParaRPr lang="pt-BR" sz="2400" dirty="0"/>
          </a:p>
          <a:p>
            <a:pPr algn="ctr"/>
            <a:r>
              <a:rPr lang="pt-BR" sz="2400" dirty="0" smtClean="0"/>
              <a:t>FCM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7480971" y="306461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Pollution</a:t>
            </a:r>
            <a:endParaRPr lang="pt-BR" sz="2400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7441151" y="3697175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err="1" smtClean="0"/>
              <a:t>Effluent</a:t>
            </a:r>
            <a:endParaRPr lang="pt-BR" sz="24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323528" y="159246"/>
            <a:ext cx="769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err="1" smtClean="0"/>
              <a:t>Silage</a:t>
            </a:r>
            <a:r>
              <a:rPr lang="pt-BR" sz="2800" dirty="0" smtClean="0"/>
              <a:t> </a:t>
            </a:r>
            <a:r>
              <a:rPr lang="pt-BR" sz="2800" dirty="0" err="1" smtClean="0"/>
              <a:t>additives</a:t>
            </a:r>
            <a:r>
              <a:rPr lang="pt-BR" sz="2800" dirty="0" smtClean="0"/>
              <a:t> = </a:t>
            </a:r>
            <a:r>
              <a:rPr lang="pt-BR" sz="2800" dirty="0" err="1" smtClean="0"/>
              <a:t>Return</a:t>
            </a:r>
            <a:r>
              <a:rPr lang="pt-BR" sz="2800" dirty="0" smtClean="0"/>
              <a:t> </a:t>
            </a:r>
            <a:r>
              <a:rPr lang="pt-BR" sz="2800" dirty="0" err="1" smtClean="0"/>
              <a:t>on</a:t>
            </a:r>
            <a:r>
              <a:rPr lang="pt-BR" sz="2800" dirty="0" smtClean="0"/>
              <a:t> </a:t>
            </a:r>
            <a:r>
              <a:rPr lang="pt-BR" sz="2800" dirty="0" err="1" smtClean="0"/>
              <a:t>investments</a:t>
            </a:r>
            <a:r>
              <a:rPr lang="pt-BR" sz="2800" dirty="0" smtClean="0"/>
              <a:t> (ROI)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090657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78" y="151701"/>
            <a:ext cx="2883477" cy="70138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05" y="980728"/>
            <a:ext cx="5104567" cy="57606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33" y="1662818"/>
            <a:ext cx="6912851" cy="507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698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619522"/>
            <a:ext cx="6048672" cy="526932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16632"/>
            <a:ext cx="3171825" cy="7715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5" y="980728"/>
            <a:ext cx="510456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96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44824"/>
            <a:ext cx="6808345" cy="501317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678" y="151701"/>
            <a:ext cx="2883477" cy="7013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5" y="980728"/>
            <a:ext cx="510456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93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1" y="1052736"/>
            <a:ext cx="912234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27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94720" cy="16288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42255"/>
            <a:ext cx="8898637" cy="269917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1" y="4509120"/>
            <a:ext cx="8649269" cy="64807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289" y="5298717"/>
            <a:ext cx="8617491" cy="65554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289" y="5954266"/>
            <a:ext cx="8642774" cy="71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5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7" y="1052736"/>
            <a:ext cx="9202622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316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0488"/>
            <a:ext cx="8231224" cy="602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9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88251"/>
            <a:ext cx="8458094" cy="596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49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07882"/>
            <a:ext cx="8172401" cy="615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242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4583"/>
            <a:ext cx="8316416" cy="653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00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21696"/>
            <a:ext cx="9143999" cy="58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543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2384"/>
            <a:ext cx="9144000" cy="586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357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666823"/>
            <a:ext cx="9036496" cy="519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40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0" y="937471"/>
            <a:ext cx="8733454" cy="59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4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2800" i="1" dirty="0" err="1" smtClean="0"/>
              <a:t>Hay</a:t>
            </a:r>
            <a:r>
              <a:rPr lang="pt-BR" sz="2800" i="1" dirty="0" smtClean="0"/>
              <a:t> </a:t>
            </a:r>
            <a:r>
              <a:rPr lang="pt-BR" sz="2800" i="1" dirty="0" err="1" smtClean="0"/>
              <a:t>additives</a:t>
            </a:r>
            <a:r>
              <a:rPr lang="pt-BR" sz="2800" i="1" dirty="0" smtClean="0"/>
              <a:t>/</a:t>
            </a:r>
            <a:r>
              <a:rPr lang="pt-BR" sz="2800" i="1" dirty="0" err="1" smtClean="0"/>
              <a:t>preservatives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3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Sequence of drying for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8928992" cy="5046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971600" y="26064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err="1" smtClean="0"/>
              <a:t>Kinetics</a:t>
            </a:r>
            <a:r>
              <a:rPr lang="pt-BR" sz="3600" dirty="0" smtClean="0"/>
              <a:t> </a:t>
            </a:r>
            <a:r>
              <a:rPr lang="pt-BR" sz="3600" dirty="0" err="1" smtClean="0"/>
              <a:t>of</a:t>
            </a:r>
            <a:r>
              <a:rPr lang="pt-BR" sz="3600" dirty="0" smtClean="0"/>
              <a:t> </a:t>
            </a:r>
            <a:r>
              <a:rPr lang="pt-BR" sz="3600" dirty="0" err="1" smtClean="0"/>
              <a:t>hay</a:t>
            </a:r>
            <a:r>
              <a:rPr lang="pt-BR" sz="3600" dirty="0" smtClean="0"/>
              <a:t> </a:t>
            </a:r>
            <a:r>
              <a:rPr lang="pt-BR" sz="3600" dirty="0" err="1" smtClean="0"/>
              <a:t>drying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3231259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www.researchgate.net/profile/Ken-Coffey/publication/240634647/figure/fig1/AS:298637532909569@1448212144231/Internal-bale-temperature-versus-storage-time-curves-for-conventional-rectangular-bales_W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5" y="1092222"/>
            <a:ext cx="803226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4039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88640"/>
            <a:ext cx="5544616" cy="487027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4844274"/>
            <a:ext cx="3687688" cy="201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3391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www.researchgate.net/profile/Ken-Coffey/publication/240634647/figure/fig2/AS:298637532909570@1448212144258/Internal-bale-temperature-versus-time-curves-for-conventional-rectangular-bales-of_W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"/>
            <a:ext cx="8037108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321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www.researchgate.net/profile/Ken-Coffey/publication/240634647/figure/fig5/AS:298637532909578@1448212144464/Dry-matter-recovery-from-small-conventional-bales-of-alfalfa-and-bermudagrass-hays-made_W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1" y="32725"/>
            <a:ext cx="8241594" cy="634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024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www.researchgate.net/profile/Ken-Coffey/publication/240634647/figure/fig4/AS:298637532909572@1448212144304/Relationship-between-heating-degree-days-86-o-F-a-numerical-index-that-integrates-the_W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" y="10886"/>
            <a:ext cx="8226524" cy="629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275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88640"/>
            <a:ext cx="8201374" cy="547260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108520" y="5877272"/>
            <a:ext cx="102251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https://</a:t>
            </a:r>
            <a:r>
              <a:rPr lang="pt-BR" dirty="0" smtClean="0"/>
              <a:t>www.gov.mb.ca/agriculture/crops/crop-management/forages/pubs/additives_cfia_list.pdf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8035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96" y="980728"/>
            <a:ext cx="8515350" cy="31146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43" y="4061056"/>
            <a:ext cx="860107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683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19" y="332656"/>
            <a:ext cx="7944883" cy="295232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19" y="3429000"/>
            <a:ext cx="875257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00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35" y="1628800"/>
            <a:ext cx="875493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82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4" y="0"/>
            <a:ext cx="6543675" cy="35528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700" y="3451872"/>
            <a:ext cx="5924444" cy="340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96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08720"/>
            <a:ext cx="8873341" cy="4968552"/>
          </a:xfrm>
          <a:prstGeom prst="rect">
            <a:avLst/>
          </a:prstGeom>
        </p:spPr>
      </p:pic>
      <p:sp>
        <p:nvSpPr>
          <p:cNvPr id="4" name="Forma livre 3"/>
          <p:cNvSpPr/>
          <p:nvPr/>
        </p:nvSpPr>
        <p:spPr>
          <a:xfrm>
            <a:off x="1295400" y="716344"/>
            <a:ext cx="5125078" cy="982381"/>
          </a:xfrm>
          <a:custGeom>
            <a:avLst/>
            <a:gdLst>
              <a:gd name="connsiteX0" fmla="*/ 0 w 5125078"/>
              <a:gd name="connsiteY0" fmla="*/ 905621 h 982381"/>
              <a:gd name="connsiteX1" fmla="*/ 1175657 w 5125078"/>
              <a:gd name="connsiteY1" fmla="*/ 187163 h 982381"/>
              <a:gd name="connsiteX2" fmla="*/ 2155371 w 5125078"/>
              <a:gd name="connsiteY2" fmla="*/ 2106 h 982381"/>
              <a:gd name="connsiteX3" fmla="*/ 3124200 w 5125078"/>
              <a:gd name="connsiteY3" fmla="*/ 100078 h 982381"/>
              <a:gd name="connsiteX4" fmla="*/ 3799114 w 5125078"/>
              <a:gd name="connsiteY4" fmla="*/ 296021 h 982381"/>
              <a:gd name="connsiteX5" fmla="*/ 5040086 w 5125078"/>
              <a:gd name="connsiteY5" fmla="*/ 938278 h 982381"/>
              <a:gd name="connsiteX6" fmla="*/ 5018314 w 5125078"/>
              <a:gd name="connsiteY6" fmla="*/ 927392 h 982381"/>
              <a:gd name="connsiteX7" fmla="*/ 5018314 w 5125078"/>
              <a:gd name="connsiteY7" fmla="*/ 927392 h 98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5078" h="982381">
                <a:moveTo>
                  <a:pt x="0" y="905621"/>
                </a:moveTo>
                <a:cubicBezTo>
                  <a:pt x="408214" y="621685"/>
                  <a:pt x="816429" y="337749"/>
                  <a:pt x="1175657" y="187163"/>
                </a:cubicBezTo>
                <a:cubicBezTo>
                  <a:pt x="1534885" y="36577"/>
                  <a:pt x="1830614" y="16620"/>
                  <a:pt x="2155371" y="2106"/>
                </a:cubicBezTo>
                <a:cubicBezTo>
                  <a:pt x="2480128" y="-12408"/>
                  <a:pt x="2850243" y="51092"/>
                  <a:pt x="3124200" y="100078"/>
                </a:cubicBezTo>
                <a:cubicBezTo>
                  <a:pt x="3398157" y="149064"/>
                  <a:pt x="3479800" y="156321"/>
                  <a:pt x="3799114" y="296021"/>
                </a:cubicBezTo>
                <a:cubicBezTo>
                  <a:pt x="4118428" y="435721"/>
                  <a:pt x="4836886" y="833050"/>
                  <a:pt x="5040086" y="938278"/>
                </a:cubicBezTo>
                <a:cubicBezTo>
                  <a:pt x="5243286" y="1043506"/>
                  <a:pt x="5018314" y="927392"/>
                  <a:pt x="5018314" y="927392"/>
                </a:cubicBezTo>
                <a:lnTo>
                  <a:pt x="5018314" y="927392"/>
                </a:lnTo>
              </a:path>
            </a:pathLst>
          </a:cu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0885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cms-static.wehaacdn.com/hayandforage-com/images/2003-HFG-8-fig6.41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8566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333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700808"/>
            <a:ext cx="8603679" cy="455204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5" y="287238"/>
            <a:ext cx="7841357" cy="126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371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908720"/>
            <a:ext cx="8431482" cy="403244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5445224"/>
            <a:ext cx="1790700" cy="9239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55576" y="1372044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21                 43                  66                  88                110                 132             154 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509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Summary of heating during hay storage, including recommended actions at various hay temperatures, what is causing the temperature increase, and what is happening as a result of the heat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63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0787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270441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www.thebeefsite.com/articles/contents/on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250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198" y="-9939"/>
            <a:ext cx="4200525" cy="29622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25484"/>
            <a:ext cx="813435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7973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061" y="6165304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https://harvesttec.com/wp-content/uploads/2021/12/Heat1-300x2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2137"/>
            <a:ext cx="5212523" cy="390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https://harvesttec.com/wp-content/uploads/2021/12/Heat2-300x26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516" y="1"/>
            <a:ext cx="4870484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14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here to mount tanks on bal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9"/>
            <a:ext cx="9168341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039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Round and square bal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3628"/>
            <a:ext cx="9143999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181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52736"/>
            <a:ext cx="8793977" cy="482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628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73" y="857965"/>
            <a:ext cx="8732507" cy="413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14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691680" y="5013176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/>
              <a:t>https://youtu.be/5E-XBN72068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95536" y="4509120"/>
            <a:ext cx="7308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 smtClean="0"/>
              <a:t>Return</a:t>
            </a:r>
            <a:r>
              <a:rPr lang="pt-BR" sz="2400" b="1" dirty="0" smtClean="0"/>
              <a:t> Over </a:t>
            </a:r>
            <a:r>
              <a:rPr lang="pt-BR" sz="2400" b="1" dirty="0" err="1" smtClean="0"/>
              <a:t>Investment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Chemical</a:t>
            </a:r>
            <a:r>
              <a:rPr lang="pt-BR" sz="2400" b="1" dirty="0" smtClean="0"/>
              <a:t> </a:t>
            </a:r>
            <a:r>
              <a:rPr lang="pt-BR" sz="2400" b="1" dirty="0" err="1" smtClean="0"/>
              <a:t>Preservatives</a:t>
            </a:r>
            <a:r>
              <a:rPr lang="pt-BR" sz="2400" b="1" dirty="0" smtClean="0"/>
              <a:t> for </a:t>
            </a:r>
            <a:r>
              <a:rPr lang="pt-BR" sz="2400" b="1" dirty="0" err="1" smtClean="0"/>
              <a:t>Hay</a:t>
            </a:r>
            <a:endParaRPr lang="pt-BR" sz="24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49" y="1148643"/>
            <a:ext cx="90487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86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101" y="1556792"/>
            <a:ext cx="8576372" cy="406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939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40"/>
            <a:ext cx="5652120" cy="190778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7" y="2276872"/>
            <a:ext cx="8982051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51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HayPreservative_Table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94546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259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BC vrs, oth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0203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-38072" y="4738734"/>
            <a:ext cx="43366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</a:rPr>
              <a:t>Treated 16% to 22% </a:t>
            </a:r>
            <a:r>
              <a:rPr lang="en-US" dirty="0" smtClean="0">
                <a:solidFill>
                  <a:srgbClr val="333333"/>
                </a:solidFill>
                <a:latin typeface="Calibri Light" panose="020F0302020204030204" pitchFamily="34" charset="0"/>
              </a:rPr>
              <a:t>Untreated </a:t>
            </a:r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</a:rPr>
              <a:t>16% to 22%</a:t>
            </a:r>
            <a:endParaRPr lang="pt-BR" dirty="0"/>
          </a:p>
        </p:txBody>
      </p:sp>
      <p:pic>
        <p:nvPicPr>
          <p:cNvPr id="20484" name="Picture 4" descr="http://www.pfc-eu.com/uploads/kcfinder/image/16-22%25%20Treate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6217"/>
            <a:ext cx="1763688" cy="171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www.pfc-eu.com/uploads/kcfinder/image/16-22%25%20Untreat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033" y="5163955"/>
            <a:ext cx="2200346" cy="165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4538054" y="4738734"/>
            <a:ext cx="4654031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Treated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26% </a:t>
            </a:r>
            <a:r>
              <a:rPr kumimoji="0" lang="pt-BR" sz="1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to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30%          </a:t>
            </a:r>
            <a:r>
              <a:rPr kumimoji="0" lang="pt-BR" sz="1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Untreated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26% </a:t>
            </a:r>
            <a:r>
              <a:rPr kumimoji="0" lang="pt-BR" sz="18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to</a:t>
            </a:r>
            <a:r>
              <a:rPr kumimoji="0" lang="pt-BR" sz="1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30%</a:t>
            </a:r>
            <a:endParaRPr kumimoji="0" lang="pt-B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 </a:t>
            </a:r>
            <a:r>
              <a:rPr kumimoji="0" lang="pt-BR" sz="9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 Neue"/>
              </a:rPr>
              <a:t> </a:t>
            </a:r>
            <a:endParaRPr kumimoji="0" lang="pt-BR" sz="99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Helvetica Neue"/>
            </a:endParaRPr>
          </a:p>
        </p:txBody>
      </p:sp>
      <p:pic>
        <p:nvPicPr>
          <p:cNvPr id="20488" name="Picture 8" descr="http://www.pfc-eu.com/uploads/kcfinder/image/27-30%25%20Treate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709" y="5137717"/>
            <a:ext cx="2306556" cy="172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9" name="Picture 9" descr="http://www.pfc-eu.com/uploads/kcfinder/image/27-30%25%20Untreate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610" y="5100667"/>
            <a:ext cx="2299389" cy="172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693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16699"/>
            <a:ext cx="6800850" cy="185737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99" y="2204864"/>
            <a:ext cx="4527175" cy="381642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5751" y="2204864"/>
            <a:ext cx="4398247" cy="386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595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094" y="116632"/>
            <a:ext cx="685905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4334"/>
            <a:ext cx="5760640" cy="71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906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980728"/>
            <a:ext cx="8719763" cy="539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0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6752"/>
            <a:ext cx="9251035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42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462" y="116632"/>
            <a:ext cx="781538" cy="65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farmwest.com/wp-content/uploads/2020/08/Making-good-corn-silage-Figure-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0"/>
            <a:ext cx="3456384" cy="688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758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7882</TotalTime>
  <Words>174</Words>
  <Application>Microsoft Office PowerPoint</Application>
  <PresentationFormat>Apresentação na tela (4:3)</PresentationFormat>
  <Paragraphs>58</Paragraphs>
  <Slides>63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63</vt:i4>
      </vt:variant>
    </vt:vector>
  </HeadingPairs>
  <TitlesOfParts>
    <vt:vector size="71" baseType="lpstr">
      <vt:lpstr>Arial</vt:lpstr>
      <vt:lpstr>Calibri</vt:lpstr>
      <vt:lpstr>Calibri Light</vt:lpstr>
      <vt:lpstr>ComputerModern-Regular</vt:lpstr>
      <vt:lpstr>Helvetica Neue</vt:lpstr>
      <vt:lpstr>Office Theme</vt:lpstr>
      <vt:lpstr>Tema do Office</vt:lpstr>
      <vt:lpstr>1_Tema do Office</vt:lpstr>
      <vt:lpstr> Silage &amp; Hay Additives</vt:lpstr>
      <vt:lpstr>Silage additives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Hay additives/preservatives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Gustavo Nussio</dc:creator>
  <cp:lastModifiedBy>Nussio</cp:lastModifiedBy>
  <cp:revision>375</cp:revision>
  <dcterms:created xsi:type="dcterms:W3CDTF">2019-09-24T14:23:28Z</dcterms:created>
  <dcterms:modified xsi:type="dcterms:W3CDTF">2022-04-16T22:35:08Z</dcterms:modified>
</cp:coreProperties>
</file>