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26" r:id="rId2"/>
    <p:sldMasterId id="2147483939" r:id="rId3"/>
  </p:sldMasterIdLst>
  <p:notesMasterIdLst>
    <p:notesMasterId r:id="rId67"/>
  </p:notesMasterIdLst>
  <p:sldIdLst>
    <p:sldId id="689" r:id="rId4"/>
    <p:sldId id="774" r:id="rId5"/>
    <p:sldId id="777" r:id="rId6"/>
    <p:sldId id="772" r:id="rId7"/>
    <p:sldId id="779" r:id="rId8"/>
    <p:sldId id="778" r:id="rId9"/>
    <p:sldId id="776" r:id="rId10"/>
    <p:sldId id="775" r:id="rId11"/>
    <p:sldId id="781" r:id="rId12"/>
    <p:sldId id="782" r:id="rId13"/>
    <p:sldId id="783" r:id="rId14"/>
    <p:sldId id="784" r:id="rId15"/>
    <p:sldId id="785" r:id="rId16"/>
    <p:sldId id="786" r:id="rId17"/>
    <p:sldId id="787" r:id="rId18"/>
    <p:sldId id="788" r:id="rId19"/>
    <p:sldId id="793" r:id="rId20"/>
    <p:sldId id="792" r:id="rId21"/>
    <p:sldId id="791" r:id="rId22"/>
    <p:sldId id="790" r:id="rId23"/>
    <p:sldId id="789" r:id="rId24"/>
    <p:sldId id="797" r:id="rId25"/>
    <p:sldId id="798" r:id="rId26"/>
    <p:sldId id="794" r:id="rId27"/>
    <p:sldId id="795" r:id="rId28"/>
    <p:sldId id="796" r:id="rId29"/>
    <p:sldId id="799" r:id="rId30"/>
    <p:sldId id="800" r:id="rId31"/>
    <p:sldId id="808" r:id="rId32"/>
    <p:sldId id="807" r:id="rId33"/>
    <p:sldId id="801" r:id="rId34"/>
    <p:sldId id="802" r:id="rId35"/>
    <p:sldId id="803" r:id="rId36"/>
    <p:sldId id="804" r:id="rId37"/>
    <p:sldId id="805" r:id="rId38"/>
    <p:sldId id="806" r:id="rId39"/>
    <p:sldId id="812" r:id="rId40"/>
    <p:sldId id="824" r:id="rId41"/>
    <p:sldId id="825" r:id="rId42"/>
    <p:sldId id="826" r:id="rId43"/>
    <p:sldId id="830" r:id="rId44"/>
    <p:sldId id="827" r:id="rId45"/>
    <p:sldId id="819" r:id="rId46"/>
    <p:sldId id="813" r:id="rId47"/>
    <p:sldId id="818" r:id="rId48"/>
    <p:sldId id="816" r:id="rId49"/>
    <p:sldId id="815" r:id="rId50"/>
    <p:sldId id="814" r:id="rId51"/>
    <p:sldId id="831" r:id="rId52"/>
    <p:sldId id="823" r:id="rId53"/>
    <p:sldId id="833" r:id="rId54"/>
    <p:sldId id="832" r:id="rId55"/>
    <p:sldId id="834" r:id="rId56"/>
    <p:sldId id="809" r:id="rId57"/>
    <p:sldId id="810" r:id="rId58"/>
    <p:sldId id="811" r:id="rId59"/>
    <p:sldId id="817" r:id="rId60"/>
    <p:sldId id="836" r:id="rId61"/>
    <p:sldId id="835" r:id="rId62"/>
    <p:sldId id="837" r:id="rId63"/>
    <p:sldId id="820" r:id="rId64"/>
    <p:sldId id="821" r:id="rId65"/>
    <p:sldId id="822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07EA9E-5997-45EB-BF03-CEF83D7A0C96}">
          <p14:sldIdLst>
            <p14:sldId id="689"/>
            <p14:sldId id="774"/>
            <p14:sldId id="777"/>
            <p14:sldId id="772"/>
            <p14:sldId id="779"/>
            <p14:sldId id="778"/>
            <p14:sldId id="776"/>
            <p14:sldId id="775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93"/>
            <p14:sldId id="792"/>
            <p14:sldId id="791"/>
            <p14:sldId id="790"/>
            <p14:sldId id="789"/>
            <p14:sldId id="797"/>
            <p14:sldId id="798"/>
            <p14:sldId id="794"/>
            <p14:sldId id="795"/>
            <p14:sldId id="796"/>
            <p14:sldId id="799"/>
            <p14:sldId id="800"/>
            <p14:sldId id="808"/>
            <p14:sldId id="807"/>
            <p14:sldId id="801"/>
            <p14:sldId id="802"/>
            <p14:sldId id="803"/>
            <p14:sldId id="804"/>
            <p14:sldId id="805"/>
            <p14:sldId id="806"/>
            <p14:sldId id="812"/>
            <p14:sldId id="824"/>
            <p14:sldId id="825"/>
            <p14:sldId id="826"/>
            <p14:sldId id="830"/>
            <p14:sldId id="827"/>
            <p14:sldId id="819"/>
            <p14:sldId id="813"/>
            <p14:sldId id="818"/>
            <p14:sldId id="816"/>
            <p14:sldId id="815"/>
            <p14:sldId id="814"/>
            <p14:sldId id="831"/>
            <p14:sldId id="823"/>
            <p14:sldId id="833"/>
            <p14:sldId id="832"/>
            <p14:sldId id="834"/>
            <p14:sldId id="809"/>
            <p14:sldId id="810"/>
            <p14:sldId id="811"/>
            <p14:sldId id="817"/>
            <p14:sldId id="836"/>
            <p14:sldId id="835"/>
            <p14:sldId id="837"/>
            <p14:sldId id="820"/>
            <p14:sldId id="821"/>
            <p14:sldId id="8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6B"/>
    <a:srgbClr val="2D355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DF25-B926-44CB-B7DE-1F84A7737D15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E5897-75F7-490D-982D-64435EB7F4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8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2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03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5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0806123-2BF2-184C-9D63-65E551E53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/>
          <a:stretch/>
        </p:blipFill>
        <p:spPr>
          <a:xfrm>
            <a:off x="0" y="0"/>
            <a:ext cx="9144000" cy="563436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558E9E91-910C-CB48-9900-DD44200EF2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682E"/>
              </a:gs>
              <a:gs pos="36000">
                <a:srgbClr val="D0D8A8">
                  <a:alpha val="43000"/>
                </a:srgbClr>
              </a:gs>
              <a:gs pos="83000">
                <a:srgbClr val="DEE4C2"/>
              </a:gs>
              <a:gs pos="100000">
                <a:srgbClr val="EDF0DC"/>
              </a:gs>
            </a:gsLst>
            <a:lin ang="5400000" scaled="1"/>
          </a:gradFill>
          <a:ln>
            <a:solidFill>
              <a:schemeClr val="accent1">
                <a:shade val="50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A261DFD-7FB0-C749-87FF-F58AFE8D4CD1}"/>
              </a:ext>
            </a:extLst>
          </p:cNvPr>
          <p:cNvSpPr/>
          <p:nvPr userDrawn="1"/>
        </p:nvSpPr>
        <p:spPr>
          <a:xfrm>
            <a:off x="0" y="4013735"/>
            <a:ext cx="9144000" cy="2364435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8" name="Conector reto 15">
            <a:extLst>
              <a:ext uri="{FF2B5EF4-FFF2-40B4-BE49-F238E27FC236}">
                <a16:creationId xmlns:a16="http://schemas.microsoft.com/office/drawing/2014/main" xmlns="" id="{FC32FB52-7103-034F-B15D-577235B648AF}"/>
              </a:ext>
            </a:extLst>
          </p:cNvPr>
          <p:cNvCxnSpPr>
            <a:cxnSpLocks/>
          </p:cNvCxnSpPr>
          <p:nvPr userDrawn="1"/>
        </p:nvCxnSpPr>
        <p:spPr>
          <a:xfrm>
            <a:off x="0" y="5473128"/>
            <a:ext cx="60611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6C0CE4D-E8D1-4E4C-9259-A3C451450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6" y="265766"/>
            <a:ext cx="1800596" cy="630207"/>
          </a:xfrm>
          <a:prstGeom prst="rect">
            <a:avLst/>
          </a:prstGeom>
        </p:spPr>
      </p:pic>
      <p:pic>
        <p:nvPicPr>
          <p:cNvPr id="22" name="Imagem 2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BBC80D0-6384-9446-BFA9-79630CB33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43" y="426625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996" y="4081117"/>
            <a:ext cx="8361003" cy="134316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97" y="5508178"/>
            <a:ext cx="8361004" cy="6708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A6A952C-6E5A-BD42-ABDD-E2C2B3911FF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BDA2B7-405B-3948-A1FC-DA23094C0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56696D59-8676-1449-A77E-8D4E36E55E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6C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9B38B03-F2A6-8D47-A853-053B765EF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b="13426"/>
          <a:stretch/>
        </p:blipFill>
        <p:spPr>
          <a:xfrm>
            <a:off x="5070012" y="2126660"/>
            <a:ext cx="4073988" cy="242542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97F48504-4BC3-5A4C-AE71-0990AF046B41}"/>
              </a:ext>
            </a:extLst>
          </p:cNvPr>
          <p:cNvSpPr/>
          <p:nvPr userDrawn="1"/>
        </p:nvSpPr>
        <p:spPr>
          <a:xfrm>
            <a:off x="0" y="2126660"/>
            <a:ext cx="5070012" cy="2435816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28B893E8-ACD2-E74C-B98A-2D58D5A09D71}"/>
              </a:ext>
            </a:extLst>
          </p:cNvPr>
          <p:cNvSpPr/>
          <p:nvPr userDrawn="1"/>
        </p:nvSpPr>
        <p:spPr>
          <a:xfrm>
            <a:off x="490887" y="730969"/>
            <a:ext cx="8192651" cy="5396064"/>
          </a:xfrm>
          <a:prstGeom prst="rect">
            <a:avLst/>
          </a:prstGeom>
          <a:noFill/>
          <a:ln w="28575">
            <a:solidFill>
              <a:srgbClr val="426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25" name="Imagem 2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2A7B13C-3D59-9746-AC9D-560416825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2" y="934348"/>
            <a:ext cx="1800596" cy="630207"/>
          </a:xfrm>
          <a:prstGeom prst="rect">
            <a:avLst/>
          </a:prstGeom>
        </p:spPr>
      </p:pic>
      <p:pic>
        <p:nvPicPr>
          <p:cNvPr id="26" name="Imagem 2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302B40A-6AF0-C94A-B287-C8EA94F45F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0" y="5682989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2126660"/>
            <a:ext cx="4463620" cy="243581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392" y="4589464"/>
            <a:ext cx="7904196" cy="7039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8435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9B04903-38D0-9848-BEF1-AABDAFE7E34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2481946-2FBC-9C41-84B3-AD64B6A59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F81FE3-FDA1-2941-A2B1-28CEC2405C9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1A55DF4-BB04-A746-831C-839A41698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40F3295-9CAC-CE49-9D56-1DEA59F17FC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B72A893-D1A8-0E4C-959B-43C2ACB71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96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3DDFD88-6C0E-4140-A4D1-E11C2E43A25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01C8ECA-FCEB-3947-8CE9-8700301CB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762C275-7E88-6D43-B954-A4EFE2EC062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AF5C101-768C-DE44-BFC1-E57712EBB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14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F807A27-0CC2-2242-AC01-EDBC55A494D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58AC8DA-83BF-8943-8511-E652A33B1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C1B8380-680D-5C4D-9111-5AC8F14208F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CE2D093-2526-1C45-9484-2E7AFB0DA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39FA1AA-5448-914B-840E-6F97439C157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859C4CA-0880-1E4D-BF00-8AB7014CE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7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FDB7096-87A7-6343-843B-D08F21FF80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F034F6A3-6358-614D-AF72-501C872DEA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>
              <a:solidFill>
                <a:prstClr val="black"/>
              </a:solidFill>
            </a:endParaRPr>
          </a:p>
        </p:txBody>
      </p:sp>
      <p:pic>
        <p:nvPicPr>
          <p:cNvPr id="18" name="Imagem 17" descr="Foto em preto e branco de banco de praça&#10;&#10;Descrição gerada automaticamente">
            <a:extLst>
              <a:ext uri="{FF2B5EF4-FFF2-40B4-BE49-F238E27FC236}">
                <a16:creationId xmlns:a16="http://schemas.microsoft.com/office/drawing/2014/main" xmlns="" id="{6CFF4D54-792C-674A-867D-C0CAA69F7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"/>
          <a:stretch/>
        </p:blipFill>
        <p:spPr>
          <a:xfrm>
            <a:off x="0" y="2637888"/>
            <a:ext cx="8204924" cy="42201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933C108B-2156-D24C-89F7-0049DFA4CADD}"/>
              </a:ext>
            </a:extLst>
          </p:cNvPr>
          <p:cNvSpPr/>
          <p:nvPr userDrawn="1"/>
        </p:nvSpPr>
        <p:spPr>
          <a:xfrm>
            <a:off x="1621243" y="0"/>
            <a:ext cx="7522757" cy="3429000"/>
          </a:xfrm>
          <a:prstGeom prst="rect">
            <a:avLst/>
          </a:prstGeom>
          <a:solidFill>
            <a:srgbClr val="5073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23" name="Imagem 22" descr="Desenho de pessoa em pé&#10;&#10;Descrição gerada automaticamente com confiança média">
            <a:extLst>
              <a:ext uri="{FF2B5EF4-FFF2-40B4-BE49-F238E27FC236}">
                <a16:creationId xmlns:a16="http://schemas.microsoft.com/office/drawing/2014/main" xmlns="" id="{21AB8142-5C66-4E43-86F7-855AA17EF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" y="220458"/>
            <a:ext cx="1129730" cy="954107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D5B7721-6CF8-DB42-B50C-621D1C8910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38" y="6406357"/>
            <a:ext cx="664648" cy="26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43" y="10319"/>
            <a:ext cx="7108871" cy="18473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243" y="1927134"/>
            <a:ext cx="7122082" cy="7107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3E53702D-0A69-B64B-ABF8-561F175B3E36}"/>
              </a:ext>
            </a:extLst>
          </p:cNvPr>
          <p:cNvCxnSpPr>
            <a:cxnSpLocks/>
          </p:cNvCxnSpPr>
          <p:nvPr userDrawn="1"/>
        </p:nvCxnSpPr>
        <p:spPr>
          <a:xfrm>
            <a:off x="1621243" y="1896176"/>
            <a:ext cx="71220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7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B6B9A66-FBA5-BD4E-B757-909FD8438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6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E98E14E-43E3-3246-812A-62F5ECC7837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B577E5E0-61A7-1A40-94FD-C2E6F03349E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>
              <a:solidFill>
                <a:prstClr val="black"/>
              </a:solidFill>
            </a:endParaRPr>
          </a:p>
        </p:txBody>
      </p:sp>
      <p:pic>
        <p:nvPicPr>
          <p:cNvPr id="9" name="Imagem 8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F5F7888D-0FF1-ED4E-BC9A-6FB9CE031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9428" b="17928"/>
          <a:stretch/>
        </p:blipFill>
        <p:spPr>
          <a:xfrm>
            <a:off x="0" y="2873532"/>
            <a:ext cx="9144000" cy="409302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0742374-63B9-D947-9005-08EA026EB31D}"/>
              </a:ext>
            </a:extLst>
          </p:cNvPr>
          <p:cNvSpPr/>
          <p:nvPr userDrawn="1"/>
        </p:nvSpPr>
        <p:spPr>
          <a:xfrm>
            <a:off x="2101636" y="0"/>
            <a:ext cx="5992570" cy="3581400"/>
          </a:xfrm>
          <a:prstGeom prst="rect">
            <a:avLst/>
          </a:prstGeom>
          <a:solidFill>
            <a:srgbClr val="5073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45F023F-D8AA-7C43-8C7E-2E1179047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8" y="472460"/>
            <a:ext cx="824251" cy="322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36" y="878761"/>
            <a:ext cx="5992570" cy="1519835"/>
          </a:xfrm>
        </p:spPr>
        <p:txBody>
          <a:bodyPr anchor="b"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636" y="2416563"/>
            <a:ext cx="5992570" cy="43900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5" name="Imagem 1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E235B00-2454-D64A-8319-16C9DCDA06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" y="294603"/>
            <a:ext cx="1937856" cy="678248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F076F3-938A-C44E-B9F0-A47B81714E92}"/>
              </a:ext>
            </a:extLst>
          </p:cNvPr>
          <p:cNvCxnSpPr>
            <a:cxnSpLocks/>
          </p:cNvCxnSpPr>
          <p:nvPr userDrawn="1"/>
        </p:nvCxnSpPr>
        <p:spPr>
          <a:xfrm>
            <a:off x="2101636" y="2416563"/>
            <a:ext cx="599257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86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F930531-58C1-004D-A7BD-A9A4EA49D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3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E160ED0-FD2C-B94B-A8CA-3753902E0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574C23D-6E28-F248-B9F2-12308D29B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8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A64DC118-38FE-E44D-B7CA-37DF6B5D9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6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90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9BF02923-00B8-C746-A64B-193FA2C62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1423A6-2DF5-BA40-9A6A-73F13CA83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0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6434589-B00F-CE43-9F35-767A9E4C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FD0CFD9-CA5D-A44C-8D6D-DC67F91B7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4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1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66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2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06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4D4D-3216-487B-8E65-540BC160B17C}" type="datetimeFigureOut">
              <a:rPr lang="pt-BR" smtClean="0"/>
              <a:t>16/04/2022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037C-7019-409C-BB08-7DA928A50C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7B9A8293-BE09-214E-B367-5F145B08DED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16/04/2022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B1502209-E4FF-5943-AB78-2DDB8D0BD4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FA36C6-EB7F-4247-9DF3-D4B573EF50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16/04/2022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7E424C-1AE8-654B-95BF-483573C8EE8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B91F208-0B52-AE40-9E2B-901966FC5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t-BR" i="1" dirty="0" smtClean="0"/>
              <a:t>Luiz Gustavo Nussio, Professor</a:t>
            </a:r>
          </a:p>
          <a:p>
            <a:pPr algn="r"/>
            <a:r>
              <a:rPr lang="pt-BR" i="1" dirty="0" err="1" smtClean="0"/>
              <a:t>Department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Animal </a:t>
            </a:r>
            <a:r>
              <a:rPr lang="pt-BR" i="1" dirty="0" err="1" smtClean="0"/>
              <a:t>Sciences</a:t>
            </a:r>
            <a:endParaRPr lang="pt-BR" i="1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Silage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Additives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769"/>
            <a:ext cx="6444208" cy="58823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39" y="5160521"/>
            <a:ext cx="4236031" cy="17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" y="980728"/>
            <a:ext cx="8715375" cy="38004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9160"/>
            <a:ext cx="886783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3" y="1209527"/>
            <a:ext cx="9003697" cy="56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9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712"/>
            <a:ext cx="8880701" cy="46805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733256"/>
            <a:ext cx="83292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777593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" y="21095"/>
            <a:ext cx="82962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" y="2780928"/>
            <a:ext cx="8772256" cy="39729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" y="0"/>
            <a:ext cx="4914900" cy="22574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320" y="2257425"/>
            <a:ext cx="23526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35"/>
            <a:ext cx="4427984" cy="22272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598" y="2038350"/>
            <a:ext cx="6096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0"/>
            <a:ext cx="3995936" cy="2306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961100"/>
            <a:ext cx="5940152" cy="48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" y="0"/>
            <a:ext cx="5517337" cy="29249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" y="3356992"/>
            <a:ext cx="9084512" cy="35010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668" y="2995042"/>
            <a:ext cx="2152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4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8482"/>
            <a:ext cx="6515100" cy="936774"/>
          </a:xfrm>
        </p:spPr>
        <p:txBody>
          <a:bodyPr/>
          <a:lstStyle/>
          <a:p>
            <a:r>
              <a:rPr lang="pt-BR" sz="2800" i="1" dirty="0" err="1" smtClean="0"/>
              <a:t>Silage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additives</a:t>
            </a:r>
            <a:endParaRPr lang="pt-BR" sz="28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81924" y="5555609"/>
            <a:ext cx="2878949" cy="7754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31"/>
            <a:ext cx="5273044" cy="25388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4904"/>
            <a:ext cx="2478385" cy="3979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614" y="692696"/>
            <a:ext cx="2727909" cy="17281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228" y="2587487"/>
            <a:ext cx="5628295" cy="42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838"/>
            <a:ext cx="8296275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3203611"/>
            <a:ext cx="2724150" cy="3333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5712" y="3645024"/>
            <a:ext cx="7844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omputerModern-Regular"/>
              </a:rPr>
              <a:t>“Chemical </a:t>
            </a:r>
            <a:r>
              <a:rPr lang="en-US" dirty="0">
                <a:latin typeface="ComputerModern-Regular"/>
              </a:rPr>
              <a:t>additives should provide </a:t>
            </a:r>
            <a:r>
              <a:rPr lang="en-US" dirty="0" smtClean="0">
                <a:latin typeface="ComputerModern-Regular"/>
              </a:rPr>
              <a:t>a more </a:t>
            </a:r>
            <a:r>
              <a:rPr lang="en-US" dirty="0">
                <a:latin typeface="ComputerModern-Regular"/>
              </a:rPr>
              <a:t>consistent return on investment than </a:t>
            </a:r>
            <a:r>
              <a:rPr lang="en-US" dirty="0" smtClean="0">
                <a:latin typeface="ComputerModern-Regular"/>
              </a:rPr>
              <a:t>inoculants because </a:t>
            </a:r>
            <a:r>
              <a:rPr lang="en-US" dirty="0">
                <a:latin typeface="ComputerModern-Regular"/>
              </a:rPr>
              <a:t>chemical additives are less dependent on </a:t>
            </a:r>
            <a:r>
              <a:rPr lang="en-US" dirty="0" smtClean="0">
                <a:latin typeface="ComputerModern-Regular"/>
              </a:rPr>
              <a:t>biological processes </a:t>
            </a:r>
            <a:r>
              <a:rPr lang="en-US" dirty="0">
                <a:latin typeface="ComputerModern-Regular"/>
              </a:rPr>
              <a:t>during ensiling. However, the </a:t>
            </a:r>
            <a:r>
              <a:rPr lang="en-US" dirty="0" smtClean="0">
                <a:latin typeface="ComputerModern-Regular"/>
              </a:rPr>
              <a:t>higher initial </a:t>
            </a:r>
            <a:r>
              <a:rPr lang="en-US" dirty="0">
                <a:latin typeface="ComputerModern-Regular"/>
              </a:rPr>
              <a:t>cost compared with that of inoculants may </a:t>
            </a:r>
            <a:r>
              <a:rPr lang="en-US" dirty="0" smtClean="0">
                <a:latin typeface="ComputerModern-Regular"/>
              </a:rPr>
              <a:t>be a </a:t>
            </a:r>
            <a:r>
              <a:rPr lang="en-US" dirty="0">
                <a:latin typeface="ComputerModern-Regular"/>
              </a:rPr>
              <a:t>barrier to adoption by </a:t>
            </a:r>
            <a:r>
              <a:rPr lang="en-US" dirty="0" smtClean="0">
                <a:latin typeface="ComputerModern-Regular"/>
              </a:rPr>
              <a:t>producers.</a:t>
            </a:r>
          </a:p>
          <a:p>
            <a:pPr algn="just"/>
            <a:endParaRPr lang="en-US" dirty="0">
              <a:latin typeface="ComputerModern-Regular"/>
            </a:endParaRPr>
          </a:p>
          <a:p>
            <a:pPr algn="just"/>
            <a:r>
              <a:rPr lang="en-US" dirty="0" smtClean="0">
                <a:latin typeface="ComputerModern-Regular"/>
              </a:rPr>
              <a:t>Thus</a:t>
            </a:r>
            <a:r>
              <a:rPr lang="en-US" dirty="0">
                <a:latin typeface="ComputerModern-Regular"/>
              </a:rPr>
              <a:t>, finding </a:t>
            </a:r>
            <a:r>
              <a:rPr lang="en-US" dirty="0" smtClean="0">
                <a:latin typeface="ComputerModern-Regular"/>
              </a:rPr>
              <a:t>new compounds </a:t>
            </a:r>
            <a:r>
              <a:rPr lang="en-US" dirty="0">
                <a:latin typeface="ComputerModern-Regular"/>
              </a:rPr>
              <a:t>or mixtures of the current ones that lower</a:t>
            </a:r>
          </a:p>
          <a:p>
            <a:pPr algn="just"/>
            <a:r>
              <a:rPr lang="en-US" dirty="0">
                <a:latin typeface="ComputerModern-Regular"/>
              </a:rPr>
              <a:t>product cost while maintaining good antifungal </a:t>
            </a:r>
            <a:r>
              <a:rPr lang="en-US" dirty="0" smtClean="0">
                <a:latin typeface="ComputerModern-Regular"/>
              </a:rPr>
              <a:t>activity is </a:t>
            </a:r>
            <a:r>
              <a:rPr lang="en-US" dirty="0">
                <a:latin typeface="ComputerModern-Regular"/>
              </a:rPr>
              <a:t>of the greatest importance</a:t>
            </a:r>
            <a:r>
              <a:rPr lang="en-US" dirty="0" smtClean="0">
                <a:latin typeface="ComputerModern-Regular"/>
              </a:rPr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4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0" y="1340768"/>
            <a:ext cx="874494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516492"/>
            <a:ext cx="1777765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85677" y="10085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Silo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60333" y="10497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Animal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365244" y="971558"/>
            <a:ext cx="177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Environment</a:t>
            </a:r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1832912" y="1537175"/>
            <a:ext cx="140749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314668" y="1516492"/>
            <a:ext cx="1287127" cy="4248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658155" y="1524981"/>
            <a:ext cx="1287127" cy="4248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138698" y="1516492"/>
            <a:ext cx="1287127" cy="42484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609737" y="1517857"/>
            <a:ext cx="1287127" cy="42484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649690" y="981079"/>
            <a:ext cx="182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Meat</a:t>
            </a:r>
            <a:r>
              <a:rPr lang="pt-BR" sz="2400" dirty="0" smtClean="0"/>
              <a:t> &amp; </a:t>
            </a:r>
            <a:r>
              <a:rPr lang="pt-BR" sz="2400" dirty="0" err="1" smtClean="0"/>
              <a:t>Milk</a:t>
            </a:r>
            <a:endParaRPr lang="pt-BR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725810" y="1516492"/>
            <a:ext cx="1584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Aerobic</a:t>
            </a:r>
            <a:r>
              <a:rPr lang="pt-BR" sz="2400" dirty="0" smtClean="0"/>
              <a:t> </a:t>
            </a:r>
            <a:r>
              <a:rPr lang="pt-BR" sz="2400" dirty="0" err="1" smtClean="0"/>
              <a:t>stability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DM </a:t>
            </a:r>
            <a:r>
              <a:rPr lang="pt-BR" sz="2400" dirty="0" err="1" smtClean="0"/>
              <a:t>recovery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err="1" smtClean="0"/>
              <a:t>Heat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err="1" smtClean="0"/>
              <a:t>Yeasts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-67682" y="1554895"/>
            <a:ext cx="1922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Fermentation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DM </a:t>
            </a:r>
            <a:r>
              <a:rPr lang="pt-BR" sz="2400" dirty="0" err="1" smtClean="0"/>
              <a:t>recovery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Microbial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/>
              <a:t>c</a:t>
            </a:r>
            <a:r>
              <a:rPr lang="pt-BR" sz="2400" dirty="0" err="1" smtClean="0"/>
              <a:t>hemical</a:t>
            </a:r>
            <a:r>
              <a:rPr lang="pt-BR" sz="2400" dirty="0" smtClean="0"/>
              <a:t> profile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err="1" smtClean="0"/>
              <a:t>Volatile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166143" y="1501541"/>
            <a:ext cx="1584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ADG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err="1" smtClean="0"/>
              <a:t>Milk</a:t>
            </a:r>
            <a:r>
              <a:rPr lang="pt-BR" sz="2400" dirty="0" smtClean="0"/>
              <a:t> </a:t>
            </a:r>
            <a:r>
              <a:rPr lang="pt-BR" sz="2400" dirty="0" err="1" smtClean="0"/>
              <a:t>Yield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Health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err="1" smtClean="0"/>
              <a:t>Probiotic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494962" y="152667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Feed</a:t>
            </a:r>
            <a:r>
              <a:rPr lang="pt-BR" sz="2400" dirty="0" smtClean="0"/>
              <a:t> </a:t>
            </a:r>
            <a:r>
              <a:rPr lang="pt-BR" sz="2400" dirty="0" err="1"/>
              <a:t>c</a:t>
            </a:r>
            <a:r>
              <a:rPr lang="pt-BR" sz="2400" dirty="0" err="1" smtClean="0"/>
              <a:t>onversion</a:t>
            </a:r>
            <a:endParaRPr lang="pt-BR" sz="2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990173" y="15395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Mycotoxin</a:t>
            </a:r>
            <a:endParaRPr lang="pt-BR" sz="2400" dirty="0" smtClean="0"/>
          </a:p>
        </p:txBody>
      </p:sp>
      <p:sp>
        <p:nvSpPr>
          <p:cNvPr id="29" name="CaixaDeTexto 28"/>
          <p:cNvSpPr txBox="1"/>
          <p:nvPr/>
        </p:nvSpPr>
        <p:spPr>
          <a:xfrm>
            <a:off x="7461212" y="15371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GHG</a:t>
            </a:r>
            <a:endParaRPr lang="pt-BR" sz="2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531895" y="25369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ROFC</a:t>
            </a:r>
            <a:endParaRPr lang="pt-BR" sz="2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448806" y="206272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Water</a:t>
            </a:r>
            <a:endParaRPr lang="pt-BR" sz="2400" dirty="0" smtClean="0"/>
          </a:p>
          <a:p>
            <a:pPr algn="ctr"/>
            <a:r>
              <a:rPr lang="pt-BR" sz="2400" dirty="0" err="1" smtClean="0"/>
              <a:t>Fooprint</a:t>
            </a:r>
            <a:endParaRPr lang="pt-BR" sz="2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968263" y="2116751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Carcass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</p:txBody>
      </p:sp>
      <p:sp>
        <p:nvSpPr>
          <p:cNvPr id="33" name="CaixaDeTexto 32"/>
          <p:cNvSpPr txBox="1"/>
          <p:nvPr/>
        </p:nvSpPr>
        <p:spPr>
          <a:xfrm>
            <a:off x="5987523" y="268966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Fat profile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FCM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480971" y="30646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Pollution</a:t>
            </a:r>
            <a:endParaRPr lang="pt-BR" sz="24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441151" y="36971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Effluent</a:t>
            </a:r>
            <a:endParaRPr lang="pt-BR" sz="24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23528" y="159246"/>
            <a:ext cx="769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Silage</a:t>
            </a:r>
            <a:r>
              <a:rPr lang="pt-BR" sz="2800" dirty="0" smtClean="0"/>
              <a:t> </a:t>
            </a:r>
            <a:r>
              <a:rPr lang="pt-BR" sz="2800" dirty="0" err="1" smtClean="0"/>
              <a:t>additives</a:t>
            </a:r>
            <a:r>
              <a:rPr lang="pt-BR" sz="2800" dirty="0" smtClean="0"/>
              <a:t> = </a:t>
            </a:r>
            <a:r>
              <a:rPr lang="pt-BR" sz="2800" dirty="0" err="1" smtClean="0"/>
              <a:t>Return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investments</a:t>
            </a:r>
            <a:r>
              <a:rPr lang="pt-BR" sz="2800" dirty="0" smtClean="0"/>
              <a:t> (ROI)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9065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8" y="151701"/>
            <a:ext cx="2883477" cy="7013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5" y="980728"/>
            <a:ext cx="5104567" cy="5760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33" y="1662818"/>
            <a:ext cx="6912851" cy="50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19522"/>
            <a:ext cx="6048672" cy="52693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3171825" cy="771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5" y="980728"/>
            <a:ext cx="51045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4824"/>
            <a:ext cx="6808345" cy="50131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78" y="151701"/>
            <a:ext cx="2883477" cy="7013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5" y="980728"/>
            <a:ext cx="51045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1" y="1052736"/>
            <a:ext cx="91223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4720" cy="1628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2255"/>
            <a:ext cx="8898637" cy="26991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1" y="4509120"/>
            <a:ext cx="8649269" cy="6480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89" y="5298717"/>
            <a:ext cx="8617491" cy="6555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89" y="5954266"/>
            <a:ext cx="8642774" cy="7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" y="1052736"/>
            <a:ext cx="920262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488"/>
            <a:ext cx="8231224" cy="60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8251"/>
            <a:ext cx="8458094" cy="59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07882"/>
            <a:ext cx="8172401" cy="61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583"/>
            <a:ext cx="8316416" cy="65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1696"/>
            <a:ext cx="9143999" cy="58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384"/>
            <a:ext cx="9144000" cy="58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66823"/>
            <a:ext cx="9036496" cy="51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" y="937471"/>
            <a:ext cx="8733454" cy="59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8482"/>
            <a:ext cx="6515100" cy="936774"/>
          </a:xfrm>
        </p:spPr>
        <p:txBody>
          <a:bodyPr/>
          <a:lstStyle/>
          <a:p>
            <a:r>
              <a:rPr lang="pt-BR" sz="2800" i="1" dirty="0" err="1" smtClean="0"/>
              <a:t>Hay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additives</a:t>
            </a:r>
            <a:r>
              <a:rPr lang="pt-BR" sz="2800" i="1" dirty="0" smtClean="0"/>
              <a:t>/</a:t>
            </a:r>
            <a:r>
              <a:rPr lang="pt-BR" sz="2800" i="1" dirty="0" err="1" smtClean="0"/>
              <a:t>preservatives</a:t>
            </a:r>
            <a:endParaRPr lang="pt-BR" sz="28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81924" y="5555609"/>
            <a:ext cx="2878949" cy="7754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equence of drying for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0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Kinetics</a:t>
            </a:r>
            <a:r>
              <a:rPr lang="pt-BR" sz="3600" dirty="0" smtClean="0"/>
              <a:t> </a:t>
            </a:r>
            <a:r>
              <a:rPr lang="pt-BR" sz="3600" dirty="0" err="1" smtClean="0"/>
              <a:t>of</a:t>
            </a:r>
            <a:r>
              <a:rPr lang="pt-BR" sz="3600" dirty="0" smtClean="0"/>
              <a:t> </a:t>
            </a:r>
            <a:r>
              <a:rPr lang="pt-BR" sz="3600" dirty="0" err="1" smtClean="0"/>
              <a:t>hay</a:t>
            </a:r>
            <a:r>
              <a:rPr lang="pt-BR" sz="3600" dirty="0" smtClean="0"/>
              <a:t> </a:t>
            </a:r>
            <a:r>
              <a:rPr lang="pt-BR" sz="3600" dirty="0" err="1" smtClean="0"/>
              <a:t>drying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2312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www.researchgate.net/profile/Ken-Coffey/publication/240634647/figure/fig1/AS:298637532909569@1448212144231/Internal-bale-temperature-versus-storage-time-curves-for-conventional-rectangular-bales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" y="1092222"/>
            <a:ext cx="80322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0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5544616" cy="48702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844274"/>
            <a:ext cx="3687688" cy="20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www.researchgate.net/profile/Ken-Coffey/publication/240634647/figure/fig2/AS:298637532909570@1448212144258/Internal-bale-temperature-versus-time-curves-for-conventional-rectangular-bales-of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"/>
            <a:ext cx="803710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21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researchgate.net/profile/Ken-Coffey/publication/240634647/figure/fig5/AS:298637532909578@1448212144464/Dry-matter-recovery-from-small-conventional-bales-of-alfalfa-and-bermudagrass-hays-mad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32725"/>
            <a:ext cx="8241594" cy="63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2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researchgate.net/profile/Ken-Coffey/publication/240634647/figure/fig4/AS:298637532909572@1448212144304/Relationship-between-heating-degree-days-86-o-F-a-numerical-index-that-integrates-th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" y="10886"/>
            <a:ext cx="8226524" cy="62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7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201374" cy="54726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08520" y="5877272"/>
            <a:ext cx="1022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</a:t>
            </a:r>
            <a:r>
              <a:rPr lang="pt-BR" dirty="0" smtClean="0"/>
              <a:t>www.gov.mb.ca/agriculture/crops/crop-management/forages/pubs/additives_cfia_list.pdf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03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96" y="980728"/>
            <a:ext cx="8515350" cy="3114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43" y="4061056"/>
            <a:ext cx="86010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32656"/>
            <a:ext cx="7944883" cy="2952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3429000"/>
            <a:ext cx="87525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35" y="1628800"/>
            <a:ext cx="875493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" y="0"/>
            <a:ext cx="6543675" cy="35528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00" y="3451872"/>
            <a:ext cx="5924444" cy="34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8873341" cy="4968552"/>
          </a:xfrm>
          <a:prstGeom prst="rect">
            <a:avLst/>
          </a:prstGeom>
        </p:spPr>
      </p:pic>
      <p:sp>
        <p:nvSpPr>
          <p:cNvPr id="4" name="Forma livre 3"/>
          <p:cNvSpPr/>
          <p:nvPr/>
        </p:nvSpPr>
        <p:spPr>
          <a:xfrm>
            <a:off x="1295400" y="716344"/>
            <a:ext cx="5125078" cy="982381"/>
          </a:xfrm>
          <a:custGeom>
            <a:avLst/>
            <a:gdLst>
              <a:gd name="connsiteX0" fmla="*/ 0 w 5125078"/>
              <a:gd name="connsiteY0" fmla="*/ 905621 h 982381"/>
              <a:gd name="connsiteX1" fmla="*/ 1175657 w 5125078"/>
              <a:gd name="connsiteY1" fmla="*/ 187163 h 982381"/>
              <a:gd name="connsiteX2" fmla="*/ 2155371 w 5125078"/>
              <a:gd name="connsiteY2" fmla="*/ 2106 h 982381"/>
              <a:gd name="connsiteX3" fmla="*/ 3124200 w 5125078"/>
              <a:gd name="connsiteY3" fmla="*/ 100078 h 982381"/>
              <a:gd name="connsiteX4" fmla="*/ 3799114 w 5125078"/>
              <a:gd name="connsiteY4" fmla="*/ 296021 h 982381"/>
              <a:gd name="connsiteX5" fmla="*/ 5040086 w 5125078"/>
              <a:gd name="connsiteY5" fmla="*/ 938278 h 982381"/>
              <a:gd name="connsiteX6" fmla="*/ 5018314 w 5125078"/>
              <a:gd name="connsiteY6" fmla="*/ 927392 h 982381"/>
              <a:gd name="connsiteX7" fmla="*/ 5018314 w 5125078"/>
              <a:gd name="connsiteY7" fmla="*/ 927392 h 98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5078" h="982381">
                <a:moveTo>
                  <a:pt x="0" y="905621"/>
                </a:moveTo>
                <a:cubicBezTo>
                  <a:pt x="408214" y="621685"/>
                  <a:pt x="816429" y="337749"/>
                  <a:pt x="1175657" y="187163"/>
                </a:cubicBezTo>
                <a:cubicBezTo>
                  <a:pt x="1534885" y="36577"/>
                  <a:pt x="1830614" y="16620"/>
                  <a:pt x="2155371" y="2106"/>
                </a:cubicBezTo>
                <a:cubicBezTo>
                  <a:pt x="2480128" y="-12408"/>
                  <a:pt x="2850243" y="51092"/>
                  <a:pt x="3124200" y="100078"/>
                </a:cubicBezTo>
                <a:cubicBezTo>
                  <a:pt x="3398157" y="149064"/>
                  <a:pt x="3479800" y="156321"/>
                  <a:pt x="3799114" y="296021"/>
                </a:cubicBezTo>
                <a:cubicBezTo>
                  <a:pt x="4118428" y="435721"/>
                  <a:pt x="4836886" y="833050"/>
                  <a:pt x="5040086" y="938278"/>
                </a:cubicBezTo>
                <a:cubicBezTo>
                  <a:pt x="5243286" y="1043506"/>
                  <a:pt x="5018314" y="927392"/>
                  <a:pt x="5018314" y="927392"/>
                </a:cubicBezTo>
                <a:lnTo>
                  <a:pt x="5018314" y="927392"/>
                </a:ln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8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ms-static.wehaacdn.com/hayandforage-com/images/2003-HFG-8-fig6.4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56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3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0808"/>
            <a:ext cx="8603679" cy="45520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287238"/>
            <a:ext cx="7841357" cy="12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431482" cy="40324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5445224"/>
            <a:ext cx="1790700" cy="9239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5576" y="1372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21                 43                  66                  88                110                 132             154 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5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ummary of heating during hay storage, including recommended actions at various hay temperatures, what is causing the temperature increase, and what is happening as a result of the hea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63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7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70441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thebeefsite.com/articles/contents/o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198" y="-9939"/>
            <a:ext cx="4200525" cy="29622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5484"/>
            <a:ext cx="81343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61" y="6165304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harvesttec.com/wp-content/uploads/2021/12/Heat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137"/>
            <a:ext cx="5212523" cy="39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harvesttec.com/wp-content/uploads/2021/12/Heat2-300x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16" y="1"/>
            <a:ext cx="487048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ere to mount tanks on ba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3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und and square ba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628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8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793977" cy="48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3" y="857965"/>
            <a:ext cx="8732507" cy="41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1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91680" y="501317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https://youtu.be/5E-XBN72068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4509120"/>
            <a:ext cx="730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Return</a:t>
            </a:r>
            <a:r>
              <a:rPr lang="pt-BR" sz="2400" b="1" dirty="0" smtClean="0"/>
              <a:t> Over </a:t>
            </a:r>
            <a:r>
              <a:rPr lang="pt-BR" sz="2400" b="1" dirty="0" err="1" smtClean="0"/>
              <a:t>Investment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Chemical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Preservatives</a:t>
            </a:r>
            <a:r>
              <a:rPr lang="pt-BR" sz="2400" b="1" dirty="0" smtClean="0"/>
              <a:t> for </a:t>
            </a:r>
            <a:r>
              <a:rPr lang="pt-BR" sz="2400" b="1" dirty="0" err="1" smtClean="0"/>
              <a:t>Hay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" y="1148643"/>
            <a:ext cx="9048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1" y="1556792"/>
            <a:ext cx="8576372" cy="40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40"/>
            <a:ext cx="5652120" cy="19077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" y="2276872"/>
            <a:ext cx="898205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5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ayPreservative_Tabl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454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BC vrs, 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203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38072" y="4738734"/>
            <a:ext cx="433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</a:rPr>
              <a:t>Treated 16% to 22% 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</a:rPr>
              <a:t>Untreated 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</a:rPr>
              <a:t>16% to 22%</a:t>
            </a:r>
            <a:endParaRPr lang="pt-BR" dirty="0"/>
          </a:p>
        </p:txBody>
      </p:sp>
      <p:pic>
        <p:nvPicPr>
          <p:cNvPr id="20484" name="Picture 4" descr="http://www.pfc-eu.com/uploads/kcfinder/image/16-22%25%20Tre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6217"/>
            <a:ext cx="1763688" cy="1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pfc-eu.com/uploads/kcfinder/image/16-22%25%20Untre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33" y="5163955"/>
            <a:ext cx="2200346" cy="16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38054" y="4738734"/>
            <a:ext cx="4654031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Treated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26%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30%          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Untreated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26%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30%</a:t>
            </a:r>
            <a:endParaRPr kumimoji="0" 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 </a:t>
            </a:r>
            <a:r>
              <a:rPr kumimoji="0" lang="pt-BR" sz="9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kumimoji="0" lang="pt-BR" sz="9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20488" name="Picture 8" descr="http://www.pfc-eu.com/uploads/kcfinder/image/27-30%25%20Treat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9" y="5137717"/>
            <a:ext cx="2306556" cy="17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www.pfc-eu.com/uploads/kcfinder/image/27-30%25%20Untreat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10" y="5100667"/>
            <a:ext cx="2299389" cy="17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9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6699"/>
            <a:ext cx="6800850" cy="18573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" y="2204864"/>
            <a:ext cx="4527175" cy="38164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51" y="2204864"/>
            <a:ext cx="4398247" cy="38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94" y="116632"/>
            <a:ext cx="6859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334"/>
            <a:ext cx="5760640" cy="71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19763" cy="53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25103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esalq.usp.br/comunicaesalq/sites/default/files/04-Esalq-Vertical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2" y="116632"/>
            <a:ext cx="781538" cy="6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armwest.com/wp-content/uploads/2020/08/Making-good-corn-silage-Figure-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456384" cy="68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5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7882</TotalTime>
  <Words>174</Words>
  <Application>Microsoft Office PowerPoint</Application>
  <PresentationFormat>Apresentação na tela (4:3)</PresentationFormat>
  <Paragraphs>58</Paragraphs>
  <Slides>63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ComputerModern-Regular</vt:lpstr>
      <vt:lpstr>Helvetica Neue</vt:lpstr>
      <vt:lpstr>Office Theme</vt:lpstr>
      <vt:lpstr>Tema do Office</vt:lpstr>
      <vt:lpstr>1_Tema do Office</vt:lpstr>
      <vt:lpstr> Silage &amp; Hay Additives</vt:lpstr>
      <vt:lpstr>Silage additives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Hay additives/preservatives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Gustavo Nussio</dc:creator>
  <cp:lastModifiedBy>Nussio</cp:lastModifiedBy>
  <cp:revision>375</cp:revision>
  <dcterms:created xsi:type="dcterms:W3CDTF">2019-09-24T14:23:28Z</dcterms:created>
  <dcterms:modified xsi:type="dcterms:W3CDTF">2022-04-16T22:35:08Z</dcterms:modified>
</cp:coreProperties>
</file>