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6"/>
  </p:notesMasterIdLst>
  <p:handoutMasterIdLst>
    <p:handoutMasterId r:id="rId127"/>
  </p:handoutMasterIdLst>
  <p:sldIdLst>
    <p:sldId id="256" r:id="rId2"/>
    <p:sldId id="257" r:id="rId3"/>
    <p:sldId id="317" r:id="rId4"/>
    <p:sldId id="401" r:id="rId5"/>
    <p:sldId id="259" r:id="rId6"/>
    <p:sldId id="320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7" r:id="rId16"/>
    <p:sldId id="410" r:id="rId17"/>
    <p:sldId id="411" r:id="rId18"/>
    <p:sldId id="412" r:id="rId19"/>
    <p:sldId id="413" r:id="rId20"/>
    <p:sldId id="414" r:id="rId21"/>
    <p:sldId id="415" r:id="rId22"/>
    <p:sldId id="420" r:id="rId23"/>
    <p:sldId id="421" r:id="rId24"/>
    <p:sldId id="419" r:id="rId25"/>
    <p:sldId id="423" r:id="rId26"/>
    <p:sldId id="422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4" r:id="rId46"/>
    <p:sldId id="442" r:id="rId47"/>
    <p:sldId id="443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57" r:id="rId61"/>
    <p:sldId id="458" r:id="rId62"/>
    <p:sldId id="459" r:id="rId63"/>
    <p:sldId id="465" r:id="rId64"/>
    <p:sldId id="460" r:id="rId65"/>
    <p:sldId id="466" r:id="rId66"/>
    <p:sldId id="461" r:id="rId67"/>
    <p:sldId id="467" r:id="rId68"/>
    <p:sldId id="462" r:id="rId69"/>
    <p:sldId id="468" r:id="rId70"/>
    <p:sldId id="463" r:id="rId71"/>
    <p:sldId id="469" r:id="rId72"/>
    <p:sldId id="464" r:id="rId73"/>
    <p:sldId id="470" r:id="rId74"/>
    <p:sldId id="471" r:id="rId75"/>
    <p:sldId id="476" r:id="rId76"/>
    <p:sldId id="477" r:id="rId77"/>
    <p:sldId id="473" r:id="rId78"/>
    <p:sldId id="474" r:id="rId79"/>
    <p:sldId id="475" r:id="rId80"/>
    <p:sldId id="478" r:id="rId81"/>
    <p:sldId id="479" r:id="rId82"/>
    <p:sldId id="480" r:id="rId83"/>
    <p:sldId id="481" r:id="rId84"/>
    <p:sldId id="482" r:id="rId85"/>
    <p:sldId id="483" r:id="rId86"/>
    <p:sldId id="484" r:id="rId87"/>
    <p:sldId id="488" r:id="rId88"/>
    <p:sldId id="489" r:id="rId89"/>
    <p:sldId id="490" r:id="rId90"/>
    <p:sldId id="491" r:id="rId91"/>
    <p:sldId id="492" r:id="rId92"/>
    <p:sldId id="496" r:id="rId93"/>
    <p:sldId id="495" r:id="rId94"/>
    <p:sldId id="494" r:id="rId95"/>
    <p:sldId id="497" r:id="rId96"/>
    <p:sldId id="498" r:id="rId97"/>
    <p:sldId id="499" r:id="rId98"/>
    <p:sldId id="500" r:id="rId99"/>
    <p:sldId id="501" r:id="rId100"/>
    <p:sldId id="502" r:id="rId101"/>
    <p:sldId id="504" r:id="rId102"/>
    <p:sldId id="505" r:id="rId103"/>
    <p:sldId id="506" r:id="rId104"/>
    <p:sldId id="507" r:id="rId105"/>
    <p:sldId id="508" r:id="rId106"/>
    <p:sldId id="509" r:id="rId107"/>
    <p:sldId id="510" r:id="rId108"/>
    <p:sldId id="511" r:id="rId109"/>
    <p:sldId id="512" r:id="rId110"/>
    <p:sldId id="513" r:id="rId111"/>
    <p:sldId id="514" r:id="rId112"/>
    <p:sldId id="515" r:id="rId113"/>
    <p:sldId id="516" r:id="rId114"/>
    <p:sldId id="517" r:id="rId115"/>
    <p:sldId id="518" r:id="rId116"/>
    <p:sldId id="519" r:id="rId117"/>
    <p:sldId id="520" r:id="rId118"/>
    <p:sldId id="521" r:id="rId119"/>
    <p:sldId id="522" r:id="rId120"/>
    <p:sldId id="523" r:id="rId121"/>
    <p:sldId id="524" r:id="rId122"/>
    <p:sldId id="527" r:id="rId123"/>
    <p:sldId id="526" r:id="rId124"/>
    <p:sldId id="528" r:id="rId1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57E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09" autoAdjust="0"/>
    <p:restoredTop sz="90323" autoAdjust="0"/>
  </p:normalViewPr>
  <p:slideViewPr>
    <p:cSldViewPr snapToGrid="0" snapToObjects="1">
      <p:cViewPr>
        <p:scale>
          <a:sx n="93" d="100"/>
          <a:sy n="93" d="100"/>
        </p:scale>
        <p:origin x="-71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9929-C9E7-2E49-BDDC-641103EEC6B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CFB1-7198-A144-9977-632722B2AB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7878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1CF1-A389-334F-966A-538EE740BE3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BEA7-D247-7042-9059-BD6005668D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286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619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619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619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18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x-none" dirty="0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Nome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7900" y="5803900"/>
            <a:ext cx="49657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E-mail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492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2603-79DD-7947-8181-BD1CEDAEBBC2}" type="datetime1">
              <a:rPr lang="pt-BR" smtClean="0"/>
              <a:pPr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56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2CD6-1791-3746-9A96-3BC80D05608F}" type="datetime1">
              <a:rPr lang="pt-BR" smtClean="0"/>
              <a:pPr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2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810623" cy="73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857251"/>
            <a:ext cx="8524874" cy="573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8600" y="6721475"/>
            <a:ext cx="1295399" cy="136525"/>
          </a:xfrm>
        </p:spPr>
        <p:txBody>
          <a:bodyPr/>
          <a:lstStyle>
            <a:lvl1pPr algn="r">
              <a:defRPr sz="600"/>
            </a:lvl1pPr>
          </a:lstStyle>
          <a:p>
            <a:r>
              <a:rPr lang="en-US" dirty="0" smtClean="0"/>
              <a:t>© Daniel </a:t>
            </a:r>
            <a:r>
              <a:rPr lang="en-US" dirty="0" err="1" smtClean="0"/>
              <a:t>Nopper</a:t>
            </a:r>
            <a:r>
              <a:rPr lang="en-US" dirty="0" smtClean="0"/>
              <a:t> </a:t>
            </a:r>
            <a:r>
              <a:rPr lang="en-US" dirty="0" err="1" smtClean="0"/>
              <a:t>Silvar</a:t>
            </a:r>
            <a:r>
              <a:rPr lang="en-US" dirty="0" smtClean="0"/>
              <a:t> Rodrigues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333375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26530D0-E989-6D43-9B52-F525A77060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857251"/>
            <a:ext cx="333375" cy="5524499"/>
          </a:xfrm>
          <a:prstGeom prst="rect">
            <a:avLst/>
          </a:prstGeom>
          <a:noFill/>
        </p:spPr>
        <p:txBody>
          <a:bodyPr vert="vert270"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QFL0342  – </a:t>
            </a:r>
            <a:r>
              <a:rPr lang="en-US" sz="1200" dirty="0" err="1" smtClean="0">
                <a:solidFill>
                  <a:srgbClr val="FFFFFF"/>
                </a:solidFill>
              </a:rPr>
              <a:t>Reatividade</a:t>
            </a:r>
            <a:r>
              <a:rPr lang="en-US" sz="1200" dirty="0" smtClean="0">
                <a:solidFill>
                  <a:srgbClr val="FFFFFF"/>
                </a:solidFill>
              </a:rPr>
              <a:t> de </a:t>
            </a:r>
            <a:r>
              <a:rPr lang="en-US" sz="1200" dirty="0" err="1" smtClean="0">
                <a:solidFill>
                  <a:srgbClr val="FFFFFF"/>
                </a:solidFill>
              </a:rPr>
              <a:t>Compostos</a:t>
            </a:r>
            <a:r>
              <a:rPr lang="en-US" sz="1200" dirty="0" smtClean="0">
                <a:solidFill>
                  <a:srgbClr val="FFFFFF"/>
                </a:solidFill>
              </a:rPr>
              <a:t>  </a:t>
            </a:r>
            <a:r>
              <a:rPr lang="en-US" sz="1200" dirty="0" err="1" smtClean="0">
                <a:solidFill>
                  <a:srgbClr val="FFFFFF"/>
                </a:solidFill>
              </a:rPr>
              <a:t>Orgânicos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88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4A7-08E9-8447-9B82-3968A68453E4}" type="datetime1">
              <a:rPr lang="pt-BR" smtClean="0"/>
              <a:pPr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318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7E6A-7F49-0149-9E57-7B5AB4B58791}" type="datetime1">
              <a:rPr lang="pt-BR" smtClean="0"/>
              <a:pPr/>
              <a:t>28/03/2019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489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79A-5D9D-B14C-BD9C-D9CC2DD93767}" type="datetime1">
              <a:rPr lang="pt-BR" smtClean="0"/>
              <a:pPr/>
              <a:t>28/03/2019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73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B4AB-CE6A-3148-858D-02DB64C8528F}" type="datetime1">
              <a:rPr lang="pt-BR" smtClean="0"/>
              <a:pPr/>
              <a:t>28/03/2019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862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3BD6-CDA9-5A41-8EB4-E7346D26A481}" type="datetime1">
              <a:rPr lang="pt-BR" smtClean="0"/>
              <a:pPr/>
              <a:t>28/03/2019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10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99B9-1491-1F4A-B6C8-179BF39FA7BA}" type="datetime1">
              <a:rPr lang="pt-BR" smtClean="0"/>
              <a:pPr/>
              <a:t>28/03/2019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6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8BC9-BC76-3B48-81B7-5945CFD4BFB7}" type="datetime1">
              <a:rPr lang="pt-BR" smtClean="0"/>
              <a:pPr/>
              <a:t>28/03/2019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80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5BA2-DA46-EE45-83BD-9632A8C95794}" type="datetime1">
              <a:rPr lang="pt-BR" smtClean="0"/>
              <a:pPr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73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QFL- 0342 – Reatividade de Compostos Orgânicos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Prof. Dr. Daniel </a:t>
            </a:r>
            <a:r>
              <a:rPr lang="en-US" sz="2000" dirty="0" err="1" smtClean="0"/>
              <a:t>Nopper</a:t>
            </a:r>
            <a:r>
              <a:rPr lang="en-US" sz="2000" dirty="0" smtClean="0"/>
              <a:t> Silva Rodrigues</a:t>
            </a:r>
            <a:endParaRPr lang="en-US" sz="20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500" y="2817813"/>
            <a:ext cx="88265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i="1" dirty="0" smtClean="0"/>
              <a:t>2. Adição </a:t>
            </a:r>
            <a:r>
              <a:rPr lang="pt-BR" sz="2800" i="1" dirty="0" err="1" smtClean="0"/>
              <a:t>Nucleofílica</a:t>
            </a:r>
            <a:endParaRPr lang="pt-BR" sz="2800" i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7500" y="5461000"/>
            <a:ext cx="88265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dannopper@usp.br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3604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Trajetória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Bürgi-Dunitz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5719" y="3385730"/>
            <a:ext cx="1930079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Hans-Beat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Bürgi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474" name="Picture 2" descr="buergi"/>
          <p:cNvPicPr>
            <a:picLocks noChangeAspect="1" noChangeArrowheads="1"/>
          </p:cNvPicPr>
          <p:nvPr/>
        </p:nvPicPr>
        <p:blipFill>
          <a:blip r:embed="rId3"/>
          <a:srcRect l="11264" t="12000" r="11088" b="36102"/>
          <a:stretch>
            <a:fillRect/>
          </a:stretch>
        </p:blipFill>
        <p:spPr bwMode="auto">
          <a:xfrm>
            <a:off x="739739" y="1461520"/>
            <a:ext cx="1439487" cy="1924210"/>
          </a:xfrm>
          <a:prstGeom prst="rect">
            <a:avLst/>
          </a:prstGeom>
          <a:noFill/>
        </p:spPr>
      </p:pic>
      <p:pic>
        <p:nvPicPr>
          <p:cNvPr id="105476" name="Picture 4" descr="http://photos.geni.com/p13/b9/5b/19/78/5344483d7dca6f6c/dunitz_jack_small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39" y="4014830"/>
            <a:ext cx="1318193" cy="1977290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739739" y="5992120"/>
            <a:ext cx="1328467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 David </a:t>
            </a:r>
          </a:p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Dunitz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Casos interessantes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774" y="2242657"/>
            <a:ext cx="73437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914400" y="2702103"/>
            <a:ext cx="400692" cy="626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Grupos de proteção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14400" y="2702103"/>
            <a:ext cx="400692" cy="626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Grupos de proteção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14400" y="2702103"/>
            <a:ext cx="400692" cy="626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0" y="2296910"/>
            <a:ext cx="69723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Grupos de proteção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14400" y="2702103"/>
            <a:ext cx="400692" cy="626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25709"/>
            <a:ext cx="7286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Grupos de proteção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14400" y="2702103"/>
            <a:ext cx="400692" cy="626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25709"/>
            <a:ext cx="7286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260726"/>
            <a:ext cx="6248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Grupos de proteção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14400" y="2702103"/>
            <a:ext cx="400692" cy="626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3" y="2202197"/>
            <a:ext cx="86201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aminas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Aminas primárias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14400" y="2702103"/>
            <a:ext cx="400692" cy="626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aminas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Aminas primárias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14400" y="2702103"/>
            <a:ext cx="400692" cy="626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725" y="2052636"/>
            <a:ext cx="6686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aminas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Aminas primárias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14400" y="2702103"/>
            <a:ext cx="400692" cy="626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725" y="2052636"/>
            <a:ext cx="6686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3951752"/>
            <a:ext cx="82486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aminas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Aminas primárias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26830" y="2547993"/>
            <a:ext cx="513708" cy="49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415590" y="3563423"/>
            <a:ext cx="513708" cy="49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216140" y="3417235"/>
            <a:ext cx="513708" cy="49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Trajetória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Bürgi-Dunitz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5719" y="3385730"/>
            <a:ext cx="1930079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Hans-Beat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Bürgi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33689" y="2019835"/>
            <a:ext cx="6277510" cy="16312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Obrigatoriamente o orbital a interagir é o de caráter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C=O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(“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antiligante da carbonila”), porém a nova ligação não se forma no oxigênio. Isso por que também há um componente eletrostático envolvido, que direciona 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nucleófilo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ao carbono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carbonílico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5474" name="Picture 2" descr="buergi"/>
          <p:cNvPicPr>
            <a:picLocks noChangeAspect="1" noChangeArrowheads="1"/>
          </p:cNvPicPr>
          <p:nvPr/>
        </p:nvPicPr>
        <p:blipFill>
          <a:blip r:embed="rId3"/>
          <a:srcRect l="11264" t="12000" r="11088" b="36102"/>
          <a:stretch>
            <a:fillRect/>
          </a:stretch>
        </p:blipFill>
        <p:spPr bwMode="auto">
          <a:xfrm>
            <a:off x="739739" y="1461520"/>
            <a:ext cx="1439487" cy="1924210"/>
          </a:xfrm>
          <a:prstGeom prst="rect">
            <a:avLst/>
          </a:prstGeom>
          <a:noFill/>
        </p:spPr>
      </p:pic>
      <p:pic>
        <p:nvPicPr>
          <p:cNvPr id="105476" name="Picture 4" descr="http://photos.geni.com/p13/b9/5b/19/78/5344483d7dca6f6c/dunitz_jack_small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39" y="4014830"/>
            <a:ext cx="1318193" cy="1977290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739739" y="5992120"/>
            <a:ext cx="1328467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 David </a:t>
            </a:r>
          </a:p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Dunitz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aminas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Aminas primárias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1601705"/>
            <a:ext cx="4152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6626830" y="2547993"/>
            <a:ext cx="513708" cy="49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aminas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Aminas primárias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1601705"/>
            <a:ext cx="4152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4544" y="3305712"/>
            <a:ext cx="22479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6626830" y="2547993"/>
            <a:ext cx="513708" cy="49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415590" y="3563423"/>
            <a:ext cx="513708" cy="49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216140" y="3417235"/>
            <a:ext cx="513708" cy="49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aminas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Aminas primárias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1601705"/>
            <a:ext cx="4152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4544" y="3305712"/>
            <a:ext cx="22479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6626830" y="2547993"/>
            <a:ext cx="513708" cy="49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415590" y="3563423"/>
            <a:ext cx="513708" cy="49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216140" y="3417235"/>
            <a:ext cx="513708" cy="49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7850" y="4735927"/>
            <a:ext cx="54483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aminas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Aminas Secundárias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aminas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Aminas Secundárias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39" y="2877203"/>
            <a:ext cx="8346362" cy="176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aminas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Aminas Secundárias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738" y="1791087"/>
            <a:ext cx="6391810" cy="246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aminas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Aminas Secundárias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738" y="1791087"/>
            <a:ext cx="6391810" cy="246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3993" y="4270924"/>
            <a:ext cx="6601642" cy="22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Estereoquímica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Pró-quiralidade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Estereoquímica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Pró-quiralidade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6726" y="1767155"/>
            <a:ext cx="7900826" cy="255454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Um carbono é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pró-quiral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quando, ele não possui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estereoquímica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, mas, após uma determinada reação ele torna-se um centro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quíral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Estereoquímica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Pró-quiralidade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6726" y="1767155"/>
            <a:ext cx="7900826" cy="255454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Um carbono é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pró-quiral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quando, ele não possui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estereoquímica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, mas, após uma determinada reação ele torna-se um centro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quíral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113" y="3230247"/>
            <a:ext cx="6581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Trajetória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Bürgi-Dunitz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5719" y="3385730"/>
            <a:ext cx="1930079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Hans-Beat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Bürgi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33689" y="2019835"/>
            <a:ext cx="6277510" cy="16312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Obrigatoriamente o orbital a interagir é o de caráter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C=O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(“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antiligante da carbonila”), porém a nova ligação não se forma no oxigênio. Isso por que também há um componente eletrostático envolvido, que direciona 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nucleófilo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ao carbono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carbonílico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5474" name="Picture 2" descr="buergi"/>
          <p:cNvPicPr>
            <a:picLocks noChangeAspect="1" noChangeArrowheads="1"/>
          </p:cNvPicPr>
          <p:nvPr/>
        </p:nvPicPr>
        <p:blipFill>
          <a:blip r:embed="rId3"/>
          <a:srcRect l="11264" t="12000" r="11088" b="36102"/>
          <a:stretch>
            <a:fillRect/>
          </a:stretch>
        </p:blipFill>
        <p:spPr bwMode="auto">
          <a:xfrm>
            <a:off x="739739" y="1461520"/>
            <a:ext cx="1439487" cy="1924210"/>
          </a:xfrm>
          <a:prstGeom prst="rect">
            <a:avLst/>
          </a:prstGeom>
          <a:noFill/>
        </p:spPr>
      </p:pic>
      <p:pic>
        <p:nvPicPr>
          <p:cNvPr id="105476" name="Picture 4" descr="http://photos.geni.com/p13/b9/5b/19/78/5344483d7dca6f6c/dunitz_jack_small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39" y="4014830"/>
            <a:ext cx="1318193" cy="1977290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739739" y="5992120"/>
            <a:ext cx="1328467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 David </a:t>
            </a:r>
          </a:p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Dunitz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9640" y="3794890"/>
            <a:ext cx="3743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Estereoquímica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Pró-quiralidade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6726" y="1767155"/>
            <a:ext cx="7900826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Um carbono sp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é planar, logo a aproximação de um outro grupo pode ocorrer por qualquer uma das faces. Assim sendo, o ataque em uma das faces irá gerar um produto com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estereoquímica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S ou R. As duas faces possíveis são a face Si e Re.</a:t>
            </a: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Estereoquímica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Pró-quiralidade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6726" y="1767155"/>
            <a:ext cx="7900826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Um carbono sp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é planar, logo a aproximação de um outro grupo pode ocorrer por qualquer uma das faces. Assim sendo, o ataque em uma das faces irá gerar um produto com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estereoquímica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S ou R. As duas faces possíveis são a face Si e Re.</a:t>
            </a: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2788" y="3211584"/>
            <a:ext cx="26384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Estereoquímica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Pró-quiralidade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6726" y="1767155"/>
            <a:ext cx="7900826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Utiliza-se a mesma regra de prioridade para determinar se a face é Si ou Re. A diferença é que no carbono sp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, há apenas três ligantes, logo, não é necessário encontrar o grupo de menor prioridade e colocá-lo para trás. Basta numerar os grupos e determinar o sentido horário/anti-horário.</a:t>
            </a: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2788" y="3211584"/>
            <a:ext cx="26384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Estereoquímica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Pró-quiralidade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56" y="2149364"/>
            <a:ext cx="84201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Estereoquímica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Pró-quiralidade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6" y="2093062"/>
            <a:ext cx="8395378" cy="359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Trajetória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Bürgi-Dunitz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5719" y="3385730"/>
            <a:ext cx="1930079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Hans-Beat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Bürgi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474" name="Picture 2" descr="buergi"/>
          <p:cNvPicPr>
            <a:picLocks noChangeAspect="1" noChangeArrowheads="1"/>
          </p:cNvPicPr>
          <p:nvPr/>
        </p:nvPicPr>
        <p:blipFill>
          <a:blip r:embed="rId3"/>
          <a:srcRect l="11264" t="12000" r="11088" b="36102"/>
          <a:stretch>
            <a:fillRect/>
          </a:stretch>
        </p:blipFill>
        <p:spPr bwMode="auto">
          <a:xfrm>
            <a:off x="739739" y="1461520"/>
            <a:ext cx="1439487" cy="1924210"/>
          </a:xfrm>
          <a:prstGeom prst="rect">
            <a:avLst/>
          </a:prstGeom>
          <a:noFill/>
        </p:spPr>
      </p:pic>
      <p:pic>
        <p:nvPicPr>
          <p:cNvPr id="105476" name="Picture 4" descr="http://photos.geni.com/p13/b9/5b/19/78/5344483d7dca6f6c/dunitz_jack_small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39" y="4014830"/>
            <a:ext cx="1318193" cy="1977290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739739" y="5992120"/>
            <a:ext cx="1328467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 David </a:t>
            </a:r>
          </a:p>
          <a:p>
            <a:pPr algn="ctr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Dunitz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9774" y="2101815"/>
            <a:ext cx="66865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733" y="1989262"/>
            <a:ext cx="6447981" cy="461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75" y="2196583"/>
            <a:ext cx="39052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75" y="2196583"/>
            <a:ext cx="39052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7076" y="4187730"/>
            <a:ext cx="70104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Reatividade relativa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2157794"/>
            <a:ext cx="7391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Reatividade relativa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smtClean="0"/>
              <a:t>Tópicos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 lnSpcReduction="1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A) Literatura recomendada.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B) Princípios.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Orbitais envolvidos.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LUMO do composto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carbonílico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Trajetória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Bürgi-Dunitz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Mecanismo geral da adição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nucleofílica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c) Reatividade relativa.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C) Adição de HCN.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HOMO do cianeto.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Mecanismo.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c) Caso interessante.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D) Adição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Hidretos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HOMO do NaBH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Mecanismo.</a:t>
            </a:r>
          </a:p>
        </p:txBody>
      </p:sp>
    </p:spTree>
    <p:extLst>
      <p:ext uri="{BB962C8B-B14F-4D97-AF65-F5344CB8AC3E}">
        <p14:creationId xmlns="" xmlns:p14="http://schemas.microsoft.com/office/powerpoint/2010/main" val="2420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Reatividade relativa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2157794"/>
            <a:ext cx="7391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" y="4214430"/>
            <a:ext cx="78867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HCN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do cianeto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HCN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246" y="1460500"/>
            <a:ext cx="35623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do cianeto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HCN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246" y="1460500"/>
            <a:ext cx="35623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259" y="2026417"/>
            <a:ext cx="36195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do cianeto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HCN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HCN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658" y="2073294"/>
            <a:ext cx="58769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HCN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" y="2120224"/>
            <a:ext cx="73342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HCN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" y="2120224"/>
            <a:ext cx="73342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0451" y="4313486"/>
            <a:ext cx="5162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HCN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 interessante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HCN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 interessante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3" y="1983772"/>
            <a:ext cx="8620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E) Adição de organometálicos.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Organolítio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Mecanismo.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Condições de reação.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Workup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Composto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Grignard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Mecanismo.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F) Adição de água.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Mecanismo.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Equilíbrio entre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dióis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cetons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/aldeídos.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c) Catálise ácida.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d) Como sabemos disso? </a:t>
            </a:r>
          </a:p>
        </p:txBody>
      </p:sp>
    </p:spTree>
    <p:extLst>
      <p:ext uri="{BB962C8B-B14F-4D97-AF65-F5344CB8AC3E}">
        <p14:creationId xmlns="" xmlns:p14="http://schemas.microsoft.com/office/powerpoint/2010/main" val="2420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HCN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 interessante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3" y="1983772"/>
            <a:ext cx="8620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e 6"/>
          <p:cNvSpPr/>
          <p:nvPr/>
        </p:nvSpPr>
        <p:spPr>
          <a:xfrm>
            <a:off x="2445249" y="1859622"/>
            <a:ext cx="1027745" cy="544531"/>
          </a:xfrm>
          <a:prstGeom prst="ellipse">
            <a:avLst/>
          </a:prstGeom>
          <a:noFill/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85517" y="1461520"/>
            <a:ext cx="138076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Mandioca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rot="10800000">
            <a:off x="1839075" y="1726058"/>
            <a:ext cx="606175" cy="25771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HCN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 interessante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3" y="1983772"/>
            <a:ext cx="8620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e 6"/>
          <p:cNvSpPr/>
          <p:nvPr/>
        </p:nvSpPr>
        <p:spPr>
          <a:xfrm>
            <a:off x="2445249" y="1859622"/>
            <a:ext cx="1027745" cy="544531"/>
          </a:xfrm>
          <a:prstGeom prst="ellipse">
            <a:avLst/>
          </a:prstGeom>
          <a:noFill/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85517" y="1461520"/>
            <a:ext cx="138076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Mandioca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rot="10800000">
            <a:off x="1839075" y="1726058"/>
            <a:ext cx="606175" cy="25771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4596830"/>
            <a:ext cx="7296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hidretos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do NaBH</a:t>
            </a:r>
            <a:r>
              <a:rPr lang="pt-B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hidretos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do NaBH</a:t>
            </a:r>
            <a:r>
              <a:rPr lang="pt-B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338" y="1856252"/>
            <a:ext cx="52673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hidretos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do NaBH</a:t>
            </a:r>
            <a:r>
              <a:rPr lang="pt-B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338" y="1856252"/>
            <a:ext cx="52673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2175" y="4349661"/>
            <a:ext cx="4819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hidretos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do NaBH</a:t>
            </a:r>
            <a:r>
              <a:rPr lang="pt-B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/>
          <a:srcRect l="49520" t="6484" b="5744"/>
          <a:stretch>
            <a:fillRect/>
          </a:stretch>
        </p:blipFill>
        <p:spPr bwMode="auto">
          <a:xfrm>
            <a:off x="657545" y="2095928"/>
            <a:ext cx="3463547" cy="348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hidretos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do NaBH</a:t>
            </a:r>
            <a:r>
              <a:rPr lang="pt-B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/>
          <a:srcRect l="49520" t="6484" b="5744"/>
          <a:stretch>
            <a:fillRect/>
          </a:stretch>
        </p:blipFill>
        <p:spPr bwMode="auto">
          <a:xfrm>
            <a:off x="657545" y="2095928"/>
            <a:ext cx="3463547" cy="348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4294598" y="2065106"/>
            <a:ext cx="4335694" cy="193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 HOMO do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borohidreto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possui caráter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B-H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(“sigma boro hidrogênio”). Embora o orbital de fato envolva todos os hidrogênio (o que é lógico pois são equivalentes!) uma representação aceita e adequada e a abaixo. 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hidretos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do NaBH</a:t>
            </a:r>
            <a:r>
              <a:rPr lang="pt-B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/>
          <a:srcRect l="49520" t="6484" b="5744"/>
          <a:stretch>
            <a:fillRect/>
          </a:stretch>
        </p:blipFill>
        <p:spPr bwMode="auto">
          <a:xfrm>
            <a:off x="657545" y="2095928"/>
            <a:ext cx="3463547" cy="348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4294598" y="2065106"/>
            <a:ext cx="4335694" cy="193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 HOMO do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borohidreto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possui caráter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B-H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(“sigma boro hidrogênio”). Embora o orbital de fato envolva todos os hidrogênio (o que é lógico pois são equivalentes!) uma representação aceita e adequada e a abaixo. 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5160" y="4076016"/>
            <a:ext cx="2672298" cy="241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hidretos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hidretos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2906" y="2017393"/>
            <a:ext cx="5325933" cy="102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 lnSpcReduction="10000"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Acetais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hemiacetais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Mecanismo geral.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Catálise básica.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c) Catálise ácida -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Acetais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d) Casos interessantes.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d) Grupos de proteção.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H) Adição de Aminas.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Aminas primárias (formação de iminas).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Mecanismo.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Aminas secundárias (formação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enaminas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Mecanismo.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I) Considerações sobre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estereoquímica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Pró-quiralidade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Possíveis faces para o ataque do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nucleófilo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420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hidretos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2906" y="2017393"/>
            <a:ext cx="5325933" cy="102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872" y="4055083"/>
            <a:ext cx="8650838" cy="156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hidretos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Exemplos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hidretos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Exemplos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3" y="2223392"/>
            <a:ext cx="75342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649" y="2400621"/>
            <a:ext cx="39147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2363056" y="2390347"/>
            <a:ext cx="287677" cy="404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649" y="2400621"/>
            <a:ext cx="39147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294598" y="2065106"/>
            <a:ext cx="4335694" cy="16312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 HOMO do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organolítio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possui caráter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C-Li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(“sigma carbono lítio”), porém, possui também um caráter iônico muito forte.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63056" y="2390347"/>
            <a:ext cx="287677" cy="404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649" y="2400621"/>
            <a:ext cx="39147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294598" y="2065106"/>
            <a:ext cx="4335694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 HOMO do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organolítio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possui caráter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C-Li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(“sigma carbono lítio”), porém, possui também um caráter iônico muito forte.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 ângulo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Bürgi-Dunitz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é mantido e o lítio normalmente alinha-se da forma descrita ao lado.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63056" y="2390347"/>
            <a:ext cx="287677" cy="404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649" y="2400621"/>
            <a:ext cx="39147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294598" y="2065106"/>
            <a:ext cx="4335694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 HOMO do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organolítio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possui caráter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C-Li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(“sigma carbono lítio”), porém, possui também um caráter iônico muito forte.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 ângulo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Bürgi-Dunitz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é mantido e o lítio normalmente alinha-se da forma descrita ao lado.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Isso ocorre pois há uma atração eletrostática entre o Lítio e o oxigênio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carbonílico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(Li</a:t>
            </a:r>
            <a:r>
              <a:rPr lang="el-GR" sz="2000" i="1" baseline="30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··· O</a:t>
            </a:r>
            <a:r>
              <a:rPr lang="el-GR" sz="2000" i="1" baseline="30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63056" y="2390347"/>
            <a:ext cx="287677" cy="404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025" y="2241212"/>
            <a:ext cx="64579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recomendada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Clayden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Greeves, S. Warren,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Wothers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e XIV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Chemistry: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Bruice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XVIII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200000"/>
              </a:lnSpc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Chemistry: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McMurray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XIX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20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60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7272" y="2065106"/>
            <a:ext cx="7983020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1) O solvente tem que ser completamente anidro e ser capaz de solubilizar bem 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organolítio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alquillítio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 e o composto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carbonílico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Normalmente utiliza-se um éter, o mais comum é o THF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tetrahidrofurano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7272" y="2065106"/>
            <a:ext cx="7983020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1) O solvente tem que ser completamente anidro e ser capaz de solubilizar bem 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organolítio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alquillítio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 e o composto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carbonílico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Normalmente utiliza-se um éter, o mais comum é o THF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tetrahidrofurano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136196" name="Picture 4" descr="Resultado de imagem para TH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7994" y="3641318"/>
            <a:ext cx="1905000" cy="2000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7272" y="2065106"/>
            <a:ext cx="7983020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1) O solvente tem que ser completamente anidro e ser capaz de solubilizar bem 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organolítio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alquillítio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 e o composto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carbonílico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Normalmente utiliza-se um éter, o mais comum é o THF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tetrahidrofurano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136194" name="Picture 2" descr="Resultado de imagem para TH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9569" y="3250900"/>
            <a:ext cx="3269331" cy="2749210"/>
          </a:xfrm>
          <a:prstGeom prst="rect">
            <a:avLst/>
          </a:prstGeom>
          <a:noFill/>
        </p:spPr>
      </p:pic>
      <p:pic>
        <p:nvPicPr>
          <p:cNvPr id="136196" name="Picture 4" descr="Resultado de imagem para TH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7994" y="3641318"/>
            <a:ext cx="1905000" cy="2000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7272" y="2065106"/>
            <a:ext cx="7983020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1) O solvente tem que ser completamente anidro e ser capaz de solubilizar bem 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organolítio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alquillítio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 e o composto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carbonílico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Normalmente utiliza-se um éter, o mais comum é o THF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tetrahidrofurano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2) O meio tem que estar anidro pois caso contrário, a reação com a água, que é muito exotérmica e tem como produto um hidrocarboneto, pode causar incêndios. 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	- CH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Li + 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LiOH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7272" y="2065106"/>
            <a:ext cx="798302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1) O solvente tem que ser completamente anidro e ser capaz de solubilizar bem 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organolítio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alquillítio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 e o composto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carbonílico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Normalmente utiliza-se um éter, o mais comum é o THF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tetrahidrofurano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2) O meio tem que estar anidro pois caso contrário, a reação com a água, que é muito exotérmica e tem como produto um hidrocarboneto, pode causar incêndios. 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	- CH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Li + 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LiOH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3) Ainda para evitar acidentes, como a reação de adição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organolítio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é muito exotérmica, é necessário realizá-la em temperaturas baixas, como banho de gelo seco (-78 ºC).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7272" y="2065106"/>
            <a:ext cx="7983020" cy="37856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1) O solvente tem que ser completamente anidro e ser capaz de solubilizar bem 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organolítio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alquillítio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 e o composto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carbonílico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Normalmente utiliza-se um éter, o mais comum é o THF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tetrahidrofurano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2) O meio tem que estar anidro pois caso contrário, a reação com a água, que é muito exotérmica e tem como produto um hidrocarboneto, pode causar incêndios. 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	- CH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Li + 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LiOH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3) Ainda para evitar acidentes, como a reação de adição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organolítio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é muito exotérmica, é necessário realizá-la em temperaturas baixas, como banho de gelo seco (-78 ºC).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4) Por fim, é aconselhável utilizar atmosfera inerte (Ar), para evitar contato com a umidade do ar.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Organolítio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Workup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7272" y="2065106"/>
            <a:ext cx="7983020" cy="16312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 produto obtido pela adição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Rli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em THF não é um álcool e sim um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alcóxido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Para formar o álcool é necessário fornecer prótons, após o término da reação. Para isso, basta adicionar água.</a:t>
            </a: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CH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OLi + 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OH +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LiOH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719" y="4957669"/>
            <a:ext cx="1847885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Auguste 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upload.wikimedia.org/wikipedia/commons/thumb/c/c4/Viktor-grignard.jpg/180px-Viktor-grign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19" y="2281144"/>
            <a:ext cx="1714500" cy="267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Formaldeído</a:t>
            </a: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232" y="1901592"/>
            <a:ext cx="2052913" cy="446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719" y="4957669"/>
            <a:ext cx="1847885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Auguste 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upload.wikimedia.org/wikipedia/commons/thumb/c/c4/Viktor-grignard.jpg/180px-Viktor-grign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19" y="2281144"/>
            <a:ext cx="1714500" cy="2676525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33689" y="2019835"/>
            <a:ext cx="6277510" cy="1323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Compostos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Grignard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são organometálicos menos reativos do que os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organolítios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São preparados a partir da reação entre um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haleto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de alquila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vinila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ou fenila) com magnésio metálico.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719" y="4957669"/>
            <a:ext cx="1847885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Auguste 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upload.wikimedia.org/wikipedia/commons/thumb/c/c4/Viktor-grignard.jpg/180px-Viktor-grign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19" y="2281144"/>
            <a:ext cx="1714500" cy="2676525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33689" y="2019835"/>
            <a:ext cx="6277510" cy="1323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Compostos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Grignard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são organometálicos menos reativos do que os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organolítios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São preparados a partir da reação entre um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haleto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de alquila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vinila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ou fenila) com magnésio metálico.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4700" y="3940514"/>
            <a:ext cx="6334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719" y="4957669"/>
            <a:ext cx="1847885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Auguste 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upload.wikimedia.org/wikipedia/commons/thumb/c/c4/Viktor-grignard.jpg/180px-Viktor-grign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19" y="2281144"/>
            <a:ext cx="1714500" cy="2676525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719" y="4957669"/>
            <a:ext cx="1847885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Auguste 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upload.wikimedia.org/wikipedia/commons/thumb/c/c4/Viktor-grignard.jpg/180px-Viktor-grign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19" y="2281144"/>
            <a:ext cx="1714500" cy="2676525"/>
          </a:xfrm>
          <a:prstGeom prst="rect">
            <a:avLst/>
          </a:prstGeom>
          <a:noFill/>
        </p:spPr>
      </p:pic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4726" y="2357024"/>
            <a:ext cx="6155436" cy="34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719" y="4957669"/>
            <a:ext cx="1847885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Auguste 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upload.wikimedia.org/wikipedia/commons/thumb/c/c4/Viktor-grignard.jpg/180px-Viktor-grign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19" y="2281144"/>
            <a:ext cx="1714500" cy="2676525"/>
          </a:xfrm>
          <a:prstGeom prst="rect">
            <a:avLst/>
          </a:prstGeom>
          <a:noFill/>
        </p:spPr>
      </p:pic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6285" y="2281144"/>
            <a:ext cx="48101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719" y="4957669"/>
            <a:ext cx="1847885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Auguste 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upload.wikimedia.org/wikipedia/commons/thumb/c/c4/Viktor-grignard.jpg/180px-Viktor-grign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19" y="2281144"/>
            <a:ext cx="1714500" cy="2676525"/>
          </a:xfrm>
          <a:prstGeom prst="rect">
            <a:avLst/>
          </a:prstGeom>
          <a:noFill/>
        </p:spPr>
      </p:pic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6285" y="2281144"/>
            <a:ext cx="48101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8539" y="4548667"/>
            <a:ext cx="5857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719" y="4957669"/>
            <a:ext cx="1847885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Auguste 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upload.wikimedia.org/wikipedia/commons/thumb/c/c4/Viktor-grignard.jpg/180px-Viktor-grign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19" y="2281144"/>
            <a:ext cx="1714500" cy="2676525"/>
          </a:xfrm>
          <a:prstGeom prst="rect">
            <a:avLst/>
          </a:prstGeom>
          <a:noFill/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8431" y="1983609"/>
            <a:ext cx="48387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719" y="4957669"/>
            <a:ext cx="1847885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Auguste 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upload.wikimedia.org/wikipedia/commons/thumb/c/c4/Viktor-grignard.jpg/180px-Viktor-grign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19" y="2281144"/>
            <a:ext cx="1714500" cy="2676525"/>
          </a:xfrm>
          <a:prstGeom prst="rect">
            <a:avLst/>
          </a:prstGeom>
          <a:noFill/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8431" y="1983609"/>
            <a:ext cx="48387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3531" y="4275227"/>
            <a:ext cx="54578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719" y="4957669"/>
            <a:ext cx="1847885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Auguste 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upload.wikimedia.org/wikipedia/commons/thumb/c/c4/Viktor-grignard.jpg/180px-Viktor-grign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19" y="2281144"/>
            <a:ext cx="1714500" cy="2676525"/>
          </a:xfrm>
          <a:prstGeom prst="rect">
            <a:avLst/>
          </a:prstGeom>
          <a:noFill/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431" y="2125948"/>
            <a:ext cx="47720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719" y="4957669"/>
            <a:ext cx="1847885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Auguste 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upload.wikimedia.org/wikipedia/commons/thumb/c/c4/Viktor-grignard.jpg/180px-Viktor-grign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19" y="2281144"/>
            <a:ext cx="1714500" cy="2676525"/>
          </a:xfrm>
          <a:prstGeom prst="rect">
            <a:avLst/>
          </a:prstGeom>
          <a:noFill/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431" y="2125948"/>
            <a:ext cx="47720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0731" y="4322103"/>
            <a:ext cx="45434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Formaldeído</a:t>
            </a: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232" y="1901592"/>
            <a:ext cx="2052913" cy="446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621640" y="2065106"/>
            <a:ext cx="5008652" cy="1323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Os orbitais moleculares do formaldeído são bem conhecidos  e servem como um bom modelo para cetonas e aldeídos.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719" y="4957669"/>
            <a:ext cx="1847885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Auguste 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upload.wikimedia.org/wikipedia/commons/thumb/c/c4/Viktor-grignard.jpg/180px-Viktor-grign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19" y="2281144"/>
            <a:ext cx="1714500" cy="2676525"/>
          </a:xfrm>
          <a:prstGeom prst="rect">
            <a:avLst/>
          </a:prstGeom>
          <a:noFill/>
        </p:spPr>
      </p:pic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2707" y="2023794"/>
            <a:ext cx="39147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Organometálicos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719" y="4957669"/>
            <a:ext cx="1847885" cy="62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Auguste 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Grignard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https://upload.wikimedia.org/wikipedia/commons/thumb/c/c4/Viktor-grignard.jpg/180px-Viktor-grign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19" y="2281144"/>
            <a:ext cx="1714500" cy="2676525"/>
          </a:xfrm>
          <a:prstGeom prst="rect">
            <a:avLst/>
          </a:prstGeom>
          <a:noFill/>
        </p:spPr>
      </p:pic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2707" y="2023794"/>
            <a:ext cx="39147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9244" y="4281488"/>
            <a:ext cx="54864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837" y="2048579"/>
            <a:ext cx="4235200" cy="21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837" y="2048579"/>
            <a:ext cx="4235200" cy="21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9037" y="1669869"/>
            <a:ext cx="4091612" cy="325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837" y="2048579"/>
            <a:ext cx="4235200" cy="21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9037" y="1669869"/>
            <a:ext cx="4091612" cy="325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lipse 8"/>
          <p:cNvSpPr/>
          <p:nvPr/>
        </p:nvSpPr>
        <p:spPr>
          <a:xfrm>
            <a:off x="3174715" y="2578813"/>
            <a:ext cx="1797977" cy="1609657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837" y="2048579"/>
            <a:ext cx="4235200" cy="21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9037" y="1669869"/>
            <a:ext cx="4091612" cy="325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lipse 8"/>
          <p:cNvSpPr/>
          <p:nvPr/>
        </p:nvSpPr>
        <p:spPr>
          <a:xfrm>
            <a:off x="3174715" y="2578813"/>
            <a:ext cx="1797977" cy="1609657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>
            <a:stCxn id="9" idx="4"/>
          </p:cNvCxnSpPr>
          <p:nvPr/>
        </p:nvCxnSpPr>
        <p:spPr>
          <a:xfrm rot="5400000">
            <a:off x="3530049" y="4716713"/>
            <a:ext cx="1071899" cy="154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756885" y="5260369"/>
            <a:ext cx="4623371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1,1-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diol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diol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geminal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ou hidrato 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8775" y="1732215"/>
            <a:ext cx="58864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8775" y="1732215"/>
            <a:ext cx="58864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1046" y="3913440"/>
            <a:ext cx="43624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Equilíbrio entre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dióis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cetons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/aldeídos.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293" y="2037974"/>
            <a:ext cx="84867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Formaldeído</a:t>
            </a: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232" y="1901592"/>
            <a:ext cx="2052913" cy="446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621640" y="2065106"/>
            <a:ext cx="5008652" cy="193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Os orbitais moleculares do formaldeído são bem conhecidos  e servem como um bom modelo para cetonas e aldeídos.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 orbital envolvido nas reações de adição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nucleofílica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é o LUMO da carbonila, cujo caráter é sempre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Equilíbrio entre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dióis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cetons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/aldeídos.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293" y="2037974"/>
            <a:ext cx="84867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ácida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ácida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1977080"/>
            <a:ext cx="6353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ácida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1977080"/>
            <a:ext cx="6353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0238" y="3997552"/>
            <a:ext cx="53435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sabemos disso?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sabemos disso?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649" y="2165010"/>
            <a:ext cx="8697245" cy="35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6726" y="1767155"/>
            <a:ext cx="7900826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A adição de uma molécula de algum álcool à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carbonilas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gera um composto chamado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hemiacetal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6726" y="1767155"/>
            <a:ext cx="7900826" cy="255454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A adição de uma molécula de algum álcool à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carbonilas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gera um composto chamado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hemiacetal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753" y="2535872"/>
            <a:ext cx="1855576" cy="135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6726" y="1767155"/>
            <a:ext cx="7900826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A adição de uma molécula de algum álcool à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carbonilas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gera um composto chamado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hemiacetal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A adição de duas moléculas de um dado álcool à carbonila gera um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acetal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753" y="2535872"/>
            <a:ext cx="1855576" cy="135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Orbitais envolvidos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81558" y="1444392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Formaldeído</a:t>
            </a: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232" y="1901592"/>
            <a:ext cx="2052913" cy="446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621640" y="2065106"/>
            <a:ext cx="5008652" cy="193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Os orbitais moleculares do formaldeído são bem conhecidos  e servem como um bom modelo para cetonas e aldeídos.</a:t>
            </a: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O orbital envolvido nas reações de adição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nucleofílica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é o LUMO da carbonila, cujo caráter é sempre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1397" y="4381500"/>
            <a:ext cx="31527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6726" y="1767155"/>
            <a:ext cx="7900826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A adição de uma molécula de algum álcool à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carbonilas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gera um composto chamado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hemiacetal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A adição de duas moléculas de um dado álcool à carbonila gera um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acetal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753" y="2535872"/>
            <a:ext cx="1855576" cy="135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9645" y="4865336"/>
            <a:ext cx="1863935" cy="146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92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176" y="2050495"/>
            <a:ext cx="8763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básica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básica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384" y="1831384"/>
            <a:ext cx="86106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Ácida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Ácida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019" y="2013733"/>
            <a:ext cx="8684070" cy="368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Ácida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293" y="1910617"/>
            <a:ext cx="85534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Casos interessantes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Acetais</a:t>
            </a:r>
            <a:r>
              <a:rPr lang="en-US" dirty="0" smtClean="0"/>
              <a:t> e </a:t>
            </a:r>
            <a:r>
              <a:rPr lang="en-US" dirty="0" err="1" smtClean="0"/>
              <a:t>Hemiacetais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99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Casos interessantes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138" y="2011598"/>
            <a:ext cx="61817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ul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91440" tIns="45720" rIns="91440" bIns="45720" rtlCol="0">
        <a:normAutofit/>
      </a:bodyPr>
      <a:lstStyle>
        <a:defPPr algn="ctr">
          <a:defRPr b="1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Aula 1.potx</Template>
  <TotalTime>4039</TotalTime>
  <Words>872</Words>
  <Application>Microsoft Office PowerPoint</Application>
  <PresentationFormat>Apresentação na tela (4:3)</PresentationFormat>
  <Paragraphs>587</Paragraphs>
  <Slides>124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124</vt:i4>
      </vt:variant>
    </vt:vector>
  </HeadingPairs>
  <TitlesOfParts>
    <vt:vector size="125" baseType="lpstr">
      <vt:lpstr>Modelo de Aula 1</vt:lpstr>
      <vt:lpstr>QFL- 0342 – Reatividade de Compostos Orgânicos</vt:lpstr>
      <vt:lpstr>Tópicos da Aula</vt:lpstr>
      <vt:lpstr>Tópicos da Aula</vt:lpstr>
      <vt:lpstr>Tópicos da Aula</vt:lpstr>
      <vt:lpstr>Literatura recomendada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Adição de HCN</vt:lpstr>
      <vt:lpstr>Adição de HCN</vt:lpstr>
      <vt:lpstr>Adição de HCN</vt:lpstr>
      <vt:lpstr>Adição de HCN</vt:lpstr>
      <vt:lpstr>Adição de HCN</vt:lpstr>
      <vt:lpstr>Adição de HCN</vt:lpstr>
      <vt:lpstr>Adição de HCN</vt:lpstr>
      <vt:lpstr>Adição de HCN</vt:lpstr>
      <vt:lpstr>Adição de HCN</vt:lpstr>
      <vt:lpstr>Adição de HCN</vt:lpstr>
      <vt:lpstr>Adição de HCN</vt:lpstr>
      <vt:lpstr>Adição de hidretos</vt:lpstr>
      <vt:lpstr>Adição de hidretos</vt:lpstr>
      <vt:lpstr>Adição de hidretos</vt:lpstr>
      <vt:lpstr>Adição de hidretos</vt:lpstr>
      <vt:lpstr>Adição de hidretos</vt:lpstr>
      <vt:lpstr>Adição de hidretos</vt:lpstr>
      <vt:lpstr>Adição de hidretos</vt:lpstr>
      <vt:lpstr>Adição de hidretos</vt:lpstr>
      <vt:lpstr>Adição de hidretos</vt:lpstr>
      <vt:lpstr>Adição de hidretos</vt:lpstr>
      <vt:lpstr>Adição de hidretos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Organometálicos</vt:lpstr>
      <vt:lpstr>Adição de Água</vt:lpstr>
      <vt:lpstr>Adição de Água</vt:lpstr>
      <vt:lpstr>Adição de Água</vt:lpstr>
      <vt:lpstr>Adição de Água</vt:lpstr>
      <vt:lpstr>Adição de Água</vt:lpstr>
      <vt:lpstr>Adição de Água</vt:lpstr>
      <vt:lpstr>Adição de Água</vt:lpstr>
      <vt:lpstr>Adição de Água</vt:lpstr>
      <vt:lpstr>Adição de Água</vt:lpstr>
      <vt:lpstr>Adição de Água</vt:lpstr>
      <vt:lpstr>Adição de Água</vt:lpstr>
      <vt:lpstr>Adição de Água</vt:lpstr>
      <vt:lpstr>Adição de Água</vt:lpstr>
      <vt:lpstr>Adição de Água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Acetais e Hemiacetais</vt:lpstr>
      <vt:lpstr>Adição de aminas</vt:lpstr>
      <vt:lpstr>Adição de aminas</vt:lpstr>
      <vt:lpstr>Adição de aminas</vt:lpstr>
      <vt:lpstr>Adição de aminas</vt:lpstr>
      <vt:lpstr>Adição de aminas</vt:lpstr>
      <vt:lpstr>Adição de aminas</vt:lpstr>
      <vt:lpstr>Adição de aminas</vt:lpstr>
      <vt:lpstr>Adição de aminas</vt:lpstr>
      <vt:lpstr>Adição de aminas</vt:lpstr>
      <vt:lpstr>Adição de aminas</vt:lpstr>
      <vt:lpstr>Adição de aminas</vt:lpstr>
      <vt:lpstr>Estereoquímica</vt:lpstr>
      <vt:lpstr>Estereoquímica</vt:lpstr>
      <vt:lpstr>Estereoquímica</vt:lpstr>
      <vt:lpstr>Estereoquímica</vt:lpstr>
      <vt:lpstr>Estereoquímica</vt:lpstr>
      <vt:lpstr>Estereoquímica</vt:lpstr>
      <vt:lpstr>Estereoquímica</vt:lpstr>
      <vt:lpstr>Estereoquímica</vt:lpstr>
    </vt:vector>
  </TitlesOfParts>
  <Company>IQ-USP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Nopper Silva Rodrigues.</dc:creator>
  <dc:description>QFL0342 - Reatividade de Compostos Orgânicos</dc:description>
  <cp:lastModifiedBy>DanNopper</cp:lastModifiedBy>
  <cp:revision>486</cp:revision>
  <dcterms:created xsi:type="dcterms:W3CDTF">2015-02-21T22:32:42Z</dcterms:created>
  <dcterms:modified xsi:type="dcterms:W3CDTF">2019-03-28T19:58:31Z</dcterms:modified>
</cp:coreProperties>
</file>