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9" r:id="rId4"/>
    <p:sldId id="258" r:id="rId5"/>
    <p:sldId id="261" r:id="rId6"/>
    <p:sldId id="259" r:id="rId7"/>
    <p:sldId id="280" r:id="rId8"/>
    <p:sldId id="281" r:id="rId9"/>
    <p:sldId id="260" r:id="rId10"/>
    <p:sldId id="283" r:id="rId11"/>
    <p:sldId id="284" r:id="rId12"/>
    <p:sldId id="285" r:id="rId13"/>
    <p:sldId id="282" r:id="rId14"/>
    <p:sldId id="286" r:id="rId15"/>
    <p:sldId id="270" r:id="rId16"/>
    <p:sldId id="271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9E500-E361-4C8C-ABAC-7497916AE84D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E2F8-8078-4769-80CD-267B7FFC0AD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2094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FE2F8-8078-4769-80CD-267B7FFC0AD2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4126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8B220-ED26-4A5D-BD08-CF5FFB0817FE}" type="datetimeFigureOut">
              <a:rPr lang="pt-BR" smtClean="0"/>
              <a:pPr/>
              <a:t>10/03/2022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B3F33-AF8D-4B87-9852-CC302B5B247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.png"/><Relationship Id="rId3" Type="http://schemas.openxmlformats.org/officeDocument/2006/relationships/image" Target="../media/image4.gi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1" Type="http://schemas.openxmlformats.org/officeDocument/2006/relationships/audio" Target="../media/audio10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4.gi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Relationship Id="rId5" Type="http://schemas.openxmlformats.org/officeDocument/2006/relationships/image" Target="../media/image16.pn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.gi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3.png"/><Relationship Id="rId1" Type="http://schemas.openxmlformats.org/officeDocument/2006/relationships/audio" Target="../media/audio14.wav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1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5.wav"/><Relationship Id="rId5" Type="http://schemas.openxmlformats.org/officeDocument/2006/relationships/image" Target="../media/image16.png"/><Relationship Id="rId4" Type="http://schemas.openxmlformats.org/officeDocument/2006/relationships/image" Target="../media/image5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Relationship Id="rId5" Type="http://schemas.openxmlformats.org/officeDocument/2006/relationships/image" Target="../media/image16.png"/><Relationship Id="rId4" Type="http://schemas.openxmlformats.org/officeDocument/2006/relationships/image" Target="../media/image5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5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6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audio7.wav"/><Relationship Id="rId7" Type="http://schemas.openxmlformats.org/officeDocument/2006/relationships/oleObject" Target="../embeddings/oleObject2.bin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audio8.wav"/><Relationship Id="rId7" Type="http://schemas.openxmlformats.org/officeDocument/2006/relationships/oleObject" Target="../embeddings/oleObject5.bin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.png"/><Relationship Id="rId5" Type="http://schemas.openxmlformats.org/officeDocument/2006/relationships/image" Target="../media/image4.gif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95536" y="3914472"/>
            <a:ext cx="8568952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Controle e Automação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509737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Aula 2 – Modelagem Matemática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83768" y="6146140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itchFamily="34" charset="0"/>
                <a:cs typeface="Arial" pitchFamily="34" charset="0"/>
              </a:rPr>
              <a:t>Prof. Dr. Fábio Batista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4664"/>
            <a:ext cx="3816424" cy="300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836712"/>
            <a:ext cx="42100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1706.WAV">
            <a:hlinkClick r:id="" action="ppaction://media"/>
          </p:cNvPr>
          <p:cNvPicPr>
            <a:picLocks noRot="1" noChangeAspect="1"/>
          </p:cNvPicPr>
          <p:nvPr>
            <a:wavAudioFile r:embed="rId1" name="~PP1706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Exemplo 1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196" y="1605482"/>
            <a:ext cx="2712612" cy="162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59E99EB-FA2B-4368-963B-9F9A459A494D}"/>
              </a:ext>
            </a:extLst>
          </p:cNvPr>
          <p:cNvSpPr txBox="1"/>
          <p:nvPr/>
        </p:nvSpPr>
        <p:spPr>
          <a:xfrm>
            <a:off x="1691680" y="1028265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Velocidade da massa = velocidade do amortecedor.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Mola e amortecedor tem um extremidade fixa e outra presa à massa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8535BC6B-6C22-422F-9D11-BD7A5F95230E}"/>
                  </a:ext>
                </a:extLst>
              </p:cNvPr>
              <p:cNvSpPr txBox="1"/>
              <p:nvPr/>
            </p:nvSpPr>
            <p:spPr>
              <a:xfrm>
                <a:off x="2681806" y="1844824"/>
                <a:ext cx="21062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𝑑𝑒𝑠𝑙𝑜𝑐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.)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𝑚𝑎𝑠𝑠𝑎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535BC6B-6C22-422F-9D11-BD7A5F952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806" y="1844824"/>
                <a:ext cx="2106218" cy="276999"/>
              </a:xfrm>
              <a:prstGeom prst="rect">
                <a:avLst/>
              </a:prstGeom>
              <a:blipFill>
                <a:blip r:embed="rId5" cstate="print"/>
                <a:stretch>
                  <a:fillRect l="-1159" t="-4444" r="-2319" b="-35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5DD92DB9-B6CF-40DC-B36E-F4A0F6AF5171}"/>
                  </a:ext>
                </a:extLst>
              </p:cNvPr>
              <p:cNvSpPr txBox="1"/>
              <p:nvPr/>
            </p:nvSpPr>
            <p:spPr>
              <a:xfrm>
                <a:off x="5004048" y="1688651"/>
                <a:ext cx="2277739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𝑎𝑚𝑜𝑟𝑡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𝑚𝑎𝑠𝑠𝑎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DD92DB9-B6CF-40DC-B36E-F4A0F6AF5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688651"/>
                <a:ext cx="2277739" cy="52411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B1316492-D2A2-4476-8967-D96FC0AF81EA}"/>
                  </a:ext>
                </a:extLst>
              </p:cNvPr>
              <p:cNvSpPr txBox="1"/>
              <p:nvPr/>
            </p:nvSpPr>
            <p:spPr>
              <a:xfrm>
                <a:off x="7526402" y="1704215"/>
                <a:ext cx="1438086" cy="572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𝑚𝑎𝑠𝑠𝑎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1316492-D2A2-4476-8967-D96FC0AF8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6402" y="1704215"/>
                <a:ext cx="1438086" cy="57265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E7AE6EE-2107-4CE1-BEFA-F00D98FD7A58}"/>
              </a:ext>
            </a:extLst>
          </p:cNvPr>
          <p:cNvSpPr txBox="1"/>
          <p:nvPr/>
        </p:nvSpPr>
        <p:spPr>
          <a:xfrm>
            <a:off x="2339752" y="2492896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DF225522-C9B0-4AA3-B8B0-5CA0F099B14B}"/>
                  </a:ext>
                </a:extLst>
              </p:cNvPr>
              <p:cNvSpPr txBox="1"/>
              <p:nvPr/>
            </p:nvSpPr>
            <p:spPr>
              <a:xfrm>
                <a:off x="2771800" y="2397431"/>
                <a:ext cx="3744416" cy="555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F225522-C9B0-4AA3-B8B0-5CA0F099B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2397431"/>
                <a:ext cx="3744416" cy="55579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5C34FCA-879C-4F33-8736-5D2953FD2F48}"/>
              </a:ext>
            </a:extLst>
          </p:cNvPr>
          <p:cNvSpPr txBox="1"/>
          <p:nvPr/>
        </p:nvSpPr>
        <p:spPr>
          <a:xfrm>
            <a:off x="6612978" y="2492896"/>
            <a:ext cx="185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Balanço de forças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4B2D80E8-A1F5-4FCA-A2AC-2E577ACBF965}"/>
                  </a:ext>
                </a:extLst>
              </p:cNvPr>
              <p:cNvSpPr txBox="1"/>
              <p:nvPr/>
            </p:nvSpPr>
            <p:spPr>
              <a:xfrm>
                <a:off x="179512" y="3327473"/>
                <a:ext cx="3195363" cy="555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2D80E8-A1F5-4FCA-A2AC-2E577ACBF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327473"/>
                <a:ext cx="3195363" cy="555793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DA04196C-89B5-4A66-B7B0-C480AB7B8171}"/>
                  </a:ext>
                </a:extLst>
              </p:cNvPr>
              <p:cNvSpPr txBox="1"/>
              <p:nvPr/>
            </p:nvSpPr>
            <p:spPr>
              <a:xfrm>
                <a:off x="3347864" y="3461372"/>
                <a:ext cx="5917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÷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pt-BR" dirty="0"/>
              </a:p>
            </p:txBody>
          </p:sp>
        </mc:Choice>
        <mc:Fallback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A04196C-89B5-4A66-B7B0-C480AB7B8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461372"/>
                <a:ext cx="591765" cy="369332"/>
              </a:xfrm>
              <a:prstGeom prst="rect">
                <a:avLst/>
              </a:prstGeom>
              <a:blipFill>
                <a:blip r:embed="rId10" cstate="print"/>
                <a:stretch>
                  <a:fillRect l="-8247" t="-10000" b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D57C3C64-6614-40A7-8505-52E1AA9A5291}"/>
              </a:ext>
            </a:extLst>
          </p:cNvPr>
          <p:cNvCxnSpPr/>
          <p:nvPr/>
        </p:nvCxnSpPr>
        <p:spPr>
          <a:xfrm>
            <a:off x="3923928" y="3646038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90F647FF-D87B-4E15-8427-AE176447F7EC}"/>
                  </a:ext>
                </a:extLst>
              </p:cNvPr>
              <p:cNvSpPr txBox="1"/>
              <p:nvPr/>
            </p:nvSpPr>
            <p:spPr>
              <a:xfrm>
                <a:off x="4499992" y="3284984"/>
                <a:ext cx="4480197" cy="736677"/>
              </a:xfrm>
              <a:prstGeom prst="rect">
                <a:avLst/>
              </a:prstGeom>
              <a:noFill/>
              <a:ln w="3810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pt-B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pt-BR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t-B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pt-B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pt-BR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pt-BR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pt-BR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400" i="1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pt-BR" sz="2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0F647FF-D87B-4E15-8427-AE176447F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3284984"/>
                <a:ext cx="4480197" cy="736677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  <a:ln w="3810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2E8F90F6-13DD-472E-BDC4-7D245F899766}"/>
                  </a:ext>
                </a:extLst>
              </p:cNvPr>
              <p:cNvSpPr txBox="1"/>
              <p:nvPr/>
            </p:nvSpPr>
            <p:spPr>
              <a:xfrm>
                <a:off x="545551" y="4221088"/>
                <a:ext cx="1074121" cy="5692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</m:oMath>
                </a14:m>
                <a:endParaRPr lang="pt-BR" sz="2400" dirty="0"/>
              </a:p>
            </p:txBody>
          </p:sp>
        </mc:Choice>
        <mc:Fallback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8F90F6-13DD-472E-BDC4-7D245F899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51" y="4221088"/>
                <a:ext cx="1074121" cy="569258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8EA7C171-4BB2-4FF1-9966-DE715B528BC6}"/>
              </a:ext>
            </a:extLst>
          </p:cNvPr>
          <p:cNvCxnSpPr/>
          <p:nvPr/>
        </p:nvCxnSpPr>
        <p:spPr>
          <a:xfrm>
            <a:off x="1691680" y="4509120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B38EC13C-BB09-4B23-9F36-CCFE2067B893}"/>
              </a:ext>
            </a:extLst>
          </p:cNvPr>
          <p:cNvSpPr txBox="1"/>
          <p:nvPr/>
        </p:nvSpPr>
        <p:spPr>
          <a:xfrm>
            <a:off x="2291793" y="4321051"/>
            <a:ext cx="19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Ganho do Processo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1CBBF405-A707-41DB-97AA-B87A490F30C3}"/>
                  </a:ext>
                </a:extLst>
              </p:cNvPr>
              <p:cNvSpPr txBox="1"/>
              <p:nvPr/>
            </p:nvSpPr>
            <p:spPr>
              <a:xfrm>
                <a:off x="323527" y="4941168"/>
                <a:ext cx="766006" cy="7872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CBBF405-A707-41DB-97AA-B87A490F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7" y="4941168"/>
                <a:ext cx="766006" cy="787267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xmlns="" id="{F326DAE2-D522-43B0-AADA-9B1BEBE9B1F1}"/>
              </a:ext>
            </a:extLst>
          </p:cNvPr>
          <p:cNvCxnSpPr/>
          <p:nvPr/>
        </p:nvCxnSpPr>
        <p:spPr>
          <a:xfrm>
            <a:off x="1082611" y="5308911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50DA3AB8-BE9E-4DC5-A078-724CDB95FCD9}"/>
                  </a:ext>
                </a:extLst>
              </p:cNvPr>
              <p:cNvSpPr txBox="1"/>
              <p:nvPr/>
            </p:nvSpPr>
            <p:spPr>
              <a:xfrm>
                <a:off x="1659084" y="5130294"/>
                <a:ext cx="4507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Quadrado do Período Natural de Oscilação</a:t>
                </a:r>
              </a:p>
            </p:txBody>
          </p:sp>
        </mc:Choice>
        <mc:Fallback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0DA3AB8-BE9E-4DC5-A078-724CDB95F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084" y="5130294"/>
                <a:ext cx="4507388" cy="369332"/>
              </a:xfrm>
              <a:prstGeom prst="rect">
                <a:avLst/>
              </a:prstGeom>
              <a:blipFill>
                <a:blip r:embed="rId14" cstate="print"/>
                <a:stretch>
                  <a:fillRect t="-10000" r="-541" b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34301C7E-4B76-4709-884F-5D6473125AC8}"/>
                  </a:ext>
                </a:extLst>
              </p:cNvPr>
              <p:cNvSpPr txBox="1"/>
              <p:nvPr/>
            </p:nvSpPr>
            <p:spPr>
              <a:xfrm>
                <a:off x="323527" y="5848248"/>
                <a:ext cx="713670" cy="856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4301C7E-4B76-4709-884F-5D6473125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7" y="5848248"/>
                <a:ext cx="713670" cy="856004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xmlns="" id="{3C531E22-EFD2-44FE-B665-591D34C548CB}"/>
              </a:ext>
            </a:extLst>
          </p:cNvPr>
          <p:cNvCxnSpPr/>
          <p:nvPr/>
        </p:nvCxnSpPr>
        <p:spPr>
          <a:xfrm>
            <a:off x="1089533" y="6242283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603BDA75-577A-439F-AC02-E45BA39A6C07}"/>
                  </a:ext>
                </a:extLst>
              </p:cNvPr>
              <p:cNvSpPr txBox="1"/>
              <p:nvPr/>
            </p:nvSpPr>
            <p:spPr>
              <a:xfrm>
                <a:off x="1683744" y="6073474"/>
                <a:ext cx="746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3BDA75-577A-439F-AC02-E45BA39A6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744" y="6073474"/>
                <a:ext cx="746551" cy="276999"/>
              </a:xfrm>
              <a:prstGeom prst="rect">
                <a:avLst/>
              </a:prstGeom>
              <a:blipFill>
                <a:blip r:embed="rId16" cstate="print"/>
                <a:stretch>
                  <a:fillRect l="-6504" r="-3252" b="-326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xmlns="" id="{673DD6F0-3B0F-423F-965E-4B5A0094FEE6}"/>
              </a:ext>
            </a:extLst>
          </p:cNvPr>
          <p:cNvCxnSpPr/>
          <p:nvPr/>
        </p:nvCxnSpPr>
        <p:spPr>
          <a:xfrm>
            <a:off x="2519772" y="6245044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B79E0636-46E2-4C92-9CE0-DA7E451E6FA0}"/>
                  </a:ext>
                </a:extLst>
              </p:cNvPr>
              <p:cNvSpPr txBox="1"/>
              <p:nvPr/>
            </p:nvSpPr>
            <p:spPr>
              <a:xfrm>
                <a:off x="3113305" y="5923143"/>
                <a:ext cx="1249766" cy="577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pt-B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den>
                    </m:f>
                  </m:oMath>
                </a14:m>
                <a:endParaRPr lang="pt-BR" sz="2400" dirty="0"/>
              </a:p>
            </p:txBody>
          </p:sp>
        </mc:Choice>
        <mc:Fallback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79E0636-46E2-4C92-9CE0-DA7E451E6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305" y="5923143"/>
                <a:ext cx="1249766" cy="577659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980571FC-5B76-4A6A-B546-EB390910C75B}"/>
              </a:ext>
            </a:extLst>
          </p:cNvPr>
          <p:cNvSpPr txBox="1"/>
          <p:nvPr/>
        </p:nvSpPr>
        <p:spPr>
          <a:xfrm>
            <a:off x="4644008" y="5981141"/>
            <a:ext cx="248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Fator de Amortecimento</a:t>
            </a:r>
          </a:p>
        </p:txBody>
      </p:sp>
      <p:pic>
        <p:nvPicPr>
          <p:cNvPr id="31" name="~PP4094.WAV">
            <a:hlinkClick r:id="" action="ppaction://media"/>
          </p:cNvPr>
          <p:cNvPicPr>
            <a:picLocks noRot="1" noChangeAspect="1"/>
          </p:cNvPicPr>
          <p:nvPr>
            <a:wavAudioFile r:embed="rId1" name="~PP4094.WAV"/>
          </p:nvPr>
        </p:nvPicPr>
        <p:blipFill>
          <a:blip r:embed="rId1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5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Exemplo 2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738494D4-F62B-421E-8275-D297954BD3F2}"/>
              </a:ext>
            </a:extLst>
          </p:cNvPr>
          <p:cNvGrpSpPr/>
          <p:nvPr/>
        </p:nvGrpSpPr>
        <p:grpSpPr>
          <a:xfrm>
            <a:off x="539552" y="1700808"/>
            <a:ext cx="3672408" cy="4680520"/>
            <a:chOff x="611560" y="2420888"/>
            <a:chExt cx="2592288" cy="3702388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0A393730-6FF1-4896-8C91-819710590D99}"/>
                </a:ext>
              </a:extLst>
            </p:cNvPr>
            <p:cNvSpPr/>
            <p:nvPr/>
          </p:nvSpPr>
          <p:spPr>
            <a:xfrm>
              <a:off x="611560" y="3501008"/>
              <a:ext cx="1800200" cy="18722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2819B8F7-7EF6-4538-B812-4636D20FC9CB}"/>
                </a:ext>
              </a:extLst>
            </p:cNvPr>
            <p:cNvSpPr/>
            <p:nvPr/>
          </p:nvSpPr>
          <p:spPr>
            <a:xfrm>
              <a:off x="611560" y="4449897"/>
              <a:ext cx="1800200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9" name="Forma 21">
              <a:extLst>
                <a:ext uri="{FF2B5EF4-FFF2-40B4-BE49-F238E27FC236}">
                  <a16:creationId xmlns:a16="http://schemas.microsoft.com/office/drawing/2014/main" xmlns="" id="{35D20580-DB71-4CE4-9B02-56ECDF15AFED}"/>
                </a:ext>
              </a:extLst>
            </p:cNvPr>
            <p:cNvCxnSpPr>
              <a:stCxn id="7" idx="2"/>
            </p:cNvCxnSpPr>
            <p:nvPr/>
          </p:nvCxnSpPr>
          <p:spPr>
            <a:xfrm rot="16200000" flipH="1">
              <a:off x="1601670" y="5295991"/>
              <a:ext cx="648072" cy="828092"/>
            </a:xfrm>
            <a:prstGeom prst="bentConnector2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ângulo isósceles 9">
              <a:extLst>
                <a:ext uri="{FF2B5EF4-FFF2-40B4-BE49-F238E27FC236}">
                  <a16:creationId xmlns:a16="http://schemas.microsoft.com/office/drawing/2014/main" xmlns="" id="{FBA34B2F-A0D3-40DC-8DB0-F1556E483F13}"/>
                </a:ext>
              </a:extLst>
            </p:cNvPr>
            <p:cNvSpPr/>
            <p:nvPr/>
          </p:nvSpPr>
          <p:spPr>
            <a:xfrm rot="16200000">
              <a:off x="2552835" y="5907252"/>
              <a:ext cx="216024" cy="21602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Triângulo isósceles 10">
              <a:extLst>
                <a:ext uri="{FF2B5EF4-FFF2-40B4-BE49-F238E27FC236}">
                  <a16:creationId xmlns:a16="http://schemas.microsoft.com/office/drawing/2014/main" xmlns="" id="{B37CC122-8303-460F-BECB-63A12CA837BA}"/>
                </a:ext>
              </a:extLst>
            </p:cNvPr>
            <p:cNvSpPr/>
            <p:nvPr/>
          </p:nvSpPr>
          <p:spPr>
            <a:xfrm rot="5400000">
              <a:off x="2336811" y="5907252"/>
              <a:ext cx="216024" cy="21602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de seta reta 26">
              <a:extLst>
                <a:ext uri="{FF2B5EF4-FFF2-40B4-BE49-F238E27FC236}">
                  <a16:creationId xmlns:a16="http://schemas.microsoft.com/office/drawing/2014/main" xmlns="" id="{7D85E3DD-E8D9-4F3A-9228-81D4FA2A0CBB}"/>
                </a:ext>
              </a:extLst>
            </p:cNvPr>
            <p:cNvCxnSpPr>
              <a:stCxn id="10" idx="3"/>
            </p:cNvCxnSpPr>
            <p:nvPr/>
          </p:nvCxnSpPr>
          <p:spPr>
            <a:xfrm>
              <a:off x="2768859" y="6015264"/>
              <a:ext cx="434989" cy="602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angulado 30">
              <a:extLst>
                <a:ext uri="{FF2B5EF4-FFF2-40B4-BE49-F238E27FC236}">
                  <a16:creationId xmlns:a16="http://schemas.microsoft.com/office/drawing/2014/main" xmlns="" id="{E5670281-E1FD-4EAE-9E6D-2622510EE183}"/>
                </a:ext>
              </a:extLst>
            </p:cNvPr>
            <p:cNvCxnSpPr/>
            <p:nvPr/>
          </p:nvCxnSpPr>
          <p:spPr>
            <a:xfrm rot="16200000" flipH="1">
              <a:off x="683569" y="2492896"/>
              <a:ext cx="936104" cy="792088"/>
            </a:xfrm>
            <a:prstGeom prst="bentConnector3">
              <a:avLst>
                <a:gd name="adj1" fmla="val 359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xmlns="" id="{0DE192D3-920C-4A37-A572-0F8957F81027}"/>
                </a:ext>
              </a:extLst>
            </p:cNvPr>
            <p:cNvCxnSpPr/>
            <p:nvPr/>
          </p:nvCxnSpPr>
          <p:spPr>
            <a:xfrm>
              <a:off x="2483768" y="4437112"/>
              <a:ext cx="2160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xmlns="" id="{B0415695-A666-4F20-917A-B1976AD08D2D}"/>
                </a:ext>
              </a:extLst>
            </p:cNvPr>
            <p:cNvCxnSpPr/>
            <p:nvPr/>
          </p:nvCxnSpPr>
          <p:spPr>
            <a:xfrm>
              <a:off x="2483768" y="5373216"/>
              <a:ext cx="2160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41">
              <a:extLst>
                <a:ext uri="{FF2B5EF4-FFF2-40B4-BE49-F238E27FC236}">
                  <a16:creationId xmlns:a16="http://schemas.microsoft.com/office/drawing/2014/main" xmlns="" id="{8C8FDD96-0710-4E09-BDB0-F62932547F73}"/>
                </a:ext>
              </a:extLst>
            </p:cNvPr>
            <p:cNvCxnSpPr/>
            <p:nvPr/>
          </p:nvCxnSpPr>
          <p:spPr>
            <a:xfrm flipV="1">
              <a:off x="2555776" y="4437112"/>
              <a:ext cx="0" cy="936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BAB91F04-DD7A-4815-859A-122449677BAF}"/>
                </a:ext>
              </a:extLst>
            </p:cNvPr>
            <p:cNvSpPr txBox="1"/>
            <p:nvPr/>
          </p:nvSpPr>
          <p:spPr>
            <a:xfrm>
              <a:off x="2627784" y="4726305"/>
              <a:ext cx="525233" cy="34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/>
                <a:t>h(m)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AD07EB55-BF9B-4961-A038-878457FD1953}"/>
                </a:ext>
              </a:extLst>
            </p:cNvPr>
            <p:cNvSpPr txBox="1"/>
            <p:nvPr/>
          </p:nvSpPr>
          <p:spPr>
            <a:xfrm>
              <a:off x="755576" y="2492896"/>
              <a:ext cx="5760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 err="1"/>
                <a:t>F</a:t>
              </a:r>
              <a:r>
                <a:rPr lang="pt-BR" sz="2200" baseline="-25000" dirty="0" err="1"/>
                <a:t>in</a:t>
              </a:r>
              <a:endParaRPr lang="pt-BR" sz="2200" baseline="-25000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646605C0-FE82-4324-9180-D96A9B5258B6}"/>
                </a:ext>
              </a:extLst>
            </p:cNvPr>
            <p:cNvSpPr txBox="1"/>
            <p:nvPr/>
          </p:nvSpPr>
          <p:spPr>
            <a:xfrm>
              <a:off x="1331640" y="4005064"/>
              <a:ext cx="703137" cy="34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/>
                <a:t>A (m</a:t>
              </a:r>
              <a:r>
                <a:rPr lang="pt-BR" sz="2200" baseline="30000" dirty="0"/>
                <a:t>2</a:t>
              </a:r>
              <a:r>
                <a:rPr lang="pt-BR" sz="2200" dirty="0"/>
                <a:t>)</a:t>
              </a:r>
              <a:endParaRPr lang="pt-BR" sz="2200" baseline="-25000" dirty="0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3F580AB-06E0-4E82-965B-6BB605F17A44}"/>
              </a:ext>
            </a:extLst>
          </p:cNvPr>
          <p:cNvSpPr txBox="1"/>
          <p:nvPr/>
        </p:nvSpPr>
        <p:spPr>
          <a:xfrm>
            <a:off x="683568" y="222265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(m</a:t>
            </a:r>
            <a:r>
              <a:rPr lang="pt-BR" baseline="30000" dirty="0"/>
              <a:t>3</a:t>
            </a:r>
            <a:r>
              <a:rPr lang="pt-BR" dirty="0"/>
              <a:t>/h)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C5097B0-0B66-4B3B-8F7C-F563738001C5}"/>
              </a:ext>
            </a:extLst>
          </p:cNvPr>
          <p:cNvSpPr txBox="1"/>
          <p:nvPr/>
        </p:nvSpPr>
        <p:spPr>
          <a:xfrm>
            <a:off x="1295769" y="458695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ρ</a:t>
            </a:r>
            <a:r>
              <a:rPr lang="pt-BR" dirty="0"/>
              <a:t> (kg/m3)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CEAB493A-AB04-4734-A221-7ED8AFA7198F}"/>
              </a:ext>
            </a:extLst>
          </p:cNvPr>
          <p:cNvSpPr txBox="1"/>
          <p:nvPr/>
        </p:nvSpPr>
        <p:spPr>
          <a:xfrm>
            <a:off x="4499992" y="1118349"/>
            <a:ext cx="42484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Modelar como varia o nível do tanque em função da vazão de entrada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Considerar sistema concentrado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Considerar a densidade do fluido constante em qualquer ponto do processo.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Solução: Aplicar balanço de massa global</a:t>
            </a:r>
          </a:p>
        </p:txBody>
      </p:sp>
      <p:pic>
        <p:nvPicPr>
          <p:cNvPr id="21" name="~PP2486.WAV">
            <a:hlinkClick r:id="" action="ppaction://media"/>
          </p:cNvPr>
          <p:cNvPicPr>
            <a:picLocks noRot="1" noChangeAspect="1"/>
          </p:cNvPicPr>
          <p:nvPr>
            <a:wavAudioFile r:embed="rId1" name="~PP248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2836572"/>
      </p:ext>
    </p:extLst>
  </p:cSld>
  <p:clrMapOvr>
    <a:masterClrMapping/>
  </p:clrMapOvr>
  <p:transition advTm="223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Exemplo 2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738494D4-F62B-421E-8275-D297954BD3F2}"/>
              </a:ext>
            </a:extLst>
          </p:cNvPr>
          <p:cNvGrpSpPr/>
          <p:nvPr/>
        </p:nvGrpSpPr>
        <p:grpSpPr>
          <a:xfrm>
            <a:off x="539552" y="1700808"/>
            <a:ext cx="3672408" cy="4680520"/>
            <a:chOff x="611560" y="2420888"/>
            <a:chExt cx="2592288" cy="3702388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0A393730-6FF1-4896-8C91-819710590D99}"/>
                </a:ext>
              </a:extLst>
            </p:cNvPr>
            <p:cNvSpPr/>
            <p:nvPr/>
          </p:nvSpPr>
          <p:spPr>
            <a:xfrm>
              <a:off x="611560" y="3501008"/>
              <a:ext cx="1800200" cy="18722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2819B8F7-7EF6-4538-B812-4636D20FC9CB}"/>
                </a:ext>
              </a:extLst>
            </p:cNvPr>
            <p:cNvSpPr/>
            <p:nvPr/>
          </p:nvSpPr>
          <p:spPr>
            <a:xfrm>
              <a:off x="611560" y="4449897"/>
              <a:ext cx="1800200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9" name="Forma 21">
              <a:extLst>
                <a:ext uri="{FF2B5EF4-FFF2-40B4-BE49-F238E27FC236}">
                  <a16:creationId xmlns:a16="http://schemas.microsoft.com/office/drawing/2014/main" xmlns="" id="{35D20580-DB71-4CE4-9B02-56ECDF15AFED}"/>
                </a:ext>
              </a:extLst>
            </p:cNvPr>
            <p:cNvCxnSpPr>
              <a:stCxn id="7" idx="2"/>
            </p:cNvCxnSpPr>
            <p:nvPr/>
          </p:nvCxnSpPr>
          <p:spPr>
            <a:xfrm rot="16200000" flipH="1">
              <a:off x="1601670" y="5295991"/>
              <a:ext cx="648072" cy="828092"/>
            </a:xfrm>
            <a:prstGeom prst="bentConnector2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ângulo isósceles 9">
              <a:extLst>
                <a:ext uri="{FF2B5EF4-FFF2-40B4-BE49-F238E27FC236}">
                  <a16:creationId xmlns:a16="http://schemas.microsoft.com/office/drawing/2014/main" xmlns="" id="{FBA34B2F-A0D3-40DC-8DB0-F1556E483F13}"/>
                </a:ext>
              </a:extLst>
            </p:cNvPr>
            <p:cNvSpPr/>
            <p:nvPr/>
          </p:nvSpPr>
          <p:spPr>
            <a:xfrm rot="16200000">
              <a:off x="2552835" y="5907252"/>
              <a:ext cx="216024" cy="21602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Triângulo isósceles 10">
              <a:extLst>
                <a:ext uri="{FF2B5EF4-FFF2-40B4-BE49-F238E27FC236}">
                  <a16:creationId xmlns:a16="http://schemas.microsoft.com/office/drawing/2014/main" xmlns="" id="{B37CC122-8303-460F-BECB-63A12CA837BA}"/>
                </a:ext>
              </a:extLst>
            </p:cNvPr>
            <p:cNvSpPr/>
            <p:nvPr/>
          </p:nvSpPr>
          <p:spPr>
            <a:xfrm rot="5400000">
              <a:off x="2336811" y="5907252"/>
              <a:ext cx="216024" cy="21602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de seta reta 26">
              <a:extLst>
                <a:ext uri="{FF2B5EF4-FFF2-40B4-BE49-F238E27FC236}">
                  <a16:creationId xmlns:a16="http://schemas.microsoft.com/office/drawing/2014/main" xmlns="" id="{7D85E3DD-E8D9-4F3A-9228-81D4FA2A0CBB}"/>
                </a:ext>
              </a:extLst>
            </p:cNvPr>
            <p:cNvCxnSpPr>
              <a:stCxn id="10" idx="3"/>
            </p:cNvCxnSpPr>
            <p:nvPr/>
          </p:nvCxnSpPr>
          <p:spPr>
            <a:xfrm>
              <a:off x="2768859" y="6015264"/>
              <a:ext cx="434989" cy="602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angulado 30">
              <a:extLst>
                <a:ext uri="{FF2B5EF4-FFF2-40B4-BE49-F238E27FC236}">
                  <a16:creationId xmlns:a16="http://schemas.microsoft.com/office/drawing/2014/main" xmlns="" id="{E5670281-E1FD-4EAE-9E6D-2622510EE183}"/>
                </a:ext>
              </a:extLst>
            </p:cNvPr>
            <p:cNvCxnSpPr/>
            <p:nvPr/>
          </p:nvCxnSpPr>
          <p:spPr>
            <a:xfrm rot="16200000" flipH="1">
              <a:off x="683569" y="2492896"/>
              <a:ext cx="936104" cy="792088"/>
            </a:xfrm>
            <a:prstGeom prst="bentConnector3">
              <a:avLst>
                <a:gd name="adj1" fmla="val 359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xmlns="" id="{0DE192D3-920C-4A37-A572-0F8957F81027}"/>
                </a:ext>
              </a:extLst>
            </p:cNvPr>
            <p:cNvCxnSpPr/>
            <p:nvPr/>
          </p:nvCxnSpPr>
          <p:spPr>
            <a:xfrm>
              <a:off x="2483768" y="4437112"/>
              <a:ext cx="2160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xmlns="" id="{B0415695-A666-4F20-917A-B1976AD08D2D}"/>
                </a:ext>
              </a:extLst>
            </p:cNvPr>
            <p:cNvCxnSpPr/>
            <p:nvPr/>
          </p:nvCxnSpPr>
          <p:spPr>
            <a:xfrm>
              <a:off x="2483768" y="5373216"/>
              <a:ext cx="2160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41">
              <a:extLst>
                <a:ext uri="{FF2B5EF4-FFF2-40B4-BE49-F238E27FC236}">
                  <a16:creationId xmlns:a16="http://schemas.microsoft.com/office/drawing/2014/main" xmlns="" id="{8C8FDD96-0710-4E09-BDB0-F62932547F73}"/>
                </a:ext>
              </a:extLst>
            </p:cNvPr>
            <p:cNvCxnSpPr/>
            <p:nvPr/>
          </p:nvCxnSpPr>
          <p:spPr>
            <a:xfrm flipV="1">
              <a:off x="2555776" y="4437112"/>
              <a:ext cx="0" cy="93610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BAB91F04-DD7A-4815-859A-122449677BAF}"/>
                </a:ext>
              </a:extLst>
            </p:cNvPr>
            <p:cNvSpPr txBox="1"/>
            <p:nvPr/>
          </p:nvSpPr>
          <p:spPr>
            <a:xfrm>
              <a:off x="2627784" y="4726305"/>
              <a:ext cx="525233" cy="34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/>
                <a:t>h(m)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AD07EB55-BF9B-4961-A038-878457FD1953}"/>
                </a:ext>
              </a:extLst>
            </p:cNvPr>
            <p:cNvSpPr txBox="1"/>
            <p:nvPr/>
          </p:nvSpPr>
          <p:spPr>
            <a:xfrm>
              <a:off x="755576" y="2492896"/>
              <a:ext cx="5760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 err="1"/>
                <a:t>F</a:t>
              </a:r>
              <a:r>
                <a:rPr lang="pt-BR" sz="2200" baseline="-25000" dirty="0" err="1"/>
                <a:t>in</a:t>
              </a:r>
              <a:endParaRPr lang="pt-BR" sz="2200" baseline="-25000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646605C0-FE82-4324-9180-D96A9B5258B6}"/>
                </a:ext>
              </a:extLst>
            </p:cNvPr>
            <p:cNvSpPr txBox="1"/>
            <p:nvPr/>
          </p:nvSpPr>
          <p:spPr>
            <a:xfrm>
              <a:off x="1331640" y="4005064"/>
              <a:ext cx="703137" cy="340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dirty="0"/>
                <a:t>A (m</a:t>
              </a:r>
              <a:r>
                <a:rPr lang="pt-BR" sz="2200" baseline="30000" dirty="0"/>
                <a:t>2</a:t>
              </a:r>
              <a:r>
                <a:rPr lang="pt-BR" sz="2200" dirty="0"/>
                <a:t>)</a:t>
              </a:r>
              <a:endParaRPr lang="pt-BR" sz="2200" baseline="-25000" dirty="0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3F580AB-06E0-4E82-965B-6BB605F17A44}"/>
              </a:ext>
            </a:extLst>
          </p:cNvPr>
          <p:cNvSpPr txBox="1"/>
          <p:nvPr/>
        </p:nvSpPr>
        <p:spPr>
          <a:xfrm>
            <a:off x="683568" y="222265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(m</a:t>
            </a:r>
            <a:r>
              <a:rPr lang="pt-BR" baseline="30000" dirty="0"/>
              <a:t>3</a:t>
            </a:r>
            <a:r>
              <a:rPr lang="pt-BR" dirty="0"/>
              <a:t>/h)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C5097B0-0B66-4B3B-8F7C-F563738001C5}"/>
              </a:ext>
            </a:extLst>
          </p:cNvPr>
          <p:cNvSpPr txBox="1"/>
          <p:nvPr/>
        </p:nvSpPr>
        <p:spPr>
          <a:xfrm>
            <a:off x="1295769" y="458695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ρ</a:t>
            </a:r>
            <a:r>
              <a:rPr lang="pt-BR" dirty="0"/>
              <a:t> (kg/m3)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765D962F-449B-4F0B-8F47-B3C2BCBCC41C}"/>
                  </a:ext>
                </a:extLst>
              </p:cNvPr>
              <p:cNvSpPr txBox="1"/>
              <p:nvPr/>
            </p:nvSpPr>
            <p:spPr>
              <a:xfrm>
                <a:off x="2472001" y="1042630"/>
                <a:ext cx="2027991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𝑑𝑚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65D962F-449B-4F0B-8F47-B3C2BCBCC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001" y="1042630"/>
                <a:ext cx="2027991" cy="58432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A4447028-C04B-4A81-92F2-D6BB41867F7D}"/>
                  </a:ext>
                </a:extLst>
              </p:cNvPr>
              <p:cNvSpPr txBox="1"/>
              <p:nvPr/>
            </p:nvSpPr>
            <p:spPr>
              <a:xfrm>
                <a:off x="5459292" y="1096505"/>
                <a:ext cx="3145156" cy="586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4447028-C04B-4A81-92F2-D6BB41867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292" y="1096505"/>
                <a:ext cx="3145156" cy="58618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7105E694-C899-46C0-986E-F3FA3727CF43}"/>
                  </a:ext>
                </a:extLst>
              </p:cNvPr>
              <p:cNvSpPr txBox="1"/>
              <p:nvPr/>
            </p:nvSpPr>
            <p:spPr>
              <a:xfrm>
                <a:off x="3563888" y="1916832"/>
                <a:ext cx="1924758" cy="58432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105E694-C899-46C0-986E-F3FA3727C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916832"/>
                <a:ext cx="1924758" cy="58432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D4AEB557-9CDE-4B17-9DE4-86DD8EE991B2}"/>
                  </a:ext>
                </a:extLst>
              </p:cNvPr>
              <p:cNvSpPr txBox="1"/>
              <p:nvPr/>
            </p:nvSpPr>
            <p:spPr>
              <a:xfrm>
                <a:off x="4620745" y="4929652"/>
                <a:ext cx="10169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𝐴𝑅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4AEB557-9CDE-4B17-9DE4-86DD8EE99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745" y="4929652"/>
                <a:ext cx="1016945" cy="369332"/>
              </a:xfrm>
              <a:prstGeom prst="rect">
                <a:avLst/>
              </a:prstGeom>
              <a:blipFill>
                <a:blip r:embed="rId7" cstate="print"/>
                <a:stretch>
                  <a:fillRect l="-4192" r="-5389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xmlns="" id="{22DAA6AB-392C-45A2-A002-4EC6ADCF21BE}"/>
              </a:ext>
            </a:extLst>
          </p:cNvPr>
          <p:cNvCxnSpPr/>
          <p:nvPr/>
        </p:nvCxnSpPr>
        <p:spPr>
          <a:xfrm>
            <a:off x="5652120" y="5157192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640E7466-08A9-4844-A28D-A35D833B78B4}"/>
              </a:ext>
            </a:extLst>
          </p:cNvPr>
          <p:cNvSpPr txBox="1"/>
          <p:nvPr/>
        </p:nvSpPr>
        <p:spPr>
          <a:xfrm>
            <a:off x="6156176" y="4931876"/>
            <a:ext cx="209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Constante de tempo</a:t>
            </a: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xmlns="" id="{5CCF8716-5EAA-4360-9312-71E6FA76381B}"/>
              </a:ext>
            </a:extLst>
          </p:cNvPr>
          <p:cNvCxnSpPr/>
          <p:nvPr/>
        </p:nvCxnSpPr>
        <p:spPr>
          <a:xfrm>
            <a:off x="4663074" y="1368230"/>
            <a:ext cx="5569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79445871-FCC3-43C3-9B72-5C9B1F383B5C}"/>
                  </a:ext>
                </a:extLst>
              </p:cNvPr>
              <p:cNvSpPr txBox="1"/>
              <p:nvPr/>
            </p:nvSpPr>
            <p:spPr>
              <a:xfrm>
                <a:off x="2915816" y="5513698"/>
                <a:ext cx="1387238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 (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b="0" i="1" baseline="30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9445871-FCC3-43C3-9B72-5C9B1F383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5513698"/>
                <a:ext cx="1387238" cy="52591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F2BFD0D2-3F88-43BC-804A-487BA2BF099B}"/>
                  </a:ext>
                </a:extLst>
              </p:cNvPr>
              <p:cNvSpPr txBox="1"/>
              <p:nvPr/>
            </p:nvSpPr>
            <p:spPr>
              <a:xfrm>
                <a:off x="6397364" y="1926806"/>
                <a:ext cx="1847044" cy="58432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2BFD0D2-3F88-43BC-804A-487BA2BF0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364" y="1926806"/>
                <a:ext cx="1847044" cy="58432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xmlns="" id="{6CEC791E-002C-41F8-9A95-731DD5AE8456}"/>
              </a:ext>
            </a:extLst>
          </p:cNvPr>
          <p:cNvCxnSpPr/>
          <p:nvPr/>
        </p:nvCxnSpPr>
        <p:spPr>
          <a:xfrm>
            <a:off x="5686025" y="2221517"/>
            <a:ext cx="55699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62C2809F-6EAC-48DE-BC80-A948B72264D2}"/>
                  </a:ext>
                </a:extLst>
              </p:cNvPr>
              <p:cNvSpPr txBox="1"/>
              <p:nvPr/>
            </p:nvSpPr>
            <p:spPr>
              <a:xfrm>
                <a:off x="4950718" y="2852936"/>
                <a:ext cx="1832809" cy="58432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pt-BR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C2809F-6EAC-48DE-BC80-A948B7226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718" y="2852936"/>
                <a:ext cx="1832809" cy="58432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A6360535-1A42-41BD-8464-60969A41CC53}"/>
                  </a:ext>
                </a:extLst>
              </p:cNvPr>
              <p:cNvSpPr txBox="1"/>
              <p:nvPr/>
            </p:nvSpPr>
            <p:spPr>
              <a:xfrm>
                <a:off x="6991488" y="3077192"/>
                <a:ext cx="3888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6360535-1A42-41BD-8464-60969A41C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488" y="3077192"/>
                <a:ext cx="388824" cy="276999"/>
              </a:xfrm>
              <a:prstGeom prst="rect">
                <a:avLst/>
              </a:prstGeom>
              <a:blipFill>
                <a:blip r:embed="rId11" cstate="print"/>
                <a:stretch>
                  <a:fillRect l="-9375" r="-10938" b="-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68075A5A-F5E4-406A-8FAF-32FA96FDCCD4}"/>
                  </a:ext>
                </a:extLst>
              </p:cNvPr>
              <p:cNvSpPr txBox="1"/>
              <p:nvPr/>
            </p:nvSpPr>
            <p:spPr>
              <a:xfrm>
                <a:off x="4716016" y="3735894"/>
                <a:ext cx="2971134" cy="701218"/>
              </a:xfrm>
              <a:prstGeom prst="rect">
                <a:avLst/>
              </a:prstGeom>
              <a:noFill/>
              <a:ln w="3810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>
                        <m:sSub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8075A5A-F5E4-406A-8FAF-32FA96FDC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3735894"/>
                <a:ext cx="2971134" cy="701218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  <a:ln w="3810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F2311E0F-0A6F-46AA-9C80-FAD3FAAC6998}"/>
                  </a:ext>
                </a:extLst>
              </p:cNvPr>
              <p:cNvSpPr txBox="1"/>
              <p:nvPr/>
            </p:nvSpPr>
            <p:spPr>
              <a:xfrm>
                <a:off x="4644008" y="5505716"/>
                <a:ext cx="8978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2311E0F-0A6F-46AA-9C80-FAD3FAAC6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5505716"/>
                <a:ext cx="897810" cy="369332"/>
              </a:xfrm>
              <a:prstGeom prst="rect">
                <a:avLst/>
              </a:prstGeom>
              <a:blipFill>
                <a:blip r:embed="rId13" cstate="print"/>
                <a:stretch>
                  <a:fillRect l="-8163" r="-6803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ector de Seta Reta 45">
            <a:extLst>
              <a:ext uri="{FF2B5EF4-FFF2-40B4-BE49-F238E27FC236}">
                <a16:creationId xmlns:a16="http://schemas.microsoft.com/office/drawing/2014/main" xmlns="" id="{F0F6EFC5-A22E-43DC-850B-51DD2D417AB4}"/>
              </a:ext>
            </a:extLst>
          </p:cNvPr>
          <p:cNvCxnSpPr/>
          <p:nvPr/>
        </p:nvCxnSpPr>
        <p:spPr>
          <a:xfrm>
            <a:off x="5675383" y="5733256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xmlns="" id="{14593615-DE3C-4884-AD00-79293207C580}"/>
              </a:ext>
            </a:extLst>
          </p:cNvPr>
          <p:cNvSpPr txBox="1"/>
          <p:nvPr/>
        </p:nvSpPr>
        <p:spPr>
          <a:xfrm>
            <a:off x="6179439" y="5507940"/>
            <a:ext cx="277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Ganho estático do Processo</a:t>
            </a:r>
          </a:p>
        </p:txBody>
      </p:sp>
      <p:pic>
        <p:nvPicPr>
          <p:cNvPr id="36" name="~PP2584.WAV">
            <a:hlinkClick r:id="" action="ppaction://media"/>
          </p:cNvPr>
          <p:cNvPicPr>
            <a:picLocks noRot="1" noChangeAspect="1"/>
          </p:cNvPicPr>
          <p:nvPr>
            <a:wavAudioFile r:embed="rId1" name="~PP2584.WAV"/>
          </p:nvPr>
        </p:nvPicPr>
        <p:blipFill>
          <a:blip r:embed="rId1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736035"/>
      </p:ext>
    </p:extLst>
  </p:cSld>
  <p:clrMapOvr>
    <a:masterClrMapping/>
  </p:clrMapOvr>
  <p:transition advTm="589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8055104" cy="409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Exemplo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774BE255-D98C-445F-BD42-288465DFB6FE}"/>
              </a:ext>
            </a:extLst>
          </p:cNvPr>
          <p:cNvSpPr txBox="1"/>
          <p:nvPr/>
        </p:nvSpPr>
        <p:spPr>
          <a:xfrm>
            <a:off x="251520" y="5657587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Modelar como varia a tensão sobre o capacitor com o tempo, ou seja, </a:t>
            </a:r>
            <a:r>
              <a:rPr lang="pt-BR" sz="2800" i="1" dirty="0" err="1"/>
              <a:t>v</a:t>
            </a:r>
            <a:r>
              <a:rPr lang="pt-BR" sz="2800" i="1" baseline="-25000" dirty="0" err="1"/>
              <a:t>C</a:t>
            </a:r>
            <a:r>
              <a:rPr lang="pt-BR" sz="2800" i="1" dirty="0"/>
              <a:t>(t)</a:t>
            </a:r>
          </a:p>
        </p:txBody>
      </p:sp>
      <p:pic>
        <p:nvPicPr>
          <p:cNvPr id="8" name="~PP1103.WAV">
            <a:hlinkClick r:id="" action="ppaction://media"/>
          </p:cNvPr>
          <p:cNvPicPr>
            <a:picLocks noRot="1" noChangeAspect="1"/>
          </p:cNvPicPr>
          <p:nvPr>
            <a:wavAudioFile r:embed="rId1" name="~PP1103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Exemplo 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8A9507C-95EF-455B-AC0C-1E450321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556792"/>
            <a:ext cx="26943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6EC4AC-B290-4E08-9629-4364B0D5461C}"/>
              </a:ext>
            </a:extLst>
          </p:cNvPr>
          <p:cNvSpPr txBox="1"/>
          <p:nvPr/>
        </p:nvSpPr>
        <p:spPr>
          <a:xfrm>
            <a:off x="1699567" y="1091335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Pela lei de </a:t>
            </a:r>
            <a:r>
              <a:rPr lang="pt-BR" dirty="0" err="1"/>
              <a:t>Kirchof</a:t>
            </a:r>
            <a:endParaRPr lang="pt-BR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xmlns="" id="{B7E3F028-0B73-41AC-B7C5-5E858849F9B9}"/>
              </a:ext>
            </a:extLst>
          </p:cNvPr>
          <p:cNvCxnSpPr/>
          <p:nvPr/>
        </p:nvCxnSpPr>
        <p:spPr>
          <a:xfrm>
            <a:off x="3635896" y="1276001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8160A35D-5362-4DE6-8CDF-B3EDD49C60C1}"/>
                  </a:ext>
                </a:extLst>
              </p:cNvPr>
              <p:cNvSpPr txBox="1"/>
              <p:nvPr/>
            </p:nvSpPr>
            <p:spPr>
              <a:xfrm>
                <a:off x="4355976" y="1091335"/>
                <a:ext cx="43820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pt-BR" sz="2400" dirty="0"/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160A35D-5362-4DE6-8CDF-B3EDD49C6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091335"/>
                <a:ext cx="4382097" cy="369332"/>
              </a:xfrm>
              <a:prstGeom prst="rect">
                <a:avLst/>
              </a:prstGeom>
              <a:blipFill>
                <a:blip r:embed="rId5" cstate="print"/>
                <a:stretch>
                  <a:fillRect l="-1811" r="-1532" b="-147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C764B60B-6176-4C29-B009-4228CEF5F05A}"/>
                  </a:ext>
                </a:extLst>
              </p:cNvPr>
              <p:cNvSpPr txBox="1"/>
              <p:nvPr/>
            </p:nvSpPr>
            <p:spPr>
              <a:xfrm>
                <a:off x="4361900" y="1622377"/>
                <a:ext cx="377879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pt-BR" sz="2400" dirty="0"/>
              </a:p>
            </p:txBody>
          </p:sp>
        </mc:Choice>
        <mc:Fallback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764B60B-6176-4C29-B009-4228CEF5F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900" y="1622377"/>
                <a:ext cx="3778791" cy="369332"/>
              </a:xfrm>
              <a:prstGeom prst="rect">
                <a:avLst/>
              </a:prstGeom>
              <a:blipFill>
                <a:blip r:embed="rId6" cstate="print"/>
                <a:stretch>
                  <a:fillRect l="-2908" b="-147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571DF529-D08D-455C-9AC4-264041168999}"/>
                  </a:ext>
                </a:extLst>
              </p:cNvPr>
              <p:cNvSpPr txBox="1"/>
              <p:nvPr/>
            </p:nvSpPr>
            <p:spPr>
              <a:xfrm>
                <a:off x="2809469" y="2454825"/>
                <a:ext cx="206997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71DF529-D08D-455C-9AC4-264041168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469" y="2454825"/>
                <a:ext cx="2069976" cy="400110"/>
              </a:xfrm>
              <a:prstGeom prst="rect">
                <a:avLst/>
              </a:prstGeom>
              <a:blipFill>
                <a:blip r:embed="rId7" cstate="print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1F85BA2A-7F6C-42B2-8EA9-3B86F28ED6CF}"/>
                  </a:ext>
                </a:extLst>
              </p:cNvPr>
              <p:cNvSpPr txBox="1"/>
              <p:nvPr/>
            </p:nvSpPr>
            <p:spPr>
              <a:xfrm>
                <a:off x="4881416" y="2276872"/>
                <a:ext cx="1925960" cy="676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F85BA2A-7F6C-42B2-8EA9-3B86F28ED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416" y="2276872"/>
                <a:ext cx="1925960" cy="67666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DC6864BF-0961-42F3-AD3D-B31E3AE802FD}"/>
                  </a:ext>
                </a:extLst>
              </p:cNvPr>
              <p:cNvSpPr txBox="1"/>
              <p:nvPr/>
            </p:nvSpPr>
            <p:spPr>
              <a:xfrm>
                <a:off x="6822504" y="2276872"/>
                <a:ext cx="1997968" cy="676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C6864BF-0961-42F3-AD3D-B31E3AE80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504" y="2276872"/>
                <a:ext cx="1997968" cy="676660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BDE191B5-DBCE-4FD4-8EBA-B845823A13F8}"/>
              </a:ext>
            </a:extLst>
          </p:cNvPr>
          <p:cNvSpPr txBox="1"/>
          <p:nvPr/>
        </p:nvSpPr>
        <p:spPr>
          <a:xfrm>
            <a:off x="35496" y="317053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corrente que passa no indutor é a mesma que passa no resistor: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C824980A-1A09-473F-BE01-5EA15EE013D0}"/>
                  </a:ext>
                </a:extLst>
              </p:cNvPr>
              <p:cNvSpPr txBox="1"/>
              <p:nvPr/>
            </p:nvSpPr>
            <p:spPr>
              <a:xfrm>
                <a:off x="6444208" y="3000626"/>
                <a:ext cx="2376264" cy="676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0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pt-B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824980A-1A09-473F-BE01-5EA15EE01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08" y="3000626"/>
                <a:ext cx="2376264" cy="676660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FA9252CC-49EF-404A-BCC6-616F511B6B07}"/>
              </a:ext>
            </a:extLst>
          </p:cNvPr>
          <p:cNvSpPr txBox="1"/>
          <p:nvPr/>
        </p:nvSpPr>
        <p:spPr>
          <a:xfrm>
            <a:off x="35496" y="3810899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Derivando </a:t>
            </a:r>
            <a:r>
              <a:rPr lang="pt-BR" dirty="0" err="1"/>
              <a:t>i</a:t>
            </a:r>
            <a:r>
              <a:rPr lang="pt-BR" baseline="-25000" dirty="0" err="1"/>
              <a:t>c</a:t>
            </a:r>
            <a:r>
              <a:rPr lang="pt-BR" dirty="0"/>
              <a:t>(t) e substituindo em V</a:t>
            </a:r>
            <a:r>
              <a:rPr lang="pt-BR" baseline="-25000" dirty="0"/>
              <a:t>L</a:t>
            </a:r>
            <a:r>
              <a:rPr lang="pt-BR" dirty="0"/>
              <a:t>(t):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7E245430-2067-4F04-AF5B-41F6E81A4A0A}"/>
                  </a:ext>
                </a:extLst>
              </p:cNvPr>
              <p:cNvSpPr txBox="1"/>
              <p:nvPr/>
            </p:nvSpPr>
            <p:spPr>
              <a:xfrm>
                <a:off x="3779912" y="3636571"/>
                <a:ext cx="2448272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pt-B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pt-B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245430-2067-4F04-AF5B-41F6E81A4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3636571"/>
                <a:ext cx="2448272" cy="728533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E9895DDE-E580-4229-82AA-5FCDD7105775}"/>
              </a:ext>
            </a:extLst>
          </p:cNvPr>
          <p:cNvSpPr txBox="1"/>
          <p:nvPr/>
        </p:nvSpPr>
        <p:spPr>
          <a:xfrm>
            <a:off x="8273636" y="159579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ACBC6B1-9736-4B0B-ADFB-469E099FDC11}"/>
              </a:ext>
            </a:extLst>
          </p:cNvPr>
          <p:cNvSpPr txBox="1"/>
          <p:nvPr/>
        </p:nvSpPr>
        <p:spPr>
          <a:xfrm>
            <a:off x="35496" y="4715852"/>
            <a:ext cx="277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Substituindo V</a:t>
            </a:r>
            <a:r>
              <a:rPr lang="pt-BR" baseline="-25000" dirty="0"/>
              <a:t>R</a:t>
            </a:r>
            <a:r>
              <a:rPr lang="pt-BR" dirty="0"/>
              <a:t> e V</a:t>
            </a:r>
            <a:r>
              <a:rPr lang="pt-BR" baseline="-25000" dirty="0"/>
              <a:t>L</a:t>
            </a:r>
            <a:r>
              <a:rPr lang="pt-BR" dirty="0"/>
              <a:t> em (1):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EE70046D-6669-489A-AC6D-DCC24658E46B}"/>
                  </a:ext>
                </a:extLst>
              </p:cNvPr>
              <p:cNvSpPr txBox="1"/>
              <p:nvPr/>
            </p:nvSpPr>
            <p:spPr>
              <a:xfrm>
                <a:off x="3114652" y="4581128"/>
                <a:ext cx="5026039" cy="576055"/>
              </a:xfrm>
              <a:prstGeom prst="rect">
                <a:avLst/>
              </a:prstGeom>
              <a:noFill/>
              <a:ln w="3810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40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400" i="1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pt-BR" sz="2400" dirty="0"/>
              </a:p>
            </p:txBody>
          </p:sp>
        </mc:Choice>
        <mc:Fallback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E70046D-6669-489A-AC6D-DCC24658E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652" y="4581128"/>
                <a:ext cx="5026039" cy="576055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  <a:ln w="3810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id="{95924DD9-614C-485D-9F08-AAA0A283877F}"/>
                  </a:ext>
                </a:extLst>
              </p:cNvPr>
              <p:cNvSpPr txBox="1"/>
              <p:nvPr/>
            </p:nvSpPr>
            <p:spPr>
              <a:xfrm>
                <a:off x="179512" y="5262640"/>
                <a:ext cx="107412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400" dirty="0"/>
                  <a:t>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pt-BR" sz="2400" dirty="0"/>
              </a:p>
            </p:txBody>
          </p:sp>
        </mc:Choice>
        <mc:Fallback>
          <p:sp>
            <p:nvSpPr>
              <p:cNvPr id="37" name="CaixaDeTexto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5924DD9-614C-485D-9F08-AAA0A2838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262640"/>
                <a:ext cx="1074121" cy="369332"/>
              </a:xfrm>
              <a:prstGeom prst="rect">
                <a:avLst/>
              </a:prstGeom>
              <a:blipFill>
                <a:blip r:embed="rId13" cstate="print"/>
                <a:stretch>
                  <a:fillRect l="-9605" b="-65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xmlns="" id="{06E1ACD6-DC64-4642-8A63-85201738B99B}"/>
              </a:ext>
            </a:extLst>
          </p:cNvPr>
          <p:cNvCxnSpPr/>
          <p:nvPr/>
        </p:nvCxnSpPr>
        <p:spPr>
          <a:xfrm>
            <a:off x="1115616" y="5471858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4B9B46C6-C7A1-4BCE-A6C9-617CDDD7B29D}"/>
              </a:ext>
            </a:extLst>
          </p:cNvPr>
          <p:cNvSpPr txBox="1"/>
          <p:nvPr/>
        </p:nvSpPr>
        <p:spPr>
          <a:xfrm>
            <a:off x="1763688" y="5291916"/>
            <a:ext cx="19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Ganho do Processo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FEC8DD23-7C7A-4319-BC41-DDEA895AB4CA}"/>
                  </a:ext>
                </a:extLst>
              </p:cNvPr>
              <p:cNvSpPr txBox="1"/>
              <p:nvPr/>
            </p:nvSpPr>
            <p:spPr>
              <a:xfrm>
                <a:off x="35496" y="5661248"/>
                <a:ext cx="91043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EC8DD23-7C7A-4319-BC41-DDEA895AB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661248"/>
                <a:ext cx="910431" cy="461665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xmlns="" id="{4292F010-090E-41DA-B947-B39CDDCD779F}"/>
              </a:ext>
            </a:extLst>
          </p:cNvPr>
          <p:cNvCxnSpPr/>
          <p:nvPr/>
        </p:nvCxnSpPr>
        <p:spPr>
          <a:xfrm>
            <a:off x="1010604" y="5889796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B236706E-4FEA-494C-A6C3-D80E7FA48B1F}"/>
                  </a:ext>
                </a:extLst>
              </p:cNvPr>
              <p:cNvSpPr txBox="1"/>
              <p:nvPr/>
            </p:nvSpPr>
            <p:spPr>
              <a:xfrm>
                <a:off x="1587077" y="5711179"/>
                <a:ext cx="45073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/>
                  <a:t> Quadrado do Período Natural de Oscilação</a:t>
                </a:r>
              </a:p>
            </p:txBody>
          </p:sp>
        </mc:Choice>
        <mc:Fallback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236706E-4FEA-494C-A6C3-D80E7FA48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077" y="5711179"/>
                <a:ext cx="4507388" cy="369332"/>
              </a:xfrm>
              <a:prstGeom prst="rect">
                <a:avLst/>
              </a:prstGeom>
              <a:blipFill>
                <a:blip r:embed="rId15" cstate="print"/>
                <a:stretch>
                  <a:fillRect t="-10000" r="-541" b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8831B749-6F16-4209-91F0-286B49023F42}"/>
                  </a:ext>
                </a:extLst>
              </p:cNvPr>
              <p:cNvSpPr txBox="1"/>
              <p:nvPr/>
            </p:nvSpPr>
            <p:spPr>
              <a:xfrm>
                <a:off x="35496" y="6207695"/>
                <a:ext cx="8576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831B749-6F16-4209-91F0-286B49023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6207695"/>
                <a:ext cx="857686" cy="461665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xmlns="" id="{6235EA91-F88F-4F47-9D5B-D0412CC15EEC}"/>
              </a:ext>
            </a:extLst>
          </p:cNvPr>
          <p:cNvCxnSpPr/>
          <p:nvPr/>
        </p:nvCxnSpPr>
        <p:spPr>
          <a:xfrm>
            <a:off x="945518" y="6457063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id="{CCC5D07F-8FE1-47AD-8DDD-85DA92B42C69}"/>
                  </a:ext>
                </a:extLst>
              </p:cNvPr>
              <p:cNvSpPr txBox="1"/>
              <p:nvPr/>
            </p:nvSpPr>
            <p:spPr>
              <a:xfrm>
                <a:off x="1539729" y="6288254"/>
                <a:ext cx="746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50" name="CaixaDeTexto 4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CC5D07F-8FE1-47AD-8DDD-85DA92B42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729" y="6288254"/>
                <a:ext cx="746551" cy="276999"/>
              </a:xfrm>
              <a:prstGeom prst="rect">
                <a:avLst/>
              </a:prstGeom>
              <a:blipFill>
                <a:blip r:embed="rId17" cstate="print"/>
                <a:stretch>
                  <a:fillRect l="-7377" r="-4098" b="-3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xmlns="" id="{E7D6E04A-4B69-4DBB-A6C2-5F5AD9F4FD16}"/>
              </a:ext>
            </a:extLst>
          </p:cNvPr>
          <p:cNvCxnSpPr/>
          <p:nvPr/>
        </p:nvCxnSpPr>
        <p:spPr>
          <a:xfrm>
            <a:off x="2375757" y="6459824"/>
            <a:ext cx="5040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3D381D7A-5149-4655-A3C5-35477A19D9D6}"/>
                  </a:ext>
                </a:extLst>
              </p:cNvPr>
              <p:cNvSpPr txBox="1"/>
              <p:nvPr/>
            </p:nvSpPr>
            <p:spPr>
              <a:xfrm>
                <a:off x="2969290" y="6137923"/>
                <a:ext cx="1222771" cy="547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2∙</m:t>
                        </m:r>
                        <m:rad>
                          <m:radPr>
                            <m:degHide m:val="on"/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rad>
                      </m:den>
                    </m:f>
                  </m:oMath>
                </a14:m>
                <a:endParaRPr lang="pt-BR" sz="2400" dirty="0"/>
              </a:p>
            </p:txBody>
          </p:sp>
        </mc:Choice>
        <mc:Fallback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D381D7A-5149-4655-A3C5-35477A19D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290" y="6137923"/>
                <a:ext cx="1222771" cy="547201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ixaDeTexto 52">
            <a:extLst>
              <a:ext uri="{FF2B5EF4-FFF2-40B4-BE49-F238E27FC236}">
                <a16:creationId xmlns:a16="http://schemas.microsoft.com/office/drawing/2014/main" xmlns="" id="{D1DEF319-95EF-4B7D-9E42-06F7320B536E}"/>
              </a:ext>
            </a:extLst>
          </p:cNvPr>
          <p:cNvSpPr txBox="1"/>
          <p:nvPr/>
        </p:nvSpPr>
        <p:spPr>
          <a:xfrm>
            <a:off x="4387882" y="6228020"/>
            <a:ext cx="248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Fator de Amortecimento</a:t>
            </a:r>
          </a:p>
        </p:txBody>
      </p:sp>
      <p:pic>
        <p:nvPicPr>
          <p:cNvPr id="31" name="~PP442.WAV">
            <a:hlinkClick r:id="" action="ppaction://media"/>
          </p:cNvPr>
          <p:cNvPicPr>
            <a:picLocks noRot="1" noChangeAspect="1"/>
          </p:cNvPicPr>
          <p:nvPr>
            <a:wavAudioFile r:embed="rId1" name="~PP442.WAV"/>
          </p:nvPr>
        </p:nvPicPr>
        <p:blipFill>
          <a:blip r:embed="rId19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6150097"/>
      </p:ext>
    </p:extLst>
  </p:cSld>
  <p:clrMapOvr>
    <a:masterClrMapping/>
  </p:clrMapOvr>
  <p:transition advTm="548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Modelo Linear / Não Linear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28586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3477.WAV">
            <a:hlinkClick r:id="" action="ppaction://media"/>
          </p:cNvPr>
          <p:cNvPicPr>
            <a:picLocks noRot="1" noChangeAspect="1"/>
          </p:cNvPicPr>
          <p:nvPr>
            <a:wavAudioFile r:embed="rId1" name="~PP347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1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Modelo Linear / Não Linear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2954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3726.WAV">
            <a:hlinkClick r:id="" action="ppaction://media"/>
          </p:cNvPr>
          <p:cNvPicPr>
            <a:picLocks noRot="1" noChangeAspect="1"/>
          </p:cNvPicPr>
          <p:nvPr>
            <a:wavAudioFile r:embed="rId1" name="~PP3726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6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Conceito</a:t>
            </a:r>
          </a:p>
        </p:txBody>
      </p:sp>
      <p:pic>
        <p:nvPicPr>
          <p:cNvPr id="8" name="Picture 8" descr="dilber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429132"/>
            <a:ext cx="2286000" cy="2081213"/>
          </a:xfrm>
          <a:prstGeom prst="rect">
            <a:avLst/>
          </a:prstGeom>
          <a:noFill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44116" y="1500174"/>
            <a:ext cx="7932340" cy="277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152352" rIns="0" bIns="38088">
            <a:spAutoFit/>
          </a:bodyPr>
          <a:lstStyle/>
          <a:p>
            <a:r>
              <a:rPr lang="en-US" sz="28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Modelo</a:t>
            </a:r>
            <a:r>
              <a:rPr lang="en-US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Matemático</a:t>
            </a:r>
            <a:r>
              <a:rPr lang="en-US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Eykhoff</a:t>
            </a:r>
            <a:r>
              <a:rPr lang="en-US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, 1974)</a:t>
            </a:r>
          </a:p>
          <a:p>
            <a:endParaRPr lang="en-US" sz="28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“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Uma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representação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matemática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do 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comportamento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de um 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sistema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existente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(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ou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um 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sistema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a ser 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construído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) 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numa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forma </a:t>
            </a:r>
            <a:r>
              <a:rPr lang="en-US" sz="2800" b="1" i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utilizável</a:t>
            </a: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”</a:t>
            </a:r>
            <a:endParaRPr lang="en-US" sz="2800" b="1" i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chemeClr val="accent2"/>
                </a:solidFill>
                <a:latin typeface="Times New Roman" pitchFamily="18" charset="0"/>
                <a:cs typeface="Arial" pitchFamily="34" charset="0"/>
              </a:rPr>
              <a:t> </a:t>
            </a:r>
            <a:endParaRPr 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143372" y="4286256"/>
            <a:ext cx="441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400" b="1" i="1" dirty="0" err="1">
                <a:latin typeface="Times New Roman" pitchFamily="18" charset="0"/>
              </a:rPr>
              <a:t>Tudo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deve</a:t>
            </a:r>
            <a:r>
              <a:rPr lang="en-US" sz="2400" b="1" i="1" dirty="0">
                <a:latin typeface="Times New Roman" pitchFamily="18" charset="0"/>
              </a:rPr>
              <a:t> ser </a:t>
            </a:r>
            <a:r>
              <a:rPr lang="en-US" sz="2400" b="1" i="1" dirty="0" err="1">
                <a:latin typeface="Times New Roman" pitchFamily="18" charset="0"/>
              </a:rPr>
              <a:t>feito</a:t>
            </a:r>
            <a:r>
              <a:rPr lang="en-US" sz="2400" b="1" i="1" dirty="0">
                <a:latin typeface="Times New Roman" pitchFamily="18" charset="0"/>
              </a:rPr>
              <a:t> de </a:t>
            </a:r>
            <a:r>
              <a:rPr lang="en-US" sz="2400" b="1" i="1" dirty="0" err="1">
                <a:latin typeface="Times New Roman" pitchFamily="18" charset="0"/>
              </a:rPr>
              <a:t>uma</a:t>
            </a:r>
            <a:r>
              <a:rPr lang="en-US" sz="2400" b="1" i="1" dirty="0">
                <a:latin typeface="Times New Roman" pitchFamily="18" charset="0"/>
              </a:rPr>
              <a:t> forma </a:t>
            </a:r>
            <a:r>
              <a:rPr lang="en-US" sz="2400" b="1" i="1" dirty="0" err="1">
                <a:latin typeface="Times New Roman" pitchFamily="18" charset="0"/>
              </a:rPr>
              <a:t>tão</a:t>
            </a:r>
            <a:r>
              <a:rPr lang="en-US" sz="2400" b="1" i="1" dirty="0">
                <a:latin typeface="Times New Roman" pitchFamily="18" charset="0"/>
              </a:rPr>
              <a:t> simples </a:t>
            </a:r>
            <a:r>
              <a:rPr lang="en-US" sz="2400" b="1" i="1" dirty="0" err="1">
                <a:latin typeface="Times New Roman" pitchFamily="18" charset="0"/>
              </a:rPr>
              <a:t>quanto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possível</a:t>
            </a:r>
            <a:r>
              <a:rPr lang="en-US" sz="2400" b="1" i="1" dirty="0">
                <a:latin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</a:rPr>
              <a:t>mas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não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da</a:t>
            </a:r>
            <a:r>
              <a:rPr lang="en-US" sz="2400" b="1" i="1" dirty="0">
                <a:latin typeface="Times New Roman" pitchFamily="18" charset="0"/>
              </a:rPr>
              <a:t> forma </a:t>
            </a:r>
            <a:r>
              <a:rPr lang="en-US" sz="2400" b="1" i="1" dirty="0" err="1">
                <a:latin typeface="Times New Roman" pitchFamily="18" charset="0"/>
              </a:rPr>
              <a:t>mais</a:t>
            </a:r>
            <a:r>
              <a:rPr lang="en-US" sz="2400" b="1" i="1" dirty="0">
                <a:latin typeface="Times New Roman" pitchFamily="18" charset="0"/>
              </a:rPr>
              <a:t> simples!!!!</a:t>
            </a:r>
            <a:endParaRPr lang="pt-BR" sz="2400" b="1" i="1" dirty="0">
              <a:latin typeface="Times New Roman" pitchFamily="18" charset="0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4000496" y="4214818"/>
            <a:ext cx="4648200" cy="1295400"/>
          </a:xfrm>
          <a:prstGeom prst="wedgeRoundRectCallout">
            <a:avLst>
              <a:gd name="adj1" fmla="val -97635"/>
              <a:gd name="adj2" fmla="val 7473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pt-BR"/>
          </a:p>
        </p:txBody>
      </p:sp>
      <p:pic>
        <p:nvPicPr>
          <p:cNvPr id="12" name="~PP1774.WAV">
            <a:hlinkClick r:id="" action="ppaction://media"/>
          </p:cNvPr>
          <p:cNvPicPr>
            <a:picLocks noRot="1" noChangeAspect="1"/>
          </p:cNvPicPr>
          <p:nvPr>
            <a:wavAudioFile r:embed="rId2" name="~PP1774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6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Objetivos da Modelagem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79512" y="1687864"/>
            <a:ext cx="871296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 Projeto de equipamentos 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 Simulação de Processos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 Adaptação das condições operacionais da planta a novas especificações de mercado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 Projeto de sistema de Controle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 Otimização de processos 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3200" dirty="0">
                <a:latin typeface="Arial" pitchFamily="34" charset="0"/>
                <a:cs typeface="Arial" pitchFamily="34" charset="0"/>
              </a:rPr>
              <a:t> Detecção de falhas </a:t>
            </a:r>
          </a:p>
        </p:txBody>
      </p:sp>
      <p:pic>
        <p:nvPicPr>
          <p:cNvPr id="6" name="~PP926.WAV">
            <a:hlinkClick r:id="" action="ppaction://media"/>
          </p:cNvPr>
          <p:cNvPicPr>
            <a:picLocks noRot="1" noChangeAspect="1"/>
          </p:cNvPicPr>
          <p:nvPr>
            <a:wavAudioFile r:embed="rId1" name="~PP92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936105" cy="1071039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Construção de Modelos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9512" y="1531795"/>
            <a:ext cx="8856984" cy="4849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2600" dirty="0">
                <a:latin typeface="Arial" pitchFamily="34" charset="0"/>
                <a:cs typeface="Arial" pitchFamily="34" charset="0"/>
              </a:rPr>
              <a:t> Devido a questões que envolvem custo, segurança, ou mesmo a inexistência de um processo, as equações gerada pela modelagem (modelos) podem ser solucionados para se obter respostas do sistema.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2600" dirty="0">
                <a:latin typeface="Arial" pitchFamily="34" charset="0"/>
                <a:cs typeface="Arial" pitchFamily="34" charset="0"/>
              </a:rPr>
              <a:t> A esse processo dá-se o nome de simulação. Etapa fundamental no desenvolvimento de sistemas de controle.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2600" dirty="0">
                <a:latin typeface="Arial" pitchFamily="34" charset="0"/>
                <a:cs typeface="Arial" pitchFamily="34" charset="0"/>
              </a:rPr>
              <a:t> A qualidade das respostas dependem diretamente da qualidade do modelo.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2600" dirty="0">
                <a:latin typeface="Arial" pitchFamily="34" charset="0"/>
                <a:cs typeface="Arial" pitchFamily="34" charset="0"/>
              </a:rPr>
              <a:t> Os modelos podem ser: </a:t>
            </a:r>
            <a:r>
              <a:rPr lang="pt-BR" sz="26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Modelos físicos ou Modelos de Identificação (empíricos)</a:t>
            </a:r>
          </a:p>
        </p:txBody>
      </p:sp>
      <p:pic>
        <p:nvPicPr>
          <p:cNvPr id="6" name="~PP3513.WAV">
            <a:hlinkClick r:id="" action="ppaction://media"/>
          </p:cNvPr>
          <p:cNvPicPr>
            <a:picLocks noRot="1" noChangeAspect="1"/>
          </p:cNvPicPr>
          <p:nvPr>
            <a:wavAudioFile r:embed="rId1" name="~PP3513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188640"/>
            <a:ext cx="936105" cy="1071039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Construção de Modelos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4104" y="1268760"/>
            <a:ext cx="8646368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algn="just" eaLnBrk="1" hangingPunct="1">
              <a:spcBef>
                <a:spcPct val="50000"/>
              </a:spcBef>
              <a:buFontTx/>
              <a:buChar char="•"/>
            </a:pPr>
            <a:r>
              <a:rPr lang="en-US" sz="2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Modelagem</a:t>
            </a:r>
            <a:r>
              <a:rPr lang="en-US" sz="2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Física</a:t>
            </a:r>
            <a:r>
              <a:rPr lang="en-US" sz="2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–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Baseada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na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aplicação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das leis de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conservação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de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massa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energia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momento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e leis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complementares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cinética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equilíbrio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etc). </a:t>
            </a:r>
          </a:p>
          <a:p>
            <a:pPr marL="228600" indent="-228600" algn="just" eaLnBrk="1" hangingPunct="1">
              <a:spcBef>
                <a:spcPct val="50000"/>
              </a:spcBef>
              <a:buFontTx/>
              <a:buChar char="•"/>
            </a:pPr>
            <a:r>
              <a:rPr lang="en-US" sz="2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Identificação</a:t>
            </a:r>
            <a:r>
              <a:rPr lang="en-US" sz="2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de </a:t>
            </a:r>
            <a:r>
              <a:rPr lang="en-US" sz="2600" b="1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Processos</a:t>
            </a:r>
            <a:r>
              <a:rPr lang="en-US" sz="2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–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Construir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e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selecionar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modelos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para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um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processo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sem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que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se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tenha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conhecimento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do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mesmo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Baseado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na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observação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</a:t>
            </a:r>
            <a:r>
              <a:rPr lang="en-US" sz="2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experimentos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05136" y="4402361"/>
            <a:ext cx="1447800" cy="762000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pt-BR"/>
              <a:t>MODELO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2529136" y="4554761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95536" y="4554761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55861" y="398484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51386" y="4021361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?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4310608" y="4392215"/>
            <a:ext cx="1447800" cy="762000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pt-BR" sz="3600" b="1"/>
              <a:t>?</a:t>
            </a: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5834608" y="4544615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3701008" y="4544615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761333" y="408741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E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056858" y="401121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S</a:t>
            </a: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6902896" y="5455841"/>
            <a:ext cx="1447800" cy="762000"/>
          </a:xfrm>
          <a:prstGeom prst="rect">
            <a:avLst/>
          </a:prstGeom>
          <a:solidFill>
            <a:srgbClr val="99FF3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FF33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pt-BR"/>
              <a:t>MODELO</a:t>
            </a:r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8426896" y="5608241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" name="AutoShape 21"/>
          <p:cNvSpPr>
            <a:spLocks noChangeArrowheads="1"/>
          </p:cNvSpPr>
          <p:nvPr/>
        </p:nvSpPr>
        <p:spPr bwMode="auto">
          <a:xfrm>
            <a:off x="6293296" y="5608241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353621" y="5085184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?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8620744" y="517740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S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187624" y="5229200"/>
            <a:ext cx="119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1" dirty="0"/>
              <a:t>FÍSICA (ANÁLISE)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4213448" y="5229200"/>
            <a:ext cx="172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1" dirty="0"/>
              <a:t>IDENTIFICAÇÃO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6750496" y="6304384"/>
            <a:ext cx="1893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CONTROLE</a:t>
            </a:r>
          </a:p>
        </p:txBody>
      </p:sp>
      <p:pic>
        <p:nvPicPr>
          <p:cNvPr id="26" name="~PP2865.WAV">
            <a:hlinkClick r:id="" action="ppaction://media"/>
          </p:cNvPr>
          <p:cNvPicPr>
            <a:picLocks noRot="1" noChangeAspect="1"/>
          </p:cNvPicPr>
          <p:nvPr>
            <a:wavAudioFile r:embed="rId2" name="~PP2865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3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221739"/>
            <a:ext cx="7560840" cy="6617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Princípios Gerais de Modelagem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9512" y="1196752"/>
            <a:ext cx="8784976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algn="just"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Os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modelos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são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“no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máximo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uma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razoável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aproximação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dos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processos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reais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marL="228600" indent="-228600" algn="just"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Sendo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pragmático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“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Todos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os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modelos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são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errados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mas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alguns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são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úteis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</a:t>
            </a:r>
          </a:p>
          <a:p>
            <a:pPr marL="228600" indent="-228600" algn="just"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modelagem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envolve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um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compromisso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limitante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entre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exatidão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e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complexidade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obtido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e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custos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e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esforços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necessários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para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o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desenvolvimento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marL="228600" indent="-228600" algn="just">
              <a:spcBef>
                <a:spcPct val="50000"/>
              </a:spcBef>
              <a:buFontTx/>
              <a:buChar char="•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Modelar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Processos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é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uma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atividade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envolve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habilidades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artísticas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e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científicas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Criatividade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28600" indent="-228600" algn="just">
              <a:spcBef>
                <a:spcPct val="50000"/>
              </a:spcBef>
              <a:buFontTx/>
              <a:buChar char="•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Modelos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dinâmicos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-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ODE e/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ou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(PDE),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mais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equações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algébricas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marL="3429000" lvl="7" indent="-228600" algn="just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Modelos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de E/S (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Função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de Transf.)</a:t>
            </a:r>
          </a:p>
        </p:txBody>
      </p:sp>
      <p:pic>
        <p:nvPicPr>
          <p:cNvPr id="6" name="~PP1576.WAV">
            <a:hlinkClick r:id="" action="ppaction://media"/>
          </p:cNvPr>
          <p:cNvPicPr>
            <a:picLocks noRot="1" noChangeAspect="1"/>
          </p:cNvPicPr>
          <p:nvPr>
            <a:wavAudioFile r:embed="rId2" name="~PP1576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2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221739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Ordem do Modelo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79512" y="1268760"/>
            <a:ext cx="889248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A ordem do modelo esta relacionada com o maior grau da derivada presente no sistema de EDO.</a:t>
            </a:r>
          </a:p>
          <a:p>
            <a:pPr algn="just">
              <a:lnSpc>
                <a:spcPct val="120000"/>
              </a:lnSpc>
              <a:buFont typeface="Arial" pitchFamily="34" charset="0"/>
              <a:buChar char="•"/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Casos especiais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23528" y="2708920"/>
            <a:ext cx="842493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rgbClr val="002060"/>
                </a:solidFill>
              </a:rPr>
              <a:t>1 – Modelo de Primeira Ordem</a:t>
            </a:r>
          </a:p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rgbClr val="002060"/>
                </a:solidFill>
              </a:rPr>
              <a:t>	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- 90 % dos Casos</a:t>
            </a:r>
          </a:p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- Fácil resolução.</a:t>
            </a:r>
            <a:endParaRPr lang="pt-BR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/>
        </p:nvGraphicFramePr>
        <p:xfrm>
          <a:off x="953017" y="4149080"/>
          <a:ext cx="7003359" cy="864957"/>
        </p:xfrm>
        <a:graphic>
          <a:graphicData uri="http://schemas.openxmlformats.org/presentationml/2006/ole">
            <p:oleObj spid="_x0000_s32823" name="Equação" r:id="rId6" imgW="76504800" imgH="9448800" progId="">
              <p:embed/>
            </p:oleObj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734328" y="5085184"/>
          <a:ext cx="1173376" cy="733360"/>
        </p:xfrm>
        <a:graphic>
          <a:graphicData uri="http://schemas.openxmlformats.org/presentationml/2006/ole">
            <p:oleObj spid="_x0000_s32824" name="Equação" r:id="rId7" imgW="14630400" imgH="9144000" progId="">
              <p:embed/>
            </p:oleObj>
          </a:graphicData>
        </a:graphic>
      </p:graphicFrame>
      <p:cxnSp>
        <p:nvCxnSpPr>
          <p:cNvPr id="13" name="Conector de seta reta 12"/>
          <p:cNvCxnSpPr/>
          <p:nvPr/>
        </p:nvCxnSpPr>
        <p:spPr>
          <a:xfrm>
            <a:off x="2123728" y="5458504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719138" y="5972175"/>
          <a:ext cx="1246187" cy="660400"/>
        </p:xfrm>
        <a:graphic>
          <a:graphicData uri="http://schemas.openxmlformats.org/presentationml/2006/ole">
            <p:oleObj spid="_x0000_s32825" name="Equação" r:id="rId8" imgW="15544800" imgH="8229600" progId="">
              <p:embed/>
            </p:oleObj>
          </a:graphicData>
        </a:graphic>
      </p:graphicFrame>
      <p:cxnSp>
        <p:nvCxnSpPr>
          <p:cNvPr id="18" name="Conector de seta reta 17"/>
          <p:cNvCxnSpPr/>
          <p:nvPr/>
        </p:nvCxnSpPr>
        <p:spPr>
          <a:xfrm>
            <a:off x="2123728" y="6237312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2843808" y="5259180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err="1">
                <a:latin typeface="Arial" pitchFamily="34" charset="0"/>
                <a:cs typeface="Arial" pitchFamily="34" charset="0"/>
              </a:rPr>
              <a:t>Cte</a:t>
            </a:r>
            <a:r>
              <a:rPr lang="pt-BR" sz="2200" dirty="0">
                <a:latin typeface="Arial" pitchFamily="34" charset="0"/>
                <a:cs typeface="Arial" pitchFamily="34" charset="0"/>
              </a:rPr>
              <a:t> de tempo do Processo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843808" y="6022449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Arial" pitchFamily="34" charset="0"/>
                <a:cs typeface="Arial" pitchFamily="34" charset="0"/>
              </a:rPr>
              <a:t>Ganho estático do Processo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436096" y="354339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f(t) - Distúrbio</a:t>
            </a:r>
          </a:p>
        </p:txBody>
      </p:sp>
      <p:pic>
        <p:nvPicPr>
          <p:cNvPr id="16" name="~PP432.WAV">
            <a:hlinkClick r:id="" action="ppaction://media"/>
          </p:cNvPr>
          <p:cNvPicPr>
            <a:picLocks noRot="1" noChangeAspect="1"/>
          </p:cNvPicPr>
          <p:nvPr>
            <a:wavAudioFile r:embed="rId3" name="~PP432.WAV"/>
          </p:nvPr>
        </p:nvPicPr>
        <p:blipFill>
          <a:blip r:embed="rId9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73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944042" cy="10801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403648" y="221739"/>
            <a:ext cx="756084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Ordem do Modelo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79512" y="1268760"/>
            <a:ext cx="8892480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Casos especiais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23528" y="1772816"/>
            <a:ext cx="842493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rgbClr val="002060"/>
                </a:solidFill>
              </a:rPr>
              <a:t>2 – Modelo de Segunda Ordem</a:t>
            </a:r>
          </a:p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rgbClr val="002060"/>
                </a:solidFill>
              </a:rPr>
              <a:t>	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- Aparecem da junção de 2 processos de 1ª ordem</a:t>
            </a:r>
          </a:p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-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Mais complexos de serem solucionados</a:t>
            </a:r>
            <a:endParaRPr lang="pt-BR" sz="2400" b="1" dirty="0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/>
        </p:nvGraphicFramePr>
        <p:xfrm>
          <a:off x="179512" y="3645024"/>
          <a:ext cx="8775452" cy="856574"/>
        </p:xfrm>
        <a:graphic>
          <a:graphicData uri="http://schemas.openxmlformats.org/presentationml/2006/ole">
            <p:oleObj spid="_x0000_s33880" name="Equação" r:id="rId6" imgW="103022400" imgH="10058400" progId="">
              <p:embed/>
            </p:oleObj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879574" y="4581525"/>
          <a:ext cx="1100138" cy="733425"/>
        </p:xfrm>
        <a:graphic>
          <a:graphicData uri="http://schemas.openxmlformats.org/presentationml/2006/ole">
            <p:oleObj spid="_x0000_s33881" name="Equação" r:id="rId7" imgW="13716000" imgH="9144000" progId="">
              <p:embed/>
            </p:oleObj>
          </a:graphicData>
        </a:graphic>
      </p:graphicFrame>
      <p:cxnSp>
        <p:nvCxnSpPr>
          <p:cNvPr id="13" name="Conector de seta reta 12"/>
          <p:cNvCxnSpPr/>
          <p:nvPr/>
        </p:nvCxnSpPr>
        <p:spPr>
          <a:xfrm>
            <a:off x="2123728" y="4954448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877541" y="5301208"/>
          <a:ext cx="1246187" cy="660400"/>
        </p:xfrm>
        <a:graphic>
          <a:graphicData uri="http://schemas.openxmlformats.org/presentationml/2006/ole">
            <p:oleObj spid="_x0000_s33882" name="Equação" r:id="rId8" imgW="15544800" imgH="8229600" progId="">
              <p:embed/>
            </p:oleObj>
          </a:graphicData>
        </a:graphic>
      </p:graphicFrame>
      <p:cxnSp>
        <p:nvCxnSpPr>
          <p:cNvPr id="18" name="Conector de seta reta 17"/>
          <p:cNvCxnSpPr/>
          <p:nvPr/>
        </p:nvCxnSpPr>
        <p:spPr>
          <a:xfrm>
            <a:off x="2123728" y="5566345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2843808" y="4755124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Arial" pitchFamily="34" charset="0"/>
                <a:cs typeface="Arial" pitchFamily="34" charset="0"/>
              </a:rPr>
              <a:t>Período natural de oscilação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843808" y="5351482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Arial" pitchFamily="34" charset="0"/>
                <a:cs typeface="Arial" pitchFamily="34" charset="0"/>
              </a:rPr>
              <a:t>Ganho estático do Processo</a:t>
            </a: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892391" y="6021288"/>
          <a:ext cx="1231337" cy="648072"/>
        </p:xfrm>
        <a:graphic>
          <a:graphicData uri="http://schemas.openxmlformats.org/presentationml/2006/ole">
            <p:oleObj spid="_x0000_s33883" name="Equação" r:id="rId9" imgW="17373600" imgH="9144000" progId="">
              <p:embed/>
            </p:oleObj>
          </a:graphicData>
        </a:graphic>
      </p:graphicFrame>
      <p:cxnSp>
        <p:nvCxnSpPr>
          <p:cNvPr id="15" name="Conector de seta reta 14"/>
          <p:cNvCxnSpPr/>
          <p:nvPr/>
        </p:nvCxnSpPr>
        <p:spPr>
          <a:xfrm>
            <a:off x="2276128" y="6338139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4427984" y="6123276"/>
            <a:ext cx="40240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Arial" pitchFamily="34" charset="0"/>
                <a:cs typeface="Arial" pitchFamily="34" charset="0"/>
              </a:rPr>
              <a:t>Fator  de Amortecimento </a:t>
            </a:r>
          </a:p>
        </p:txBody>
      </p:sp>
      <p:graphicFrame>
        <p:nvGraphicFramePr>
          <p:cNvPr id="33799" name="Object 7"/>
          <p:cNvGraphicFramePr>
            <a:graphicFrameLocks noChangeAspect="1"/>
          </p:cNvGraphicFramePr>
          <p:nvPr/>
        </p:nvGraphicFramePr>
        <p:xfrm>
          <a:off x="3185418" y="6093296"/>
          <a:ext cx="378470" cy="503088"/>
        </p:xfrm>
        <a:graphic>
          <a:graphicData uri="http://schemas.openxmlformats.org/presentationml/2006/ole">
            <p:oleObj spid="_x0000_s33884" name="Equação" r:id="rId10" imgW="3657600" imgH="4876800" progId="">
              <p:embed/>
            </p:oleObj>
          </a:graphicData>
        </a:graphic>
      </p:graphicFrame>
      <p:cxnSp>
        <p:nvCxnSpPr>
          <p:cNvPr id="22" name="Conector de seta reta 21"/>
          <p:cNvCxnSpPr/>
          <p:nvPr/>
        </p:nvCxnSpPr>
        <p:spPr>
          <a:xfrm>
            <a:off x="3779912" y="6381328"/>
            <a:ext cx="5760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~PP3832.WAV">
            <a:hlinkClick r:id="" action="ppaction://media"/>
          </p:cNvPr>
          <p:cNvPicPr>
            <a:picLocks noRot="1" noChangeAspect="1"/>
          </p:cNvPicPr>
          <p:nvPr>
            <a:wavAudioFile r:embed="rId3" name="~PP3832.WAV"/>
          </p:nvPr>
        </p:nvPicPr>
        <p:blipFill>
          <a:blip r:embed="rId11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69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/>
      <p:bldP spid="20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stemas.eel.usp.br/bibliotecas/logos/US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188640"/>
            <a:ext cx="1152129" cy="131820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691680" y="221739"/>
            <a:ext cx="72728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Exemplo 1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605482"/>
            <a:ext cx="7619443" cy="455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237.WAV">
            <a:hlinkClick r:id="" action="ppaction://media"/>
          </p:cNvPr>
          <p:cNvPicPr>
            <a:picLocks noRot="1" noChangeAspect="1"/>
          </p:cNvPicPr>
          <p:nvPr>
            <a:wavAudioFile r:embed="rId1" name="~PP223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5.3|20.1|35.4|28.4|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7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23054</TotalTime>
  <Words>594</Words>
  <Application>Microsoft Office PowerPoint</Application>
  <PresentationFormat>Apresentação na tela (4:3)</PresentationFormat>
  <Paragraphs>136</Paragraphs>
  <Slides>16</Slides>
  <Notes>1</Notes>
  <HiddenSlides>0</HiddenSlides>
  <MMClips>16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8" baseType="lpstr">
      <vt:lpstr>Tema do Office</vt:lpstr>
      <vt:lpstr>Equação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Fabio Rodolfo Miguel Batista (RA008630)</dc:creator>
  <cp:lastModifiedBy>Fabio</cp:lastModifiedBy>
  <cp:revision>218</cp:revision>
  <dcterms:created xsi:type="dcterms:W3CDTF">2015-07-07T20:02:54Z</dcterms:created>
  <dcterms:modified xsi:type="dcterms:W3CDTF">2022-03-10T21:19:31Z</dcterms:modified>
</cp:coreProperties>
</file>