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70" r:id="rId4"/>
    <p:sldId id="269" r:id="rId5"/>
    <p:sldId id="268" r:id="rId6"/>
    <p:sldId id="265" r:id="rId7"/>
    <p:sldId id="267" r:id="rId8"/>
    <p:sldId id="266" r:id="rId9"/>
    <p:sldId id="263" r:id="rId10"/>
    <p:sldId id="258" r:id="rId11"/>
    <p:sldId id="259" r:id="rId12"/>
    <p:sldId id="264" r:id="rId13"/>
    <p:sldId id="26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7" d="100"/>
          <a:sy n="97" d="100"/>
        </p:scale>
        <p:origin x="70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t-BR"/>
              <a:t>Clique para editar o título Mestre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F8B7258D-A735-4D52-B8BF-09061097AD53}" type="datetimeFigureOut">
              <a:rPr lang="pt-BR" smtClean="0"/>
              <a:t>14/12/2022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7C9C075-491A-4209-9B1C-65CC3A94F7D8}" type="slidenum">
              <a:rPr lang="pt-BR" smtClean="0"/>
              <a:t>‹nº›</a:t>
            </a:fld>
            <a:endParaRPr lang="pt-BR"/>
          </a:p>
        </p:txBody>
      </p:sp>
    </p:spTree>
    <p:extLst>
      <p:ext uri="{BB962C8B-B14F-4D97-AF65-F5344CB8AC3E}">
        <p14:creationId xmlns:p14="http://schemas.microsoft.com/office/powerpoint/2010/main" val="837550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F8B7258D-A735-4D52-B8BF-09061097AD53}" type="datetimeFigureOut">
              <a:rPr lang="pt-BR" smtClean="0"/>
              <a:t>14/12/2022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7C9C075-491A-4209-9B1C-65CC3A94F7D8}" type="slidenum">
              <a:rPr lang="pt-BR" smtClean="0"/>
              <a:t>‹nº›</a:t>
            </a:fld>
            <a:endParaRPr lang="pt-BR"/>
          </a:p>
        </p:txBody>
      </p:sp>
    </p:spTree>
    <p:extLst>
      <p:ext uri="{BB962C8B-B14F-4D97-AF65-F5344CB8AC3E}">
        <p14:creationId xmlns:p14="http://schemas.microsoft.com/office/powerpoint/2010/main" val="47042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t-BR"/>
              <a:t>Clique para editar o título Mestre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F8B7258D-A735-4D52-B8BF-09061097AD53}" type="datetimeFigureOut">
              <a:rPr lang="pt-BR" smtClean="0"/>
              <a:t>14/12/2022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7C9C075-491A-4209-9B1C-65CC3A94F7D8}" type="slidenum">
              <a:rPr lang="pt-BR" smtClean="0"/>
              <a:t>‹nº›</a:t>
            </a:fld>
            <a:endParaRPr lang="pt-BR"/>
          </a:p>
        </p:txBody>
      </p:sp>
    </p:spTree>
    <p:extLst>
      <p:ext uri="{BB962C8B-B14F-4D97-AF65-F5344CB8AC3E}">
        <p14:creationId xmlns:p14="http://schemas.microsoft.com/office/powerpoint/2010/main" val="414646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t-BR"/>
              <a:t>Clique para editar o título Mestre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t-BR"/>
              <a:t>Clique para editar os estilos de texto Mestres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F8B7258D-A735-4D52-B8BF-09061097AD53}" type="datetimeFigureOut">
              <a:rPr lang="pt-BR" smtClean="0"/>
              <a:t>14/12/2022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7C9C075-491A-4209-9B1C-65CC3A94F7D8}" type="slidenum">
              <a:rPr lang="pt-BR" smtClean="0"/>
              <a:t>‹nº›</a:t>
            </a:fld>
            <a:endParaRPr lang="pt-B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84625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F8B7258D-A735-4D52-B8BF-09061097AD53}" type="datetimeFigureOut">
              <a:rPr lang="pt-BR" smtClean="0"/>
              <a:t>14/12/2022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7C9C075-491A-4209-9B1C-65CC3A94F7D8}" type="slidenum">
              <a:rPr lang="pt-BR" smtClean="0"/>
              <a:t>‹nº›</a:t>
            </a:fld>
            <a:endParaRPr lang="pt-BR"/>
          </a:p>
        </p:txBody>
      </p:sp>
    </p:spTree>
    <p:extLst>
      <p:ext uri="{BB962C8B-B14F-4D97-AF65-F5344CB8AC3E}">
        <p14:creationId xmlns:p14="http://schemas.microsoft.com/office/powerpoint/2010/main" val="2793894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a:t>Clique para editar o título Mestre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8B7258D-A735-4D52-B8BF-09061097AD53}" type="datetimeFigureOut">
              <a:rPr lang="pt-BR" smtClean="0"/>
              <a:t>14/12/2022</a:t>
            </a:fld>
            <a:endParaRPr lang="pt-BR"/>
          </a:p>
        </p:txBody>
      </p:sp>
      <p:sp>
        <p:nvSpPr>
          <p:cNvPr id="4"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7C9C075-491A-4209-9B1C-65CC3A94F7D8}" type="slidenum">
              <a:rPr lang="pt-BR" smtClean="0"/>
              <a:t>‹nº›</a:t>
            </a:fld>
            <a:endParaRPr lang="pt-BR"/>
          </a:p>
        </p:txBody>
      </p:sp>
    </p:spTree>
    <p:extLst>
      <p:ext uri="{BB962C8B-B14F-4D97-AF65-F5344CB8AC3E}">
        <p14:creationId xmlns:p14="http://schemas.microsoft.com/office/powerpoint/2010/main" val="3739270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a:t>Clique para editar o título Mestre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8B7258D-A735-4D52-B8BF-09061097AD53}" type="datetimeFigureOut">
              <a:rPr lang="pt-BR" smtClean="0"/>
              <a:t>14/12/2022</a:t>
            </a:fld>
            <a:endParaRPr lang="pt-BR"/>
          </a:p>
        </p:txBody>
      </p:sp>
      <p:sp>
        <p:nvSpPr>
          <p:cNvPr id="4"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7C9C075-491A-4209-9B1C-65CC3A94F7D8}" type="slidenum">
              <a:rPr lang="pt-BR" smtClean="0"/>
              <a:t>‹nº›</a:t>
            </a:fld>
            <a:endParaRPr lang="pt-BR"/>
          </a:p>
        </p:txBody>
      </p:sp>
    </p:spTree>
    <p:extLst>
      <p:ext uri="{BB962C8B-B14F-4D97-AF65-F5344CB8AC3E}">
        <p14:creationId xmlns:p14="http://schemas.microsoft.com/office/powerpoint/2010/main" val="1164958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nchorCtr="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8B7258D-A735-4D52-B8BF-09061097AD53}" type="datetimeFigureOut">
              <a:rPr lang="pt-BR" smtClean="0"/>
              <a:t>14/12/2022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7C9C075-491A-4209-9B1C-65CC3A94F7D8}" type="slidenum">
              <a:rPr lang="pt-BR" smtClean="0"/>
              <a:t>‹nº›</a:t>
            </a:fld>
            <a:endParaRPr lang="pt-BR"/>
          </a:p>
        </p:txBody>
      </p:sp>
    </p:spTree>
    <p:extLst>
      <p:ext uri="{BB962C8B-B14F-4D97-AF65-F5344CB8AC3E}">
        <p14:creationId xmlns:p14="http://schemas.microsoft.com/office/powerpoint/2010/main" val="142037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t-BR"/>
              <a:t>Clique para editar o título Mestre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8B7258D-A735-4D52-B8BF-09061097AD53}" type="datetimeFigureOut">
              <a:rPr lang="pt-BR" smtClean="0"/>
              <a:t>14/12/2022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7C9C075-491A-4209-9B1C-65CC3A94F7D8}" type="slidenum">
              <a:rPr lang="pt-BR" smtClean="0"/>
              <a:t>‹nº›</a:t>
            </a:fld>
            <a:endParaRPr lang="pt-BR"/>
          </a:p>
        </p:txBody>
      </p:sp>
    </p:spTree>
    <p:extLst>
      <p:ext uri="{BB962C8B-B14F-4D97-AF65-F5344CB8AC3E}">
        <p14:creationId xmlns:p14="http://schemas.microsoft.com/office/powerpoint/2010/main" val="381412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3"/>
          <p:cNvSpPr>
            <a:spLocks noGrp="1"/>
          </p:cNvSpPr>
          <p:nvPr>
            <p:ph type="dt" sz="half" idx="10"/>
          </p:nvPr>
        </p:nvSpPr>
        <p:spPr/>
        <p:txBody>
          <a:bodyPr/>
          <a:lstStyle/>
          <a:p>
            <a:fld id="{F8B7258D-A735-4D52-B8BF-09061097AD53}" type="datetimeFigureOut">
              <a:rPr lang="pt-BR" smtClean="0"/>
              <a:t>14/12/2022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7C9C075-491A-4209-9B1C-65CC3A94F7D8}" type="slidenum">
              <a:rPr lang="pt-BR" smtClean="0"/>
              <a:t>‹nº›</a:t>
            </a:fld>
            <a:endParaRPr lang="pt-BR"/>
          </a:p>
        </p:txBody>
      </p:sp>
    </p:spTree>
    <p:extLst>
      <p:ext uri="{BB962C8B-B14F-4D97-AF65-F5344CB8AC3E}">
        <p14:creationId xmlns:p14="http://schemas.microsoft.com/office/powerpoint/2010/main" val="302275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F8B7258D-A735-4D52-B8BF-09061097AD53}" type="datetimeFigureOut">
              <a:rPr lang="pt-BR" smtClean="0"/>
              <a:t>14/12/2022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7C9C075-491A-4209-9B1C-65CC3A94F7D8}" type="slidenum">
              <a:rPr lang="pt-BR" smtClean="0"/>
              <a:t>‹nº›</a:t>
            </a:fld>
            <a:endParaRPr lang="pt-BR"/>
          </a:p>
        </p:txBody>
      </p:sp>
    </p:spTree>
    <p:extLst>
      <p:ext uri="{BB962C8B-B14F-4D97-AF65-F5344CB8AC3E}">
        <p14:creationId xmlns:p14="http://schemas.microsoft.com/office/powerpoint/2010/main" val="2437548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F8B7258D-A735-4D52-B8BF-09061097AD53}" type="datetimeFigureOut">
              <a:rPr lang="pt-BR" smtClean="0"/>
              <a:t>14/12/2022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7C9C075-491A-4209-9B1C-65CC3A94F7D8}" type="slidenum">
              <a:rPr lang="pt-BR" smtClean="0"/>
              <a:t>‹nº›</a:t>
            </a:fld>
            <a:endParaRPr lang="pt-BR"/>
          </a:p>
        </p:txBody>
      </p:sp>
    </p:spTree>
    <p:extLst>
      <p:ext uri="{BB962C8B-B14F-4D97-AF65-F5344CB8AC3E}">
        <p14:creationId xmlns:p14="http://schemas.microsoft.com/office/powerpoint/2010/main" val="1976655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F8B7258D-A735-4D52-B8BF-09061097AD53}" type="datetimeFigureOut">
              <a:rPr lang="pt-BR" smtClean="0"/>
              <a:t>14/12/2022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7C9C075-491A-4209-9B1C-65CC3A94F7D8}" type="slidenum">
              <a:rPr lang="pt-BR" smtClean="0"/>
              <a:t>‹nº›</a:t>
            </a:fld>
            <a:endParaRPr lang="pt-BR"/>
          </a:p>
        </p:txBody>
      </p:sp>
    </p:spTree>
    <p:extLst>
      <p:ext uri="{BB962C8B-B14F-4D97-AF65-F5344CB8AC3E}">
        <p14:creationId xmlns:p14="http://schemas.microsoft.com/office/powerpoint/2010/main" val="3274518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7" name="Date Placeholder 2"/>
          <p:cNvSpPr>
            <a:spLocks noGrp="1"/>
          </p:cNvSpPr>
          <p:nvPr>
            <p:ph type="dt" sz="half" idx="10"/>
          </p:nvPr>
        </p:nvSpPr>
        <p:spPr/>
        <p:txBody>
          <a:bodyPr/>
          <a:lstStyle/>
          <a:p>
            <a:fld id="{F8B7258D-A735-4D52-B8BF-09061097AD53}" type="datetimeFigureOut">
              <a:rPr lang="pt-BR" smtClean="0"/>
              <a:t>14/12/2022</a:t>
            </a:fld>
            <a:endParaRPr lang="pt-BR"/>
          </a:p>
        </p:txBody>
      </p:sp>
      <p:sp>
        <p:nvSpPr>
          <p:cNvPr id="5" name="Footer Placeholder 3"/>
          <p:cNvSpPr>
            <a:spLocks noGrp="1"/>
          </p:cNvSpPr>
          <p:nvPr>
            <p:ph type="ftr" sz="quarter" idx="11"/>
          </p:nvPr>
        </p:nvSpPr>
        <p:spPr/>
        <p:txBody>
          <a:bodyPr/>
          <a:lstStyle/>
          <a:p>
            <a:endParaRPr lang="pt-BR"/>
          </a:p>
        </p:txBody>
      </p:sp>
      <p:sp>
        <p:nvSpPr>
          <p:cNvPr id="6" name="Slide Number Placeholder 4"/>
          <p:cNvSpPr>
            <a:spLocks noGrp="1"/>
          </p:cNvSpPr>
          <p:nvPr>
            <p:ph type="sldNum" sz="quarter" idx="12"/>
          </p:nvPr>
        </p:nvSpPr>
        <p:spPr/>
        <p:txBody>
          <a:bodyPr/>
          <a:lstStyle/>
          <a:p>
            <a:fld id="{07C9C075-491A-4209-9B1C-65CC3A94F7D8}" type="slidenum">
              <a:rPr lang="pt-BR" smtClean="0"/>
              <a:t>‹nº›</a:t>
            </a:fld>
            <a:endParaRPr lang="pt-BR"/>
          </a:p>
        </p:txBody>
      </p:sp>
    </p:spTree>
    <p:extLst>
      <p:ext uri="{BB962C8B-B14F-4D97-AF65-F5344CB8AC3E}">
        <p14:creationId xmlns:p14="http://schemas.microsoft.com/office/powerpoint/2010/main" val="2235113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8B7258D-A735-4D52-B8BF-09061097AD53}" type="datetimeFigureOut">
              <a:rPr lang="pt-BR" smtClean="0"/>
              <a:t>14/12/2022</a:t>
            </a:fld>
            <a:endParaRPr lang="pt-BR"/>
          </a:p>
        </p:txBody>
      </p:sp>
      <p:sp>
        <p:nvSpPr>
          <p:cNvPr id="5" name="Footer Placeholder 2"/>
          <p:cNvSpPr>
            <a:spLocks noGrp="1"/>
          </p:cNvSpPr>
          <p:nvPr>
            <p:ph type="ftr" sz="quarter" idx="11"/>
          </p:nvPr>
        </p:nvSpPr>
        <p:spPr/>
        <p:txBody>
          <a:bodyPr/>
          <a:lstStyle/>
          <a:p>
            <a:endParaRPr lang="pt-BR"/>
          </a:p>
        </p:txBody>
      </p:sp>
      <p:sp>
        <p:nvSpPr>
          <p:cNvPr id="6" name="Slide Number Placeholder 3"/>
          <p:cNvSpPr>
            <a:spLocks noGrp="1"/>
          </p:cNvSpPr>
          <p:nvPr>
            <p:ph type="sldNum" sz="quarter" idx="12"/>
          </p:nvPr>
        </p:nvSpPr>
        <p:spPr/>
        <p:txBody>
          <a:bodyPr/>
          <a:lstStyle/>
          <a:p>
            <a:fld id="{07C9C075-491A-4209-9B1C-65CC3A94F7D8}" type="slidenum">
              <a:rPr lang="pt-BR" smtClean="0"/>
              <a:t>‹nº›</a:t>
            </a:fld>
            <a:endParaRPr lang="pt-BR"/>
          </a:p>
        </p:txBody>
      </p:sp>
    </p:spTree>
    <p:extLst>
      <p:ext uri="{BB962C8B-B14F-4D97-AF65-F5344CB8AC3E}">
        <p14:creationId xmlns:p14="http://schemas.microsoft.com/office/powerpoint/2010/main" val="3923301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t-BR"/>
              <a:t>Clique para editar o título Mestre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7" name="Date Placeholder 4"/>
          <p:cNvSpPr>
            <a:spLocks noGrp="1"/>
          </p:cNvSpPr>
          <p:nvPr>
            <p:ph type="dt" sz="half" idx="10"/>
          </p:nvPr>
        </p:nvSpPr>
        <p:spPr/>
        <p:txBody>
          <a:bodyPr/>
          <a:lstStyle/>
          <a:p>
            <a:fld id="{F8B7258D-A735-4D52-B8BF-09061097AD53}" type="datetimeFigureOut">
              <a:rPr lang="pt-BR" smtClean="0"/>
              <a:t>14/12/2022</a:t>
            </a:fld>
            <a:endParaRPr lang="pt-BR"/>
          </a:p>
        </p:txBody>
      </p:sp>
      <p:sp>
        <p:nvSpPr>
          <p:cNvPr id="5" name="Footer Placeholder 5"/>
          <p:cNvSpPr>
            <a:spLocks noGrp="1"/>
          </p:cNvSpPr>
          <p:nvPr>
            <p:ph type="ftr" sz="quarter" idx="11"/>
          </p:nvPr>
        </p:nvSpPr>
        <p:spPr/>
        <p:txBody>
          <a:bodyPr/>
          <a:lstStyle/>
          <a:p>
            <a:endParaRPr lang="pt-BR"/>
          </a:p>
        </p:txBody>
      </p:sp>
      <p:sp>
        <p:nvSpPr>
          <p:cNvPr id="6" name="Slide Number Placeholder 6"/>
          <p:cNvSpPr>
            <a:spLocks noGrp="1"/>
          </p:cNvSpPr>
          <p:nvPr>
            <p:ph type="sldNum" sz="quarter" idx="12"/>
          </p:nvPr>
        </p:nvSpPr>
        <p:spPr/>
        <p:txBody>
          <a:bodyPr/>
          <a:lstStyle/>
          <a:p>
            <a:fld id="{07C9C075-491A-4209-9B1C-65CC3A94F7D8}" type="slidenum">
              <a:rPr lang="pt-BR" smtClean="0"/>
              <a:t>‹nº›</a:t>
            </a:fld>
            <a:endParaRPr lang="pt-BR"/>
          </a:p>
        </p:txBody>
      </p:sp>
    </p:spTree>
    <p:extLst>
      <p:ext uri="{BB962C8B-B14F-4D97-AF65-F5344CB8AC3E}">
        <p14:creationId xmlns:p14="http://schemas.microsoft.com/office/powerpoint/2010/main" val="420374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F8B7258D-A735-4D52-B8BF-09061097AD53}" type="datetimeFigureOut">
              <a:rPr lang="pt-BR" smtClean="0"/>
              <a:t>14/12/2022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7C9C075-491A-4209-9B1C-65CC3A94F7D8}" type="slidenum">
              <a:rPr lang="pt-BR" smtClean="0"/>
              <a:t>‹nº›</a:t>
            </a:fld>
            <a:endParaRPr lang="pt-BR"/>
          </a:p>
        </p:txBody>
      </p:sp>
    </p:spTree>
    <p:extLst>
      <p:ext uri="{BB962C8B-B14F-4D97-AF65-F5344CB8AC3E}">
        <p14:creationId xmlns:p14="http://schemas.microsoft.com/office/powerpoint/2010/main" val="40075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t-BR"/>
              <a:t>Clique para editar o título Mestre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8B7258D-A735-4D52-B8BF-09061097AD53}" type="datetimeFigureOut">
              <a:rPr lang="pt-BR" smtClean="0"/>
              <a:t>14/12/2022</a:t>
            </a:fld>
            <a:endParaRPr lang="pt-B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pt-B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7C9C075-491A-4209-9B1C-65CC3A94F7D8}" type="slidenum">
              <a:rPr lang="pt-BR" smtClean="0"/>
              <a:t>‹nº›</a:t>
            </a:fld>
            <a:endParaRPr lang="pt-BR"/>
          </a:p>
        </p:txBody>
      </p:sp>
    </p:spTree>
    <p:extLst>
      <p:ext uri="{BB962C8B-B14F-4D97-AF65-F5344CB8AC3E}">
        <p14:creationId xmlns:p14="http://schemas.microsoft.com/office/powerpoint/2010/main" val="9024891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hyperlink" Target="https://mjl.clarivate.com/home"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journalfinder.elsevier.com/"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journalfinder.wiley.com/" TargetMode="External"/><Relationship Id="rId7" Type="http://schemas.openxmlformats.org/officeDocument/2006/relationships/image" Target="../media/image23.png"/><Relationship Id="rId2" Type="http://schemas.openxmlformats.org/officeDocument/2006/relationships/hyperlink" Target="https://app.findmyjournal.com/"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authorservices.taylorandfrancis.com/publishing-your-research/choosing-a-journal/journal-suggester/"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beallslist.net/#updat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ncbi.nlm.nih.gov/pmc/articles/pmid/9056804/?tool=pubme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copus.com/sourc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ucupira.capes.gov.br/sucupira/public/consultas/coleta/veiculoPublicacaoQualis/listaConsultaGeralPeriodicos.js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jcr.clarivate.com/jcr/browse-journals" TargetMode="External"/><Relationship Id="rId2" Type="http://schemas.openxmlformats.org/officeDocument/2006/relationships/hyperlink" Target="https://jcr.clarivate.com/jcr/home?Init=Yes&amp;SrcApp=IC2LS"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scimagojr.com/"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clar.unesp.br/Home/Biblioteca/indice-h-scopus.pdf" TargetMode="External"/><Relationship Id="rId2" Type="http://schemas.openxmlformats.org/officeDocument/2006/relationships/hyperlink" Target="https://www.scopus.com/author/submit/profile.uri?authorId=41761217500&amp;origin=AuthorNamesList&amp;offset=1&amp;authorSt1=de+Oliveira+Neto&amp;authorSt2=Jose+Dutra&amp;resultsKey=AUTH_1334778255"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4ECDE1-BAED-4DA1-9B6C-CFDBF8B984E4}"/>
              </a:ext>
            </a:extLst>
          </p:cNvPr>
          <p:cNvSpPr>
            <a:spLocks noGrp="1"/>
          </p:cNvSpPr>
          <p:nvPr>
            <p:ph type="ctrTitle"/>
          </p:nvPr>
        </p:nvSpPr>
        <p:spPr/>
        <p:txBody>
          <a:bodyPr/>
          <a:lstStyle/>
          <a:p>
            <a:r>
              <a:rPr lang="pt-BR" b="1" dirty="0">
                <a:solidFill>
                  <a:srgbClr val="FFC000"/>
                </a:solidFill>
              </a:rPr>
              <a:t>Indicadores</a:t>
            </a:r>
          </a:p>
        </p:txBody>
      </p:sp>
      <p:sp>
        <p:nvSpPr>
          <p:cNvPr id="3" name="Subtítulo 2">
            <a:extLst>
              <a:ext uri="{FF2B5EF4-FFF2-40B4-BE49-F238E27FC236}">
                <a16:creationId xmlns:a16="http://schemas.microsoft.com/office/drawing/2014/main" id="{351A3E4A-0E94-488E-9B34-C793C89C4444}"/>
              </a:ext>
            </a:extLst>
          </p:cNvPr>
          <p:cNvSpPr>
            <a:spLocks noGrp="1"/>
          </p:cNvSpPr>
          <p:nvPr>
            <p:ph type="subTitle" idx="1"/>
          </p:nvPr>
        </p:nvSpPr>
        <p:spPr/>
        <p:txBody>
          <a:bodyPr/>
          <a:lstStyle/>
          <a:p>
            <a:r>
              <a:rPr lang="pt-BR" dirty="0"/>
              <a:t>Dutra/2023</a:t>
            </a:r>
          </a:p>
          <a:p>
            <a:endParaRPr lang="pt-BR" dirty="0"/>
          </a:p>
        </p:txBody>
      </p:sp>
    </p:spTree>
    <p:extLst>
      <p:ext uri="{BB962C8B-B14F-4D97-AF65-F5344CB8AC3E}">
        <p14:creationId xmlns:p14="http://schemas.microsoft.com/office/powerpoint/2010/main" val="4090448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BD3990-9646-4E7C-92CC-C2D4959F0923}"/>
              </a:ext>
            </a:extLst>
          </p:cNvPr>
          <p:cNvSpPr>
            <a:spLocks noGrp="1"/>
          </p:cNvSpPr>
          <p:nvPr>
            <p:ph type="title"/>
          </p:nvPr>
        </p:nvSpPr>
        <p:spPr/>
        <p:txBody>
          <a:bodyPr/>
          <a:lstStyle/>
          <a:p>
            <a:r>
              <a:rPr lang="pt-BR" b="1" dirty="0">
                <a:solidFill>
                  <a:srgbClr val="FFC000"/>
                </a:solidFill>
              </a:rPr>
              <a:t>Procurar informação sobre um </a:t>
            </a:r>
            <a:r>
              <a:rPr lang="pt-BR" b="1" dirty="0" err="1">
                <a:solidFill>
                  <a:srgbClr val="FFC000"/>
                </a:solidFill>
              </a:rPr>
              <a:t>journal</a:t>
            </a:r>
            <a:endParaRPr lang="pt-BR" b="1" dirty="0">
              <a:solidFill>
                <a:srgbClr val="FFC000"/>
              </a:solidFill>
            </a:endParaRPr>
          </a:p>
        </p:txBody>
      </p:sp>
      <p:sp>
        <p:nvSpPr>
          <p:cNvPr id="3" name="Espaço Reservado para Conteúdo 2">
            <a:extLst>
              <a:ext uri="{FF2B5EF4-FFF2-40B4-BE49-F238E27FC236}">
                <a16:creationId xmlns:a16="http://schemas.microsoft.com/office/drawing/2014/main" id="{A82B1EBA-BA1C-4116-A679-0C250F4EAE3C}"/>
              </a:ext>
            </a:extLst>
          </p:cNvPr>
          <p:cNvSpPr>
            <a:spLocks noGrp="1"/>
          </p:cNvSpPr>
          <p:nvPr>
            <p:ph idx="1"/>
          </p:nvPr>
        </p:nvSpPr>
        <p:spPr/>
        <p:txBody>
          <a:bodyPr/>
          <a:lstStyle/>
          <a:p>
            <a:r>
              <a:rPr lang="pt-BR" sz="1800" b="1" i="0" u="sng" strike="noStrike" dirty="0">
                <a:solidFill>
                  <a:srgbClr val="0563C1"/>
                </a:solidFill>
                <a:effectLst/>
                <a:latin typeface="Calibri" panose="020F0502020204030204" pitchFamily="34" charset="0"/>
                <a:hlinkClick r:id="rId2"/>
              </a:rPr>
              <a:t>https://mjl.clarivate.com/home</a:t>
            </a:r>
            <a:r>
              <a:rPr lang="pt-BR" dirty="0"/>
              <a:t>   (tem que </a:t>
            </a:r>
            <a:r>
              <a:rPr lang="pt-BR" dirty="0" err="1"/>
              <a:t>logar</a:t>
            </a:r>
            <a:r>
              <a:rPr lang="pt-BR" dirty="0"/>
              <a:t>)</a:t>
            </a:r>
          </a:p>
          <a:p>
            <a:pPr lvl="1"/>
            <a:r>
              <a:rPr lang="pt-BR" dirty="0"/>
              <a:t>Procurar revistas.  </a:t>
            </a:r>
            <a:r>
              <a:rPr lang="pt-BR" dirty="0" err="1"/>
              <a:t>View</a:t>
            </a:r>
            <a:r>
              <a:rPr lang="pt-BR" dirty="0"/>
              <a:t> Profile </a:t>
            </a:r>
            <a:r>
              <a:rPr lang="pt-BR" dirty="0" err="1"/>
              <a:t>page</a:t>
            </a:r>
            <a:r>
              <a:rPr lang="pt-BR" dirty="0"/>
              <a:t>. Se tiver indicador, vai mostrar</a:t>
            </a:r>
          </a:p>
          <a:p>
            <a:pPr lvl="1"/>
            <a:r>
              <a:rPr lang="pt-BR" dirty="0"/>
              <a:t>Match </a:t>
            </a:r>
            <a:r>
              <a:rPr lang="pt-BR" dirty="0" err="1"/>
              <a:t>manuscript</a:t>
            </a:r>
            <a:r>
              <a:rPr lang="pt-BR" dirty="0"/>
              <a:t> (título ou resumo) – favor criar uma conta</a:t>
            </a:r>
          </a:p>
          <a:p>
            <a:pPr lvl="1"/>
            <a:endParaRPr lang="pt-BR" dirty="0"/>
          </a:p>
        </p:txBody>
      </p:sp>
      <p:pic>
        <p:nvPicPr>
          <p:cNvPr id="5" name="Imagem 4">
            <a:extLst>
              <a:ext uri="{FF2B5EF4-FFF2-40B4-BE49-F238E27FC236}">
                <a16:creationId xmlns:a16="http://schemas.microsoft.com/office/drawing/2014/main" id="{99F4D9EF-9C4E-4B09-8F96-742308BAE762}"/>
              </a:ext>
            </a:extLst>
          </p:cNvPr>
          <p:cNvPicPr>
            <a:picLocks noChangeAspect="1"/>
          </p:cNvPicPr>
          <p:nvPr/>
        </p:nvPicPr>
        <p:blipFill>
          <a:blip r:embed="rId3"/>
          <a:stretch>
            <a:fillRect/>
          </a:stretch>
        </p:blipFill>
        <p:spPr>
          <a:xfrm>
            <a:off x="0" y="4054837"/>
            <a:ext cx="6888963" cy="1281910"/>
          </a:xfrm>
          <a:prstGeom prst="rect">
            <a:avLst/>
          </a:prstGeom>
        </p:spPr>
      </p:pic>
      <p:pic>
        <p:nvPicPr>
          <p:cNvPr id="7" name="Imagem 6">
            <a:extLst>
              <a:ext uri="{FF2B5EF4-FFF2-40B4-BE49-F238E27FC236}">
                <a16:creationId xmlns:a16="http://schemas.microsoft.com/office/drawing/2014/main" id="{FBB17CCB-188B-4C57-B76D-B535DFC82F6D}"/>
              </a:ext>
            </a:extLst>
          </p:cNvPr>
          <p:cNvPicPr>
            <a:picLocks noChangeAspect="1"/>
          </p:cNvPicPr>
          <p:nvPr/>
        </p:nvPicPr>
        <p:blipFill>
          <a:blip r:embed="rId4"/>
          <a:stretch>
            <a:fillRect/>
          </a:stretch>
        </p:blipFill>
        <p:spPr>
          <a:xfrm>
            <a:off x="158111" y="5436582"/>
            <a:ext cx="6572739" cy="1294353"/>
          </a:xfrm>
          <a:prstGeom prst="rect">
            <a:avLst/>
          </a:prstGeom>
        </p:spPr>
      </p:pic>
      <p:pic>
        <p:nvPicPr>
          <p:cNvPr id="9" name="Imagem 8">
            <a:extLst>
              <a:ext uri="{FF2B5EF4-FFF2-40B4-BE49-F238E27FC236}">
                <a16:creationId xmlns:a16="http://schemas.microsoft.com/office/drawing/2014/main" id="{DFB61359-02DA-4184-B2F4-0664AF00FCF3}"/>
              </a:ext>
            </a:extLst>
          </p:cNvPr>
          <p:cNvPicPr>
            <a:picLocks noChangeAspect="1"/>
          </p:cNvPicPr>
          <p:nvPr/>
        </p:nvPicPr>
        <p:blipFill>
          <a:blip r:embed="rId5"/>
          <a:stretch>
            <a:fillRect/>
          </a:stretch>
        </p:blipFill>
        <p:spPr>
          <a:xfrm>
            <a:off x="8928951" y="970687"/>
            <a:ext cx="3263049" cy="1523574"/>
          </a:xfrm>
          <a:prstGeom prst="rect">
            <a:avLst/>
          </a:prstGeom>
        </p:spPr>
      </p:pic>
      <p:pic>
        <p:nvPicPr>
          <p:cNvPr id="11" name="Imagem 10">
            <a:extLst>
              <a:ext uri="{FF2B5EF4-FFF2-40B4-BE49-F238E27FC236}">
                <a16:creationId xmlns:a16="http://schemas.microsoft.com/office/drawing/2014/main" id="{0B93C1E3-C9B7-4E8B-BB26-2622BDFF7C5F}"/>
              </a:ext>
            </a:extLst>
          </p:cNvPr>
          <p:cNvPicPr>
            <a:picLocks noChangeAspect="1"/>
          </p:cNvPicPr>
          <p:nvPr/>
        </p:nvPicPr>
        <p:blipFill>
          <a:blip r:embed="rId6"/>
          <a:stretch>
            <a:fillRect/>
          </a:stretch>
        </p:blipFill>
        <p:spPr>
          <a:xfrm>
            <a:off x="7063633" y="3337736"/>
            <a:ext cx="5034583" cy="3110333"/>
          </a:xfrm>
          <a:prstGeom prst="rect">
            <a:avLst/>
          </a:prstGeom>
        </p:spPr>
      </p:pic>
      <p:pic>
        <p:nvPicPr>
          <p:cNvPr id="8" name="Imagem 7">
            <a:extLst>
              <a:ext uri="{FF2B5EF4-FFF2-40B4-BE49-F238E27FC236}">
                <a16:creationId xmlns:a16="http://schemas.microsoft.com/office/drawing/2014/main" id="{DA711C7B-3278-4B77-83BC-F9D48D8747FC}"/>
              </a:ext>
            </a:extLst>
          </p:cNvPr>
          <p:cNvPicPr>
            <a:picLocks noChangeAspect="1"/>
          </p:cNvPicPr>
          <p:nvPr/>
        </p:nvPicPr>
        <p:blipFill>
          <a:blip r:embed="rId7"/>
          <a:stretch>
            <a:fillRect/>
          </a:stretch>
        </p:blipFill>
        <p:spPr>
          <a:xfrm>
            <a:off x="-128546" y="2494261"/>
            <a:ext cx="1751994" cy="1400530"/>
          </a:xfrm>
          <a:prstGeom prst="rect">
            <a:avLst/>
          </a:prstGeom>
        </p:spPr>
      </p:pic>
      <p:sp>
        <p:nvSpPr>
          <p:cNvPr id="4" name="CaixaDeTexto 3">
            <a:extLst>
              <a:ext uri="{FF2B5EF4-FFF2-40B4-BE49-F238E27FC236}">
                <a16:creationId xmlns:a16="http://schemas.microsoft.com/office/drawing/2014/main" id="{A797A4DE-2167-4DF9-B004-B050BFFA46F5}"/>
              </a:ext>
            </a:extLst>
          </p:cNvPr>
          <p:cNvSpPr txBox="1"/>
          <p:nvPr/>
        </p:nvSpPr>
        <p:spPr>
          <a:xfrm>
            <a:off x="9738804" y="0"/>
            <a:ext cx="2453196" cy="369332"/>
          </a:xfrm>
          <a:prstGeom prst="rect">
            <a:avLst/>
          </a:prstGeom>
          <a:solidFill>
            <a:srgbClr val="FFC000"/>
          </a:solidFill>
        </p:spPr>
        <p:txBody>
          <a:bodyPr wrap="square" rtlCol="0">
            <a:spAutoFit/>
          </a:bodyPr>
          <a:lstStyle/>
          <a:p>
            <a:r>
              <a:rPr lang="pt-BR" b="1" dirty="0">
                <a:solidFill>
                  <a:schemeClr val="bg1"/>
                </a:solidFill>
              </a:rPr>
              <a:t>Procurar um </a:t>
            </a:r>
            <a:r>
              <a:rPr lang="pt-BR" b="1" dirty="0" err="1">
                <a:solidFill>
                  <a:schemeClr val="bg1"/>
                </a:solidFill>
              </a:rPr>
              <a:t>journal</a:t>
            </a:r>
            <a:endParaRPr lang="pt-BR" b="1" dirty="0">
              <a:solidFill>
                <a:schemeClr val="bg1"/>
              </a:solidFill>
            </a:endParaRPr>
          </a:p>
        </p:txBody>
      </p:sp>
    </p:spTree>
    <p:extLst>
      <p:ext uri="{BB962C8B-B14F-4D97-AF65-F5344CB8AC3E}">
        <p14:creationId xmlns:p14="http://schemas.microsoft.com/office/powerpoint/2010/main" val="418806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9FBE62-967E-47D8-BC29-EAC6651340C1}"/>
              </a:ext>
            </a:extLst>
          </p:cNvPr>
          <p:cNvSpPr>
            <a:spLocks noGrp="1"/>
          </p:cNvSpPr>
          <p:nvPr>
            <p:ph type="title"/>
          </p:nvPr>
        </p:nvSpPr>
        <p:spPr>
          <a:xfrm>
            <a:off x="384610" y="114137"/>
            <a:ext cx="10771306" cy="1400530"/>
          </a:xfrm>
        </p:spPr>
        <p:txBody>
          <a:bodyPr/>
          <a:lstStyle/>
          <a:p>
            <a:r>
              <a:rPr lang="pt-BR" b="1" dirty="0">
                <a:solidFill>
                  <a:srgbClr val="FFC000"/>
                </a:solidFill>
              </a:rPr>
              <a:t>Procurar um </a:t>
            </a:r>
            <a:r>
              <a:rPr lang="pt-BR" b="1" dirty="0" err="1">
                <a:solidFill>
                  <a:srgbClr val="FFC000"/>
                </a:solidFill>
              </a:rPr>
              <a:t>Journal</a:t>
            </a:r>
            <a:r>
              <a:rPr lang="pt-BR" b="1" dirty="0">
                <a:solidFill>
                  <a:srgbClr val="FFC000"/>
                </a:solidFill>
              </a:rPr>
              <a:t> para seu resumo</a:t>
            </a:r>
          </a:p>
        </p:txBody>
      </p:sp>
      <p:sp>
        <p:nvSpPr>
          <p:cNvPr id="3" name="Espaço Reservado para Conteúdo 2">
            <a:extLst>
              <a:ext uri="{FF2B5EF4-FFF2-40B4-BE49-F238E27FC236}">
                <a16:creationId xmlns:a16="http://schemas.microsoft.com/office/drawing/2014/main" id="{AAB2383D-0900-4642-B14D-F5FCF008640E}"/>
              </a:ext>
            </a:extLst>
          </p:cNvPr>
          <p:cNvSpPr>
            <a:spLocks noGrp="1"/>
          </p:cNvSpPr>
          <p:nvPr>
            <p:ph idx="1"/>
          </p:nvPr>
        </p:nvSpPr>
        <p:spPr>
          <a:xfrm>
            <a:off x="384610" y="863292"/>
            <a:ext cx="11157370" cy="4195481"/>
          </a:xfrm>
        </p:spPr>
        <p:txBody>
          <a:bodyPr>
            <a:normAutofit/>
          </a:bodyPr>
          <a:lstStyle/>
          <a:p>
            <a:r>
              <a:rPr lang="pt-BR" sz="1800" b="1" i="0" u="none" strike="noStrike" dirty="0">
                <a:solidFill>
                  <a:srgbClr val="000000"/>
                </a:solidFill>
                <a:effectLst/>
                <a:latin typeface="Calibri" panose="020F0502020204030204" pitchFamily="34" charset="0"/>
                <a:hlinkClick r:id="rId2"/>
              </a:rPr>
              <a:t>https://journalfinder.elsevier.com/</a:t>
            </a:r>
            <a:r>
              <a:rPr lang="pt-BR" dirty="0">
                <a:hlinkClick r:id="rId2"/>
              </a:rPr>
              <a:t> </a:t>
            </a:r>
            <a:endParaRPr lang="pt-BR" dirty="0"/>
          </a:p>
          <a:p>
            <a:pPr lvl="1"/>
            <a:r>
              <a:rPr lang="pt-BR" dirty="0"/>
              <a:t>Procura por título, resumo</a:t>
            </a:r>
          </a:p>
          <a:p>
            <a:pPr lvl="2"/>
            <a:r>
              <a:rPr lang="pt-BR" dirty="0"/>
              <a:t>Mostra % aceitação, fator de impacto tempo para decisão</a:t>
            </a:r>
          </a:p>
          <a:p>
            <a:pPr lvl="2"/>
            <a:r>
              <a:rPr lang="en-US" b="0" i="0" dirty="0">
                <a:solidFill>
                  <a:srgbClr val="FFFF00"/>
                </a:solidFill>
                <a:effectLst/>
                <a:latin typeface="Open Sans" panose="020B0606030504020204" pitchFamily="34" charset="0"/>
              </a:rPr>
              <a:t>This paper provides an overview of the perceptions held by 623 Colombian students and graduates regarding the learning of IFRS through a MOOC. Data was collected through an online survey and the results were examined via factor analysis. Three main factors were identified: perceived utility; design; and disadvantages. Using multivariate techniques, significant differences regarding gender were found among the respondents’ perceptions, women holding a more positive opinion towards learning IFRS via a MOOC. A logit model was implemented to determine how these factors could forecast the demand for an IFRS MOOC by respondents. The research findings deliver interesting insights, especially for researchers and providers of academic offerings in accounting education. This research enables the identification and further prediction of the most relevant features within an IFRS MOOC, considering the context of Southern American countries like Colombia where the training of IFRS via MOOC is not currently widespread.</a:t>
            </a:r>
            <a:endParaRPr lang="pt-BR" dirty="0">
              <a:solidFill>
                <a:srgbClr val="FFFF00"/>
              </a:solidFill>
            </a:endParaRPr>
          </a:p>
        </p:txBody>
      </p:sp>
      <p:pic>
        <p:nvPicPr>
          <p:cNvPr id="5" name="Imagem 4">
            <a:extLst>
              <a:ext uri="{FF2B5EF4-FFF2-40B4-BE49-F238E27FC236}">
                <a16:creationId xmlns:a16="http://schemas.microsoft.com/office/drawing/2014/main" id="{B85EAD09-EB65-4A87-8789-95D3650F93E5}"/>
              </a:ext>
            </a:extLst>
          </p:cNvPr>
          <p:cNvPicPr>
            <a:picLocks noChangeAspect="1"/>
          </p:cNvPicPr>
          <p:nvPr/>
        </p:nvPicPr>
        <p:blipFill>
          <a:blip r:embed="rId3"/>
          <a:stretch>
            <a:fillRect/>
          </a:stretch>
        </p:blipFill>
        <p:spPr>
          <a:xfrm>
            <a:off x="5198397" y="5319709"/>
            <a:ext cx="6343583" cy="1338942"/>
          </a:xfrm>
          <a:prstGeom prst="rect">
            <a:avLst/>
          </a:prstGeom>
        </p:spPr>
      </p:pic>
      <p:pic>
        <p:nvPicPr>
          <p:cNvPr id="6" name="Imagem 5">
            <a:extLst>
              <a:ext uri="{FF2B5EF4-FFF2-40B4-BE49-F238E27FC236}">
                <a16:creationId xmlns:a16="http://schemas.microsoft.com/office/drawing/2014/main" id="{BC325DC7-D5C1-48D1-8E8A-22D713C2E044}"/>
              </a:ext>
            </a:extLst>
          </p:cNvPr>
          <p:cNvPicPr>
            <a:picLocks noChangeAspect="1"/>
          </p:cNvPicPr>
          <p:nvPr/>
        </p:nvPicPr>
        <p:blipFill>
          <a:blip r:embed="rId4"/>
          <a:stretch>
            <a:fillRect/>
          </a:stretch>
        </p:blipFill>
        <p:spPr>
          <a:xfrm>
            <a:off x="650020" y="4997185"/>
            <a:ext cx="3555114" cy="1860815"/>
          </a:xfrm>
          <a:prstGeom prst="rect">
            <a:avLst/>
          </a:prstGeom>
        </p:spPr>
      </p:pic>
      <p:sp>
        <p:nvSpPr>
          <p:cNvPr id="7" name="CaixaDeTexto 6">
            <a:extLst>
              <a:ext uri="{FF2B5EF4-FFF2-40B4-BE49-F238E27FC236}">
                <a16:creationId xmlns:a16="http://schemas.microsoft.com/office/drawing/2014/main" id="{DE61EEAD-9F8F-48A4-A5C7-E685FCD0A1D7}"/>
              </a:ext>
            </a:extLst>
          </p:cNvPr>
          <p:cNvSpPr txBox="1"/>
          <p:nvPr/>
        </p:nvSpPr>
        <p:spPr>
          <a:xfrm>
            <a:off x="9738804" y="0"/>
            <a:ext cx="2453196" cy="369332"/>
          </a:xfrm>
          <a:prstGeom prst="rect">
            <a:avLst/>
          </a:prstGeom>
          <a:solidFill>
            <a:srgbClr val="FFC000"/>
          </a:solidFill>
        </p:spPr>
        <p:txBody>
          <a:bodyPr wrap="square" rtlCol="0">
            <a:spAutoFit/>
          </a:bodyPr>
          <a:lstStyle/>
          <a:p>
            <a:r>
              <a:rPr lang="pt-BR" b="1" dirty="0">
                <a:solidFill>
                  <a:schemeClr val="bg1"/>
                </a:solidFill>
              </a:rPr>
              <a:t>Procurar um </a:t>
            </a:r>
            <a:r>
              <a:rPr lang="pt-BR" b="1" dirty="0" err="1">
                <a:solidFill>
                  <a:schemeClr val="bg1"/>
                </a:solidFill>
              </a:rPr>
              <a:t>journal</a:t>
            </a:r>
            <a:endParaRPr lang="pt-BR" b="1" dirty="0">
              <a:solidFill>
                <a:schemeClr val="bg1"/>
              </a:solidFill>
            </a:endParaRPr>
          </a:p>
        </p:txBody>
      </p:sp>
    </p:spTree>
    <p:extLst>
      <p:ext uri="{BB962C8B-B14F-4D97-AF65-F5344CB8AC3E}">
        <p14:creationId xmlns:p14="http://schemas.microsoft.com/office/powerpoint/2010/main" val="3106869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F72B17-7661-454C-95E8-83245343659C}"/>
              </a:ext>
            </a:extLst>
          </p:cNvPr>
          <p:cNvSpPr>
            <a:spLocks noGrp="1"/>
          </p:cNvSpPr>
          <p:nvPr>
            <p:ph type="title"/>
          </p:nvPr>
        </p:nvSpPr>
        <p:spPr/>
        <p:txBody>
          <a:bodyPr/>
          <a:lstStyle/>
          <a:p>
            <a:r>
              <a:rPr lang="pt-BR" b="1" dirty="0">
                <a:solidFill>
                  <a:srgbClr val="FFC000"/>
                </a:solidFill>
              </a:rPr>
              <a:t>Achar um </a:t>
            </a:r>
            <a:r>
              <a:rPr lang="pt-BR" b="1" dirty="0" err="1">
                <a:solidFill>
                  <a:srgbClr val="FFC000"/>
                </a:solidFill>
              </a:rPr>
              <a:t>journal</a:t>
            </a:r>
            <a:r>
              <a:rPr lang="pt-BR" b="1" dirty="0">
                <a:solidFill>
                  <a:srgbClr val="FFC000"/>
                </a:solidFill>
              </a:rPr>
              <a:t>? opções</a:t>
            </a:r>
          </a:p>
        </p:txBody>
      </p:sp>
      <p:sp>
        <p:nvSpPr>
          <p:cNvPr id="3" name="Espaço Reservado para Conteúdo 2">
            <a:extLst>
              <a:ext uri="{FF2B5EF4-FFF2-40B4-BE49-F238E27FC236}">
                <a16:creationId xmlns:a16="http://schemas.microsoft.com/office/drawing/2014/main" id="{5340A05E-CD17-4CE1-B77B-CF45C23531B6}"/>
              </a:ext>
            </a:extLst>
          </p:cNvPr>
          <p:cNvSpPr>
            <a:spLocks noGrp="1"/>
          </p:cNvSpPr>
          <p:nvPr>
            <p:ph idx="1"/>
          </p:nvPr>
        </p:nvSpPr>
        <p:spPr/>
        <p:txBody>
          <a:bodyPr/>
          <a:lstStyle/>
          <a:p>
            <a:r>
              <a:rPr lang="pt-BR" dirty="0">
                <a:hlinkClick r:id="rId2"/>
              </a:rPr>
              <a:t>https://app.findmyjournal.com/</a:t>
            </a:r>
            <a:endParaRPr lang="pt-BR" dirty="0"/>
          </a:p>
          <a:p>
            <a:r>
              <a:rPr lang="pt-BR" dirty="0">
                <a:hlinkClick r:id="rId3"/>
              </a:rPr>
              <a:t>https://journalfinder.wiley.com/</a:t>
            </a:r>
            <a:endParaRPr lang="pt-BR" dirty="0"/>
          </a:p>
          <a:p>
            <a:r>
              <a:rPr lang="pt-BR" dirty="0">
                <a:hlinkClick r:id="rId4"/>
              </a:rPr>
              <a:t>Taylor &amp; Francis </a:t>
            </a:r>
            <a:r>
              <a:rPr lang="pt-BR" dirty="0" err="1">
                <a:hlinkClick r:id="rId4"/>
              </a:rPr>
              <a:t>Journal</a:t>
            </a:r>
            <a:r>
              <a:rPr lang="pt-BR" dirty="0">
                <a:hlinkClick r:id="rId4"/>
              </a:rPr>
              <a:t> </a:t>
            </a:r>
            <a:r>
              <a:rPr lang="pt-BR" dirty="0" err="1">
                <a:hlinkClick r:id="rId4"/>
              </a:rPr>
              <a:t>Suggester</a:t>
            </a:r>
            <a:r>
              <a:rPr lang="pt-BR" dirty="0">
                <a:hlinkClick r:id="rId4"/>
              </a:rPr>
              <a:t> (taylorandfrancis.com)</a:t>
            </a:r>
            <a:endParaRPr lang="pt-BR" dirty="0"/>
          </a:p>
          <a:p>
            <a:endParaRPr lang="pt-BR" dirty="0"/>
          </a:p>
          <a:p>
            <a:endParaRPr lang="pt-BR" dirty="0"/>
          </a:p>
        </p:txBody>
      </p:sp>
      <p:pic>
        <p:nvPicPr>
          <p:cNvPr id="4" name="Imagem 3">
            <a:extLst>
              <a:ext uri="{FF2B5EF4-FFF2-40B4-BE49-F238E27FC236}">
                <a16:creationId xmlns:a16="http://schemas.microsoft.com/office/drawing/2014/main" id="{132B4E23-7D92-4326-A408-6C9899784719}"/>
              </a:ext>
            </a:extLst>
          </p:cNvPr>
          <p:cNvPicPr>
            <a:picLocks noChangeAspect="1"/>
          </p:cNvPicPr>
          <p:nvPr/>
        </p:nvPicPr>
        <p:blipFill>
          <a:blip r:embed="rId5"/>
          <a:stretch>
            <a:fillRect/>
          </a:stretch>
        </p:blipFill>
        <p:spPr>
          <a:xfrm>
            <a:off x="1640488" y="4059722"/>
            <a:ext cx="7872188" cy="2692609"/>
          </a:xfrm>
          <a:prstGeom prst="rect">
            <a:avLst/>
          </a:prstGeom>
        </p:spPr>
      </p:pic>
      <p:pic>
        <p:nvPicPr>
          <p:cNvPr id="6" name="Imagem 5">
            <a:extLst>
              <a:ext uri="{FF2B5EF4-FFF2-40B4-BE49-F238E27FC236}">
                <a16:creationId xmlns:a16="http://schemas.microsoft.com/office/drawing/2014/main" id="{9792DE34-947D-484C-88DF-CC7316EDA50C}"/>
              </a:ext>
            </a:extLst>
          </p:cNvPr>
          <p:cNvPicPr>
            <a:picLocks noChangeAspect="1"/>
          </p:cNvPicPr>
          <p:nvPr/>
        </p:nvPicPr>
        <p:blipFill>
          <a:blip r:embed="rId6"/>
          <a:stretch>
            <a:fillRect/>
          </a:stretch>
        </p:blipFill>
        <p:spPr>
          <a:xfrm>
            <a:off x="7702354" y="-4991"/>
            <a:ext cx="4694997" cy="1683268"/>
          </a:xfrm>
          <a:prstGeom prst="rect">
            <a:avLst/>
          </a:prstGeom>
        </p:spPr>
      </p:pic>
      <p:pic>
        <p:nvPicPr>
          <p:cNvPr id="8" name="Imagem 7">
            <a:extLst>
              <a:ext uri="{FF2B5EF4-FFF2-40B4-BE49-F238E27FC236}">
                <a16:creationId xmlns:a16="http://schemas.microsoft.com/office/drawing/2014/main" id="{C1DC5670-9922-4953-8321-4C8DF2C71D70}"/>
              </a:ext>
            </a:extLst>
          </p:cNvPr>
          <p:cNvPicPr>
            <a:picLocks noChangeAspect="1"/>
          </p:cNvPicPr>
          <p:nvPr/>
        </p:nvPicPr>
        <p:blipFill>
          <a:blip r:embed="rId7"/>
          <a:stretch>
            <a:fillRect/>
          </a:stretch>
        </p:blipFill>
        <p:spPr>
          <a:xfrm>
            <a:off x="6290117" y="1678277"/>
            <a:ext cx="5804229" cy="1650888"/>
          </a:xfrm>
          <a:prstGeom prst="rect">
            <a:avLst/>
          </a:prstGeom>
        </p:spPr>
      </p:pic>
      <p:pic>
        <p:nvPicPr>
          <p:cNvPr id="10" name="Imagem 9">
            <a:extLst>
              <a:ext uri="{FF2B5EF4-FFF2-40B4-BE49-F238E27FC236}">
                <a16:creationId xmlns:a16="http://schemas.microsoft.com/office/drawing/2014/main" id="{8692960B-0C01-4533-A568-9DD42A01DA50}"/>
              </a:ext>
            </a:extLst>
          </p:cNvPr>
          <p:cNvPicPr>
            <a:picLocks noChangeAspect="1"/>
          </p:cNvPicPr>
          <p:nvPr/>
        </p:nvPicPr>
        <p:blipFill>
          <a:blip r:embed="rId8"/>
          <a:stretch>
            <a:fillRect/>
          </a:stretch>
        </p:blipFill>
        <p:spPr>
          <a:xfrm>
            <a:off x="9528699" y="3528835"/>
            <a:ext cx="2663301" cy="910385"/>
          </a:xfrm>
          <a:prstGeom prst="rect">
            <a:avLst/>
          </a:prstGeom>
        </p:spPr>
      </p:pic>
      <p:sp>
        <p:nvSpPr>
          <p:cNvPr id="11" name="CaixaDeTexto 10">
            <a:extLst>
              <a:ext uri="{FF2B5EF4-FFF2-40B4-BE49-F238E27FC236}">
                <a16:creationId xmlns:a16="http://schemas.microsoft.com/office/drawing/2014/main" id="{F0BC0729-5009-4A88-B2C4-6138661EA150}"/>
              </a:ext>
            </a:extLst>
          </p:cNvPr>
          <p:cNvSpPr txBox="1"/>
          <p:nvPr/>
        </p:nvSpPr>
        <p:spPr>
          <a:xfrm>
            <a:off x="9738804" y="0"/>
            <a:ext cx="2453196" cy="369332"/>
          </a:xfrm>
          <a:prstGeom prst="rect">
            <a:avLst/>
          </a:prstGeom>
          <a:solidFill>
            <a:srgbClr val="FFC000"/>
          </a:solidFill>
        </p:spPr>
        <p:txBody>
          <a:bodyPr wrap="square" rtlCol="0">
            <a:spAutoFit/>
          </a:bodyPr>
          <a:lstStyle/>
          <a:p>
            <a:r>
              <a:rPr lang="pt-BR" b="1" dirty="0">
                <a:solidFill>
                  <a:schemeClr val="bg1"/>
                </a:solidFill>
              </a:rPr>
              <a:t>Procurar um </a:t>
            </a:r>
            <a:r>
              <a:rPr lang="pt-BR" b="1" dirty="0" err="1">
                <a:solidFill>
                  <a:schemeClr val="bg1"/>
                </a:solidFill>
              </a:rPr>
              <a:t>journal</a:t>
            </a:r>
            <a:endParaRPr lang="pt-BR" b="1" dirty="0">
              <a:solidFill>
                <a:schemeClr val="bg1"/>
              </a:solidFill>
            </a:endParaRPr>
          </a:p>
        </p:txBody>
      </p:sp>
    </p:spTree>
    <p:extLst>
      <p:ext uri="{BB962C8B-B14F-4D97-AF65-F5344CB8AC3E}">
        <p14:creationId xmlns:p14="http://schemas.microsoft.com/office/powerpoint/2010/main" val="1020277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1C60A1-5014-4E57-813A-3982BB5E7065}"/>
              </a:ext>
            </a:extLst>
          </p:cNvPr>
          <p:cNvSpPr>
            <a:spLocks noGrp="1"/>
          </p:cNvSpPr>
          <p:nvPr>
            <p:ph type="title"/>
          </p:nvPr>
        </p:nvSpPr>
        <p:spPr/>
        <p:txBody>
          <a:bodyPr>
            <a:normAutofit/>
          </a:bodyPr>
          <a:lstStyle/>
          <a:p>
            <a:r>
              <a:rPr lang="pt-BR" sz="4000" b="1" i="0" u="none" strike="noStrike" dirty="0">
                <a:solidFill>
                  <a:srgbClr val="FFC000"/>
                </a:solidFill>
                <a:effectLst/>
                <a:latin typeface="Calibri" panose="020F0502020204030204" pitchFamily="34" charset="0"/>
              </a:rPr>
              <a:t>Confirme se o escolhido é uma Revista Predatória – Se estiver, tome cuidado! </a:t>
            </a:r>
            <a:endParaRPr lang="pt-BR" sz="8000" dirty="0">
              <a:solidFill>
                <a:srgbClr val="FFC000"/>
              </a:solidFill>
            </a:endParaRPr>
          </a:p>
        </p:txBody>
      </p:sp>
      <p:sp>
        <p:nvSpPr>
          <p:cNvPr id="3" name="Espaço Reservado para Conteúdo 2">
            <a:extLst>
              <a:ext uri="{FF2B5EF4-FFF2-40B4-BE49-F238E27FC236}">
                <a16:creationId xmlns:a16="http://schemas.microsoft.com/office/drawing/2014/main" id="{9128F902-5185-4454-82C1-E42EA73F826B}"/>
              </a:ext>
            </a:extLst>
          </p:cNvPr>
          <p:cNvSpPr>
            <a:spLocks noGrp="1"/>
          </p:cNvSpPr>
          <p:nvPr>
            <p:ph idx="1"/>
          </p:nvPr>
        </p:nvSpPr>
        <p:spPr/>
        <p:txBody>
          <a:bodyPr/>
          <a:lstStyle/>
          <a:p>
            <a:r>
              <a:rPr lang="pt-BR" sz="1800" b="1" i="0" u="none" strike="noStrike" dirty="0">
                <a:solidFill>
                  <a:srgbClr val="000000"/>
                </a:solidFill>
                <a:effectLst/>
                <a:latin typeface="Calibri" panose="020F0502020204030204" pitchFamily="34" charset="0"/>
              </a:rPr>
              <a:t>Confira </a:t>
            </a:r>
            <a:r>
              <a:rPr lang="pt-BR" sz="1800" b="1" i="0" u="none" strike="noStrike" dirty="0" err="1">
                <a:solidFill>
                  <a:srgbClr val="000000"/>
                </a:solidFill>
                <a:effectLst/>
                <a:latin typeface="Calibri" panose="020F0502020204030204" pitchFamily="34" charset="0"/>
              </a:rPr>
              <a:t>Beall’s</a:t>
            </a:r>
            <a:r>
              <a:rPr lang="pt-BR" sz="1800" b="1" i="0" u="none" strike="noStrike" dirty="0">
                <a:solidFill>
                  <a:srgbClr val="000000"/>
                </a:solidFill>
                <a:effectLst/>
                <a:latin typeface="Calibri" panose="020F0502020204030204" pitchFamily="34" charset="0"/>
              </a:rPr>
              <a:t> </a:t>
            </a:r>
            <a:r>
              <a:rPr lang="pt-BR" sz="1800" b="1" i="0" u="none" strike="noStrike" dirty="0" err="1">
                <a:solidFill>
                  <a:srgbClr val="000000"/>
                </a:solidFill>
                <a:effectLst/>
                <a:latin typeface="Calibri" panose="020F0502020204030204" pitchFamily="34" charset="0"/>
              </a:rPr>
              <a:t>List</a:t>
            </a:r>
            <a:r>
              <a:rPr lang="pt-BR" sz="1800" b="1" i="0" u="none" strike="noStrike" dirty="0">
                <a:solidFill>
                  <a:srgbClr val="000000"/>
                </a:solidFill>
                <a:effectLst/>
                <a:latin typeface="Calibri" panose="020F0502020204030204" pitchFamily="34" charset="0"/>
              </a:rPr>
              <a:t>:</a:t>
            </a:r>
            <a:r>
              <a:rPr lang="pt-BR" dirty="0"/>
              <a:t> </a:t>
            </a:r>
          </a:p>
          <a:p>
            <a:pPr lvl="1"/>
            <a:r>
              <a:rPr lang="pt-BR" sz="1400" dirty="0">
                <a:hlinkClick r:id="rId2"/>
              </a:rPr>
              <a:t>https://beallslist.net/#update</a:t>
            </a:r>
            <a:endParaRPr lang="pt-BR" dirty="0"/>
          </a:p>
        </p:txBody>
      </p:sp>
      <p:sp>
        <p:nvSpPr>
          <p:cNvPr id="4" name="CaixaDeTexto 3">
            <a:extLst>
              <a:ext uri="{FF2B5EF4-FFF2-40B4-BE49-F238E27FC236}">
                <a16:creationId xmlns:a16="http://schemas.microsoft.com/office/drawing/2014/main" id="{9FC016B8-EB85-40E8-BF91-C4BFCEA23FC2}"/>
              </a:ext>
            </a:extLst>
          </p:cNvPr>
          <p:cNvSpPr txBox="1"/>
          <p:nvPr/>
        </p:nvSpPr>
        <p:spPr>
          <a:xfrm>
            <a:off x="8593584" y="0"/>
            <a:ext cx="3598416" cy="369332"/>
          </a:xfrm>
          <a:prstGeom prst="rect">
            <a:avLst/>
          </a:prstGeom>
          <a:solidFill>
            <a:srgbClr val="FFC000"/>
          </a:solidFill>
        </p:spPr>
        <p:txBody>
          <a:bodyPr wrap="square" rtlCol="0">
            <a:spAutoFit/>
          </a:bodyPr>
          <a:lstStyle/>
          <a:p>
            <a:r>
              <a:rPr lang="pt-BR" b="1" dirty="0" err="1">
                <a:solidFill>
                  <a:schemeClr val="bg1"/>
                </a:solidFill>
              </a:rPr>
              <a:t>Journal</a:t>
            </a:r>
            <a:r>
              <a:rPr lang="pt-BR" b="1" dirty="0">
                <a:solidFill>
                  <a:schemeClr val="bg1"/>
                </a:solidFill>
              </a:rPr>
              <a:t> predatório - cuidado</a:t>
            </a:r>
          </a:p>
        </p:txBody>
      </p:sp>
    </p:spTree>
    <p:extLst>
      <p:ext uri="{BB962C8B-B14F-4D97-AF65-F5344CB8AC3E}">
        <p14:creationId xmlns:p14="http://schemas.microsoft.com/office/powerpoint/2010/main" val="3150466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56B8E-3CF7-6EC3-E8ED-0074BB702436}"/>
              </a:ext>
            </a:extLst>
          </p:cNvPr>
          <p:cNvSpPr>
            <a:spLocks noGrp="1"/>
          </p:cNvSpPr>
          <p:nvPr>
            <p:ph type="title"/>
          </p:nvPr>
        </p:nvSpPr>
        <p:spPr/>
        <p:txBody>
          <a:bodyPr/>
          <a:lstStyle/>
          <a:p>
            <a:r>
              <a:rPr lang="pt-BR" b="1" dirty="0">
                <a:solidFill>
                  <a:srgbClr val="FFC000"/>
                </a:solidFill>
              </a:rPr>
              <a:t>Entendendo IF (fator de impacto)</a:t>
            </a:r>
          </a:p>
        </p:txBody>
      </p:sp>
      <p:sp>
        <p:nvSpPr>
          <p:cNvPr id="3" name="Espaço Reservado para Conteúdo 2">
            <a:extLst>
              <a:ext uri="{FF2B5EF4-FFF2-40B4-BE49-F238E27FC236}">
                <a16:creationId xmlns:a16="http://schemas.microsoft.com/office/drawing/2014/main" id="{BF717345-FD5E-7CE9-587F-BD6478F88304}"/>
              </a:ext>
            </a:extLst>
          </p:cNvPr>
          <p:cNvSpPr>
            <a:spLocks noGrp="1"/>
          </p:cNvSpPr>
          <p:nvPr>
            <p:ph idx="1"/>
          </p:nvPr>
        </p:nvSpPr>
        <p:spPr/>
        <p:txBody>
          <a:bodyPr>
            <a:normAutofit/>
          </a:bodyPr>
          <a:lstStyle/>
          <a:p>
            <a:r>
              <a:rPr lang="pt-BR" dirty="0"/>
              <a:t> Mostra a importância ou rank de uma revista em termos de citação em um dado período.</a:t>
            </a:r>
          </a:p>
          <a:p>
            <a:r>
              <a:rPr lang="pt-BR" dirty="0"/>
              <a:t>Nem sempre representam a qualidade da pesquisa. </a:t>
            </a:r>
            <a:r>
              <a:rPr lang="en-US" b="0" i="0" dirty="0" err="1">
                <a:solidFill>
                  <a:srgbClr val="FFFF00"/>
                </a:solidFill>
                <a:effectLst/>
                <a:latin typeface="Theinhardt"/>
              </a:rPr>
              <a:t>Seglen</a:t>
            </a:r>
            <a:r>
              <a:rPr lang="en-US" b="0" i="0" dirty="0">
                <a:solidFill>
                  <a:srgbClr val="FFFF00"/>
                </a:solidFill>
                <a:effectLst/>
                <a:latin typeface="Theinhardt"/>
              </a:rPr>
              <a:t>, P. O. (1997). </a:t>
            </a:r>
            <a:r>
              <a:rPr lang="en-US" b="0" i="0" u="none" strike="noStrike" dirty="0">
                <a:solidFill>
                  <a:srgbClr val="FFFF00"/>
                </a:solidFill>
                <a:effectLst/>
                <a:latin typeface="Theinhardt"/>
                <a:hlinkClick r:id="rId2">
                  <a:extLst>
                    <a:ext uri="{A12FA001-AC4F-418D-AE19-62706E023703}">
                      <ahyp:hlinkClr xmlns:ahyp="http://schemas.microsoft.com/office/drawing/2018/hyperlinkcolor" val="tx"/>
                    </a:ext>
                  </a:extLst>
                </a:hlinkClick>
              </a:rPr>
              <a:t>Why the impact factor of journals should not be used for evaluating research</a:t>
            </a:r>
            <a:r>
              <a:rPr lang="en-US" b="0" i="0" dirty="0">
                <a:solidFill>
                  <a:srgbClr val="FFFF00"/>
                </a:solidFill>
                <a:effectLst/>
                <a:latin typeface="Theinhardt"/>
              </a:rPr>
              <a:t>. British Medical Journal, 314(7079), 498-502.</a:t>
            </a:r>
          </a:p>
          <a:p>
            <a:r>
              <a:rPr lang="pt-BR" dirty="0"/>
              <a:t>Principais </a:t>
            </a:r>
          </a:p>
          <a:p>
            <a:pPr lvl="1"/>
            <a:r>
              <a:rPr lang="pt-BR" dirty="0"/>
              <a:t>JCR – publica o JIF que é o ranking para a área de ciências, tecnologia e ciências sociais. Limitado as revistas do WOS - </a:t>
            </a:r>
            <a:r>
              <a:rPr lang="pt-BR" dirty="0" err="1"/>
              <a:t>Clarivate</a:t>
            </a:r>
            <a:endParaRPr lang="pt-BR" dirty="0"/>
          </a:p>
          <a:p>
            <a:pPr lvl="1"/>
            <a:r>
              <a:rPr lang="pt-BR" dirty="0"/>
              <a:t>SCOPUS - </a:t>
            </a:r>
            <a:r>
              <a:rPr lang="pt-BR" dirty="0" err="1"/>
              <a:t>Citescore</a:t>
            </a:r>
            <a:r>
              <a:rPr lang="pt-BR" dirty="0"/>
              <a:t>, SJR e SNIP</a:t>
            </a:r>
          </a:p>
          <a:p>
            <a:endParaRPr lang="pt-BR" dirty="0"/>
          </a:p>
        </p:txBody>
      </p:sp>
    </p:spTree>
    <p:extLst>
      <p:ext uri="{BB962C8B-B14F-4D97-AF65-F5344CB8AC3E}">
        <p14:creationId xmlns:p14="http://schemas.microsoft.com/office/powerpoint/2010/main" val="786421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D0AAF6-6DEA-4CBA-827E-4FA0F78B8EF2}"/>
              </a:ext>
            </a:extLst>
          </p:cNvPr>
          <p:cNvSpPr>
            <a:spLocks noGrp="1"/>
          </p:cNvSpPr>
          <p:nvPr>
            <p:ph type="title"/>
          </p:nvPr>
        </p:nvSpPr>
        <p:spPr/>
        <p:txBody>
          <a:bodyPr/>
          <a:lstStyle/>
          <a:p>
            <a:r>
              <a:rPr lang="pt-BR" b="1" dirty="0">
                <a:solidFill>
                  <a:srgbClr val="FFC000"/>
                </a:solidFill>
              </a:rPr>
              <a:t>Métricas</a:t>
            </a:r>
          </a:p>
        </p:txBody>
      </p:sp>
      <p:pic>
        <p:nvPicPr>
          <p:cNvPr id="4" name="Imagem 3">
            <a:extLst>
              <a:ext uri="{FF2B5EF4-FFF2-40B4-BE49-F238E27FC236}">
                <a16:creationId xmlns:a16="http://schemas.microsoft.com/office/drawing/2014/main" id="{A930B729-3DDD-4203-955A-2998D63F0734}"/>
              </a:ext>
            </a:extLst>
          </p:cNvPr>
          <p:cNvPicPr>
            <a:picLocks noChangeAspect="1"/>
          </p:cNvPicPr>
          <p:nvPr/>
        </p:nvPicPr>
        <p:blipFill>
          <a:blip r:embed="rId2"/>
          <a:stretch>
            <a:fillRect/>
          </a:stretch>
        </p:blipFill>
        <p:spPr>
          <a:xfrm>
            <a:off x="1994674" y="2110715"/>
            <a:ext cx="7687748" cy="3258005"/>
          </a:xfrm>
          <a:prstGeom prst="rect">
            <a:avLst/>
          </a:prstGeom>
        </p:spPr>
      </p:pic>
      <p:sp>
        <p:nvSpPr>
          <p:cNvPr id="5" name="CaixaDeTexto 4">
            <a:extLst>
              <a:ext uri="{FF2B5EF4-FFF2-40B4-BE49-F238E27FC236}">
                <a16:creationId xmlns:a16="http://schemas.microsoft.com/office/drawing/2014/main" id="{88AEC177-103D-4AE5-97C7-991812CD2911}"/>
              </a:ext>
            </a:extLst>
          </p:cNvPr>
          <p:cNvSpPr txBox="1"/>
          <p:nvPr/>
        </p:nvSpPr>
        <p:spPr>
          <a:xfrm>
            <a:off x="11055150" y="0"/>
            <a:ext cx="1136850" cy="369332"/>
          </a:xfrm>
          <a:prstGeom prst="rect">
            <a:avLst/>
          </a:prstGeom>
          <a:solidFill>
            <a:srgbClr val="FFC000"/>
          </a:solidFill>
        </p:spPr>
        <p:txBody>
          <a:bodyPr wrap="none" rtlCol="0">
            <a:spAutoFit/>
          </a:bodyPr>
          <a:lstStyle/>
          <a:p>
            <a:r>
              <a:rPr lang="pt-BR" b="1" dirty="0">
                <a:solidFill>
                  <a:schemeClr val="bg1"/>
                </a:solidFill>
              </a:rPr>
              <a:t>Métricas</a:t>
            </a:r>
          </a:p>
        </p:txBody>
      </p:sp>
      <p:sp>
        <p:nvSpPr>
          <p:cNvPr id="3" name="CaixaDeTexto 2">
            <a:extLst>
              <a:ext uri="{FF2B5EF4-FFF2-40B4-BE49-F238E27FC236}">
                <a16:creationId xmlns:a16="http://schemas.microsoft.com/office/drawing/2014/main" id="{0CFE1585-24BE-A2AD-1F6C-0227893F35D5}"/>
              </a:ext>
            </a:extLst>
          </p:cNvPr>
          <p:cNvSpPr txBox="1"/>
          <p:nvPr/>
        </p:nvSpPr>
        <p:spPr>
          <a:xfrm>
            <a:off x="3849328" y="2942841"/>
            <a:ext cx="1090363" cy="369332"/>
          </a:xfrm>
          <a:prstGeom prst="rect">
            <a:avLst/>
          </a:prstGeom>
          <a:noFill/>
        </p:spPr>
        <p:txBody>
          <a:bodyPr wrap="none" rtlCol="0">
            <a:spAutoFit/>
          </a:bodyPr>
          <a:lstStyle/>
          <a:p>
            <a:r>
              <a:rPr lang="pt-BR" b="1" dirty="0">
                <a:solidFill>
                  <a:srgbClr val="FFC000"/>
                </a:solidFill>
              </a:rPr>
              <a:t>SCOPUS</a:t>
            </a:r>
          </a:p>
        </p:txBody>
      </p:sp>
      <p:sp>
        <p:nvSpPr>
          <p:cNvPr id="6" name="CaixaDeTexto 5">
            <a:extLst>
              <a:ext uri="{FF2B5EF4-FFF2-40B4-BE49-F238E27FC236}">
                <a16:creationId xmlns:a16="http://schemas.microsoft.com/office/drawing/2014/main" id="{67E61397-66F5-B2AB-3057-20D795461D4F}"/>
              </a:ext>
            </a:extLst>
          </p:cNvPr>
          <p:cNvSpPr txBox="1"/>
          <p:nvPr/>
        </p:nvSpPr>
        <p:spPr>
          <a:xfrm>
            <a:off x="3849329" y="4144298"/>
            <a:ext cx="1090363" cy="369332"/>
          </a:xfrm>
          <a:prstGeom prst="rect">
            <a:avLst/>
          </a:prstGeom>
          <a:noFill/>
        </p:spPr>
        <p:txBody>
          <a:bodyPr wrap="none" rtlCol="0">
            <a:spAutoFit/>
          </a:bodyPr>
          <a:lstStyle/>
          <a:p>
            <a:r>
              <a:rPr lang="pt-BR" b="1" dirty="0">
                <a:solidFill>
                  <a:srgbClr val="FFC000"/>
                </a:solidFill>
              </a:rPr>
              <a:t>SCOPUS</a:t>
            </a:r>
          </a:p>
        </p:txBody>
      </p:sp>
      <p:sp>
        <p:nvSpPr>
          <p:cNvPr id="7" name="CaixaDeTexto 6">
            <a:extLst>
              <a:ext uri="{FF2B5EF4-FFF2-40B4-BE49-F238E27FC236}">
                <a16:creationId xmlns:a16="http://schemas.microsoft.com/office/drawing/2014/main" id="{77654D8B-ACA5-9732-D6FB-B68824C8BCB0}"/>
              </a:ext>
            </a:extLst>
          </p:cNvPr>
          <p:cNvSpPr txBox="1"/>
          <p:nvPr/>
        </p:nvSpPr>
        <p:spPr>
          <a:xfrm>
            <a:off x="7964128" y="2367653"/>
            <a:ext cx="707245" cy="369332"/>
          </a:xfrm>
          <a:prstGeom prst="rect">
            <a:avLst/>
          </a:prstGeom>
          <a:noFill/>
        </p:spPr>
        <p:txBody>
          <a:bodyPr wrap="none" rtlCol="0">
            <a:spAutoFit/>
          </a:bodyPr>
          <a:lstStyle/>
          <a:p>
            <a:r>
              <a:rPr lang="pt-BR" b="1" dirty="0">
                <a:solidFill>
                  <a:srgbClr val="FFC000"/>
                </a:solidFill>
              </a:rPr>
              <a:t>WOS</a:t>
            </a:r>
          </a:p>
        </p:txBody>
      </p:sp>
    </p:spTree>
    <p:extLst>
      <p:ext uri="{BB962C8B-B14F-4D97-AF65-F5344CB8AC3E}">
        <p14:creationId xmlns:p14="http://schemas.microsoft.com/office/powerpoint/2010/main" val="1297597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A0269-3D7B-4A58-8FA1-4B61AB529618}"/>
              </a:ext>
            </a:extLst>
          </p:cNvPr>
          <p:cNvSpPr>
            <a:spLocks noGrp="1"/>
          </p:cNvSpPr>
          <p:nvPr>
            <p:ph type="title"/>
          </p:nvPr>
        </p:nvSpPr>
        <p:spPr/>
        <p:txBody>
          <a:bodyPr/>
          <a:lstStyle/>
          <a:p>
            <a:r>
              <a:rPr lang="pt-BR" b="1" dirty="0" err="1">
                <a:solidFill>
                  <a:srgbClr val="FFC000"/>
                </a:solidFill>
              </a:rPr>
              <a:t>CiteScore</a:t>
            </a:r>
            <a:r>
              <a:rPr lang="pt-BR" b="1" dirty="0">
                <a:solidFill>
                  <a:srgbClr val="FFC000"/>
                </a:solidFill>
              </a:rPr>
              <a:t> - Scopus</a:t>
            </a:r>
          </a:p>
        </p:txBody>
      </p:sp>
      <p:sp>
        <p:nvSpPr>
          <p:cNvPr id="3" name="Espaço Reservado para Conteúdo 2">
            <a:extLst>
              <a:ext uri="{FF2B5EF4-FFF2-40B4-BE49-F238E27FC236}">
                <a16:creationId xmlns:a16="http://schemas.microsoft.com/office/drawing/2014/main" id="{A018613B-0E0A-4A65-8D4A-3DC827BFDDF9}"/>
              </a:ext>
            </a:extLst>
          </p:cNvPr>
          <p:cNvSpPr>
            <a:spLocks noGrp="1"/>
          </p:cNvSpPr>
          <p:nvPr>
            <p:ph idx="1"/>
          </p:nvPr>
        </p:nvSpPr>
        <p:spPr/>
        <p:txBody>
          <a:bodyPr/>
          <a:lstStyle/>
          <a:p>
            <a:r>
              <a:rPr lang="pt-BR" dirty="0">
                <a:hlinkClick r:id="rId2"/>
              </a:rPr>
              <a:t>Scopus - </a:t>
            </a:r>
            <a:r>
              <a:rPr lang="pt-BR" dirty="0" err="1">
                <a:hlinkClick r:id="rId2"/>
              </a:rPr>
              <a:t>Sources</a:t>
            </a:r>
            <a:endParaRPr lang="pt-BR" dirty="0"/>
          </a:p>
        </p:txBody>
      </p:sp>
      <p:pic>
        <p:nvPicPr>
          <p:cNvPr id="7" name="Imagem 6">
            <a:extLst>
              <a:ext uri="{FF2B5EF4-FFF2-40B4-BE49-F238E27FC236}">
                <a16:creationId xmlns:a16="http://schemas.microsoft.com/office/drawing/2014/main" id="{75357FED-03B2-4C4D-8EF2-D658BA3256A4}"/>
              </a:ext>
            </a:extLst>
          </p:cNvPr>
          <p:cNvPicPr>
            <a:picLocks noChangeAspect="1"/>
          </p:cNvPicPr>
          <p:nvPr/>
        </p:nvPicPr>
        <p:blipFill>
          <a:blip r:embed="rId3"/>
          <a:stretch>
            <a:fillRect/>
          </a:stretch>
        </p:blipFill>
        <p:spPr>
          <a:xfrm>
            <a:off x="1961322" y="2549799"/>
            <a:ext cx="7633252" cy="4036670"/>
          </a:xfrm>
          <a:prstGeom prst="rect">
            <a:avLst/>
          </a:prstGeom>
        </p:spPr>
      </p:pic>
      <p:sp>
        <p:nvSpPr>
          <p:cNvPr id="5" name="CaixaDeTexto 4">
            <a:extLst>
              <a:ext uri="{FF2B5EF4-FFF2-40B4-BE49-F238E27FC236}">
                <a16:creationId xmlns:a16="http://schemas.microsoft.com/office/drawing/2014/main" id="{381EF0ED-035F-4716-8062-C862611F014C}"/>
              </a:ext>
            </a:extLst>
          </p:cNvPr>
          <p:cNvSpPr txBox="1"/>
          <p:nvPr/>
        </p:nvSpPr>
        <p:spPr>
          <a:xfrm>
            <a:off x="11055150" y="0"/>
            <a:ext cx="1136850" cy="369332"/>
          </a:xfrm>
          <a:prstGeom prst="rect">
            <a:avLst/>
          </a:prstGeom>
          <a:solidFill>
            <a:srgbClr val="FFC000"/>
          </a:solidFill>
        </p:spPr>
        <p:txBody>
          <a:bodyPr wrap="none" rtlCol="0">
            <a:spAutoFit/>
          </a:bodyPr>
          <a:lstStyle/>
          <a:p>
            <a:r>
              <a:rPr lang="pt-BR" b="1" dirty="0">
                <a:solidFill>
                  <a:schemeClr val="bg1"/>
                </a:solidFill>
              </a:rPr>
              <a:t>Métricas</a:t>
            </a:r>
          </a:p>
        </p:txBody>
      </p:sp>
    </p:spTree>
    <p:extLst>
      <p:ext uri="{BB962C8B-B14F-4D97-AF65-F5344CB8AC3E}">
        <p14:creationId xmlns:p14="http://schemas.microsoft.com/office/powerpoint/2010/main" val="441051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154FEB-AE5F-4FC8-B488-85250F35B678}"/>
              </a:ext>
            </a:extLst>
          </p:cNvPr>
          <p:cNvSpPr>
            <a:spLocks noGrp="1"/>
          </p:cNvSpPr>
          <p:nvPr>
            <p:ph type="title"/>
          </p:nvPr>
        </p:nvSpPr>
        <p:spPr/>
        <p:txBody>
          <a:bodyPr/>
          <a:lstStyle/>
          <a:p>
            <a:r>
              <a:rPr lang="pt-BR" b="1" dirty="0" err="1">
                <a:solidFill>
                  <a:srgbClr val="FFC000"/>
                </a:solidFill>
              </a:rPr>
              <a:t>Qualis</a:t>
            </a:r>
            <a:r>
              <a:rPr lang="pt-BR" b="1" dirty="0">
                <a:solidFill>
                  <a:srgbClr val="FFC000"/>
                </a:solidFill>
              </a:rPr>
              <a:t> Capes</a:t>
            </a:r>
          </a:p>
        </p:txBody>
      </p:sp>
      <p:sp>
        <p:nvSpPr>
          <p:cNvPr id="3" name="Espaço Reservado para Conteúdo 2">
            <a:extLst>
              <a:ext uri="{FF2B5EF4-FFF2-40B4-BE49-F238E27FC236}">
                <a16:creationId xmlns:a16="http://schemas.microsoft.com/office/drawing/2014/main" id="{B7939DA2-AD41-4533-858B-A964775F33E5}"/>
              </a:ext>
            </a:extLst>
          </p:cNvPr>
          <p:cNvSpPr>
            <a:spLocks noGrp="1"/>
          </p:cNvSpPr>
          <p:nvPr>
            <p:ph idx="1"/>
          </p:nvPr>
        </p:nvSpPr>
        <p:spPr>
          <a:xfrm>
            <a:off x="1104293" y="1469822"/>
            <a:ext cx="8946541" cy="4195481"/>
          </a:xfrm>
        </p:spPr>
        <p:txBody>
          <a:bodyPr/>
          <a:lstStyle/>
          <a:p>
            <a:r>
              <a:rPr lang="pt-BR" dirty="0">
                <a:hlinkClick r:id="rId2"/>
              </a:rPr>
              <a:t>Plataforma Sucupira (capes.gov.br)</a:t>
            </a:r>
            <a:endParaRPr lang="pt-BR" dirty="0"/>
          </a:p>
          <a:p>
            <a:endParaRPr lang="pt-BR" dirty="0"/>
          </a:p>
        </p:txBody>
      </p:sp>
      <p:pic>
        <p:nvPicPr>
          <p:cNvPr id="5" name="Imagem 4">
            <a:extLst>
              <a:ext uri="{FF2B5EF4-FFF2-40B4-BE49-F238E27FC236}">
                <a16:creationId xmlns:a16="http://schemas.microsoft.com/office/drawing/2014/main" id="{B3FDEBF5-3D1D-4E40-A772-799FB02E5144}"/>
              </a:ext>
            </a:extLst>
          </p:cNvPr>
          <p:cNvPicPr>
            <a:picLocks noChangeAspect="1"/>
          </p:cNvPicPr>
          <p:nvPr/>
        </p:nvPicPr>
        <p:blipFill>
          <a:blip r:embed="rId3"/>
          <a:stretch>
            <a:fillRect/>
          </a:stretch>
        </p:blipFill>
        <p:spPr>
          <a:xfrm>
            <a:off x="1482641" y="2156789"/>
            <a:ext cx="9404723" cy="4146911"/>
          </a:xfrm>
          <a:prstGeom prst="rect">
            <a:avLst/>
          </a:prstGeom>
        </p:spPr>
      </p:pic>
      <p:sp>
        <p:nvSpPr>
          <p:cNvPr id="6" name="CaixaDeTexto 5">
            <a:extLst>
              <a:ext uri="{FF2B5EF4-FFF2-40B4-BE49-F238E27FC236}">
                <a16:creationId xmlns:a16="http://schemas.microsoft.com/office/drawing/2014/main" id="{F5786E8B-C982-449F-BE1B-B2E2628CF06E}"/>
              </a:ext>
            </a:extLst>
          </p:cNvPr>
          <p:cNvSpPr txBox="1"/>
          <p:nvPr/>
        </p:nvSpPr>
        <p:spPr>
          <a:xfrm>
            <a:off x="11055150" y="0"/>
            <a:ext cx="1136850" cy="369332"/>
          </a:xfrm>
          <a:prstGeom prst="rect">
            <a:avLst/>
          </a:prstGeom>
          <a:solidFill>
            <a:srgbClr val="FFC000"/>
          </a:solidFill>
        </p:spPr>
        <p:txBody>
          <a:bodyPr wrap="none" rtlCol="0">
            <a:spAutoFit/>
          </a:bodyPr>
          <a:lstStyle/>
          <a:p>
            <a:r>
              <a:rPr lang="pt-BR" b="1" dirty="0">
                <a:solidFill>
                  <a:schemeClr val="bg1"/>
                </a:solidFill>
              </a:rPr>
              <a:t>Métricas</a:t>
            </a:r>
          </a:p>
        </p:txBody>
      </p:sp>
    </p:spTree>
    <p:extLst>
      <p:ext uri="{BB962C8B-B14F-4D97-AF65-F5344CB8AC3E}">
        <p14:creationId xmlns:p14="http://schemas.microsoft.com/office/powerpoint/2010/main" val="2159856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9EC868-1825-45BA-944F-7B9AEFC9B9BD}"/>
              </a:ext>
            </a:extLst>
          </p:cNvPr>
          <p:cNvSpPr>
            <a:spLocks noGrp="1"/>
          </p:cNvSpPr>
          <p:nvPr>
            <p:ph type="title"/>
          </p:nvPr>
        </p:nvSpPr>
        <p:spPr/>
        <p:txBody>
          <a:bodyPr/>
          <a:lstStyle/>
          <a:p>
            <a:r>
              <a:rPr lang="pt-BR" b="1" dirty="0">
                <a:solidFill>
                  <a:srgbClr val="FFC000"/>
                </a:solidFill>
              </a:rPr>
              <a:t>JCR – WOS – É um relatório com 2 indicadores (JIF e JCI)</a:t>
            </a:r>
          </a:p>
        </p:txBody>
      </p:sp>
      <p:sp>
        <p:nvSpPr>
          <p:cNvPr id="3" name="Espaço Reservado para Conteúdo 2">
            <a:extLst>
              <a:ext uri="{FF2B5EF4-FFF2-40B4-BE49-F238E27FC236}">
                <a16:creationId xmlns:a16="http://schemas.microsoft.com/office/drawing/2014/main" id="{1E0D1D20-31EB-4099-BAE5-55E7AD84C72C}"/>
              </a:ext>
            </a:extLst>
          </p:cNvPr>
          <p:cNvSpPr>
            <a:spLocks noGrp="1"/>
          </p:cNvSpPr>
          <p:nvPr>
            <p:ph idx="1"/>
          </p:nvPr>
        </p:nvSpPr>
        <p:spPr/>
        <p:txBody>
          <a:bodyPr/>
          <a:lstStyle/>
          <a:p>
            <a:r>
              <a:rPr lang="pt-BR" b="0" i="0" dirty="0">
                <a:effectLst/>
                <a:latin typeface="helvetica-w01-light"/>
              </a:rPr>
              <a:t>JIF  (confunde com JCR – compara o impacto da citação de revistas em uma área de conhecimento ) e JCI (impacto em várias área de conhecimentos adjacentes)</a:t>
            </a:r>
          </a:p>
          <a:p>
            <a:r>
              <a:rPr lang="pt-BR" dirty="0">
                <a:hlinkClick r:id="rId2"/>
              </a:rPr>
              <a:t>https://jcr.clarivate.com/jcr/home?Init=Yes&amp;SrcApp=IC2LS</a:t>
            </a:r>
            <a:endParaRPr lang="pt-BR" dirty="0"/>
          </a:p>
          <a:p>
            <a:r>
              <a:rPr lang="pt-BR" dirty="0">
                <a:hlinkClick r:id="rId3"/>
              </a:rPr>
              <a:t>https://jcr.clarivate.com/jcr/browse-journals</a:t>
            </a:r>
            <a:endParaRPr lang="pt-BR" dirty="0"/>
          </a:p>
          <a:p>
            <a:endParaRPr lang="pt-BR" dirty="0"/>
          </a:p>
        </p:txBody>
      </p:sp>
      <p:sp>
        <p:nvSpPr>
          <p:cNvPr id="6" name="CaixaDeTexto 5">
            <a:extLst>
              <a:ext uri="{FF2B5EF4-FFF2-40B4-BE49-F238E27FC236}">
                <a16:creationId xmlns:a16="http://schemas.microsoft.com/office/drawing/2014/main" id="{843F13BF-D984-4B7F-B8BD-1E9C74A83760}"/>
              </a:ext>
            </a:extLst>
          </p:cNvPr>
          <p:cNvSpPr txBox="1"/>
          <p:nvPr/>
        </p:nvSpPr>
        <p:spPr>
          <a:xfrm>
            <a:off x="11055150" y="0"/>
            <a:ext cx="1136850" cy="369332"/>
          </a:xfrm>
          <a:prstGeom prst="rect">
            <a:avLst/>
          </a:prstGeom>
          <a:solidFill>
            <a:srgbClr val="FFC000"/>
          </a:solidFill>
        </p:spPr>
        <p:txBody>
          <a:bodyPr wrap="none" rtlCol="0">
            <a:spAutoFit/>
          </a:bodyPr>
          <a:lstStyle/>
          <a:p>
            <a:r>
              <a:rPr lang="pt-BR" b="1" dirty="0">
                <a:solidFill>
                  <a:schemeClr val="bg1"/>
                </a:solidFill>
              </a:rPr>
              <a:t>Métricas</a:t>
            </a:r>
          </a:p>
        </p:txBody>
      </p:sp>
      <p:pic>
        <p:nvPicPr>
          <p:cNvPr id="9" name="Imagem 8">
            <a:extLst>
              <a:ext uri="{FF2B5EF4-FFF2-40B4-BE49-F238E27FC236}">
                <a16:creationId xmlns:a16="http://schemas.microsoft.com/office/drawing/2014/main" id="{73A51388-3CBF-57AF-3E13-D9993197C8FF}"/>
              </a:ext>
            </a:extLst>
          </p:cNvPr>
          <p:cNvPicPr>
            <a:picLocks noChangeAspect="1"/>
          </p:cNvPicPr>
          <p:nvPr/>
        </p:nvPicPr>
        <p:blipFill>
          <a:blip r:embed="rId4"/>
          <a:stretch>
            <a:fillRect/>
          </a:stretch>
        </p:blipFill>
        <p:spPr>
          <a:xfrm>
            <a:off x="3205316" y="4005887"/>
            <a:ext cx="5132439" cy="2758574"/>
          </a:xfrm>
          <a:prstGeom prst="rect">
            <a:avLst/>
          </a:prstGeom>
        </p:spPr>
      </p:pic>
    </p:spTree>
    <p:extLst>
      <p:ext uri="{BB962C8B-B14F-4D97-AF65-F5344CB8AC3E}">
        <p14:creationId xmlns:p14="http://schemas.microsoft.com/office/powerpoint/2010/main" val="1419902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97BB8B-03DA-47D3-8E9F-D21D968A3575}"/>
              </a:ext>
            </a:extLst>
          </p:cNvPr>
          <p:cNvSpPr>
            <a:spLocks noGrp="1"/>
          </p:cNvSpPr>
          <p:nvPr>
            <p:ph type="title"/>
          </p:nvPr>
        </p:nvSpPr>
        <p:spPr>
          <a:xfrm>
            <a:off x="645130" y="405357"/>
            <a:ext cx="9404723" cy="1400530"/>
          </a:xfrm>
        </p:spPr>
        <p:txBody>
          <a:bodyPr/>
          <a:lstStyle/>
          <a:p>
            <a:r>
              <a:rPr lang="pt-BR" b="1" dirty="0">
                <a:solidFill>
                  <a:srgbClr val="FFC000"/>
                </a:solidFill>
              </a:rPr>
              <a:t>SJR- </a:t>
            </a:r>
            <a:r>
              <a:rPr lang="pt-BR" sz="2000" b="1" i="0" dirty="0" err="1">
                <a:solidFill>
                  <a:srgbClr val="FFC000"/>
                </a:solidFill>
                <a:effectLst/>
                <a:latin typeface="helvetica-w01-light"/>
              </a:rPr>
              <a:t>Scientific</a:t>
            </a:r>
            <a:r>
              <a:rPr lang="pt-BR" sz="2000" b="1" i="0" dirty="0">
                <a:solidFill>
                  <a:srgbClr val="FFC000"/>
                </a:solidFill>
                <a:effectLst/>
                <a:latin typeface="helvetica-w01-light"/>
              </a:rPr>
              <a:t> </a:t>
            </a:r>
            <a:r>
              <a:rPr lang="pt-BR" sz="2000" b="1" i="0" dirty="0" err="1">
                <a:solidFill>
                  <a:srgbClr val="FFC000"/>
                </a:solidFill>
                <a:effectLst/>
                <a:latin typeface="helvetica-w01-light"/>
              </a:rPr>
              <a:t>Journal</a:t>
            </a:r>
            <a:r>
              <a:rPr lang="pt-BR" sz="2000" b="1" i="0" dirty="0">
                <a:solidFill>
                  <a:srgbClr val="FFC000"/>
                </a:solidFill>
                <a:effectLst/>
                <a:latin typeface="helvetica-w01-light"/>
              </a:rPr>
              <a:t> Ranking – (da SCOPUS e mede prestígio)</a:t>
            </a:r>
            <a:endParaRPr lang="pt-BR" b="1" dirty="0">
              <a:solidFill>
                <a:schemeClr val="tx1"/>
              </a:solidFill>
            </a:endParaRPr>
          </a:p>
        </p:txBody>
      </p:sp>
      <p:sp>
        <p:nvSpPr>
          <p:cNvPr id="3" name="Espaço Reservado para Conteúdo 2">
            <a:extLst>
              <a:ext uri="{FF2B5EF4-FFF2-40B4-BE49-F238E27FC236}">
                <a16:creationId xmlns:a16="http://schemas.microsoft.com/office/drawing/2014/main" id="{A59CA6BF-3B36-4968-AB32-04823BE42AE4}"/>
              </a:ext>
            </a:extLst>
          </p:cNvPr>
          <p:cNvSpPr>
            <a:spLocks noGrp="1"/>
          </p:cNvSpPr>
          <p:nvPr>
            <p:ph idx="1"/>
          </p:nvPr>
        </p:nvSpPr>
        <p:spPr/>
        <p:txBody>
          <a:bodyPr/>
          <a:lstStyle/>
          <a:p>
            <a:r>
              <a:rPr lang="en-US" dirty="0" err="1">
                <a:hlinkClick r:id="rId2"/>
              </a:rPr>
              <a:t>Scimago</a:t>
            </a:r>
            <a:r>
              <a:rPr lang="en-US" dirty="0">
                <a:hlinkClick r:id="rId2"/>
              </a:rPr>
              <a:t> Journal &amp; Country Rank (scimagojr.com)</a:t>
            </a:r>
            <a:endParaRPr lang="en-US" dirty="0"/>
          </a:p>
          <a:p>
            <a:endParaRPr lang="pt-BR" dirty="0"/>
          </a:p>
        </p:txBody>
      </p:sp>
      <p:pic>
        <p:nvPicPr>
          <p:cNvPr id="5" name="Imagem 4">
            <a:extLst>
              <a:ext uri="{FF2B5EF4-FFF2-40B4-BE49-F238E27FC236}">
                <a16:creationId xmlns:a16="http://schemas.microsoft.com/office/drawing/2014/main" id="{D5678B64-7F82-40DC-BABA-38F6982C5274}"/>
              </a:ext>
            </a:extLst>
          </p:cNvPr>
          <p:cNvPicPr>
            <a:picLocks noChangeAspect="1"/>
          </p:cNvPicPr>
          <p:nvPr/>
        </p:nvPicPr>
        <p:blipFill>
          <a:blip r:embed="rId3"/>
          <a:stretch>
            <a:fillRect/>
          </a:stretch>
        </p:blipFill>
        <p:spPr>
          <a:xfrm>
            <a:off x="1347781" y="2603765"/>
            <a:ext cx="8992855" cy="4115374"/>
          </a:xfrm>
          <a:prstGeom prst="rect">
            <a:avLst/>
          </a:prstGeom>
        </p:spPr>
      </p:pic>
      <p:pic>
        <p:nvPicPr>
          <p:cNvPr id="9" name="Imagem 8">
            <a:extLst>
              <a:ext uri="{FF2B5EF4-FFF2-40B4-BE49-F238E27FC236}">
                <a16:creationId xmlns:a16="http://schemas.microsoft.com/office/drawing/2014/main" id="{597709D3-3928-497F-8E02-0EC60AEBE510}"/>
              </a:ext>
            </a:extLst>
          </p:cNvPr>
          <p:cNvPicPr>
            <a:picLocks noChangeAspect="1"/>
          </p:cNvPicPr>
          <p:nvPr/>
        </p:nvPicPr>
        <p:blipFill>
          <a:blip r:embed="rId4"/>
          <a:stretch>
            <a:fillRect/>
          </a:stretch>
        </p:blipFill>
        <p:spPr>
          <a:xfrm>
            <a:off x="8293101" y="3688328"/>
            <a:ext cx="3804288" cy="2177454"/>
          </a:xfrm>
          <a:prstGeom prst="rect">
            <a:avLst/>
          </a:prstGeom>
        </p:spPr>
      </p:pic>
      <p:pic>
        <p:nvPicPr>
          <p:cNvPr id="11" name="Imagem 10">
            <a:extLst>
              <a:ext uri="{FF2B5EF4-FFF2-40B4-BE49-F238E27FC236}">
                <a16:creationId xmlns:a16="http://schemas.microsoft.com/office/drawing/2014/main" id="{6992E1F0-D382-4788-AD07-CD4F2E7B2704}"/>
              </a:ext>
            </a:extLst>
          </p:cNvPr>
          <p:cNvPicPr>
            <a:picLocks noChangeAspect="1"/>
          </p:cNvPicPr>
          <p:nvPr/>
        </p:nvPicPr>
        <p:blipFill>
          <a:blip r:embed="rId5"/>
          <a:stretch>
            <a:fillRect/>
          </a:stretch>
        </p:blipFill>
        <p:spPr>
          <a:xfrm>
            <a:off x="9945528" y="3350335"/>
            <a:ext cx="1143160" cy="476316"/>
          </a:xfrm>
          <a:prstGeom prst="rect">
            <a:avLst/>
          </a:prstGeom>
        </p:spPr>
      </p:pic>
      <p:sp>
        <p:nvSpPr>
          <p:cNvPr id="8" name="CaixaDeTexto 7">
            <a:extLst>
              <a:ext uri="{FF2B5EF4-FFF2-40B4-BE49-F238E27FC236}">
                <a16:creationId xmlns:a16="http://schemas.microsoft.com/office/drawing/2014/main" id="{E246026A-8CDC-4247-BCA6-70A218642050}"/>
              </a:ext>
            </a:extLst>
          </p:cNvPr>
          <p:cNvSpPr txBox="1"/>
          <p:nvPr/>
        </p:nvSpPr>
        <p:spPr>
          <a:xfrm>
            <a:off x="11055150" y="0"/>
            <a:ext cx="1136850" cy="369332"/>
          </a:xfrm>
          <a:prstGeom prst="rect">
            <a:avLst/>
          </a:prstGeom>
          <a:solidFill>
            <a:srgbClr val="FFC000"/>
          </a:solidFill>
        </p:spPr>
        <p:txBody>
          <a:bodyPr wrap="none" rtlCol="0">
            <a:spAutoFit/>
          </a:bodyPr>
          <a:lstStyle/>
          <a:p>
            <a:r>
              <a:rPr lang="pt-BR" b="1" dirty="0">
                <a:solidFill>
                  <a:schemeClr val="bg1"/>
                </a:solidFill>
              </a:rPr>
              <a:t>Métricas</a:t>
            </a:r>
          </a:p>
        </p:txBody>
      </p:sp>
    </p:spTree>
    <p:extLst>
      <p:ext uri="{BB962C8B-B14F-4D97-AF65-F5344CB8AC3E}">
        <p14:creationId xmlns:p14="http://schemas.microsoft.com/office/powerpoint/2010/main" val="986612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3415F8-04D5-42B5-A15F-B5FFA9E14052}"/>
              </a:ext>
            </a:extLst>
          </p:cNvPr>
          <p:cNvSpPr>
            <a:spLocks noGrp="1"/>
          </p:cNvSpPr>
          <p:nvPr>
            <p:ph type="title"/>
          </p:nvPr>
        </p:nvSpPr>
        <p:spPr/>
        <p:txBody>
          <a:bodyPr/>
          <a:lstStyle/>
          <a:p>
            <a:r>
              <a:rPr lang="pt-BR" b="1" dirty="0">
                <a:solidFill>
                  <a:srgbClr val="FFC000"/>
                </a:solidFill>
              </a:rPr>
              <a:t>Google Scholar</a:t>
            </a:r>
          </a:p>
        </p:txBody>
      </p:sp>
      <p:sp>
        <p:nvSpPr>
          <p:cNvPr id="3" name="Espaço Reservado para Conteúdo 2">
            <a:extLst>
              <a:ext uri="{FF2B5EF4-FFF2-40B4-BE49-F238E27FC236}">
                <a16:creationId xmlns:a16="http://schemas.microsoft.com/office/drawing/2014/main" id="{BFA7C347-2F30-447B-99CD-1B5ABB5308E0}"/>
              </a:ext>
            </a:extLst>
          </p:cNvPr>
          <p:cNvSpPr>
            <a:spLocks noGrp="1"/>
          </p:cNvSpPr>
          <p:nvPr>
            <p:ph idx="1"/>
          </p:nvPr>
        </p:nvSpPr>
        <p:spPr/>
        <p:txBody>
          <a:bodyPr/>
          <a:lstStyle/>
          <a:p>
            <a:r>
              <a:rPr lang="pt-BR" dirty="0"/>
              <a:t>scholar.google.com</a:t>
            </a:r>
          </a:p>
          <a:p>
            <a:r>
              <a:rPr lang="pt-BR" dirty="0"/>
              <a:t>O mais democrático, porém o mais duvidoso</a:t>
            </a:r>
          </a:p>
          <a:p>
            <a:endParaRPr lang="pt-BR" dirty="0"/>
          </a:p>
        </p:txBody>
      </p:sp>
      <p:sp>
        <p:nvSpPr>
          <p:cNvPr id="6" name="CaixaDeTexto 5">
            <a:extLst>
              <a:ext uri="{FF2B5EF4-FFF2-40B4-BE49-F238E27FC236}">
                <a16:creationId xmlns:a16="http://schemas.microsoft.com/office/drawing/2014/main" id="{6D4623C6-C7B1-41FD-9317-9267208DA3A7}"/>
              </a:ext>
            </a:extLst>
          </p:cNvPr>
          <p:cNvSpPr txBox="1"/>
          <p:nvPr/>
        </p:nvSpPr>
        <p:spPr>
          <a:xfrm>
            <a:off x="11055150" y="0"/>
            <a:ext cx="1136850" cy="369332"/>
          </a:xfrm>
          <a:prstGeom prst="rect">
            <a:avLst/>
          </a:prstGeom>
          <a:solidFill>
            <a:srgbClr val="FFC000"/>
          </a:solidFill>
        </p:spPr>
        <p:txBody>
          <a:bodyPr wrap="none" rtlCol="0">
            <a:spAutoFit/>
          </a:bodyPr>
          <a:lstStyle/>
          <a:p>
            <a:r>
              <a:rPr lang="pt-BR" b="1" dirty="0">
                <a:solidFill>
                  <a:schemeClr val="bg1"/>
                </a:solidFill>
              </a:rPr>
              <a:t>Métricas</a:t>
            </a:r>
          </a:p>
        </p:txBody>
      </p:sp>
    </p:spTree>
    <p:extLst>
      <p:ext uri="{BB962C8B-B14F-4D97-AF65-F5344CB8AC3E}">
        <p14:creationId xmlns:p14="http://schemas.microsoft.com/office/powerpoint/2010/main" val="2580181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718334-4F23-4F9C-8C26-8F98355DAE12}"/>
              </a:ext>
            </a:extLst>
          </p:cNvPr>
          <p:cNvSpPr>
            <a:spLocks noGrp="1"/>
          </p:cNvSpPr>
          <p:nvPr>
            <p:ph type="title"/>
          </p:nvPr>
        </p:nvSpPr>
        <p:spPr/>
        <p:txBody>
          <a:bodyPr/>
          <a:lstStyle/>
          <a:p>
            <a:r>
              <a:rPr lang="pt-BR" b="1" dirty="0" err="1">
                <a:solidFill>
                  <a:srgbClr val="FFC000"/>
                </a:solidFill>
              </a:rPr>
              <a:t>Indice</a:t>
            </a:r>
            <a:r>
              <a:rPr lang="pt-BR" b="1" dirty="0">
                <a:solidFill>
                  <a:srgbClr val="FFC000"/>
                </a:solidFill>
              </a:rPr>
              <a:t> h ou h-index</a:t>
            </a:r>
          </a:p>
        </p:txBody>
      </p:sp>
      <p:sp>
        <p:nvSpPr>
          <p:cNvPr id="3" name="Espaço Reservado para Conteúdo 2">
            <a:extLst>
              <a:ext uri="{FF2B5EF4-FFF2-40B4-BE49-F238E27FC236}">
                <a16:creationId xmlns:a16="http://schemas.microsoft.com/office/drawing/2014/main" id="{A87486B9-95B7-42C1-85A6-D2FBD291FAE8}"/>
              </a:ext>
            </a:extLst>
          </p:cNvPr>
          <p:cNvSpPr>
            <a:spLocks noGrp="1"/>
          </p:cNvSpPr>
          <p:nvPr>
            <p:ph idx="1"/>
          </p:nvPr>
        </p:nvSpPr>
        <p:spPr/>
        <p:txBody>
          <a:bodyPr/>
          <a:lstStyle/>
          <a:p>
            <a:r>
              <a:rPr lang="pt-BR" dirty="0"/>
              <a:t>O índice h, ou h-index, é uma proposta para quantificar a produtividade e o impacto de pesquisas individuais ou em grupos baseando-se nos artigos (</a:t>
            </a:r>
            <a:r>
              <a:rPr lang="pt-BR" dirty="0" err="1"/>
              <a:t>papers</a:t>
            </a:r>
            <a:r>
              <a:rPr lang="pt-BR" dirty="0"/>
              <a:t>) mais citados. Por exemplo, um pesquisador com h=6 tem 6 artigos publicados que receberam 6 ou mais citações.</a:t>
            </a:r>
          </a:p>
          <a:p>
            <a:r>
              <a:rPr lang="pt-BR" dirty="0"/>
              <a:t>Entrar no </a:t>
            </a:r>
            <a:r>
              <a:rPr lang="pt-BR" dirty="0" err="1"/>
              <a:t>scopus</a:t>
            </a:r>
            <a:endParaRPr lang="pt-BR" dirty="0"/>
          </a:p>
          <a:p>
            <a:pPr lvl="1"/>
            <a:r>
              <a:rPr lang="pt-BR" dirty="0"/>
              <a:t>Pesquisar por autor. Exemplo: </a:t>
            </a:r>
            <a:r>
              <a:rPr lang="pt-BR" b="0" i="0" u="none" strike="noStrike" dirty="0">
                <a:solidFill>
                  <a:srgbClr val="323232"/>
                </a:solidFill>
                <a:effectLst/>
                <a:latin typeface="NexusSan"/>
                <a:hlinkClick r:id="rId2" tooltip="View this author's profile"/>
              </a:rPr>
              <a:t>de Oliveira Neto, José Dutra</a:t>
            </a:r>
            <a:endParaRPr lang="pt-BR" dirty="0"/>
          </a:p>
          <a:p>
            <a:r>
              <a:rPr lang="pt-BR" dirty="0">
                <a:hlinkClick r:id="rId3"/>
              </a:rPr>
              <a:t>https://www.fclar.unesp.br/Home/Biblioteca/indice-h-scopus.pdf</a:t>
            </a:r>
            <a:endParaRPr lang="pt-BR" dirty="0"/>
          </a:p>
        </p:txBody>
      </p:sp>
      <p:sp>
        <p:nvSpPr>
          <p:cNvPr id="4" name="CaixaDeTexto 3">
            <a:extLst>
              <a:ext uri="{FF2B5EF4-FFF2-40B4-BE49-F238E27FC236}">
                <a16:creationId xmlns:a16="http://schemas.microsoft.com/office/drawing/2014/main" id="{41DCD824-B7B4-49F6-8FBA-538CDE3C4E80}"/>
              </a:ext>
            </a:extLst>
          </p:cNvPr>
          <p:cNvSpPr txBox="1"/>
          <p:nvPr/>
        </p:nvSpPr>
        <p:spPr>
          <a:xfrm>
            <a:off x="11055150" y="0"/>
            <a:ext cx="1136850" cy="369332"/>
          </a:xfrm>
          <a:prstGeom prst="rect">
            <a:avLst/>
          </a:prstGeom>
          <a:solidFill>
            <a:srgbClr val="FFC000"/>
          </a:solidFill>
        </p:spPr>
        <p:txBody>
          <a:bodyPr wrap="none" rtlCol="0">
            <a:spAutoFit/>
          </a:bodyPr>
          <a:lstStyle/>
          <a:p>
            <a:r>
              <a:rPr lang="pt-BR" b="1" dirty="0">
                <a:solidFill>
                  <a:schemeClr val="bg1"/>
                </a:solidFill>
              </a:rPr>
              <a:t>Métricas</a:t>
            </a:r>
          </a:p>
        </p:txBody>
      </p:sp>
      <p:pic>
        <p:nvPicPr>
          <p:cNvPr id="6" name="Imagem 5">
            <a:extLst>
              <a:ext uri="{FF2B5EF4-FFF2-40B4-BE49-F238E27FC236}">
                <a16:creationId xmlns:a16="http://schemas.microsoft.com/office/drawing/2014/main" id="{CDA6DF86-9589-4EE2-9C50-CEE30F3D8BB4}"/>
              </a:ext>
            </a:extLst>
          </p:cNvPr>
          <p:cNvPicPr>
            <a:picLocks noChangeAspect="1"/>
          </p:cNvPicPr>
          <p:nvPr/>
        </p:nvPicPr>
        <p:blipFill>
          <a:blip r:embed="rId4"/>
          <a:stretch>
            <a:fillRect/>
          </a:stretch>
        </p:blipFill>
        <p:spPr>
          <a:xfrm>
            <a:off x="6756684" y="4935816"/>
            <a:ext cx="5435316" cy="1922184"/>
          </a:xfrm>
          <a:prstGeom prst="rect">
            <a:avLst/>
          </a:prstGeom>
        </p:spPr>
      </p:pic>
    </p:spTree>
    <p:extLst>
      <p:ext uri="{BB962C8B-B14F-4D97-AF65-F5344CB8AC3E}">
        <p14:creationId xmlns:p14="http://schemas.microsoft.com/office/powerpoint/2010/main" val="38152922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Íon">
  <a:themeElements>
    <a:clrScheme name="Í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Í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Í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174</TotalTime>
  <Words>636</Words>
  <Application>Microsoft Office PowerPoint</Application>
  <PresentationFormat>Widescreen</PresentationFormat>
  <Paragraphs>57</Paragraphs>
  <Slides>13</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13</vt:i4>
      </vt:variant>
    </vt:vector>
  </HeadingPairs>
  <TitlesOfParts>
    <vt:vector size="22" baseType="lpstr">
      <vt:lpstr>Arial</vt:lpstr>
      <vt:lpstr>Calibri</vt:lpstr>
      <vt:lpstr>Century Gothic</vt:lpstr>
      <vt:lpstr>helvetica-w01-light</vt:lpstr>
      <vt:lpstr>NexusSan</vt:lpstr>
      <vt:lpstr>Open Sans</vt:lpstr>
      <vt:lpstr>Theinhardt</vt:lpstr>
      <vt:lpstr>Wingdings 3</vt:lpstr>
      <vt:lpstr>Íon</vt:lpstr>
      <vt:lpstr>Indicadores</vt:lpstr>
      <vt:lpstr>Entendendo IF (fator de impacto)</vt:lpstr>
      <vt:lpstr>Métricas</vt:lpstr>
      <vt:lpstr>CiteScore - Scopus</vt:lpstr>
      <vt:lpstr>Qualis Capes</vt:lpstr>
      <vt:lpstr>JCR – WOS – É um relatório com 2 indicadores (JIF e JCI)</vt:lpstr>
      <vt:lpstr>SJR- Scientific Journal Ranking – (da SCOPUS e mede prestígio)</vt:lpstr>
      <vt:lpstr>Google Scholar</vt:lpstr>
      <vt:lpstr>Indice h ou h-index</vt:lpstr>
      <vt:lpstr>Procurar informação sobre um journal</vt:lpstr>
      <vt:lpstr>Procurar um Journal para seu resumo</vt:lpstr>
      <vt:lpstr>Achar um journal? opções</vt:lpstr>
      <vt:lpstr>Confirme se o escolhido é uma Revista Predatória – Se estiver, tome cuidado!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Indicadores</dc:title>
  <dc:creator>jose dutra</dc:creator>
  <cp:lastModifiedBy>jose dutra</cp:lastModifiedBy>
  <cp:revision>23</cp:revision>
  <dcterms:created xsi:type="dcterms:W3CDTF">2020-09-23T14:29:47Z</dcterms:created>
  <dcterms:modified xsi:type="dcterms:W3CDTF">2022-12-14T13:04:55Z</dcterms:modified>
</cp:coreProperties>
</file>