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64" r:id="rId3"/>
    <p:sldId id="271" r:id="rId4"/>
    <p:sldId id="272" r:id="rId5"/>
    <p:sldId id="273" r:id="rId6"/>
    <p:sldId id="275" r:id="rId7"/>
    <p:sldId id="276" r:id="rId8"/>
    <p:sldId id="259" r:id="rId9"/>
    <p:sldId id="277" r:id="rId10"/>
    <p:sldId id="279" r:id="rId11"/>
    <p:sldId id="278" r:id="rId12"/>
    <p:sldId id="281" r:id="rId13"/>
    <p:sldId id="282" r:id="rId14"/>
    <p:sldId id="283" r:id="rId15"/>
    <p:sldId id="284" r:id="rId16"/>
    <p:sldId id="285" r:id="rId17"/>
    <p:sldId id="286" r:id="rId18"/>
    <p:sldId id="293" r:id="rId19"/>
    <p:sldId id="294" r:id="rId20"/>
    <p:sldId id="316" r:id="rId21"/>
    <p:sldId id="295" r:id="rId22"/>
    <p:sldId id="296" r:id="rId23"/>
    <p:sldId id="280" r:id="rId24"/>
    <p:sldId id="297" r:id="rId25"/>
    <p:sldId id="329"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20" r:id="rId43"/>
    <p:sldId id="321" r:id="rId44"/>
    <p:sldId id="322" r:id="rId45"/>
    <p:sldId id="323" r:id="rId46"/>
    <p:sldId id="324" r:id="rId47"/>
    <p:sldId id="325" r:id="rId48"/>
    <p:sldId id="326" r:id="rId49"/>
    <p:sldId id="319" r:id="rId50"/>
    <p:sldId id="318" r:id="rId51"/>
    <p:sldId id="327" r:id="rId52"/>
    <p:sldId id="328" r:id="rId53"/>
    <p:sldId id="315" r:id="rId5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usca Semmler Rossi" initials="VSR" lastIdx="3" clrIdx="0">
    <p:extLst>
      <p:ext uri="{19B8F6BF-5375-455C-9EA6-DF929625EA0E}">
        <p15:presenceInfo xmlns:p15="http://schemas.microsoft.com/office/powerpoint/2012/main" xmlns="" userId="c128f7a633fd25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790" autoAdjust="0"/>
  </p:normalViewPr>
  <p:slideViewPr>
    <p:cSldViewPr snapToGrid="0">
      <p:cViewPr>
        <p:scale>
          <a:sx n="64" d="100"/>
          <a:sy n="64" d="100"/>
        </p:scale>
        <p:origin x="-108"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0-09T15:52:48.485" idx="1">
    <p:pos x="10" y="10"/>
    <p:text>Acho que esse slide deveria sair, não?</p:text>
    <p:extLst>
      <p:ext uri="{C676402C-5697-4E1C-873F-D02D1690AC5C}">
        <p15:threadingInfo xmlns:p15="http://schemas.microsoft.com/office/powerpoint/2012/main" xmlns=""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10-09T15:56:27.080" idx="3">
    <p:pos x="10" y="10"/>
    <p:text>Esse slide vai ficar aqui? não ficou meio perdido?</p:tex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CA5194-1B0A-4C37-A070-84B14DF17D6F}" type="doc">
      <dgm:prSet loTypeId="urn:microsoft.com/office/officeart/2005/8/layout/process2" loCatId="process" qsTypeId="urn:microsoft.com/office/officeart/2005/8/quickstyle/simple4" qsCatId="simple" csTypeId="urn:microsoft.com/office/officeart/2005/8/colors/colorful4" csCatId="colorful" phldr="1"/>
      <dgm:spPr/>
      <dgm:t>
        <a:bodyPr/>
        <a:lstStyle/>
        <a:p>
          <a:endParaRPr lang="pt-BR"/>
        </a:p>
      </dgm:t>
    </dgm:pt>
    <dgm:pt modelId="{3CD81A7D-950A-4CD8-9DFD-46DBE7694161}">
      <dgm:prSet phldrT="[Texto]" custT="1"/>
      <dgm:spPr/>
      <dgm:t>
        <a:bodyPr/>
        <a:lstStyle/>
        <a:p>
          <a:r>
            <a:rPr lang="pt-BR" sz="1800" dirty="0" smtClean="0">
              <a:latin typeface="Trebuchet MS" panose="020B0603020202020204" pitchFamily="34" charset="0"/>
            </a:rPr>
            <a:t>1. Identificação do produto de cada gene</a:t>
          </a:r>
          <a:endParaRPr lang="pt-BR" sz="1800" dirty="0">
            <a:latin typeface="Trebuchet MS" panose="020B0603020202020204" pitchFamily="34" charset="0"/>
          </a:endParaRPr>
        </a:p>
      </dgm:t>
    </dgm:pt>
    <dgm:pt modelId="{C75E0865-8D4E-48B4-9AF6-895A2C435BF4}" type="parTrans" cxnId="{97474510-169D-441A-839E-01AE0AE0ED6E}">
      <dgm:prSet/>
      <dgm:spPr/>
      <dgm:t>
        <a:bodyPr/>
        <a:lstStyle/>
        <a:p>
          <a:endParaRPr lang="pt-BR"/>
        </a:p>
      </dgm:t>
    </dgm:pt>
    <dgm:pt modelId="{8C3C7490-D8AA-46CF-9659-6F4D54EF3170}" type="sibTrans" cxnId="{97474510-169D-441A-839E-01AE0AE0ED6E}">
      <dgm:prSet/>
      <dgm:spPr/>
      <dgm:t>
        <a:bodyPr/>
        <a:lstStyle/>
        <a:p>
          <a:endParaRPr lang="pt-BR"/>
        </a:p>
      </dgm:t>
    </dgm:pt>
    <dgm:pt modelId="{B9725073-1963-4A9D-8C06-313A7707DB1D}">
      <dgm:prSet phldrT="[Texto]" custT="1"/>
      <dgm:spPr/>
      <dgm:t>
        <a:bodyPr/>
        <a:lstStyle/>
        <a:p>
          <a:r>
            <a:rPr lang="pt-BR" sz="1800" dirty="0" smtClean="0">
              <a:latin typeface="Trebuchet MS" panose="020B0603020202020204" pitchFamily="34" charset="0"/>
            </a:rPr>
            <a:t>2. Predição da função de cada gene</a:t>
          </a:r>
          <a:endParaRPr lang="pt-BR" sz="1800" dirty="0">
            <a:latin typeface="Trebuchet MS" panose="020B0603020202020204" pitchFamily="34" charset="0"/>
          </a:endParaRPr>
        </a:p>
      </dgm:t>
    </dgm:pt>
    <dgm:pt modelId="{C70D8DCD-BD02-4361-950B-1687B87EF090}" type="parTrans" cxnId="{103C2634-BB43-466E-A25A-ABC7CCF33FD5}">
      <dgm:prSet/>
      <dgm:spPr/>
      <dgm:t>
        <a:bodyPr/>
        <a:lstStyle/>
        <a:p>
          <a:endParaRPr lang="pt-BR"/>
        </a:p>
      </dgm:t>
    </dgm:pt>
    <dgm:pt modelId="{1CA19CAB-4C06-4333-948A-743888AC221C}" type="sibTrans" cxnId="{103C2634-BB43-466E-A25A-ABC7CCF33FD5}">
      <dgm:prSet/>
      <dgm:spPr/>
      <dgm:t>
        <a:bodyPr/>
        <a:lstStyle/>
        <a:p>
          <a:endParaRPr lang="pt-BR"/>
        </a:p>
      </dgm:t>
    </dgm:pt>
    <dgm:pt modelId="{E0DAB219-C07B-41AE-A073-F36BCE05F552}">
      <dgm:prSet custT="1"/>
      <dgm:spPr/>
      <dgm:t>
        <a:bodyPr/>
        <a:lstStyle/>
        <a:p>
          <a:r>
            <a:rPr lang="pt-BR" sz="1800" dirty="0" smtClean="0">
              <a:latin typeface="Trebuchet MS" panose="020B0603020202020204" pitchFamily="34" charset="0"/>
            </a:rPr>
            <a:t>3. Identificação de genes que pertencem a grupos ortólogos conhecidos</a:t>
          </a:r>
        </a:p>
      </dgm:t>
    </dgm:pt>
    <dgm:pt modelId="{3B4AFA34-56C8-469C-9BD3-EFD3EAD3A0A8}" type="parTrans" cxnId="{9849495A-69B1-4398-8A54-5C10032CF38C}">
      <dgm:prSet/>
      <dgm:spPr/>
      <dgm:t>
        <a:bodyPr/>
        <a:lstStyle/>
        <a:p>
          <a:endParaRPr lang="pt-BR"/>
        </a:p>
      </dgm:t>
    </dgm:pt>
    <dgm:pt modelId="{BB075262-3F60-49A7-9A60-C1988F85E768}" type="sibTrans" cxnId="{9849495A-69B1-4398-8A54-5C10032CF38C}">
      <dgm:prSet/>
      <dgm:spPr/>
      <dgm:t>
        <a:bodyPr/>
        <a:lstStyle/>
        <a:p>
          <a:endParaRPr lang="pt-BR"/>
        </a:p>
      </dgm:t>
    </dgm:pt>
    <dgm:pt modelId="{28ECBBED-CD71-427F-A271-C60641D0E131}">
      <dgm:prSet custT="1"/>
      <dgm:spPr/>
      <dgm:t>
        <a:bodyPr/>
        <a:lstStyle/>
        <a:p>
          <a:r>
            <a:rPr lang="pt-BR" sz="1800" dirty="0" smtClean="0">
              <a:latin typeface="Trebuchet MS" panose="020B0603020202020204" pitchFamily="34" charset="0"/>
            </a:rPr>
            <a:t>4. Predição de processos biológicos, redes gênica e rotas metabólicas presentes no organismo.</a:t>
          </a:r>
          <a:endParaRPr lang="pt-BR" sz="1800" dirty="0">
            <a:latin typeface="Trebuchet MS" panose="020B0603020202020204" pitchFamily="34" charset="0"/>
          </a:endParaRPr>
        </a:p>
      </dgm:t>
    </dgm:pt>
    <dgm:pt modelId="{2CFA33C6-F601-4870-BCAB-AD3C7E11572B}" type="parTrans" cxnId="{6B18E647-720E-4316-BEEA-A55503D87DCA}">
      <dgm:prSet/>
      <dgm:spPr/>
      <dgm:t>
        <a:bodyPr/>
        <a:lstStyle/>
        <a:p>
          <a:endParaRPr lang="pt-BR"/>
        </a:p>
      </dgm:t>
    </dgm:pt>
    <dgm:pt modelId="{829CD7C0-9E62-4ED3-A219-705444F3F96F}" type="sibTrans" cxnId="{6B18E647-720E-4316-BEEA-A55503D87DCA}">
      <dgm:prSet/>
      <dgm:spPr/>
      <dgm:t>
        <a:bodyPr/>
        <a:lstStyle/>
        <a:p>
          <a:endParaRPr lang="pt-BR"/>
        </a:p>
      </dgm:t>
    </dgm:pt>
    <dgm:pt modelId="{D5A5CBF0-BDC6-4435-9682-6210BEDD469E}" type="pres">
      <dgm:prSet presAssocID="{9ACA5194-1B0A-4C37-A070-84B14DF17D6F}" presName="linearFlow" presStyleCnt="0">
        <dgm:presLayoutVars>
          <dgm:resizeHandles val="exact"/>
        </dgm:presLayoutVars>
      </dgm:prSet>
      <dgm:spPr/>
      <dgm:t>
        <a:bodyPr/>
        <a:lstStyle/>
        <a:p>
          <a:endParaRPr lang="pt-BR"/>
        </a:p>
      </dgm:t>
    </dgm:pt>
    <dgm:pt modelId="{4AF47D66-5703-473A-9FFD-841800A32BCF}" type="pres">
      <dgm:prSet presAssocID="{3CD81A7D-950A-4CD8-9DFD-46DBE7694161}" presName="node" presStyleLbl="node1" presStyleIdx="0" presStyleCnt="4">
        <dgm:presLayoutVars>
          <dgm:bulletEnabled val="1"/>
        </dgm:presLayoutVars>
      </dgm:prSet>
      <dgm:spPr/>
      <dgm:t>
        <a:bodyPr/>
        <a:lstStyle/>
        <a:p>
          <a:endParaRPr lang="pt-BR"/>
        </a:p>
      </dgm:t>
    </dgm:pt>
    <dgm:pt modelId="{F8F6A64C-1014-4F0E-AA0F-202EB837484B}" type="pres">
      <dgm:prSet presAssocID="{8C3C7490-D8AA-46CF-9659-6F4D54EF3170}" presName="sibTrans" presStyleLbl="sibTrans2D1" presStyleIdx="0" presStyleCnt="3"/>
      <dgm:spPr/>
      <dgm:t>
        <a:bodyPr/>
        <a:lstStyle/>
        <a:p>
          <a:endParaRPr lang="pt-BR"/>
        </a:p>
      </dgm:t>
    </dgm:pt>
    <dgm:pt modelId="{38DC39E9-D5CD-4A78-BC7D-E207190AA1BE}" type="pres">
      <dgm:prSet presAssocID="{8C3C7490-D8AA-46CF-9659-6F4D54EF3170}" presName="connectorText" presStyleLbl="sibTrans2D1" presStyleIdx="0" presStyleCnt="3"/>
      <dgm:spPr/>
      <dgm:t>
        <a:bodyPr/>
        <a:lstStyle/>
        <a:p>
          <a:endParaRPr lang="pt-BR"/>
        </a:p>
      </dgm:t>
    </dgm:pt>
    <dgm:pt modelId="{0B4B311C-8D0D-42D0-BBB0-C236ADF4E33E}" type="pres">
      <dgm:prSet presAssocID="{B9725073-1963-4A9D-8C06-313A7707DB1D}" presName="node" presStyleLbl="node1" presStyleIdx="1" presStyleCnt="4">
        <dgm:presLayoutVars>
          <dgm:bulletEnabled val="1"/>
        </dgm:presLayoutVars>
      </dgm:prSet>
      <dgm:spPr/>
      <dgm:t>
        <a:bodyPr/>
        <a:lstStyle/>
        <a:p>
          <a:endParaRPr lang="pt-BR"/>
        </a:p>
      </dgm:t>
    </dgm:pt>
    <dgm:pt modelId="{24AEF2ED-18DB-41E6-9679-C06BD6B5052F}" type="pres">
      <dgm:prSet presAssocID="{1CA19CAB-4C06-4333-948A-743888AC221C}" presName="sibTrans" presStyleLbl="sibTrans2D1" presStyleIdx="1" presStyleCnt="3"/>
      <dgm:spPr/>
      <dgm:t>
        <a:bodyPr/>
        <a:lstStyle/>
        <a:p>
          <a:endParaRPr lang="pt-BR"/>
        </a:p>
      </dgm:t>
    </dgm:pt>
    <dgm:pt modelId="{C9308D93-87F7-488B-9744-200E89E22B90}" type="pres">
      <dgm:prSet presAssocID="{1CA19CAB-4C06-4333-948A-743888AC221C}" presName="connectorText" presStyleLbl="sibTrans2D1" presStyleIdx="1" presStyleCnt="3"/>
      <dgm:spPr/>
      <dgm:t>
        <a:bodyPr/>
        <a:lstStyle/>
        <a:p>
          <a:endParaRPr lang="pt-BR"/>
        </a:p>
      </dgm:t>
    </dgm:pt>
    <dgm:pt modelId="{C6875DB3-74F4-4BEC-969D-126813FC7F56}" type="pres">
      <dgm:prSet presAssocID="{E0DAB219-C07B-41AE-A073-F36BCE05F552}" presName="node" presStyleLbl="node1" presStyleIdx="2" presStyleCnt="4">
        <dgm:presLayoutVars>
          <dgm:bulletEnabled val="1"/>
        </dgm:presLayoutVars>
      </dgm:prSet>
      <dgm:spPr/>
      <dgm:t>
        <a:bodyPr/>
        <a:lstStyle/>
        <a:p>
          <a:endParaRPr lang="pt-BR"/>
        </a:p>
      </dgm:t>
    </dgm:pt>
    <dgm:pt modelId="{2C8903E9-2A8F-4DA4-955A-C1AE90B9A3BF}" type="pres">
      <dgm:prSet presAssocID="{BB075262-3F60-49A7-9A60-C1988F85E768}" presName="sibTrans" presStyleLbl="sibTrans2D1" presStyleIdx="2" presStyleCnt="3"/>
      <dgm:spPr/>
      <dgm:t>
        <a:bodyPr/>
        <a:lstStyle/>
        <a:p>
          <a:endParaRPr lang="pt-BR"/>
        </a:p>
      </dgm:t>
    </dgm:pt>
    <dgm:pt modelId="{B3D08EC8-43E6-4CB0-8EB3-6CBACA08F1F5}" type="pres">
      <dgm:prSet presAssocID="{BB075262-3F60-49A7-9A60-C1988F85E768}" presName="connectorText" presStyleLbl="sibTrans2D1" presStyleIdx="2" presStyleCnt="3"/>
      <dgm:spPr/>
      <dgm:t>
        <a:bodyPr/>
        <a:lstStyle/>
        <a:p>
          <a:endParaRPr lang="pt-BR"/>
        </a:p>
      </dgm:t>
    </dgm:pt>
    <dgm:pt modelId="{379D20C7-E513-4679-A597-2E544B59C4B6}" type="pres">
      <dgm:prSet presAssocID="{28ECBBED-CD71-427F-A271-C60641D0E131}" presName="node" presStyleLbl="node1" presStyleIdx="3" presStyleCnt="4" custScaleY="122596">
        <dgm:presLayoutVars>
          <dgm:bulletEnabled val="1"/>
        </dgm:presLayoutVars>
      </dgm:prSet>
      <dgm:spPr/>
      <dgm:t>
        <a:bodyPr/>
        <a:lstStyle/>
        <a:p>
          <a:endParaRPr lang="pt-BR"/>
        </a:p>
      </dgm:t>
    </dgm:pt>
  </dgm:ptLst>
  <dgm:cxnLst>
    <dgm:cxn modelId="{B7AB7133-DD8F-4332-97BA-4F72F1A63B03}" type="presOf" srcId="{BB075262-3F60-49A7-9A60-C1988F85E768}" destId="{2C8903E9-2A8F-4DA4-955A-C1AE90B9A3BF}" srcOrd="0" destOrd="0" presId="urn:microsoft.com/office/officeart/2005/8/layout/process2"/>
    <dgm:cxn modelId="{8E832406-114A-4999-A926-3278A2165EA1}" type="presOf" srcId="{28ECBBED-CD71-427F-A271-C60641D0E131}" destId="{379D20C7-E513-4679-A597-2E544B59C4B6}" srcOrd="0" destOrd="0" presId="urn:microsoft.com/office/officeart/2005/8/layout/process2"/>
    <dgm:cxn modelId="{97474510-169D-441A-839E-01AE0AE0ED6E}" srcId="{9ACA5194-1B0A-4C37-A070-84B14DF17D6F}" destId="{3CD81A7D-950A-4CD8-9DFD-46DBE7694161}" srcOrd="0" destOrd="0" parTransId="{C75E0865-8D4E-48B4-9AF6-895A2C435BF4}" sibTransId="{8C3C7490-D8AA-46CF-9659-6F4D54EF3170}"/>
    <dgm:cxn modelId="{103C2634-BB43-466E-A25A-ABC7CCF33FD5}" srcId="{9ACA5194-1B0A-4C37-A070-84B14DF17D6F}" destId="{B9725073-1963-4A9D-8C06-313A7707DB1D}" srcOrd="1" destOrd="0" parTransId="{C70D8DCD-BD02-4361-950B-1687B87EF090}" sibTransId="{1CA19CAB-4C06-4333-948A-743888AC221C}"/>
    <dgm:cxn modelId="{96E143CD-DDCE-4ADF-A6A0-BD6C5694AA88}" type="presOf" srcId="{B9725073-1963-4A9D-8C06-313A7707DB1D}" destId="{0B4B311C-8D0D-42D0-BBB0-C236ADF4E33E}" srcOrd="0" destOrd="0" presId="urn:microsoft.com/office/officeart/2005/8/layout/process2"/>
    <dgm:cxn modelId="{9849495A-69B1-4398-8A54-5C10032CF38C}" srcId="{9ACA5194-1B0A-4C37-A070-84B14DF17D6F}" destId="{E0DAB219-C07B-41AE-A073-F36BCE05F552}" srcOrd="2" destOrd="0" parTransId="{3B4AFA34-56C8-469C-9BD3-EFD3EAD3A0A8}" sibTransId="{BB075262-3F60-49A7-9A60-C1988F85E768}"/>
    <dgm:cxn modelId="{973F1CC1-E171-454B-9236-1BDB85BEF623}" type="presOf" srcId="{1CA19CAB-4C06-4333-948A-743888AC221C}" destId="{C9308D93-87F7-488B-9744-200E89E22B90}" srcOrd="1" destOrd="0" presId="urn:microsoft.com/office/officeart/2005/8/layout/process2"/>
    <dgm:cxn modelId="{6B18E647-720E-4316-BEEA-A55503D87DCA}" srcId="{9ACA5194-1B0A-4C37-A070-84B14DF17D6F}" destId="{28ECBBED-CD71-427F-A271-C60641D0E131}" srcOrd="3" destOrd="0" parTransId="{2CFA33C6-F601-4870-BCAB-AD3C7E11572B}" sibTransId="{829CD7C0-9E62-4ED3-A219-705444F3F96F}"/>
    <dgm:cxn modelId="{4AA4DB28-F438-4523-A730-1622AD9581FA}" type="presOf" srcId="{E0DAB219-C07B-41AE-A073-F36BCE05F552}" destId="{C6875DB3-74F4-4BEC-969D-126813FC7F56}" srcOrd="0" destOrd="0" presId="urn:microsoft.com/office/officeart/2005/8/layout/process2"/>
    <dgm:cxn modelId="{4695BE96-BED9-4EA3-88CC-038B6A163057}" type="presOf" srcId="{1CA19CAB-4C06-4333-948A-743888AC221C}" destId="{24AEF2ED-18DB-41E6-9679-C06BD6B5052F}" srcOrd="0" destOrd="0" presId="urn:microsoft.com/office/officeart/2005/8/layout/process2"/>
    <dgm:cxn modelId="{D19A71A7-344D-4282-9EEB-3BF4AF67F46B}" type="presOf" srcId="{9ACA5194-1B0A-4C37-A070-84B14DF17D6F}" destId="{D5A5CBF0-BDC6-4435-9682-6210BEDD469E}" srcOrd="0" destOrd="0" presId="urn:microsoft.com/office/officeart/2005/8/layout/process2"/>
    <dgm:cxn modelId="{63DAD408-38A6-44E3-AEFA-188880D7B8AB}" type="presOf" srcId="{3CD81A7D-950A-4CD8-9DFD-46DBE7694161}" destId="{4AF47D66-5703-473A-9FFD-841800A32BCF}" srcOrd="0" destOrd="0" presId="urn:microsoft.com/office/officeart/2005/8/layout/process2"/>
    <dgm:cxn modelId="{ADC597FC-66B3-49EC-9F18-B46659FA8B6C}" type="presOf" srcId="{8C3C7490-D8AA-46CF-9659-6F4D54EF3170}" destId="{F8F6A64C-1014-4F0E-AA0F-202EB837484B}" srcOrd="0" destOrd="0" presId="urn:microsoft.com/office/officeart/2005/8/layout/process2"/>
    <dgm:cxn modelId="{82F7B1ED-17DB-4FE1-ABCB-BAFD2083CBF2}" type="presOf" srcId="{BB075262-3F60-49A7-9A60-C1988F85E768}" destId="{B3D08EC8-43E6-4CB0-8EB3-6CBACA08F1F5}" srcOrd="1" destOrd="0" presId="urn:microsoft.com/office/officeart/2005/8/layout/process2"/>
    <dgm:cxn modelId="{8EE4C56B-DFD1-47C2-B895-6E3F81BEBF09}" type="presOf" srcId="{8C3C7490-D8AA-46CF-9659-6F4D54EF3170}" destId="{38DC39E9-D5CD-4A78-BC7D-E207190AA1BE}" srcOrd="1" destOrd="0" presId="urn:microsoft.com/office/officeart/2005/8/layout/process2"/>
    <dgm:cxn modelId="{807A45A7-8721-4125-8975-70121FACD904}" type="presParOf" srcId="{D5A5CBF0-BDC6-4435-9682-6210BEDD469E}" destId="{4AF47D66-5703-473A-9FFD-841800A32BCF}" srcOrd="0" destOrd="0" presId="urn:microsoft.com/office/officeart/2005/8/layout/process2"/>
    <dgm:cxn modelId="{C664FA87-DF7C-4BEE-AEED-573575565C52}" type="presParOf" srcId="{D5A5CBF0-BDC6-4435-9682-6210BEDD469E}" destId="{F8F6A64C-1014-4F0E-AA0F-202EB837484B}" srcOrd="1" destOrd="0" presId="urn:microsoft.com/office/officeart/2005/8/layout/process2"/>
    <dgm:cxn modelId="{095A1DE4-FB57-4C81-9C42-C638821AE7BA}" type="presParOf" srcId="{F8F6A64C-1014-4F0E-AA0F-202EB837484B}" destId="{38DC39E9-D5CD-4A78-BC7D-E207190AA1BE}" srcOrd="0" destOrd="0" presId="urn:microsoft.com/office/officeart/2005/8/layout/process2"/>
    <dgm:cxn modelId="{2B623FF6-E1F9-4481-93BE-86408640689C}" type="presParOf" srcId="{D5A5CBF0-BDC6-4435-9682-6210BEDD469E}" destId="{0B4B311C-8D0D-42D0-BBB0-C236ADF4E33E}" srcOrd="2" destOrd="0" presId="urn:microsoft.com/office/officeart/2005/8/layout/process2"/>
    <dgm:cxn modelId="{391FE23E-D6C1-41A1-BF00-5AC15EF9931E}" type="presParOf" srcId="{D5A5CBF0-BDC6-4435-9682-6210BEDD469E}" destId="{24AEF2ED-18DB-41E6-9679-C06BD6B5052F}" srcOrd="3" destOrd="0" presId="urn:microsoft.com/office/officeart/2005/8/layout/process2"/>
    <dgm:cxn modelId="{A41D8EED-68C1-453D-A287-E73E7ACCB3B1}" type="presParOf" srcId="{24AEF2ED-18DB-41E6-9679-C06BD6B5052F}" destId="{C9308D93-87F7-488B-9744-200E89E22B90}" srcOrd="0" destOrd="0" presId="urn:microsoft.com/office/officeart/2005/8/layout/process2"/>
    <dgm:cxn modelId="{0608CEA5-1CB6-4063-AD25-A2691FC13674}" type="presParOf" srcId="{D5A5CBF0-BDC6-4435-9682-6210BEDD469E}" destId="{C6875DB3-74F4-4BEC-969D-126813FC7F56}" srcOrd="4" destOrd="0" presId="urn:microsoft.com/office/officeart/2005/8/layout/process2"/>
    <dgm:cxn modelId="{F1FE7BFB-1B28-48CE-83A1-4B2D99B0C77D}" type="presParOf" srcId="{D5A5CBF0-BDC6-4435-9682-6210BEDD469E}" destId="{2C8903E9-2A8F-4DA4-955A-C1AE90B9A3BF}" srcOrd="5" destOrd="0" presId="urn:microsoft.com/office/officeart/2005/8/layout/process2"/>
    <dgm:cxn modelId="{A10887D0-9BC9-49F1-A809-0A00EA31FB30}" type="presParOf" srcId="{2C8903E9-2A8F-4DA4-955A-C1AE90B9A3BF}" destId="{B3D08EC8-43E6-4CB0-8EB3-6CBACA08F1F5}" srcOrd="0" destOrd="0" presId="urn:microsoft.com/office/officeart/2005/8/layout/process2"/>
    <dgm:cxn modelId="{7255B568-9B98-44CE-B9B3-80E0CB0C587E}" type="presParOf" srcId="{D5A5CBF0-BDC6-4435-9682-6210BEDD469E}" destId="{379D20C7-E513-4679-A597-2E544B59C4B6}"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47D66-5703-473A-9FFD-841800A32BCF}">
      <dsp:nvSpPr>
        <dsp:cNvPr id="0" name=""/>
        <dsp:cNvSpPr/>
      </dsp:nvSpPr>
      <dsp:spPr>
        <a:xfrm>
          <a:off x="3014343" y="3635"/>
          <a:ext cx="3499311" cy="87482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latin typeface="Trebuchet MS" panose="020B0603020202020204" pitchFamily="34" charset="0"/>
            </a:rPr>
            <a:t>1. Identificação do produto de cada gene</a:t>
          </a:r>
          <a:endParaRPr lang="pt-BR" sz="1800" kern="1200" dirty="0">
            <a:latin typeface="Trebuchet MS" panose="020B0603020202020204" pitchFamily="34" charset="0"/>
          </a:endParaRPr>
        </a:p>
      </dsp:txBody>
      <dsp:txXfrm>
        <a:off x="3039966" y="29258"/>
        <a:ext cx="3448065" cy="823581"/>
      </dsp:txXfrm>
    </dsp:sp>
    <dsp:sp modelId="{F8F6A64C-1014-4F0E-AA0F-202EB837484B}">
      <dsp:nvSpPr>
        <dsp:cNvPr id="0" name=""/>
        <dsp:cNvSpPr/>
      </dsp:nvSpPr>
      <dsp:spPr>
        <a:xfrm rot="5400000">
          <a:off x="4599969" y="900333"/>
          <a:ext cx="328060" cy="393672"/>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pt-BR" sz="1600" kern="1200"/>
        </a:p>
      </dsp:txBody>
      <dsp:txXfrm rot="-5400000">
        <a:off x="4645897" y="933139"/>
        <a:ext cx="236204" cy="229642"/>
      </dsp:txXfrm>
    </dsp:sp>
    <dsp:sp modelId="{0B4B311C-8D0D-42D0-BBB0-C236ADF4E33E}">
      <dsp:nvSpPr>
        <dsp:cNvPr id="0" name=""/>
        <dsp:cNvSpPr/>
      </dsp:nvSpPr>
      <dsp:spPr>
        <a:xfrm>
          <a:off x="3014343" y="1315877"/>
          <a:ext cx="3499311" cy="874827"/>
        </a:xfrm>
        <a:prstGeom prst="roundRect">
          <a:avLst>
            <a:gd name="adj" fmla="val 10000"/>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latin typeface="Trebuchet MS" panose="020B0603020202020204" pitchFamily="34" charset="0"/>
            </a:rPr>
            <a:t>2. Predição da função de cada gene</a:t>
          </a:r>
          <a:endParaRPr lang="pt-BR" sz="1800" kern="1200" dirty="0">
            <a:latin typeface="Trebuchet MS" panose="020B0603020202020204" pitchFamily="34" charset="0"/>
          </a:endParaRPr>
        </a:p>
      </dsp:txBody>
      <dsp:txXfrm>
        <a:off x="3039966" y="1341500"/>
        <a:ext cx="3448065" cy="823581"/>
      </dsp:txXfrm>
    </dsp:sp>
    <dsp:sp modelId="{24AEF2ED-18DB-41E6-9679-C06BD6B5052F}">
      <dsp:nvSpPr>
        <dsp:cNvPr id="0" name=""/>
        <dsp:cNvSpPr/>
      </dsp:nvSpPr>
      <dsp:spPr>
        <a:xfrm rot="5400000">
          <a:off x="4599969" y="2212575"/>
          <a:ext cx="328060" cy="393672"/>
        </a:xfrm>
        <a:prstGeom prst="rightArrow">
          <a:avLst>
            <a:gd name="adj1" fmla="val 60000"/>
            <a:gd name="adj2" fmla="val 50000"/>
          </a:avLst>
        </a:prstGeom>
        <a:gradFill rotWithShape="0">
          <a:gsLst>
            <a:gs pos="0">
              <a:schemeClr val="accent4">
                <a:hueOff val="5197847"/>
                <a:satOff val="-23984"/>
                <a:lumOff val="883"/>
                <a:alphaOff val="0"/>
                <a:satMod val="103000"/>
                <a:lumMod val="102000"/>
                <a:tint val="94000"/>
              </a:schemeClr>
            </a:gs>
            <a:gs pos="50000">
              <a:schemeClr val="accent4">
                <a:hueOff val="5197847"/>
                <a:satOff val="-23984"/>
                <a:lumOff val="883"/>
                <a:alphaOff val="0"/>
                <a:satMod val="110000"/>
                <a:lumMod val="100000"/>
                <a:shade val="100000"/>
              </a:schemeClr>
            </a:gs>
            <a:gs pos="100000">
              <a:schemeClr val="accent4">
                <a:hueOff val="5197847"/>
                <a:satOff val="-23984"/>
                <a:lumOff val="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pt-BR" sz="1600" kern="1200"/>
        </a:p>
      </dsp:txBody>
      <dsp:txXfrm rot="-5400000">
        <a:off x="4645897" y="2245381"/>
        <a:ext cx="236204" cy="229642"/>
      </dsp:txXfrm>
    </dsp:sp>
    <dsp:sp modelId="{C6875DB3-74F4-4BEC-969D-126813FC7F56}">
      <dsp:nvSpPr>
        <dsp:cNvPr id="0" name=""/>
        <dsp:cNvSpPr/>
      </dsp:nvSpPr>
      <dsp:spPr>
        <a:xfrm>
          <a:off x="3014343" y="2628118"/>
          <a:ext cx="3499311" cy="874827"/>
        </a:xfrm>
        <a:prstGeom prst="roundRect">
          <a:avLst>
            <a:gd name="adj" fmla="val 10000"/>
          </a:avLst>
        </a:prstGeom>
        <a:gradFill rotWithShape="0">
          <a:gsLst>
            <a:gs pos="0">
              <a:schemeClr val="accent4">
                <a:hueOff val="6930462"/>
                <a:satOff val="-31979"/>
                <a:lumOff val="1177"/>
                <a:alphaOff val="0"/>
                <a:satMod val="103000"/>
                <a:lumMod val="102000"/>
                <a:tint val="94000"/>
              </a:schemeClr>
            </a:gs>
            <a:gs pos="50000">
              <a:schemeClr val="accent4">
                <a:hueOff val="6930462"/>
                <a:satOff val="-31979"/>
                <a:lumOff val="1177"/>
                <a:alphaOff val="0"/>
                <a:satMod val="110000"/>
                <a:lumMod val="100000"/>
                <a:shade val="100000"/>
              </a:schemeClr>
            </a:gs>
            <a:gs pos="100000">
              <a:schemeClr val="accent4">
                <a:hueOff val="6930462"/>
                <a:satOff val="-31979"/>
                <a:lumOff val="1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latin typeface="Trebuchet MS" panose="020B0603020202020204" pitchFamily="34" charset="0"/>
            </a:rPr>
            <a:t>3. Identificação de genes que pertencem a grupos ortólogos conhecidos</a:t>
          </a:r>
        </a:p>
      </dsp:txBody>
      <dsp:txXfrm>
        <a:off x="3039966" y="2653741"/>
        <a:ext cx="3448065" cy="823581"/>
      </dsp:txXfrm>
    </dsp:sp>
    <dsp:sp modelId="{2C8903E9-2A8F-4DA4-955A-C1AE90B9A3BF}">
      <dsp:nvSpPr>
        <dsp:cNvPr id="0" name=""/>
        <dsp:cNvSpPr/>
      </dsp:nvSpPr>
      <dsp:spPr>
        <a:xfrm rot="5400000">
          <a:off x="4599969" y="3524817"/>
          <a:ext cx="328060" cy="393672"/>
        </a:xfrm>
        <a:prstGeom prst="rightArrow">
          <a:avLst>
            <a:gd name="adj1" fmla="val 60000"/>
            <a:gd name="adj2" fmla="val 50000"/>
          </a:avLst>
        </a:prstGeom>
        <a:gradFill rotWithShape="0">
          <a:gsLst>
            <a:gs pos="0">
              <a:schemeClr val="accent4">
                <a:hueOff val="10395693"/>
                <a:satOff val="-47968"/>
                <a:lumOff val="1765"/>
                <a:alphaOff val="0"/>
                <a:satMod val="103000"/>
                <a:lumMod val="102000"/>
                <a:tint val="94000"/>
              </a:schemeClr>
            </a:gs>
            <a:gs pos="50000">
              <a:schemeClr val="accent4">
                <a:hueOff val="10395693"/>
                <a:satOff val="-47968"/>
                <a:lumOff val="1765"/>
                <a:alphaOff val="0"/>
                <a:satMod val="110000"/>
                <a:lumMod val="100000"/>
                <a:shade val="100000"/>
              </a:schemeClr>
            </a:gs>
            <a:gs pos="100000">
              <a:schemeClr val="accent4">
                <a:hueOff val="10395693"/>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pt-BR" sz="1600" kern="1200"/>
        </a:p>
      </dsp:txBody>
      <dsp:txXfrm rot="-5400000">
        <a:off x="4645897" y="3557623"/>
        <a:ext cx="236204" cy="229642"/>
      </dsp:txXfrm>
    </dsp:sp>
    <dsp:sp modelId="{379D20C7-E513-4679-A597-2E544B59C4B6}">
      <dsp:nvSpPr>
        <dsp:cNvPr id="0" name=""/>
        <dsp:cNvSpPr/>
      </dsp:nvSpPr>
      <dsp:spPr>
        <a:xfrm>
          <a:off x="3014343" y="3940360"/>
          <a:ext cx="3499311" cy="1072503"/>
        </a:xfrm>
        <a:prstGeom prst="roundRect">
          <a:avLst>
            <a:gd name="adj" fmla="val 10000"/>
          </a:avLst>
        </a:prstGeom>
        <a:gradFill rotWithShape="0">
          <a:gsLst>
            <a:gs pos="0">
              <a:schemeClr val="accent4">
                <a:hueOff val="10395693"/>
                <a:satOff val="-47968"/>
                <a:lumOff val="1765"/>
                <a:alphaOff val="0"/>
                <a:satMod val="103000"/>
                <a:lumMod val="102000"/>
                <a:tint val="94000"/>
              </a:schemeClr>
            </a:gs>
            <a:gs pos="50000">
              <a:schemeClr val="accent4">
                <a:hueOff val="10395693"/>
                <a:satOff val="-47968"/>
                <a:lumOff val="1765"/>
                <a:alphaOff val="0"/>
                <a:satMod val="110000"/>
                <a:lumMod val="100000"/>
                <a:shade val="100000"/>
              </a:schemeClr>
            </a:gs>
            <a:gs pos="100000">
              <a:schemeClr val="accent4">
                <a:hueOff val="10395693"/>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latin typeface="Trebuchet MS" panose="020B0603020202020204" pitchFamily="34" charset="0"/>
            </a:rPr>
            <a:t>4. Predição de processos biológicos, redes gênica e rotas metabólicas presentes no organismo.</a:t>
          </a:r>
          <a:endParaRPr lang="pt-BR" sz="1800" kern="1200" dirty="0">
            <a:latin typeface="Trebuchet MS" panose="020B0603020202020204" pitchFamily="34" charset="0"/>
          </a:endParaRPr>
        </a:p>
      </dsp:txBody>
      <dsp:txXfrm>
        <a:off x="3045756" y="3971773"/>
        <a:ext cx="3436485" cy="10096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6140B4-4D32-4BBB-9242-36A3714FC733}" type="datetimeFigureOut">
              <a:rPr lang="pt-BR" smtClean="0"/>
              <a:t>09/10/2019</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B5903-F8F0-408A-B7EB-D7A583E3DFD6}" type="slidenum">
              <a:rPr lang="pt-BR" smtClean="0"/>
              <a:t>‹nº›</a:t>
            </a:fld>
            <a:endParaRPr lang="pt-BR"/>
          </a:p>
        </p:txBody>
      </p:sp>
    </p:spTree>
    <p:extLst>
      <p:ext uri="{BB962C8B-B14F-4D97-AF65-F5344CB8AC3E}">
        <p14:creationId xmlns:p14="http://schemas.microsoft.com/office/powerpoint/2010/main" val="1127775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Sequenciar</a:t>
            </a:r>
            <a:r>
              <a:rPr lang="pt-BR" sz="1200" kern="1200" baseline="0" dirty="0" smtClean="0">
                <a:solidFill>
                  <a:schemeClr val="tx1"/>
                </a:solidFill>
                <a:effectLst/>
                <a:latin typeface="+mn-lt"/>
                <a:ea typeface="+mn-ea"/>
                <a:cs typeface="+mn-cs"/>
              </a:rPr>
              <a:t> e </a:t>
            </a:r>
            <a:r>
              <a:rPr lang="pt-BR" sz="1200" kern="1200" dirty="0" smtClean="0">
                <a:solidFill>
                  <a:schemeClr val="tx1"/>
                </a:solidFill>
                <a:effectLst/>
                <a:latin typeface="+mn-lt"/>
                <a:ea typeface="+mn-ea"/>
                <a:cs typeface="+mn-cs"/>
              </a:rPr>
              <a:t>montar um genoma pode não ser muito informativo, normalmente os pesquisadores estão interessados em estudar as funções e a estrutura do genoma, e neste processo que entra a anotação funcional e estrutural de genomas. </a:t>
            </a:r>
          </a:p>
          <a:p>
            <a:endParaRPr lang="pt-BR" sz="1200" kern="1200" dirty="0" smtClean="0">
              <a:solidFill>
                <a:schemeClr val="tx1"/>
              </a:solidFill>
              <a:effectLst/>
              <a:latin typeface="+mn-lt"/>
              <a:ea typeface="+mn-ea"/>
              <a:cs typeface="+mn-cs"/>
            </a:endParaRPr>
          </a:p>
          <a:p>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Um</a:t>
            </a:r>
            <a:r>
              <a:rPr lang="pt-BR" sz="1200" kern="1200" baseline="0" dirty="0" smtClean="0">
                <a:solidFill>
                  <a:schemeClr val="tx1"/>
                </a:solidFill>
                <a:effectLst/>
                <a:latin typeface="+mn-lt"/>
                <a:ea typeface="+mn-ea"/>
                <a:cs typeface="+mn-cs"/>
              </a:rPr>
              <a:t> genoma é muito valioso, muito informativo, e é justamente a anotação que irá fazer </a:t>
            </a:r>
            <a:r>
              <a:rPr lang="pt-BR" sz="1200" kern="1200" dirty="0" smtClean="0">
                <a:solidFill>
                  <a:schemeClr val="tx1"/>
                </a:solidFill>
                <a:effectLst/>
                <a:latin typeface="+mn-lt"/>
                <a:ea typeface="+mn-ea"/>
                <a:cs typeface="+mn-cs"/>
              </a:rPr>
              <a:t>a ponte entre a sequência e a biologia do organismo</a:t>
            </a:r>
          </a:p>
          <a:p>
            <a:endParaRPr lang="pt-BR" dirty="0"/>
          </a:p>
        </p:txBody>
      </p:sp>
      <p:sp>
        <p:nvSpPr>
          <p:cNvPr id="4" name="Espaço Reservado para Número de Slide 3"/>
          <p:cNvSpPr>
            <a:spLocks noGrp="1"/>
          </p:cNvSpPr>
          <p:nvPr>
            <p:ph type="sldNum" sz="quarter" idx="10"/>
          </p:nvPr>
        </p:nvSpPr>
        <p:spPr/>
        <p:txBody>
          <a:bodyPr/>
          <a:lstStyle/>
          <a:p>
            <a:fld id="{BC6B5903-F8F0-408A-B7EB-D7A583E3DFD6}" type="slidenum">
              <a:rPr lang="pt-BR" smtClean="0"/>
              <a:t>2</a:t>
            </a:fld>
            <a:endParaRPr lang="pt-BR"/>
          </a:p>
        </p:txBody>
      </p:sp>
    </p:spTree>
    <p:extLst>
      <p:ext uri="{BB962C8B-B14F-4D97-AF65-F5344CB8AC3E}">
        <p14:creationId xmlns:p14="http://schemas.microsoft.com/office/powerpoint/2010/main" val="2814788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De uma forma geral, os genes são os primeiros elementos </a:t>
            </a:r>
            <a:r>
              <a:rPr lang="pt-BR" dirty="0" err="1" smtClean="0"/>
              <a:t>genômicos</a:t>
            </a:r>
            <a:r>
              <a:rPr lang="pt-BR" dirty="0" smtClean="0"/>
              <a:t> a serem encontrados</a:t>
            </a:r>
          </a:p>
          <a:p>
            <a:r>
              <a:rPr lang="pt-BR" dirty="0" smtClean="0"/>
              <a:t> </a:t>
            </a:r>
          </a:p>
          <a:p>
            <a:r>
              <a:rPr lang="pt-BR" dirty="0" smtClean="0"/>
              <a:t>Então, a partir de toda</a:t>
            </a:r>
            <a:r>
              <a:rPr lang="pt-BR" baseline="0" dirty="0" smtClean="0"/>
              <a:t> a sequência do seu genoma, os anotadores irão encontrar os genes. É uma tarefa não tão simples e como já havia mencionado vai depender fortemente da organização da estrutura dos genes. </a:t>
            </a:r>
            <a:endParaRPr lang="pt-BR" dirty="0" smtClean="0"/>
          </a:p>
          <a:p>
            <a:endParaRPr lang="pt-BR" sz="1200" kern="1200" dirty="0" smtClean="0">
              <a:solidFill>
                <a:schemeClr val="tx1"/>
              </a:solidFill>
              <a:effectLst/>
              <a:latin typeface="+mn-lt"/>
              <a:ea typeface="+mn-ea"/>
              <a:cs typeface="+mn-cs"/>
            </a:endParaRPr>
          </a:p>
          <a:p>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BC6B5903-F8F0-408A-B7EB-D7A583E3DFD6}" type="slidenum">
              <a:rPr lang="pt-BR" smtClean="0"/>
              <a:t>13</a:t>
            </a:fld>
            <a:endParaRPr lang="pt-BR"/>
          </a:p>
        </p:txBody>
      </p:sp>
    </p:spTree>
    <p:extLst>
      <p:ext uri="{BB962C8B-B14F-4D97-AF65-F5344CB8AC3E}">
        <p14:creationId xmlns:p14="http://schemas.microsoft.com/office/powerpoint/2010/main" val="2814788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Os genes são encontrados por meio de anotadores que são ferramentas computacionais que utilizam de algoritmos para encontrar os genes. Ao processo de encontrar os genes por algoritmos dá-se</a:t>
            </a:r>
            <a:r>
              <a:rPr lang="pt-BR" baseline="0" dirty="0" smtClean="0"/>
              <a:t> o nome de predição.</a:t>
            </a:r>
          </a:p>
          <a:p>
            <a:endParaRPr lang="pt-BR" baseline="0" dirty="0" smtClean="0"/>
          </a:p>
          <a:p>
            <a:r>
              <a:rPr lang="pt-BR" baseline="0" dirty="0" smtClean="0"/>
              <a:t>Na predição por similaridade há uma comparação entre sua sequência e sequências conhecidas para se encontrar genes. </a:t>
            </a:r>
            <a:r>
              <a:rPr lang="pt-BR" sz="1200" kern="1200" dirty="0" smtClean="0">
                <a:solidFill>
                  <a:schemeClr val="tx1"/>
                </a:solidFill>
                <a:effectLst/>
                <a:latin typeface="+mn-lt"/>
                <a:ea typeface="+mn-ea"/>
                <a:cs typeface="+mn-cs"/>
              </a:rPr>
              <a:t>Na predição desde o início os </a:t>
            </a:r>
            <a:r>
              <a:rPr lang="pt-BR" sz="1200" kern="1200" dirty="0" err="1" smtClean="0">
                <a:solidFill>
                  <a:schemeClr val="tx1"/>
                </a:solidFill>
                <a:effectLst/>
                <a:latin typeface="+mn-lt"/>
                <a:ea typeface="+mn-ea"/>
                <a:cs typeface="+mn-cs"/>
              </a:rPr>
              <a:t>preditores</a:t>
            </a:r>
            <a:r>
              <a:rPr lang="pt-BR" sz="1200" kern="1200" dirty="0" smtClean="0">
                <a:solidFill>
                  <a:schemeClr val="tx1"/>
                </a:solidFill>
                <a:effectLst/>
                <a:latin typeface="+mn-lt"/>
                <a:ea typeface="+mn-ea"/>
                <a:cs typeface="+mn-cs"/>
              </a:rPr>
              <a:t> são capazes de encontrar a estrutura dos genes em um genoma com base apenas em sua sequência e em um modelo estatísticos específicos. </a:t>
            </a:r>
          </a:p>
          <a:p>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Eles não utilizam nenhuma evidência, como similaridades de proteínas, para prever os genes, mas eles precisam ser treinados com um conjunto de genes conhecidos, para criação de modelos gênicos.</a:t>
            </a:r>
          </a:p>
          <a:p>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Os </a:t>
            </a:r>
            <a:r>
              <a:rPr lang="pt-BR" sz="1200" kern="1200" dirty="0" err="1" smtClean="0">
                <a:solidFill>
                  <a:schemeClr val="tx1"/>
                </a:solidFill>
                <a:effectLst/>
                <a:latin typeface="+mn-lt"/>
                <a:ea typeface="+mn-ea"/>
                <a:cs typeface="+mn-cs"/>
              </a:rPr>
              <a:t>preditores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ab</a:t>
            </a:r>
            <a:r>
              <a:rPr lang="pt-BR" sz="1200" kern="1200" dirty="0" smtClean="0">
                <a:solidFill>
                  <a:schemeClr val="tx1"/>
                </a:solidFill>
                <a:effectLst/>
                <a:latin typeface="+mn-lt"/>
                <a:ea typeface="+mn-ea"/>
                <a:cs typeface="+mn-cs"/>
              </a:rPr>
              <a:t> initio usam características intrínsecas do genoma para discriminar regiões </a:t>
            </a:r>
            <a:r>
              <a:rPr lang="pt-BR" sz="1200" kern="1200" dirty="0" err="1" smtClean="0">
                <a:solidFill>
                  <a:schemeClr val="tx1"/>
                </a:solidFill>
                <a:effectLst/>
                <a:latin typeface="+mn-lt"/>
                <a:ea typeface="+mn-ea"/>
                <a:cs typeface="+mn-cs"/>
              </a:rPr>
              <a:t>codantes</a:t>
            </a:r>
            <a:r>
              <a:rPr lang="pt-BR" sz="1200" kern="1200" dirty="0" smtClean="0">
                <a:solidFill>
                  <a:schemeClr val="tx1"/>
                </a:solidFill>
                <a:effectLst/>
                <a:latin typeface="+mn-lt"/>
                <a:ea typeface="+mn-ea"/>
                <a:cs typeface="+mn-cs"/>
              </a:rPr>
              <a:t> e não </a:t>
            </a:r>
            <a:r>
              <a:rPr lang="pt-BR" sz="1200" kern="1200" dirty="0" err="1" smtClean="0">
                <a:solidFill>
                  <a:schemeClr val="tx1"/>
                </a:solidFill>
                <a:effectLst/>
                <a:latin typeface="+mn-lt"/>
                <a:ea typeface="+mn-ea"/>
                <a:cs typeface="+mn-cs"/>
              </a:rPr>
              <a:t>codantes</a:t>
            </a:r>
            <a:r>
              <a:rPr lang="pt-BR" sz="1200" kern="1200" dirty="0" smtClean="0">
                <a:solidFill>
                  <a:schemeClr val="tx1"/>
                </a:solidFill>
                <a:effectLst/>
                <a:latin typeface="+mn-lt"/>
                <a:ea typeface="+mn-ea"/>
                <a:cs typeface="+mn-cs"/>
              </a:rPr>
              <a:t>, como códons de início e parada, promotores, sinais de </a:t>
            </a:r>
            <a:r>
              <a:rPr lang="pt-BR" sz="1200" kern="1200" dirty="0" err="1" smtClean="0">
                <a:solidFill>
                  <a:schemeClr val="tx1"/>
                </a:solidFill>
                <a:effectLst/>
                <a:latin typeface="+mn-lt"/>
                <a:ea typeface="+mn-ea"/>
                <a:cs typeface="+mn-cs"/>
              </a:rPr>
              <a:t>splicing</a:t>
            </a:r>
            <a:r>
              <a:rPr lang="pt-BR" sz="1200" kern="1200" dirty="0" smtClean="0">
                <a:solidFill>
                  <a:schemeClr val="tx1"/>
                </a:solidFill>
                <a:effectLst/>
                <a:latin typeface="+mn-lt"/>
                <a:ea typeface="+mn-ea"/>
                <a:cs typeface="+mn-cs"/>
              </a:rPr>
              <a:t>, limites de junção de </a:t>
            </a:r>
            <a:r>
              <a:rPr lang="pt-BR" sz="1200" kern="1200" dirty="0" err="1" smtClean="0">
                <a:solidFill>
                  <a:schemeClr val="tx1"/>
                </a:solidFill>
                <a:effectLst/>
                <a:latin typeface="+mn-lt"/>
                <a:ea typeface="+mn-ea"/>
                <a:cs typeface="+mn-cs"/>
              </a:rPr>
              <a:t>éxons</a:t>
            </a:r>
            <a:r>
              <a:rPr lang="pt-BR" sz="1200" kern="1200" dirty="0" smtClean="0">
                <a:solidFill>
                  <a:schemeClr val="tx1"/>
                </a:solidFill>
                <a:effectLst/>
                <a:latin typeface="+mn-lt"/>
                <a:ea typeface="+mn-ea"/>
                <a:cs typeface="+mn-cs"/>
              </a:rPr>
              <a:t> e regiões ricas em GC</a:t>
            </a:r>
          </a:p>
          <a:p>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fld id="{BC6B5903-F8F0-408A-B7EB-D7A583E3DFD6}" type="slidenum">
              <a:rPr lang="pt-BR" smtClean="0"/>
              <a:t>14</a:t>
            </a:fld>
            <a:endParaRPr lang="pt-BR"/>
          </a:p>
        </p:txBody>
      </p:sp>
    </p:spTree>
    <p:extLst>
      <p:ext uri="{BB962C8B-B14F-4D97-AF65-F5344CB8AC3E}">
        <p14:creationId xmlns:p14="http://schemas.microsoft.com/office/powerpoint/2010/main" val="2814788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Os métodos baseados em similaridade anotam genes por meio da semelhança significativa com sequências gênicas já conhecidas e armazenadas em bancos de dados. A anotação baseada em similaridade considera que dois genes são semelhantes porque são homólogos, ou seja, possui a mesma origem ancestral comum</a:t>
            </a:r>
          </a:p>
          <a:p>
            <a:endParaRPr lang="pt-BR" baseline="0" dirty="0" smtClean="0"/>
          </a:p>
          <a:p>
            <a:r>
              <a:rPr lang="pt-PT" sz="1200" kern="1200" dirty="0" smtClean="0">
                <a:solidFill>
                  <a:schemeClr val="tx1"/>
                </a:solidFill>
                <a:effectLst/>
                <a:latin typeface="+mn-lt"/>
                <a:ea typeface="+mn-ea"/>
                <a:cs typeface="+mn-cs"/>
              </a:rPr>
              <a:t>. Matchs com sequências conhecidas a partir de blastx (nt em protein) ou de cDNA podem ser fortes evidências de genes. No entanto não é favorável para genomas eucarióticos, pela presença de pseudogenes, problemas com elementois repetitivos podendo gerar falsos positivos e ainda os splicing alternativos</a:t>
            </a:r>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fld id="{BC6B5903-F8F0-408A-B7EB-D7A583E3DFD6}" type="slidenum">
              <a:rPr lang="pt-BR" smtClean="0"/>
              <a:t>15</a:t>
            </a:fld>
            <a:endParaRPr lang="pt-BR"/>
          </a:p>
        </p:txBody>
      </p:sp>
    </p:spTree>
    <p:extLst>
      <p:ext uri="{BB962C8B-B14F-4D97-AF65-F5344CB8AC3E}">
        <p14:creationId xmlns:p14="http://schemas.microsoft.com/office/powerpoint/2010/main" val="2814788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Em genomas procarióticos pequenos uma alternativa para se encontrar os genes seria a localização das </a:t>
            </a:r>
            <a:r>
              <a:rPr lang="pt-BR" sz="1200" kern="1200" dirty="0" err="1" smtClean="0">
                <a:solidFill>
                  <a:schemeClr val="tx1"/>
                </a:solidFill>
                <a:effectLst/>
                <a:latin typeface="+mn-lt"/>
                <a:ea typeface="+mn-ea"/>
                <a:cs typeface="+mn-cs"/>
              </a:rPr>
              <a:t>orfs</a:t>
            </a:r>
            <a:r>
              <a:rPr lang="pt-BR" sz="1200" kern="1200" dirty="0" smtClean="0">
                <a:solidFill>
                  <a:schemeClr val="tx1"/>
                </a:solidFill>
                <a:effectLst/>
                <a:latin typeface="+mn-lt"/>
                <a:ea typeface="+mn-ea"/>
                <a:cs typeface="+mn-cs"/>
              </a:rPr>
              <a:t>. As </a:t>
            </a:r>
            <a:r>
              <a:rPr lang="pt-BR" sz="1200" kern="1200" dirty="0" err="1" smtClean="0">
                <a:solidFill>
                  <a:schemeClr val="tx1"/>
                </a:solidFill>
                <a:effectLst/>
                <a:latin typeface="+mn-lt"/>
                <a:ea typeface="+mn-ea"/>
                <a:cs typeface="+mn-cs"/>
              </a:rPr>
              <a:t>orfs</a:t>
            </a:r>
            <a:r>
              <a:rPr lang="pt-BR" sz="1200" kern="1200" dirty="0" smtClean="0">
                <a:solidFill>
                  <a:schemeClr val="tx1"/>
                </a:solidFill>
                <a:effectLst/>
                <a:latin typeface="+mn-lt"/>
                <a:ea typeface="+mn-ea"/>
                <a:cs typeface="+mn-cs"/>
              </a:rPr>
              <a:t> são</a:t>
            </a:r>
            <a:r>
              <a:rPr lang="pt-BR" sz="1200" kern="1200" baseline="0" dirty="0" smtClean="0">
                <a:solidFill>
                  <a:schemeClr val="tx1"/>
                </a:solidFill>
                <a:effectLst/>
                <a:latin typeface="+mn-lt"/>
                <a:ea typeface="+mn-ea"/>
                <a:cs typeface="+mn-cs"/>
              </a:rPr>
              <a:t> fases de leitura do DNA, é uma região que contém um determinado número de códons que pode servir como molde para a síntese de uma proteína. São códons localizados entre um códon de início e um códon de parada. De modo geral uma </a:t>
            </a:r>
            <a:r>
              <a:rPr lang="pt-BR" sz="1200" kern="1200" baseline="0" dirty="0" err="1" smtClean="0">
                <a:solidFill>
                  <a:schemeClr val="tx1"/>
                </a:solidFill>
                <a:effectLst/>
                <a:latin typeface="+mn-lt"/>
                <a:ea typeface="+mn-ea"/>
                <a:cs typeface="+mn-cs"/>
              </a:rPr>
              <a:t>orf</a:t>
            </a:r>
            <a:r>
              <a:rPr lang="pt-BR" sz="1200" kern="1200" baseline="0" dirty="0" smtClean="0">
                <a:solidFill>
                  <a:schemeClr val="tx1"/>
                </a:solidFill>
                <a:effectLst/>
                <a:latin typeface="+mn-lt"/>
                <a:ea typeface="+mn-ea"/>
                <a:cs typeface="+mn-cs"/>
              </a:rPr>
              <a:t> vai ser transcrita e traduzida em uma proteína e assim é possível encontrar o gene. </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baseline="0" dirty="0" smtClean="0">
                <a:solidFill>
                  <a:schemeClr val="tx1"/>
                </a:solidFill>
                <a:effectLst/>
                <a:latin typeface="+mn-lt"/>
                <a:ea typeface="+mn-ea"/>
                <a:cs typeface="+mn-cs"/>
              </a:rPr>
              <a:t>É possível encontrar as </a:t>
            </a:r>
            <a:r>
              <a:rPr lang="pt-BR" sz="1200" kern="1200" baseline="0" dirty="0" err="1" smtClean="0">
                <a:solidFill>
                  <a:schemeClr val="tx1"/>
                </a:solidFill>
                <a:effectLst/>
                <a:latin typeface="+mn-lt"/>
                <a:ea typeface="+mn-ea"/>
                <a:cs typeface="+mn-cs"/>
              </a:rPr>
              <a:t>orfs</a:t>
            </a:r>
            <a:r>
              <a:rPr lang="pt-BR" sz="1200" kern="1200" baseline="0" dirty="0" smtClean="0">
                <a:solidFill>
                  <a:schemeClr val="tx1"/>
                </a:solidFill>
                <a:effectLst/>
                <a:latin typeface="+mn-lt"/>
                <a:ea typeface="+mn-ea"/>
                <a:cs typeface="+mn-cs"/>
              </a:rPr>
              <a:t> por meio de ferramentas, como a ORF FINDER. Depois de encontradas as sequências podem ser traduzidas em proteínas e comparadas com</a:t>
            </a:r>
            <a:r>
              <a:rPr lang="pt-BR" sz="1200" kern="1200" dirty="0" smtClean="0">
                <a:solidFill>
                  <a:schemeClr val="tx1"/>
                </a:solidFill>
                <a:effectLst/>
                <a:latin typeface="+mn-lt"/>
                <a:ea typeface="+mn-ea"/>
                <a:cs typeface="+mn-cs"/>
              </a:rPr>
              <a:t> sequências de referência para encontrar os genes, mas na prática existem programas mais sofisticados que encontram os genes.</a:t>
            </a:r>
            <a:endParaRPr lang="pt-BR"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 pela ferramenta </a:t>
            </a:r>
            <a:r>
              <a:rPr lang="pt-BR" sz="1200" kern="1200" dirty="0" err="1" smtClean="0">
                <a:solidFill>
                  <a:schemeClr val="tx1"/>
                </a:solidFill>
                <a:effectLst/>
                <a:latin typeface="+mn-lt"/>
                <a:ea typeface="+mn-ea"/>
                <a:cs typeface="+mn-cs"/>
              </a:rPr>
              <a:t>orf</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finder</a:t>
            </a:r>
            <a:r>
              <a:rPr lang="pt-BR" sz="1200" kern="1200" dirty="0" smtClean="0">
                <a:solidFill>
                  <a:schemeClr val="tx1"/>
                </a:solidFill>
                <a:effectLst/>
                <a:latin typeface="+mn-lt"/>
                <a:ea typeface="+mn-ea"/>
                <a:cs typeface="+mn-cs"/>
              </a:rPr>
              <a:t> -NCBI, traduzir as sequências e comparar com sequências de referência para encontrar os genes, mas na prática existem programas mais sofisticados que encontram os genes</a:t>
            </a:r>
          </a:p>
          <a:p>
            <a:endParaRPr lang="pt-BR" dirty="0"/>
          </a:p>
        </p:txBody>
      </p:sp>
      <p:sp>
        <p:nvSpPr>
          <p:cNvPr id="4" name="Espaço Reservado para Número de Slide 3"/>
          <p:cNvSpPr>
            <a:spLocks noGrp="1"/>
          </p:cNvSpPr>
          <p:nvPr>
            <p:ph type="sldNum" sz="quarter" idx="10"/>
          </p:nvPr>
        </p:nvSpPr>
        <p:spPr/>
        <p:txBody>
          <a:bodyPr/>
          <a:lstStyle/>
          <a:p>
            <a:fld id="{BC6B5903-F8F0-408A-B7EB-D7A583E3DFD6}" type="slidenum">
              <a:rPr lang="pt-BR" smtClean="0"/>
              <a:t>16</a:t>
            </a:fld>
            <a:endParaRPr lang="pt-BR"/>
          </a:p>
        </p:txBody>
      </p:sp>
    </p:spTree>
    <p:extLst>
      <p:ext uri="{BB962C8B-B14F-4D97-AF65-F5344CB8AC3E}">
        <p14:creationId xmlns:p14="http://schemas.microsoft.com/office/powerpoint/2010/main" val="2814788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Os </a:t>
            </a:r>
            <a:r>
              <a:rPr lang="pt-BR" sz="1200" kern="1200" dirty="0" err="1" smtClean="0">
                <a:solidFill>
                  <a:schemeClr val="tx1"/>
                </a:solidFill>
                <a:effectLst/>
                <a:latin typeface="+mn-lt"/>
                <a:ea typeface="+mn-ea"/>
                <a:cs typeface="+mn-cs"/>
              </a:rPr>
              <a:t>preditores</a:t>
            </a:r>
            <a:r>
              <a:rPr lang="pt-BR" sz="1200" kern="1200" dirty="0" smtClean="0">
                <a:solidFill>
                  <a:schemeClr val="tx1"/>
                </a:solidFill>
                <a:effectLst/>
                <a:latin typeface="+mn-lt"/>
                <a:ea typeface="+mn-ea"/>
                <a:cs typeface="+mn-cs"/>
              </a:rPr>
              <a:t> são capazes de prever a estrutura dos genes em um genoma com base apenas em sua sequência e em um modelo estatísticos específicos. Eles não irão utilizar nenhuma evidência, como similaridades de proteínas, para prever os genes, mas eles precisam ser treinados com um conjunto de genes conhecidos, para criação de modelos gênicos.</a:t>
            </a:r>
          </a:p>
          <a:p>
            <a:r>
              <a:rPr lang="pt-BR" sz="1200" kern="1200" dirty="0" smtClean="0">
                <a:solidFill>
                  <a:schemeClr val="tx1"/>
                </a:solidFill>
                <a:effectLst/>
                <a:latin typeface="+mn-lt"/>
                <a:ea typeface="+mn-ea"/>
                <a:cs typeface="+mn-cs"/>
              </a:rPr>
              <a:t>Os </a:t>
            </a:r>
            <a:r>
              <a:rPr lang="pt-BR" sz="1200" kern="1200" dirty="0" err="1" smtClean="0">
                <a:solidFill>
                  <a:schemeClr val="tx1"/>
                </a:solidFill>
                <a:effectLst/>
                <a:latin typeface="+mn-lt"/>
                <a:ea typeface="+mn-ea"/>
                <a:cs typeface="+mn-cs"/>
              </a:rPr>
              <a:t>preditores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ab</a:t>
            </a:r>
            <a:r>
              <a:rPr lang="pt-BR" sz="1200" kern="1200" dirty="0" smtClean="0">
                <a:solidFill>
                  <a:schemeClr val="tx1"/>
                </a:solidFill>
                <a:effectLst/>
                <a:latin typeface="+mn-lt"/>
                <a:ea typeface="+mn-ea"/>
                <a:cs typeface="+mn-cs"/>
              </a:rPr>
              <a:t> initio usam características intrínsecas do genoma para discriminar regiões </a:t>
            </a:r>
            <a:r>
              <a:rPr lang="pt-BR" sz="1200" kern="1200" dirty="0" err="1" smtClean="0">
                <a:solidFill>
                  <a:schemeClr val="tx1"/>
                </a:solidFill>
                <a:effectLst/>
                <a:latin typeface="+mn-lt"/>
                <a:ea typeface="+mn-ea"/>
                <a:cs typeface="+mn-cs"/>
              </a:rPr>
              <a:t>codantes</a:t>
            </a:r>
            <a:r>
              <a:rPr lang="pt-BR" sz="1200" kern="1200" dirty="0" smtClean="0">
                <a:solidFill>
                  <a:schemeClr val="tx1"/>
                </a:solidFill>
                <a:effectLst/>
                <a:latin typeface="+mn-lt"/>
                <a:ea typeface="+mn-ea"/>
                <a:cs typeface="+mn-cs"/>
              </a:rPr>
              <a:t> e não </a:t>
            </a:r>
            <a:r>
              <a:rPr lang="pt-BR" sz="1200" kern="1200" dirty="0" err="1" smtClean="0">
                <a:solidFill>
                  <a:schemeClr val="tx1"/>
                </a:solidFill>
                <a:effectLst/>
                <a:latin typeface="+mn-lt"/>
                <a:ea typeface="+mn-ea"/>
                <a:cs typeface="+mn-cs"/>
              </a:rPr>
              <a:t>codantes</a:t>
            </a:r>
            <a:r>
              <a:rPr lang="pt-BR" sz="1200" kern="1200" dirty="0" smtClean="0">
                <a:solidFill>
                  <a:schemeClr val="tx1"/>
                </a:solidFill>
                <a:effectLst/>
                <a:latin typeface="+mn-lt"/>
                <a:ea typeface="+mn-ea"/>
                <a:cs typeface="+mn-cs"/>
              </a:rPr>
              <a:t>, como códons de início e parada, promotores, sinais de </a:t>
            </a:r>
            <a:r>
              <a:rPr lang="pt-BR" sz="1200" kern="1200" dirty="0" err="1" smtClean="0">
                <a:solidFill>
                  <a:schemeClr val="tx1"/>
                </a:solidFill>
                <a:effectLst/>
                <a:latin typeface="+mn-lt"/>
                <a:ea typeface="+mn-ea"/>
                <a:cs typeface="+mn-cs"/>
              </a:rPr>
              <a:t>splicing</a:t>
            </a:r>
            <a:r>
              <a:rPr lang="pt-BR" sz="1200" kern="1200" dirty="0" smtClean="0">
                <a:solidFill>
                  <a:schemeClr val="tx1"/>
                </a:solidFill>
                <a:effectLst/>
                <a:latin typeface="+mn-lt"/>
                <a:ea typeface="+mn-ea"/>
                <a:cs typeface="+mn-cs"/>
              </a:rPr>
              <a:t>, limites de junção de </a:t>
            </a:r>
            <a:r>
              <a:rPr lang="pt-BR" sz="1200" kern="1200" dirty="0" err="1" smtClean="0">
                <a:solidFill>
                  <a:schemeClr val="tx1"/>
                </a:solidFill>
                <a:effectLst/>
                <a:latin typeface="+mn-lt"/>
                <a:ea typeface="+mn-ea"/>
                <a:cs typeface="+mn-cs"/>
              </a:rPr>
              <a:t>éxons</a:t>
            </a:r>
            <a:r>
              <a:rPr lang="pt-BR" sz="1200" kern="1200" dirty="0" smtClean="0">
                <a:solidFill>
                  <a:schemeClr val="tx1"/>
                </a:solidFill>
                <a:effectLst/>
                <a:latin typeface="+mn-lt"/>
                <a:ea typeface="+mn-ea"/>
                <a:cs typeface="+mn-cs"/>
              </a:rPr>
              <a:t> e regiões ricas em GC</a:t>
            </a:r>
          </a:p>
          <a:p>
            <a:endParaRPr lang="pt-BR" dirty="0"/>
          </a:p>
        </p:txBody>
      </p:sp>
      <p:sp>
        <p:nvSpPr>
          <p:cNvPr id="4" name="Espaço Reservado para Número de Slide 3"/>
          <p:cNvSpPr>
            <a:spLocks noGrp="1"/>
          </p:cNvSpPr>
          <p:nvPr>
            <p:ph type="sldNum" sz="quarter" idx="10"/>
          </p:nvPr>
        </p:nvSpPr>
        <p:spPr/>
        <p:txBody>
          <a:bodyPr/>
          <a:lstStyle/>
          <a:p>
            <a:fld id="{BC6B5903-F8F0-408A-B7EB-D7A583E3DFD6}" type="slidenum">
              <a:rPr lang="pt-BR" smtClean="0"/>
              <a:t>17</a:t>
            </a:fld>
            <a:endParaRPr lang="pt-BR"/>
          </a:p>
        </p:txBody>
      </p:sp>
    </p:spTree>
    <p:extLst>
      <p:ext uri="{BB962C8B-B14F-4D97-AF65-F5344CB8AC3E}">
        <p14:creationId xmlns:p14="http://schemas.microsoft.com/office/powerpoint/2010/main" val="2814788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Existem</a:t>
            </a:r>
            <a:r>
              <a:rPr lang="pt-BR" sz="1200" kern="1200" baseline="0" dirty="0" smtClean="0">
                <a:solidFill>
                  <a:schemeClr val="tx1"/>
                </a:solidFill>
                <a:effectLst/>
                <a:latin typeface="+mn-lt"/>
                <a:ea typeface="+mn-ea"/>
                <a:cs typeface="+mn-cs"/>
              </a:rPr>
              <a:t> algumas ferramentas para predição</a:t>
            </a:r>
            <a:r>
              <a:rPr lang="pt-BR" sz="1200" kern="1200" dirty="0" smtClean="0">
                <a:solidFill>
                  <a:schemeClr val="tx1"/>
                </a:solidFill>
                <a:effectLst/>
                <a:latin typeface="+mn-lt"/>
                <a:ea typeface="+mn-ea"/>
                <a:cs typeface="+mn-cs"/>
              </a:rPr>
              <a:t> de genes desde o início . Todos os algoritmos visam encontrar os locais de início dos genes, o local de início da transcrição. </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No caso do </a:t>
            </a:r>
            <a:r>
              <a:rPr lang="pt-BR" sz="1200" kern="1200" dirty="0" err="1" smtClean="0">
                <a:solidFill>
                  <a:schemeClr val="tx1"/>
                </a:solidFill>
                <a:effectLst/>
                <a:latin typeface="+mn-lt"/>
                <a:ea typeface="+mn-ea"/>
                <a:cs typeface="+mn-cs"/>
              </a:rPr>
              <a:t>Genemark.hmm</a:t>
            </a:r>
            <a:r>
              <a:rPr lang="pt-BR" sz="1200" kern="1200" dirty="0" smtClean="0">
                <a:solidFill>
                  <a:schemeClr val="tx1"/>
                </a:solidFill>
                <a:effectLst/>
                <a:latin typeface="+mn-lt"/>
                <a:ea typeface="+mn-ea"/>
                <a:cs typeface="+mn-cs"/>
              </a:rPr>
              <a:t> , é um algoritmo</a:t>
            </a:r>
            <a:r>
              <a:rPr lang="pt-BR" sz="1200" kern="1200" baseline="0" dirty="0" smtClean="0">
                <a:solidFill>
                  <a:schemeClr val="tx1"/>
                </a:solidFill>
                <a:effectLst/>
                <a:latin typeface="+mn-lt"/>
                <a:ea typeface="+mn-ea"/>
                <a:cs typeface="+mn-cs"/>
              </a:rPr>
              <a:t> baseado </a:t>
            </a:r>
            <a:r>
              <a:rPr lang="pt-BR" sz="1200" kern="1200" dirty="0" smtClean="0">
                <a:solidFill>
                  <a:schemeClr val="tx1"/>
                </a:solidFill>
                <a:effectLst/>
                <a:latin typeface="+mn-lt"/>
                <a:ea typeface="+mn-ea"/>
                <a:cs typeface="+mn-cs"/>
              </a:rPr>
              <a:t>nos modelos ocultos de </a:t>
            </a:r>
            <a:r>
              <a:rPr lang="pt-BR" sz="1200" kern="1200" dirty="0" err="1" smtClean="0">
                <a:solidFill>
                  <a:schemeClr val="tx1"/>
                </a:solidFill>
                <a:effectLst/>
                <a:latin typeface="+mn-lt"/>
                <a:ea typeface="+mn-ea"/>
                <a:cs typeface="+mn-cs"/>
              </a:rPr>
              <a:t>Markov</a:t>
            </a:r>
            <a:r>
              <a:rPr lang="pt-BR" sz="1200" kern="1200" dirty="0" smtClean="0">
                <a:solidFill>
                  <a:schemeClr val="tx1"/>
                </a:solidFill>
                <a:effectLst/>
                <a:latin typeface="+mn-lt"/>
                <a:ea typeface="+mn-ea"/>
                <a:cs typeface="+mn-cs"/>
              </a:rPr>
              <a:t> (HMM, </a:t>
            </a:r>
            <a:r>
              <a:rPr lang="pt-BR" sz="1200" kern="1200" dirty="0" err="1" smtClean="0">
                <a:solidFill>
                  <a:schemeClr val="tx1"/>
                </a:solidFill>
                <a:effectLst/>
                <a:latin typeface="+mn-lt"/>
                <a:ea typeface="+mn-ea"/>
                <a:cs typeface="+mn-cs"/>
              </a:rPr>
              <a:t>Hidden</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Markov</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Model</a:t>
            </a:r>
            <a:r>
              <a:rPr lang="pt-BR" sz="1200" kern="1200" dirty="0" smtClean="0">
                <a:solidFill>
                  <a:schemeClr val="tx1"/>
                </a:solidFill>
                <a:effectLst/>
                <a:latin typeface="+mn-lt"/>
                <a:ea typeface="+mn-ea"/>
                <a:cs typeface="+mn-cs"/>
              </a:rPr>
              <a:t>), sendo a identificação de novos genes dependente das características</a:t>
            </a:r>
            <a:r>
              <a:rPr lang="pt-BR" sz="1200" kern="1200" baseline="0" dirty="0" smtClean="0">
                <a:solidFill>
                  <a:schemeClr val="tx1"/>
                </a:solidFill>
                <a:effectLst/>
                <a:latin typeface="+mn-lt"/>
                <a:ea typeface="+mn-ea"/>
                <a:cs typeface="+mn-cs"/>
              </a:rPr>
              <a:t> da sequência e </a:t>
            </a:r>
            <a:r>
              <a:rPr lang="pt-BR" sz="1200" kern="1200" dirty="0" smtClean="0">
                <a:solidFill>
                  <a:schemeClr val="tx1"/>
                </a:solidFill>
                <a:effectLst/>
                <a:latin typeface="+mn-lt"/>
                <a:ea typeface="+mn-ea"/>
                <a:cs typeface="+mn-cs"/>
              </a:rPr>
              <a:t>do uso de um modelo de gene gerado por </a:t>
            </a:r>
            <a:r>
              <a:rPr lang="pt-BR" sz="1200" kern="1200" dirty="0" err="1" smtClean="0">
                <a:solidFill>
                  <a:schemeClr val="tx1"/>
                </a:solidFill>
                <a:effectLst/>
                <a:latin typeface="+mn-lt"/>
                <a:ea typeface="+mn-ea"/>
                <a:cs typeface="+mn-cs"/>
              </a:rPr>
              <a:t>auto-treinamendo</a:t>
            </a:r>
            <a:r>
              <a:rPr lang="pt-BR" sz="1200" kern="1200" dirty="0" smtClean="0">
                <a:solidFill>
                  <a:schemeClr val="tx1"/>
                </a:solidFill>
                <a:effectLst/>
                <a:latin typeface="+mn-lt"/>
                <a:ea typeface="+mn-ea"/>
                <a:cs typeface="+mn-cs"/>
              </a:rPr>
              <a:t> do algoritmo. </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Já o </a:t>
            </a:r>
            <a:r>
              <a:rPr lang="pt-BR" sz="1200" kern="1200" dirty="0" err="1" smtClean="0">
                <a:solidFill>
                  <a:schemeClr val="tx1"/>
                </a:solidFill>
                <a:effectLst/>
                <a:latin typeface="+mn-lt"/>
                <a:ea typeface="+mn-ea"/>
                <a:cs typeface="+mn-cs"/>
              </a:rPr>
              <a:t>Prodigal</a:t>
            </a:r>
            <a:r>
              <a:rPr lang="pt-BR" sz="1200" kern="1200" dirty="0" smtClean="0">
                <a:solidFill>
                  <a:schemeClr val="tx1"/>
                </a:solidFill>
                <a:effectLst/>
                <a:latin typeface="+mn-lt"/>
                <a:ea typeface="+mn-ea"/>
                <a:cs typeface="+mn-cs"/>
              </a:rPr>
              <a:t> utiliza um algoritmo de programação dinâmica baseado na ocorrência de características específicas da sequência, como sítios de ligação à ribossomo (RBS, </a:t>
            </a:r>
            <a:r>
              <a:rPr lang="pt-BR" sz="1200" kern="1200" dirty="0" err="1" smtClean="0">
                <a:solidFill>
                  <a:schemeClr val="tx1"/>
                </a:solidFill>
                <a:effectLst/>
                <a:latin typeface="+mn-lt"/>
                <a:ea typeface="+mn-ea"/>
                <a:cs typeface="+mn-cs"/>
              </a:rPr>
              <a:t>ribosome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binding</a:t>
            </a:r>
            <a:r>
              <a:rPr lang="pt-BR" sz="1200" kern="1200" dirty="0" smtClean="0">
                <a:solidFill>
                  <a:schemeClr val="tx1"/>
                </a:solidFill>
                <a:effectLst/>
                <a:latin typeface="+mn-lt"/>
                <a:ea typeface="+mn-ea"/>
                <a:cs typeface="+mn-cs"/>
              </a:rPr>
              <a:t> sites), conteúdo C+G e tamanho da região aberta para leitura (ORF, Open Reading Frame) para identificar as regiões com maior probabilidade de serem </a:t>
            </a:r>
            <a:r>
              <a:rPr lang="pt-BR" sz="1200" kern="1200" dirty="0" err="1" smtClean="0">
                <a:solidFill>
                  <a:schemeClr val="tx1"/>
                </a:solidFill>
                <a:effectLst/>
                <a:latin typeface="+mn-lt"/>
                <a:ea typeface="+mn-ea"/>
                <a:cs typeface="+mn-cs"/>
              </a:rPr>
              <a:t>codificantes</a:t>
            </a:r>
            <a:r>
              <a:rPr lang="pt-BR" sz="1200" kern="1200" dirty="0" smtClean="0">
                <a:solidFill>
                  <a:schemeClr val="tx1"/>
                </a:solidFill>
                <a:effectLst/>
                <a:latin typeface="+mn-lt"/>
                <a:ea typeface="+mn-ea"/>
                <a:cs typeface="+mn-cs"/>
              </a:rPr>
              <a:t> (CDS, </a:t>
            </a:r>
            <a:r>
              <a:rPr lang="pt-BR" sz="1200" kern="1200" dirty="0" err="1" smtClean="0">
                <a:solidFill>
                  <a:schemeClr val="tx1"/>
                </a:solidFill>
                <a:effectLst/>
                <a:latin typeface="+mn-lt"/>
                <a:ea typeface="+mn-ea"/>
                <a:cs typeface="+mn-cs"/>
              </a:rPr>
              <a:t>coding</a:t>
            </a:r>
            <a:r>
              <a:rPr lang="pt-BR" sz="1200" kern="1200" dirty="0" smtClean="0">
                <a:solidFill>
                  <a:schemeClr val="tx1"/>
                </a:solidFill>
                <a:effectLst/>
                <a:latin typeface="+mn-lt"/>
                <a:ea typeface="+mn-ea"/>
                <a:cs typeface="+mn-cs"/>
              </a:rPr>
              <a:t> DNA </a:t>
            </a:r>
            <a:r>
              <a:rPr lang="pt-BR" sz="1200" kern="1200" dirty="0" err="1" smtClean="0">
                <a:solidFill>
                  <a:schemeClr val="tx1"/>
                </a:solidFill>
                <a:effectLst/>
                <a:latin typeface="+mn-lt"/>
                <a:ea typeface="+mn-ea"/>
                <a:cs typeface="+mn-cs"/>
              </a:rPr>
              <a:t>sequence</a:t>
            </a:r>
            <a:r>
              <a:rPr lang="pt-BR"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em eucariotos é um processo complexo e que apresenta baixa acurácia, mesmo em organismo bem caracterizados (</a:t>
            </a:r>
            <a:r>
              <a:rPr lang="pt-BR" sz="1200" kern="1200" dirty="0" err="1" smtClean="0">
                <a:solidFill>
                  <a:schemeClr val="tx1"/>
                </a:solidFill>
                <a:effectLst/>
                <a:latin typeface="+mn-lt"/>
                <a:ea typeface="+mn-ea"/>
                <a:cs typeface="+mn-cs"/>
              </a:rPr>
              <a:t>Ex</a:t>
            </a:r>
            <a:r>
              <a:rPr lang="pt-BR" sz="1200" kern="1200" dirty="0" smtClean="0">
                <a:solidFill>
                  <a:schemeClr val="tx1"/>
                </a:solidFill>
                <a:effectLst/>
                <a:latin typeface="+mn-lt"/>
                <a:ea typeface="+mn-ea"/>
                <a:cs typeface="+mn-cs"/>
              </a:rPr>
              <a:t>: homo sapiens), sobretudo devido à ocorrência </a:t>
            </a:r>
            <a:r>
              <a:rPr lang="pt-BR" sz="1200" kern="1200" dirty="0" err="1" smtClean="0">
                <a:solidFill>
                  <a:schemeClr val="tx1"/>
                </a:solidFill>
                <a:effectLst/>
                <a:latin typeface="+mn-lt"/>
                <a:ea typeface="+mn-ea"/>
                <a:cs typeface="+mn-cs"/>
              </a:rPr>
              <a:t>exons</a:t>
            </a:r>
            <a:r>
              <a:rPr lang="pt-BR" sz="1200" kern="1200" dirty="0" smtClean="0">
                <a:solidFill>
                  <a:schemeClr val="tx1"/>
                </a:solidFill>
                <a:effectLst/>
                <a:latin typeface="+mn-lt"/>
                <a:ea typeface="+mn-ea"/>
                <a:cs typeface="+mn-cs"/>
              </a:rPr>
              <a:t>/</a:t>
            </a:r>
            <a:r>
              <a:rPr lang="pt-BR" sz="1200" kern="1200" dirty="0" err="1" smtClean="0">
                <a:solidFill>
                  <a:schemeClr val="tx1"/>
                </a:solidFill>
                <a:effectLst/>
                <a:latin typeface="+mn-lt"/>
                <a:ea typeface="+mn-ea"/>
                <a:cs typeface="+mn-cs"/>
              </a:rPr>
              <a:t>introns</a:t>
            </a:r>
            <a:r>
              <a:rPr lang="pt-BR" sz="1200" kern="1200" dirty="0" smtClean="0">
                <a:solidFill>
                  <a:schemeClr val="tx1"/>
                </a:solidFill>
                <a:effectLst/>
                <a:latin typeface="+mn-lt"/>
                <a:ea typeface="+mn-ea"/>
                <a:cs typeface="+mn-cs"/>
              </a:rPr>
              <a:t> e de fenômenos como o </a:t>
            </a:r>
            <a:r>
              <a:rPr lang="pt-BR" sz="1200" kern="1200" dirty="0" err="1" smtClean="0">
                <a:solidFill>
                  <a:schemeClr val="tx1"/>
                </a:solidFill>
                <a:effectLst/>
                <a:latin typeface="+mn-lt"/>
                <a:ea typeface="+mn-ea"/>
                <a:cs typeface="+mn-cs"/>
              </a:rPr>
              <a:t>splicing</a:t>
            </a:r>
            <a:r>
              <a:rPr lang="pt-BR" sz="1200" kern="1200" dirty="0" smtClean="0">
                <a:solidFill>
                  <a:schemeClr val="tx1"/>
                </a:solidFill>
                <a:effectLst/>
                <a:latin typeface="+mn-lt"/>
                <a:ea typeface="+mn-ea"/>
                <a:cs typeface="+mn-cs"/>
              </a:rPr>
              <a:t> alternativo. A maioria dos softwares usa os chamados “HMM” (</a:t>
            </a:r>
            <a:r>
              <a:rPr lang="pt-BR" sz="1200" kern="1200" dirty="0" err="1" smtClean="0">
                <a:solidFill>
                  <a:schemeClr val="tx1"/>
                </a:solidFill>
                <a:effectLst/>
                <a:latin typeface="+mn-lt"/>
                <a:ea typeface="+mn-ea"/>
                <a:cs typeface="+mn-cs"/>
              </a:rPr>
              <a:t>Hidden</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Markov</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Models</a:t>
            </a:r>
            <a:r>
              <a:rPr lang="pt-BR" sz="1200" kern="1200" dirty="0" smtClean="0">
                <a:solidFill>
                  <a:schemeClr val="tx1"/>
                </a:solidFill>
                <a:effectLst/>
                <a:latin typeface="+mn-lt"/>
                <a:ea typeface="+mn-ea"/>
                <a:cs typeface="+mn-cs"/>
              </a:rPr>
              <a:t>) para gerar um “modelo de gene” com base em um organismo próximo já anotado. Depois, este modelo é usado para buscar genes no organismo de interesse. Entretanto, a acurácia varia de 30-80%. </a:t>
            </a:r>
          </a:p>
          <a:p>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BC6B5903-F8F0-408A-B7EB-D7A583E3DFD6}" type="slidenum">
              <a:rPr lang="pt-BR" smtClean="0"/>
              <a:t>18</a:t>
            </a:fld>
            <a:endParaRPr lang="pt-BR"/>
          </a:p>
        </p:txBody>
      </p:sp>
    </p:spTree>
    <p:extLst>
      <p:ext uri="{BB962C8B-B14F-4D97-AF65-F5344CB8AC3E}">
        <p14:creationId xmlns:p14="http://schemas.microsoft.com/office/powerpoint/2010/main" val="2814788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O </a:t>
            </a:r>
            <a:r>
              <a:rPr lang="pt-BR" sz="1200" kern="1200" dirty="0" err="1" smtClean="0">
                <a:solidFill>
                  <a:schemeClr val="tx1"/>
                </a:solidFill>
                <a:effectLst/>
                <a:latin typeface="+mn-lt"/>
                <a:ea typeface="+mn-ea"/>
                <a:cs typeface="+mn-cs"/>
              </a:rPr>
              <a:t>Genscan</a:t>
            </a:r>
            <a:r>
              <a:rPr lang="pt-BR" sz="1200" kern="1200" dirty="0" smtClean="0">
                <a:solidFill>
                  <a:schemeClr val="tx1"/>
                </a:solidFill>
                <a:effectLst/>
                <a:latin typeface="+mn-lt"/>
                <a:ea typeface="+mn-ea"/>
                <a:cs typeface="+mn-cs"/>
              </a:rPr>
              <a:t> foi projetado para prever estruturas completas de genes em genomas eucariontes. Utiliza HMM” (</a:t>
            </a:r>
            <a:r>
              <a:rPr lang="pt-BR" sz="1200" kern="1200" dirty="0" err="1" smtClean="0">
                <a:solidFill>
                  <a:schemeClr val="tx1"/>
                </a:solidFill>
                <a:effectLst/>
                <a:latin typeface="+mn-lt"/>
                <a:ea typeface="+mn-ea"/>
                <a:cs typeface="+mn-cs"/>
              </a:rPr>
              <a:t>Hidden</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Markov</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Models</a:t>
            </a:r>
            <a:r>
              <a:rPr lang="pt-BR" sz="1200" kern="1200" dirty="0" smtClean="0">
                <a:solidFill>
                  <a:schemeClr val="tx1"/>
                </a:solidFill>
                <a:effectLst/>
                <a:latin typeface="+mn-lt"/>
                <a:ea typeface="+mn-ea"/>
                <a:cs typeface="+mn-cs"/>
              </a:rPr>
              <a:t>) para gerar um “modelo de gene” com base em um organismo próximo já anotado. Então, o algoritmo é treinado a partir de genes anotados e conhecidos e de organismos próximos ao</a:t>
            </a:r>
            <a:r>
              <a:rPr lang="pt-BR" sz="1200" kern="1200" baseline="0" dirty="0" smtClean="0">
                <a:solidFill>
                  <a:schemeClr val="tx1"/>
                </a:solidFill>
                <a:effectLst/>
                <a:latin typeface="+mn-lt"/>
                <a:ea typeface="+mn-ea"/>
                <a:cs typeface="+mn-cs"/>
              </a:rPr>
              <a:t> organismo que se está trabalhando. A partir do modelo de gene, utiliza uma </a:t>
            </a:r>
            <a:r>
              <a:rPr lang="pt-BR" sz="1200" kern="1200" dirty="0" smtClean="0">
                <a:solidFill>
                  <a:schemeClr val="tx1"/>
                </a:solidFill>
                <a:effectLst/>
                <a:latin typeface="+mn-lt"/>
                <a:ea typeface="+mn-ea"/>
                <a:cs typeface="+mn-cs"/>
              </a:rPr>
              <a:t>probabilidade de composição e estrutura dos genes e vai buscar no genoma essa composição e estrutura que sejam equivalentes ou consistentes com o modelo. </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Então, ao encontrar uma associação o algoritmo pode associar uma medida de probabilidade, como a chance que um dado trecho da </a:t>
            </a:r>
            <a:r>
              <a:rPr lang="pt-BR" sz="1200" kern="1200" dirty="0" err="1" smtClean="0">
                <a:solidFill>
                  <a:schemeClr val="tx1"/>
                </a:solidFill>
                <a:effectLst/>
                <a:latin typeface="+mn-lt"/>
                <a:ea typeface="+mn-ea"/>
                <a:cs typeface="+mn-cs"/>
              </a:rPr>
              <a:t>seqüência</a:t>
            </a:r>
            <a:r>
              <a:rPr lang="pt-BR" sz="1200" kern="1200" dirty="0" smtClean="0">
                <a:solidFill>
                  <a:schemeClr val="tx1"/>
                </a:solidFill>
                <a:effectLst/>
                <a:latin typeface="+mn-lt"/>
                <a:ea typeface="+mn-ea"/>
                <a:cs typeface="+mn-cs"/>
              </a:rPr>
              <a:t> represente um </a:t>
            </a:r>
            <a:r>
              <a:rPr lang="pt-BR" sz="1200" kern="1200" dirty="0" err="1" smtClean="0">
                <a:solidFill>
                  <a:schemeClr val="tx1"/>
                </a:solidFill>
                <a:effectLst/>
                <a:latin typeface="+mn-lt"/>
                <a:ea typeface="+mn-ea"/>
                <a:cs typeface="+mn-cs"/>
              </a:rPr>
              <a:t>exon</a:t>
            </a:r>
            <a:r>
              <a:rPr lang="pt-BR" sz="1200" kern="1200" dirty="0" smtClean="0">
                <a:solidFill>
                  <a:schemeClr val="tx1"/>
                </a:solidFill>
                <a:effectLst/>
                <a:latin typeface="+mn-lt"/>
                <a:ea typeface="+mn-ea"/>
                <a:cs typeface="+mn-cs"/>
              </a:rPr>
              <a:t>, por exemplo. Os </a:t>
            </a:r>
            <a:r>
              <a:rPr lang="pt-BR" sz="1200" kern="1200" dirty="0" err="1" smtClean="0">
                <a:solidFill>
                  <a:schemeClr val="tx1"/>
                </a:solidFill>
                <a:effectLst/>
                <a:latin typeface="+mn-lt"/>
                <a:ea typeface="+mn-ea"/>
                <a:cs typeface="+mn-cs"/>
              </a:rPr>
              <a:t>exons</a:t>
            </a:r>
            <a:r>
              <a:rPr lang="pt-BR" sz="1200" kern="1200" dirty="0" smtClean="0">
                <a:solidFill>
                  <a:schemeClr val="tx1"/>
                </a:solidFill>
                <a:effectLst/>
                <a:latin typeface="+mn-lt"/>
                <a:ea typeface="+mn-ea"/>
                <a:cs typeface="+mn-cs"/>
              </a:rPr>
              <a:t> que possuírem a probabilidade mais alta serão selecionados. </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Então para exemplificar</a:t>
            </a:r>
            <a:r>
              <a:rPr lang="pt-BR" sz="1200" kern="1200" baseline="0" dirty="0" smtClean="0">
                <a:solidFill>
                  <a:schemeClr val="tx1"/>
                </a:solidFill>
                <a:effectLst/>
                <a:latin typeface="+mn-lt"/>
                <a:ea typeface="+mn-ea"/>
                <a:cs typeface="+mn-cs"/>
              </a:rPr>
              <a:t> o funcionamento do algoritmo pelo </a:t>
            </a:r>
            <a:r>
              <a:rPr lang="pt-BR" sz="1200" kern="1200" baseline="0" dirty="0" err="1" smtClean="0">
                <a:solidFill>
                  <a:schemeClr val="tx1"/>
                </a:solidFill>
                <a:effectLst/>
                <a:latin typeface="+mn-lt"/>
                <a:ea typeface="+mn-ea"/>
                <a:cs typeface="+mn-cs"/>
              </a:rPr>
              <a:t>hmm</a:t>
            </a:r>
            <a:r>
              <a:rPr lang="pt-BR" sz="1200" kern="1200" baseline="0" dirty="0" smtClean="0">
                <a:solidFill>
                  <a:schemeClr val="tx1"/>
                </a:solidFill>
                <a:effectLst/>
                <a:latin typeface="+mn-lt"/>
                <a:ea typeface="+mn-ea"/>
                <a:cs typeface="+mn-cs"/>
              </a:rPr>
              <a:t>. Então, nos círculos e losangos temos os elementos que são as unidades funcionais dos genes, como </a:t>
            </a:r>
            <a:r>
              <a:rPr lang="pt-BR" sz="1200" kern="1200" baseline="0" dirty="0" err="1" smtClean="0">
                <a:solidFill>
                  <a:schemeClr val="tx1"/>
                </a:solidFill>
                <a:effectLst/>
                <a:latin typeface="+mn-lt"/>
                <a:ea typeface="+mn-ea"/>
                <a:cs typeface="+mn-cs"/>
              </a:rPr>
              <a:t>éxons</a:t>
            </a:r>
            <a:r>
              <a:rPr lang="pt-BR" sz="1200" kern="1200" baseline="0" dirty="0" smtClean="0">
                <a:solidFill>
                  <a:schemeClr val="tx1"/>
                </a:solidFill>
                <a:effectLst/>
                <a:latin typeface="+mn-lt"/>
                <a:ea typeface="+mn-ea"/>
                <a:cs typeface="+mn-cs"/>
              </a:rPr>
              <a:t>, </a:t>
            </a:r>
            <a:r>
              <a:rPr lang="pt-BR" sz="1200" kern="1200" baseline="0" dirty="0" err="1" smtClean="0">
                <a:solidFill>
                  <a:schemeClr val="tx1"/>
                </a:solidFill>
                <a:effectLst/>
                <a:latin typeface="+mn-lt"/>
                <a:ea typeface="+mn-ea"/>
                <a:cs typeface="+mn-cs"/>
              </a:rPr>
              <a:t>íntrons</a:t>
            </a:r>
            <a:r>
              <a:rPr lang="pt-BR" sz="1200" kern="1200" baseline="0" dirty="0" smtClean="0">
                <a:solidFill>
                  <a:schemeClr val="tx1"/>
                </a:solidFill>
                <a:effectLst/>
                <a:latin typeface="+mn-lt"/>
                <a:ea typeface="+mn-ea"/>
                <a:cs typeface="+mn-cs"/>
              </a:rPr>
              <a:t>, 5’ e 3’ UTR e assim por diante e as transições entre as unidades estão representados pelas setas. As</a:t>
            </a:r>
            <a:r>
              <a:rPr lang="pt-PT" sz="1200" kern="1200" dirty="0" smtClean="0">
                <a:solidFill>
                  <a:schemeClr val="tx1"/>
                </a:solidFill>
                <a:effectLst/>
                <a:latin typeface="+mn-lt"/>
                <a:ea typeface="+mn-ea"/>
                <a:cs typeface="+mn-cs"/>
              </a:rPr>
              <a:t> transições entre as unidades funcionais são modeladas como processos de Markov não observados (“ocultos”), que determinam a probabilidade de gerar unidades</a:t>
            </a:r>
            <a:r>
              <a:rPr lang="pt-PT" sz="1200" kern="1200" baseline="0" dirty="0" smtClean="0">
                <a:solidFill>
                  <a:schemeClr val="tx1"/>
                </a:solidFill>
                <a:effectLst/>
                <a:latin typeface="+mn-lt"/>
                <a:ea typeface="+mn-ea"/>
                <a:cs typeface="+mn-cs"/>
              </a:rPr>
              <a:t> funcionais</a:t>
            </a:r>
            <a:r>
              <a:rPr lang="pt-PT" sz="1200" kern="1200" dirty="0" smtClean="0">
                <a:solidFill>
                  <a:schemeClr val="tx1"/>
                </a:solidFill>
                <a:effectLst/>
                <a:latin typeface="+mn-lt"/>
                <a:ea typeface="+mn-ea"/>
                <a:cs typeface="+mn-cs"/>
              </a:rPr>
              <a:t> (observáveis) e com isso predizer o gene.</a:t>
            </a:r>
            <a:endParaRPr lang="pt-B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A partir do</a:t>
            </a:r>
            <a:r>
              <a:rPr lang="pt-BR" baseline="0" dirty="0" smtClean="0"/>
              <a:t> treinamento em um conjunto de genes específicos e conhecidos o algoritmo ajusta </a:t>
            </a:r>
            <a:r>
              <a:rPr lang="pt-PT" sz="1200" kern="1200" dirty="0" smtClean="0">
                <a:solidFill>
                  <a:schemeClr val="tx1"/>
                </a:solidFill>
                <a:effectLst/>
                <a:latin typeface="+mn-lt"/>
                <a:ea typeface="+mn-ea"/>
                <a:cs typeface="+mn-cs"/>
              </a:rPr>
              <a:t>os pesos de cada transição para refletir probabilidades de transição reais. As probabilidades mais altas são selecionadas. A partir da combinação e modelagem das probabilidades individuais de características e estrutura</a:t>
            </a:r>
            <a:r>
              <a:rPr lang="pt-PT" sz="1200" kern="1200" baseline="0" dirty="0" smtClean="0">
                <a:solidFill>
                  <a:schemeClr val="tx1"/>
                </a:solidFill>
                <a:effectLst/>
                <a:latin typeface="+mn-lt"/>
                <a:ea typeface="+mn-ea"/>
                <a:cs typeface="+mn-cs"/>
              </a:rPr>
              <a:t> </a:t>
            </a:r>
            <a:r>
              <a:rPr lang="pt-PT" sz="1200" kern="1200" dirty="0" smtClean="0">
                <a:solidFill>
                  <a:schemeClr val="tx1"/>
                </a:solidFill>
                <a:effectLst/>
                <a:latin typeface="+mn-lt"/>
                <a:ea typeface="+mn-ea"/>
                <a:cs typeface="+mn-cs"/>
              </a:rPr>
              <a:t>da sequência gera-se uma probabilidade para todo o gene. </a:t>
            </a:r>
            <a:endParaRPr lang="pt-BR" sz="1200" kern="1200" dirty="0" smtClean="0">
              <a:solidFill>
                <a:schemeClr val="tx1"/>
              </a:solidFill>
              <a:effectLst/>
              <a:latin typeface="+mn-lt"/>
              <a:ea typeface="+mn-ea"/>
              <a:cs typeface="+mn-cs"/>
            </a:endParaRPr>
          </a:p>
          <a:p>
            <a:endParaRPr lang="pt-PT"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BC6B5903-F8F0-408A-B7EB-D7A583E3DFD6}" type="slidenum">
              <a:rPr lang="pt-BR" smtClean="0"/>
              <a:t>19</a:t>
            </a:fld>
            <a:endParaRPr lang="pt-BR"/>
          </a:p>
        </p:txBody>
      </p:sp>
    </p:spTree>
    <p:extLst>
      <p:ext uri="{BB962C8B-B14F-4D97-AF65-F5344CB8AC3E}">
        <p14:creationId xmlns:p14="http://schemas.microsoft.com/office/powerpoint/2010/main" val="2814788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C6B5903-F8F0-408A-B7EB-D7A583E3DFD6}" type="slidenum">
              <a:rPr lang="pt-BR" smtClean="0"/>
              <a:t>20</a:t>
            </a:fld>
            <a:endParaRPr lang="pt-BR"/>
          </a:p>
        </p:txBody>
      </p:sp>
    </p:spTree>
    <p:extLst>
      <p:ext uri="{BB962C8B-B14F-4D97-AF65-F5344CB8AC3E}">
        <p14:creationId xmlns:p14="http://schemas.microsoft.com/office/powerpoint/2010/main" val="2814788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A anotação</a:t>
            </a:r>
            <a:r>
              <a:rPr lang="pt-BR" sz="1200" kern="1200" baseline="0" dirty="0" smtClean="0">
                <a:solidFill>
                  <a:schemeClr val="tx1"/>
                </a:solidFill>
                <a:effectLst/>
                <a:latin typeface="+mn-lt"/>
                <a:ea typeface="+mn-ea"/>
                <a:cs typeface="+mn-cs"/>
              </a:rPr>
              <a:t> em nível de nucleotídeo inclui muito mais do que a anotação de genes, mas também de outros elementos, como de </a:t>
            </a:r>
            <a:r>
              <a:rPr lang="pt-BR" sz="1200" kern="1200" baseline="0" dirty="0" err="1" smtClean="0">
                <a:solidFill>
                  <a:schemeClr val="tx1"/>
                </a:solidFill>
                <a:effectLst/>
                <a:latin typeface="+mn-lt"/>
                <a:ea typeface="+mn-ea"/>
                <a:cs typeface="+mn-cs"/>
              </a:rPr>
              <a:t>RNAs</a:t>
            </a:r>
            <a:r>
              <a:rPr lang="pt-BR" sz="1200" kern="1200" baseline="0" dirty="0" smtClean="0">
                <a:solidFill>
                  <a:schemeClr val="tx1"/>
                </a:solidFill>
                <a:effectLst/>
                <a:latin typeface="+mn-lt"/>
                <a:ea typeface="+mn-ea"/>
                <a:cs typeface="+mn-cs"/>
              </a:rPr>
              <a:t> não </a:t>
            </a:r>
            <a:r>
              <a:rPr lang="pt-BR" sz="1200" kern="1200" baseline="0" dirty="0" err="1" smtClean="0">
                <a:solidFill>
                  <a:schemeClr val="tx1"/>
                </a:solidFill>
                <a:effectLst/>
                <a:latin typeface="+mn-lt"/>
                <a:ea typeface="+mn-ea"/>
                <a:cs typeface="+mn-cs"/>
              </a:rPr>
              <a:t>codificantes</a:t>
            </a:r>
            <a:r>
              <a:rPr lang="pt-BR" sz="1200" kern="1200" baseline="0" dirty="0" smtClean="0">
                <a:solidFill>
                  <a:schemeClr val="tx1"/>
                </a:solidFill>
                <a:effectLst/>
                <a:latin typeface="+mn-lt"/>
                <a:ea typeface="+mn-ea"/>
                <a:cs typeface="+mn-cs"/>
              </a:rPr>
              <a:t> de proteínas</a:t>
            </a:r>
            <a:endParaRPr lang="pt-BR" sz="1200" kern="1200" dirty="0" smtClean="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BC6B5903-F8F0-408A-B7EB-D7A583E3DFD6}" type="slidenum">
              <a:rPr lang="pt-BR" smtClean="0"/>
              <a:t>21</a:t>
            </a:fld>
            <a:endParaRPr lang="pt-BR"/>
          </a:p>
        </p:txBody>
      </p:sp>
    </p:spTree>
    <p:extLst>
      <p:ext uri="{BB962C8B-B14F-4D97-AF65-F5344CB8AC3E}">
        <p14:creationId xmlns:p14="http://schemas.microsoft.com/office/powerpoint/2010/main" val="2814788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Identificar os elementos</a:t>
            </a:r>
            <a:r>
              <a:rPr lang="pt-BR" sz="1200" kern="1200" baseline="0" dirty="0" smtClean="0">
                <a:solidFill>
                  <a:schemeClr val="tx1"/>
                </a:solidFill>
                <a:effectLst/>
                <a:latin typeface="+mn-lt"/>
                <a:ea typeface="+mn-ea"/>
                <a:cs typeface="+mn-cs"/>
              </a:rPr>
              <a:t> repetitivos é uma etapa fundamental na anotação de genomas. Durante a montagem pode ocorrer a geração de quimeras. </a:t>
            </a:r>
          </a:p>
          <a:p>
            <a:endParaRPr lang="pt-BR" sz="1200" kern="1200" baseline="0" dirty="0" smtClean="0">
              <a:solidFill>
                <a:schemeClr val="tx1"/>
              </a:solidFill>
              <a:effectLst/>
              <a:latin typeface="+mn-lt"/>
              <a:ea typeface="+mn-ea"/>
              <a:cs typeface="+mn-cs"/>
            </a:endParaRPr>
          </a:p>
          <a:p>
            <a:r>
              <a:rPr lang="pt-BR" sz="1200" kern="1200" baseline="0" dirty="0" smtClean="0">
                <a:solidFill>
                  <a:schemeClr val="tx1"/>
                </a:solidFill>
                <a:effectLst/>
                <a:latin typeface="+mn-lt"/>
                <a:ea typeface="+mn-ea"/>
                <a:cs typeface="+mn-cs"/>
              </a:rPr>
              <a:t>No entanto, principalmente em eucariotos, as regiões repetitivas são fonte de variação no genoma e podem representar até 80 % do genoma. </a:t>
            </a:r>
          </a:p>
          <a:p>
            <a:endParaRPr lang="pt-BR"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smtClean="0">
                <a:solidFill>
                  <a:schemeClr val="tx1"/>
                </a:solidFill>
                <a:effectLst/>
                <a:latin typeface="+mn-lt"/>
                <a:ea typeface="+mn-ea"/>
                <a:cs typeface="+mn-cs"/>
              </a:rPr>
              <a:t>Assim, é exigida a criação de uma biblioteca de elementos repetitivos para o genoma que se deseja estudar. Existem ferramentas para a criação dessas bibliotecas que podem ser baseadas em homologia ou bibliotecas </a:t>
            </a:r>
            <a:r>
              <a:rPr lang="pt-PT" sz="1200" i="1" kern="1200" dirty="0" smtClean="0">
                <a:solidFill>
                  <a:schemeClr val="tx1"/>
                </a:solidFill>
                <a:effectLst/>
                <a:latin typeface="+mn-lt"/>
                <a:ea typeface="+mn-ea"/>
                <a:cs typeface="+mn-cs"/>
              </a:rPr>
              <a:t>de novo</a:t>
            </a:r>
            <a:r>
              <a:rPr lang="pt-PT" sz="1200" kern="1200" dirty="0" smtClean="0">
                <a:solidFill>
                  <a:schemeClr val="tx1"/>
                </a:solidFill>
                <a:effectLst/>
                <a:latin typeface="+mn-lt"/>
                <a:ea typeface="+mn-ea"/>
                <a:cs typeface="+mn-cs"/>
              </a:rPr>
              <a:t>. </a:t>
            </a:r>
            <a:endParaRPr lang="pt-BR" sz="1200" kern="1200" dirty="0" smtClean="0">
              <a:solidFill>
                <a:schemeClr val="tx1"/>
              </a:solidFill>
              <a:effectLst/>
              <a:latin typeface="+mn-lt"/>
              <a:ea typeface="+mn-ea"/>
              <a:cs typeface="+mn-cs"/>
            </a:endParaRPr>
          </a:p>
          <a:p>
            <a:r>
              <a:rPr lang="pt-BR" sz="1200" kern="1200" baseline="0" dirty="0" smtClean="0">
                <a:solidFill>
                  <a:schemeClr val="tx1"/>
                </a:solidFill>
                <a:effectLst/>
                <a:latin typeface="+mn-lt"/>
                <a:ea typeface="+mn-ea"/>
                <a:cs typeface="+mn-cs"/>
              </a:rPr>
              <a:t> </a:t>
            </a:r>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BC6B5903-F8F0-408A-B7EB-D7A583E3DFD6}" type="slidenum">
              <a:rPr lang="pt-BR" smtClean="0"/>
              <a:t>22</a:t>
            </a:fld>
            <a:endParaRPr lang="pt-BR"/>
          </a:p>
        </p:txBody>
      </p:sp>
    </p:spTree>
    <p:extLst>
      <p:ext uri="{BB962C8B-B14F-4D97-AF65-F5344CB8AC3E}">
        <p14:creationId xmlns:p14="http://schemas.microsoft.com/office/powerpoint/2010/main" val="2814788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A </a:t>
            </a:r>
            <a:r>
              <a:rPr lang="pt-BR" sz="1200" b="0" i="0" kern="1200" dirty="0" err="1" smtClean="0">
                <a:solidFill>
                  <a:schemeClr val="tx1"/>
                </a:solidFill>
                <a:effectLst/>
                <a:latin typeface="+mn-lt"/>
                <a:ea typeface="+mn-ea"/>
                <a:cs typeface="+mn-cs"/>
              </a:rPr>
              <a:t>A</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chloroplast</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genome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map</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of</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Fistulifera</a:t>
            </a:r>
            <a:r>
              <a:rPr lang="pt-BR" sz="1200" b="0" i="0" kern="1200" dirty="0" smtClean="0">
                <a:solidFill>
                  <a:schemeClr val="tx1"/>
                </a:solidFill>
                <a:effectLst/>
                <a:latin typeface="+mn-lt"/>
                <a:ea typeface="+mn-ea"/>
                <a:cs typeface="+mn-cs"/>
              </a:rPr>
              <a:t> sp. </a:t>
            </a:r>
            <a:r>
              <a:rPr lang="pt-BR" sz="1200" b="0" i="0" kern="1200" dirty="0" err="1" smtClean="0">
                <a:solidFill>
                  <a:schemeClr val="tx1"/>
                </a:solidFill>
                <a:effectLst/>
                <a:latin typeface="+mn-lt"/>
                <a:ea typeface="+mn-ea"/>
                <a:cs typeface="+mn-cs"/>
              </a:rPr>
              <a:t>strain</a:t>
            </a:r>
            <a:r>
              <a:rPr lang="pt-BR" sz="1200" b="0" i="0" kern="1200" dirty="0" smtClean="0">
                <a:solidFill>
                  <a:schemeClr val="tx1"/>
                </a:solidFill>
                <a:effectLst/>
                <a:latin typeface="+mn-lt"/>
                <a:ea typeface="+mn-ea"/>
                <a:cs typeface="+mn-cs"/>
              </a:rPr>
              <a:t> JPCC DA0580. </a:t>
            </a:r>
            <a:r>
              <a:rPr lang="pt-BR" sz="1200" b="0" i="0" kern="1200" dirty="0" err="1" smtClean="0">
                <a:solidFill>
                  <a:schemeClr val="tx1"/>
                </a:solidFill>
                <a:effectLst/>
                <a:latin typeface="+mn-lt"/>
                <a:ea typeface="+mn-ea"/>
                <a:cs typeface="+mn-cs"/>
              </a:rPr>
              <a:t>Annotated</a:t>
            </a:r>
            <a:r>
              <a:rPr lang="pt-BR" sz="1200" b="0" i="0" kern="1200" dirty="0" smtClean="0">
                <a:solidFill>
                  <a:schemeClr val="tx1"/>
                </a:solidFill>
                <a:effectLst/>
                <a:latin typeface="+mn-lt"/>
                <a:ea typeface="+mn-ea"/>
                <a:cs typeface="+mn-cs"/>
              </a:rPr>
              <a:t> genes are </a:t>
            </a:r>
            <a:r>
              <a:rPr lang="pt-BR" sz="1200" b="0" i="0" kern="1200" dirty="0" err="1" smtClean="0">
                <a:solidFill>
                  <a:schemeClr val="tx1"/>
                </a:solidFill>
                <a:effectLst/>
                <a:latin typeface="+mn-lt"/>
                <a:ea typeface="+mn-ea"/>
                <a:cs typeface="+mn-cs"/>
              </a:rPr>
              <a:t>colored</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according</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to</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functional</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categories</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First</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circle</a:t>
            </a:r>
            <a:r>
              <a:rPr lang="pt-BR" sz="1200" b="0" i="0" kern="1200" dirty="0" smtClean="0">
                <a:solidFill>
                  <a:schemeClr val="tx1"/>
                </a:solidFill>
                <a:effectLst/>
                <a:latin typeface="+mn-lt"/>
                <a:ea typeface="+mn-ea"/>
                <a:cs typeface="+mn-cs"/>
              </a:rPr>
              <a:t> gene </a:t>
            </a:r>
            <a:r>
              <a:rPr lang="pt-BR" sz="1200" b="0" i="0" kern="1200" dirty="0" err="1" smtClean="0">
                <a:solidFill>
                  <a:schemeClr val="tx1"/>
                </a:solidFill>
                <a:effectLst/>
                <a:latin typeface="+mn-lt"/>
                <a:ea typeface="+mn-ea"/>
                <a:cs typeface="+mn-cs"/>
              </a:rPr>
              <a:t>organization</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second</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circle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tRNA</a:t>
            </a:r>
            <a:r>
              <a:rPr lang="pt-BR" sz="1200" b="0" i="0" kern="1200" dirty="0" smtClean="0">
                <a:solidFill>
                  <a:schemeClr val="tx1"/>
                </a:solidFill>
                <a:effectLst/>
                <a:latin typeface="+mn-lt"/>
                <a:ea typeface="+mn-ea"/>
                <a:cs typeface="+mn-cs"/>
              </a:rPr>
              <a:t> position, </a:t>
            </a:r>
            <a:r>
              <a:rPr lang="pt-BR" sz="1200" b="0" i="0" kern="1200" dirty="0" err="1" smtClean="0">
                <a:solidFill>
                  <a:schemeClr val="tx1"/>
                </a:solidFill>
                <a:effectLst/>
                <a:latin typeface="+mn-lt"/>
                <a:ea typeface="+mn-ea"/>
                <a:cs typeface="+mn-cs"/>
              </a:rPr>
              <a:t>third</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circle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inverted</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repeat</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regions</a:t>
            </a:r>
            <a:r>
              <a:rPr lang="pt-BR" sz="1200" b="0" i="0" kern="1200" dirty="0" smtClean="0">
                <a:solidFill>
                  <a:schemeClr val="tx1"/>
                </a:solidFill>
                <a:effectLst/>
                <a:latin typeface="+mn-lt"/>
                <a:ea typeface="+mn-ea"/>
                <a:cs typeface="+mn-cs"/>
              </a:rPr>
              <a:t> (IR), </a:t>
            </a:r>
            <a:r>
              <a:rPr lang="pt-BR" sz="1200" b="0" i="0" kern="1200" dirty="0" err="1" smtClean="0">
                <a:solidFill>
                  <a:schemeClr val="tx1"/>
                </a:solidFill>
                <a:effectLst/>
                <a:latin typeface="+mn-lt"/>
                <a:ea typeface="+mn-ea"/>
                <a:cs typeface="+mn-cs"/>
              </a:rPr>
              <a:t>small</a:t>
            </a:r>
            <a:r>
              <a:rPr lang="pt-BR" sz="1200" b="0" i="0" kern="1200" dirty="0" smtClean="0">
                <a:solidFill>
                  <a:schemeClr val="tx1"/>
                </a:solidFill>
                <a:effectLst/>
                <a:latin typeface="+mn-lt"/>
                <a:ea typeface="+mn-ea"/>
                <a:cs typeface="+mn-cs"/>
              </a:rPr>
              <a:t> single </a:t>
            </a:r>
            <a:r>
              <a:rPr lang="pt-BR" sz="1200" b="0" i="0" kern="1200" dirty="0" err="1" smtClean="0">
                <a:solidFill>
                  <a:schemeClr val="tx1"/>
                </a:solidFill>
                <a:effectLst/>
                <a:latin typeface="+mn-lt"/>
                <a:ea typeface="+mn-ea"/>
                <a:cs typeface="+mn-cs"/>
              </a:rPr>
              <a:t>copy</a:t>
            </a:r>
            <a:r>
              <a:rPr lang="pt-BR" sz="1200" b="0" i="0" kern="1200" dirty="0" smtClean="0">
                <a:solidFill>
                  <a:schemeClr val="tx1"/>
                </a:solidFill>
                <a:effectLst/>
                <a:latin typeface="+mn-lt"/>
                <a:ea typeface="+mn-ea"/>
                <a:cs typeface="+mn-cs"/>
              </a:rPr>
              <a:t> (SSC) </a:t>
            </a:r>
            <a:r>
              <a:rPr lang="pt-BR" sz="1200" b="0" i="0" kern="1200" dirty="0" err="1" smtClean="0">
                <a:solidFill>
                  <a:schemeClr val="tx1"/>
                </a:solidFill>
                <a:effectLst/>
                <a:latin typeface="+mn-lt"/>
                <a:ea typeface="+mn-ea"/>
                <a:cs typeface="+mn-cs"/>
              </a:rPr>
              <a:t>and</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large</a:t>
            </a:r>
            <a:r>
              <a:rPr lang="pt-BR" sz="1200" b="0" i="0" kern="1200" dirty="0" smtClean="0">
                <a:solidFill>
                  <a:schemeClr val="tx1"/>
                </a:solidFill>
                <a:effectLst/>
                <a:latin typeface="+mn-lt"/>
                <a:ea typeface="+mn-ea"/>
                <a:cs typeface="+mn-cs"/>
              </a:rPr>
              <a:t> single </a:t>
            </a:r>
            <a:r>
              <a:rPr lang="pt-BR" sz="1200" b="0" i="0" kern="1200" dirty="0" err="1" smtClean="0">
                <a:solidFill>
                  <a:schemeClr val="tx1"/>
                </a:solidFill>
                <a:effectLst/>
                <a:latin typeface="+mn-lt"/>
                <a:ea typeface="+mn-ea"/>
                <a:cs typeface="+mn-cs"/>
              </a:rPr>
              <a:t>copy</a:t>
            </a:r>
            <a:r>
              <a:rPr lang="pt-BR" sz="1200" b="0" i="0" kern="1200" dirty="0" smtClean="0">
                <a:solidFill>
                  <a:schemeClr val="tx1"/>
                </a:solidFill>
                <a:effectLst/>
                <a:latin typeface="+mn-lt"/>
                <a:ea typeface="+mn-ea"/>
                <a:cs typeface="+mn-cs"/>
              </a:rPr>
              <a:t> (LSC). Roman </a:t>
            </a:r>
            <a:r>
              <a:rPr lang="pt-BR" sz="1200" b="0" i="0" kern="1200" dirty="0" err="1" smtClean="0">
                <a:solidFill>
                  <a:schemeClr val="tx1"/>
                </a:solidFill>
                <a:effectLst/>
                <a:latin typeface="+mn-lt"/>
                <a:ea typeface="+mn-ea"/>
                <a:cs typeface="+mn-cs"/>
              </a:rPr>
              <a:t>numerals</a:t>
            </a:r>
            <a:r>
              <a:rPr lang="pt-BR" sz="1200" b="0" i="0" kern="1200" dirty="0" smtClean="0">
                <a:solidFill>
                  <a:schemeClr val="tx1"/>
                </a:solidFill>
                <a:effectLst/>
                <a:latin typeface="+mn-lt"/>
                <a:ea typeface="+mn-ea"/>
                <a:cs typeface="+mn-cs"/>
              </a:rPr>
              <a:t> (I-IV) </a:t>
            </a:r>
            <a:r>
              <a:rPr lang="pt-BR" sz="1200" b="0" i="0" kern="1200" dirty="0" err="1" smtClean="0">
                <a:solidFill>
                  <a:schemeClr val="tx1"/>
                </a:solidFill>
                <a:effectLst/>
                <a:latin typeface="+mn-lt"/>
                <a:ea typeface="+mn-ea"/>
                <a:cs typeface="+mn-cs"/>
              </a:rPr>
              <a:t>mark</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locations</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of</a:t>
            </a:r>
            <a:r>
              <a:rPr lang="pt-BR" sz="1200" b="0" i="0" kern="1200" dirty="0" smtClean="0">
                <a:solidFill>
                  <a:schemeClr val="tx1"/>
                </a:solidFill>
                <a:effectLst/>
                <a:latin typeface="+mn-lt"/>
                <a:ea typeface="+mn-ea"/>
                <a:cs typeface="+mn-cs"/>
              </a:rPr>
              <a:t> four </a:t>
            </a:r>
            <a:r>
              <a:rPr lang="pt-BR" sz="1200" b="0" i="0" kern="1200" dirty="0" err="1" smtClean="0">
                <a:solidFill>
                  <a:schemeClr val="tx1"/>
                </a:solidFill>
                <a:effectLst/>
                <a:latin typeface="+mn-lt"/>
                <a:ea typeface="+mn-ea"/>
                <a:cs typeface="+mn-cs"/>
              </a:rPr>
              <a:t>distinct</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regions</a:t>
            </a:r>
            <a:r>
              <a:rPr lang="pt-BR" sz="1200" b="0" i="0" kern="1200" dirty="0" smtClean="0">
                <a:solidFill>
                  <a:schemeClr val="tx1"/>
                </a:solidFill>
                <a:effectLst/>
                <a:latin typeface="+mn-lt"/>
                <a:ea typeface="+mn-ea"/>
                <a:cs typeface="+mn-cs"/>
              </a:rPr>
              <a:t> in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chloroplast</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genome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of</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strain</a:t>
            </a:r>
            <a:r>
              <a:rPr lang="pt-BR" sz="1200" b="0" i="0" kern="1200" dirty="0" smtClean="0">
                <a:solidFill>
                  <a:schemeClr val="tx1"/>
                </a:solidFill>
                <a:effectLst/>
                <a:latin typeface="+mn-lt"/>
                <a:ea typeface="+mn-ea"/>
                <a:cs typeface="+mn-cs"/>
              </a:rPr>
              <a:t> JPCC DA0580 </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b="0" i="0" kern="1200" dirty="0" smtClean="0">
                <a:solidFill>
                  <a:schemeClr val="tx1"/>
                </a:solidFill>
                <a:effectLst/>
                <a:latin typeface="+mn-lt"/>
                <a:ea typeface="+mn-ea"/>
                <a:cs typeface="+mn-cs"/>
              </a:rPr>
              <a:t>Então, a anotação de genoma permite não só estudar a função biológica dos produtos gênicos, mas também estudar a arquitetura</a:t>
            </a:r>
            <a:r>
              <a:rPr lang="pt-BR" sz="1200" b="0" i="0" kern="1200" baseline="0" dirty="0" smtClean="0">
                <a:solidFill>
                  <a:schemeClr val="tx1"/>
                </a:solidFill>
                <a:effectLst/>
                <a:latin typeface="+mn-lt"/>
                <a:ea typeface="+mn-ea"/>
                <a:cs typeface="+mn-cs"/>
              </a:rPr>
              <a:t> dos genomas. </a:t>
            </a:r>
            <a:endParaRPr lang="pt-BR" sz="1200" b="0" i="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BC6B5903-F8F0-408A-B7EB-D7A583E3DFD6}" type="slidenum">
              <a:rPr lang="pt-BR" smtClean="0"/>
              <a:t>3</a:t>
            </a:fld>
            <a:endParaRPr lang="pt-BR"/>
          </a:p>
        </p:txBody>
      </p:sp>
    </p:spTree>
    <p:extLst>
      <p:ext uri="{BB962C8B-B14F-4D97-AF65-F5344CB8AC3E}">
        <p14:creationId xmlns:p14="http://schemas.microsoft.com/office/powerpoint/2010/main" val="1329790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C6B5903-F8F0-408A-B7EB-D7A583E3DFD6}" type="slidenum">
              <a:rPr lang="pt-BR" smtClean="0"/>
              <a:t>24</a:t>
            </a:fld>
            <a:endParaRPr lang="pt-BR"/>
          </a:p>
        </p:txBody>
      </p:sp>
    </p:spTree>
    <p:extLst>
      <p:ext uri="{BB962C8B-B14F-4D97-AF65-F5344CB8AC3E}">
        <p14:creationId xmlns:p14="http://schemas.microsoft.com/office/powerpoint/2010/main" val="2814788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C6B5903-F8F0-408A-B7EB-D7A583E3DFD6}" type="slidenum">
              <a:rPr lang="pt-BR" smtClean="0"/>
              <a:t>25</a:t>
            </a:fld>
            <a:endParaRPr lang="pt-BR"/>
          </a:p>
        </p:txBody>
      </p:sp>
    </p:spTree>
    <p:extLst>
      <p:ext uri="{BB962C8B-B14F-4D97-AF65-F5344CB8AC3E}">
        <p14:creationId xmlns:p14="http://schemas.microsoft.com/office/powerpoint/2010/main" val="2814788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Para se estudar os genomas devemos</a:t>
            </a:r>
            <a:r>
              <a:rPr lang="pt-BR" sz="1200" kern="1200" baseline="0" dirty="0" smtClean="0">
                <a:solidFill>
                  <a:schemeClr val="tx1"/>
                </a:solidFill>
                <a:effectLst/>
                <a:latin typeface="+mn-lt"/>
                <a:ea typeface="+mn-ea"/>
                <a:cs typeface="+mn-cs"/>
              </a:rPr>
              <a:t> sempre levar em consideração a diferente organização do genoma eucariotos de genomas de procariotos, pois isso irá determinar a escolha dos melhores algoritmos que serão utilizados para a anotação e na qualidade da anotação. </a:t>
            </a:r>
            <a:endParaRPr lang="pt-BR" dirty="0"/>
          </a:p>
        </p:txBody>
      </p:sp>
      <p:sp>
        <p:nvSpPr>
          <p:cNvPr id="4" name="Espaço Reservado para Número de Slide 3"/>
          <p:cNvSpPr>
            <a:spLocks noGrp="1"/>
          </p:cNvSpPr>
          <p:nvPr>
            <p:ph type="sldNum" sz="quarter" idx="10"/>
          </p:nvPr>
        </p:nvSpPr>
        <p:spPr/>
        <p:txBody>
          <a:bodyPr/>
          <a:lstStyle/>
          <a:p>
            <a:fld id="{BC6B5903-F8F0-408A-B7EB-D7A583E3DFD6}" type="slidenum">
              <a:rPr lang="pt-BR" smtClean="0"/>
              <a:t>4</a:t>
            </a:fld>
            <a:endParaRPr lang="pt-BR"/>
          </a:p>
        </p:txBody>
      </p:sp>
    </p:spTree>
    <p:extLst>
      <p:ext uri="{BB962C8B-B14F-4D97-AF65-F5344CB8AC3E}">
        <p14:creationId xmlns:p14="http://schemas.microsoft.com/office/powerpoint/2010/main" val="2814788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Diferentes</a:t>
            </a:r>
            <a:r>
              <a:rPr lang="pt-BR" sz="1200" kern="1200" baseline="0" dirty="0" smtClean="0">
                <a:solidFill>
                  <a:schemeClr val="tx1"/>
                </a:solidFill>
                <a:effectLst/>
                <a:latin typeface="+mn-lt"/>
                <a:ea typeface="+mn-ea"/>
                <a:cs typeface="+mn-cs"/>
              </a:rPr>
              <a:t> elementos </a:t>
            </a:r>
            <a:r>
              <a:rPr lang="pt-BR" sz="1200" kern="1200" baseline="0" dirty="0" err="1" smtClean="0">
                <a:solidFill>
                  <a:schemeClr val="tx1"/>
                </a:solidFill>
                <a:effectLst/>
                <a:latin typeface="+mn-lt"/>
                <a:ea typeface="+mn-ea"/>
                <a:cs typeface="+mn-cs"/>
              </a:rPr>
              <a:t>genômicos</a:t>
            </a:r>
            <a:r>
              <a:rPr lang="pt-BR" sz="1200" kern="1200" baseline="0" dirty="0" smtClean="0">
                <a:solidFill>
                  <a:schemeClr val="tx1"/>
                </a:solidFill>
                <a:effectLst/>
                <a:latin typeface="+mn-lt"/>
                <a:ea typeface="+mn-ea"/>
                <a:cs typeface="+mn-cs"/>
              </a:rPr>
              <a:t> podem ser anotados a partir de um genoma,  genes, como regiões regulatórias, regi~]</a:t>
            </a:r>
            <a:r>
              <a:rPr lang="pt-BR" sz="1200" kern="1200" baseline="0" dirty="0" err="1" smtClean="0">
                <a:solidFill>
                  <a:schemeClr val="tx1"/>
                </a:solidFill>
                <a:effectLst/>
                <a:latin typeface="+mn-lt"/>
                <a:ea typeface="+mn-ea"/>
                <a:cs typeface="+mn-cs"/>
              </a:rPr>
              <a:t>oes</a:t>
            </a:r>
            <a:r>
              <a:rPr lang="pt-BR" sz="1200" kern="1200" baseline="0" dirty="0" smtClean="0">
                <a:solidFill>
                  <a:schemeClr val="tx1"/>
                </a:solidFill>
                <a:effectLst/>
                <a:latin typeface="+mn-lt"/>
                <a:ea typeface="+mn-ea"/>
                <a:cs typeface="+mn-cs"/>
              </a:rPr>
              <a:t> repetitivas, mas de uma maneira geral, busca-se encontrar os genes existentes as funções atreladas a eles por meio da codificação das proteínas e com isso ter informações biológicas. </a:t>
            </a:r>
          </a:p>
          <a:p>
            <a:r>
              <a:rPr lang="pt-BR" sz="1200" kern="1200" baseline="0" dirty="0" smtClean="0">
                <a:solidFill>
                  <a:schemeClr val="tx1"/>
                </a:solidFill>
                <a:effectLst/>
                <a:latin typeface="+mn-lt"/>
                <a:ea typeface="+mn-ea"/>
                <a:cs typeface="+mn-cs"/>
              </a:rPr>
              <a:t>.</a:t>
            </a:r>
          </a:p>
          <a:p>
            <a:r>
              <a:rPr lang="pt-BR" dirty="0" smtClean="0"/>
              <a:t>O processo de identificação dos genes em um genoma está diretamente atrelado as características da estrutura gênica do organismo de interesse,</a:t>
            </a:r>
            <a:r>
              <a:rPr lang="pt-BR" baseline="0" dirty="0" smtClean="0"/>
              <a:t> </a:t>
            </a:r>
            <a:endParaRPr lang="pt-BR" sz="1200" kern="1200" dirty="0" smtClean="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BC6B5903-F8F0-408A-B7EB-D7A583E3DFD6}" type="slidenum">
              <a:rPr lang="pt-BR" smtClean="0"/>
              <a:t>5</a:t>
            </a:fld>
            <a:endParaRPr lang="pt-BR"/>
          </a:p>
        </p:txBody>
      </p:sp>
    </p:spTree>
    <p:extLst>
      <p:ext uri="{BB962C8B-B14F-4D97-AF65-F5344CB8AC3E}">
        <p14:creationId xmlns:p14="http://schemas.microsoft.com/office/powerpoint/2010/main" val="281478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C6B5903-F8F0-408A-B7EB-D7A583E3DFD6}" type="slidenum">
              <a:rPr lang="pt-BR" smtClean="0"/>
              <a:t>6</a:t>
            </a:fld>
            <a:endParaRPr lang="pt-BR"/>
          </a:p>
        </p:txBody>
      </p:sp>
    </p:spTree>
    <p:extLst>
      <p:ext uri="{BB962C8B-B14F-4D97-AF65-F5344CB8AC3E}">
        <p14:creationId xmlns:p14="http://schemas.microsoft.com/office/powerpoint/2010/main" val="2814788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Ainda pode-se ter diferentes organizações de </a:t>
            </a:r>
            <a:r>
              <a:rPr lang="pt-BR" sz="1200" kern="1200" dirty="0" err="1" smtClean="0">
                <a:solidFill>
                  <a:schemeClr val="tx1"/>
                </a:solidFill>
                <a:effectLst/>
                <a:latin typeface="+mn-lt"/>
                <a:ea typeface="+mn-ea"/>
                <a:cs typeface="+mn-cs"/>
              </a:rPr>
              <a:t>éxons</a:t>
            </a:r>
            <a:r>
              <a:rPr lang="pt-BR" sz="1200" kern="1200" dirty="0" smtClean="0">
                <a:solidFill>
                  <a:schemeClr val="tx1"/>
                </a:solidFill>
                <a:effectLst/>
                <a:latin typeface="+mn-lt"/>
                <a:ea typeface="+mn-ea"/>
                <a:cs typeface="+mn-cs"/>
              </a:rPr>
              <a:t> em eucariotos por meio do </a:t>
            </a:r>
            <a:r>
              <a:rPr lang="pt-BR" sz="1200" kern="1200" dirty="0" err="1" smtClean="0">
                <a:solidFill>
                  <a:schemeClr val="tx1"/>
                </a:solidFill>
                <a:effectLst/>
                <a:latin typeface="+mn-lt"/>
                <a:ea typeface="+mn-ea"/>
                <a:cs typeface="+mn-cs"/>
              </a:rPr>
              <a:t>splicing</a:t>
            </a:r>
            <a:r>
              <a:rPr lang="pt-BR" sz="1200" kern="1200" dirty="0" smtClean="0">
                <a:solidFill>
                  <a:schemeClr val="tx1"/>
                </a:solidFill>
                <a:effectLst/>
                <a:latin typeface="+mn-lt"/>
                <a:ea typeface="+mn-ea"/>
                <a:cs typeface="+mn-cs"/>
              </a:rPr>
              <a:t> alternativo.</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Então, a organização da</a:t>
            </a:r>
            <a:r>
              <a:rPr lang="pt-BR" baseline="0" dirty="0" smtClean="0"/>
              <a:t> estrutura dos genes é muito importante, pois, de tal forma que </a:t>
            </a:r>
            <a:r>
              <a:rPr lang="pt-BR" dirty="0" smtClean="0"/>
              <a:t>os algoritmos desenvolvidos para predição de genes em eucariotos não são aplicáveis para procariotos, e vice-versa.</a:t>
            </a:r>
            <a:endParaRPr lang="pt-BR" sz="1200" kern="1200" dirty="0" smtClean="0">
              <a:solidFill>
                <a:schemeClr val="tx1"/>
              </a:solidFill>
              <a:effectLst/>
              <a:latin typeface="+mn-lt"/>
              <a:ea typeface="+mn-ea"/>
              <a:cs typeface="+mn-cs"/>
            </a:endParaRPr>
          </a:p>
          <a:p>
            <a:endParaRPr lang="pt-BR" sz="1200" kern="1200" dirty="0" smtClean="0">
              <a:solidFill>
                <a:schemeClr val="tx1"/>
              </a:solidFill>
              <a:effectLst/>
              <a:latin typeface="+mn-lt"/>
              <a:ea typeface="+mn-ea"/>
              <a:cs typeface="+mn-cs"/>
            </a:endParaRPr>
          </a:p>
          <a:p>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BC6B5903-F8F0-408A-B7EB-D7A583E3DFD6}" type="slidenum">
              <a:rPr lang="pt-BR" smtClean="0"/>
              <a:t>7</a:t>
            </a:fld>
            <a:endParaRPr lang="pt-BR"/>
          </a:p>
        </p:txBody>
      </p:sp>
    </p:spTree>
    <p:extLst>
      <p:ext uri="{BB962C8B-B14F-4D97-AF65-F5344CB8AC3E}">
        <p14:creationId xmlns:p14="http://schemas.microsoft.com/office/powerpoint/2010/main" val="2814788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O primeiro passo para uma boa anotação é determinar se a montagem do genoma foi realizada de maneira correta, obedecendo todas as estatísticas e parâmetros de avaliação, como a avaliação da completude do genoma, a cobertura, a contiguidade (como o N50) e assim por diante. A maioria dos genomas atuais são montagens de 'rascunho padrão', o que significa que atendem aos padrões mínimos para envio a bancos de dados públicos. No entanto, uma montagem de 'rascunho de alta qualidade' é um alvo muito melhor para anotação, pois está pelo menos 90% concluída.</a:t>
            </a:r>
            <a:endParaRPr lang="pt-BR" dirty="0"/>
          </a:p>
        </p:txBody>
      </p:sp>
      <p:sp>
        <p:nvSpPr>
          <p:cNvPr id="4" name="Espaço Reservado para Número de Slide 3"/>
          <p:cNvSpPr>
            <a:spLocks noGrp="1"/>
          </p:cNvSpPr>
          <p:nvPr>
            <p:ph type="sldNum" sz="quarter" idx="10"/>
          </p:nvPr>
        </p:nvSpPr>
        <p:spPr/>
        <p:txBody>
          <a:bodyPr/>
          <a:lstStyle/>
          <a:p>
            <a:fld id="{BC6B5903-F8F0-408A-B7EB-D7A583E3DFD6}" type="slidenum">
              <a:rPr lang="pt-BR" smtClean="0"/>
              <a:t>8</a:t>
            </a:fld>
            <a:endParaRPr lang="pt-BR"/>
          </a:p>
        </p:txBody>
      </p:sp>
    </p:spTree>
    <p:extLst>
      <p:ext uri="{BB962C8B-B14F-4D97-AF65-F5344CB8AC3E}">
        <p14:creationId xmlns:p14="http://schemas.microsoft.com/office/powerpoint/2010/main" val="3968109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Busca-se anotar os elementos</a:t>
            </a:r>
            <a:r>
              <a:rPr lang="pt-BR" sz="1200" kern="1200" baseline="0" dirty="0" smtClean="0">
                <a:solidFill>
                  <a:schemeClr val="tx1"/>
                </a:solidFill>
                <a:effectLst/>
                <a:latin typeface="+mn-lt"/>
                <a:ea typeface="+mn-ea"/>
                <a:cs typeface="+mn-cs"/>
              </a:rPr>
              <a:t> </a:t>
            </a:r>
            <a:r>
              <a:rPr lang="pt-BR" sz="1200" kern="1200" baseline="0" dirty="0" err="1" smtClean="0">
                <a:solidFill>
                  <a:schemeClr val="tx1"/>
                </a:solidFill>
                <a:effectLst/>
                <a:latin typeface="+mn-lt"/>
                <a:ea typeface="+mn-ea"/>
                <a:cs typeface="+mn-cs"/>
              </a:rPr>
              <a:t>genômicos</a:t>
            </a:r>
            <a:r>
              <a:rPr lang="pt-BR" sz="1200" kern="1200" baseline="0" dirty="0" smtClean="0">
                <a:solidFill>
                  <a:schemeClr val="tx1"/>
                </a:solidFill>
                <a:effectLst/>
                <a:latin typeface="+mn-lt"/>
                <a:ea typeface="+mn-ea"/>
                <a:cs typeface="+mn-cs"/>
              </a:rPr>
              <a:t>, Anotar as proteínas e </a:t>
            </a:r>
            <a:r>
              <a:rPr lang="pt-BR" dirty="0" smtClean="0"/>
              <a:t>Funções desempenhadas pelos produtos daquele</a:t>
            </a:r>
            <a:r>
              <a:rPr lang="pt-BR" baseline="0" dirty="0" smtClean="0"/>
              <a:t> genoma, com determinação de metabolismo e assim por diante. </a:t>
            </a:r>
            <a:endParaRPr lang="pt-BR" dirty="0" smtClean="0"/>
          </a:p>
          <a:p>
            <a:endParaRPr lang="pt-BR" sz="1200" kern="1200" dirty="0" smtClean="0">
              <a:solidFill>
                <a:schemeClr val="tx1"/>
              </a:solidFill>
              <a:effectLst/>
              <a:latin typeface="+mn-lt"/>
              <a:ea typeface="+mn-ea"/>
              <a:cs typeface="+mn-cs"/>
            </a:endParaRPr>
          </a:p>
          <a:p>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BC6B5903-F8F0-408A-B7EB-D7A583E3DFD6}" type="slidenum">
              <a:rPr lang="pt-BR" smtClean="0"/>
              <a:t>10</a:t>
            </a:fld>
            <a:endParaRPr lang="pt-BR"/>
          </a:p>
        </p:txBody>
      </p:sp>
    </p:spTree>
    <p:extLst>
      <p:ext uri="{BB962C8B-B14F-4D97-AF65-F5344CB8AC3E}">
        <p14:creationId xmlns:p14="http://schemas.microsoft.com/office/powerpoint/2010/main" val="2814788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É a primeira etapa</a:t>
            </a:r>
            <a:r>
              <a:rPr lang="pt-BR" baseline="0" dirty="0" smtClean="0"/>
              <a:t> da anotação. Nessa etapa você tem o seu genoma e vai utilizar os anotadores para responder a pergunta? Onde. Onde estão os elementos </a:t>
            </a:r>
            <a:r>
              <a:rPr lang="pt-BR" baseline="0" dirty="0" err="1" smtClean="0"/>
              <a:t>genômicos</a:t>
            </a:r>
            <a:r>
              <a:rPr lang="pt-BR" baseline="0" dirty="0" smtClean="0"/>
              <a:t> desse genoma? Então, é nessa fase que se realiza a anotação estrutural do genoma. </a:t>
            </a:r>
            <a:r>
              <a:rPr lang="pt-BR" sz="1200" kern="1200" dirty="0" smtClean="0">
                <a:solidFill>
                  <a:schemeClr val="tx1"/>
                </a:solidFill>
                <a:effectLst/>
                <a:latin typeface="+mn-lt"/>
                <a:ea typeface="+mn-ea"/>
                <a:cs typeface="+mn-cs"/>
              </a:rPr>
              <a:t>A ideia é realmente mapear o genoma e estabelecer marcos e pontos de referência que podem ser facilmente reconhecidos nesse genoma.</a:t>
            </a:r>
          </a:p>
          <a:p>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Erros no sequenciamento ou montagem o</a:t>
            </a:r>
            <a:endParaRPr lang="pt-BR" dirty="0" smtClean="0"/>
          </a:p>
          <a:p>
            <a:endParaRPr lang="pt-BR" sz="1200" kern="1200" dirty="0" smtClean="0">
              <a:solidFill>
                <a:schemeClr val="tx1"/>
              </a:solidFill>
              <a:effectLst/>
              <a:latin typeface="+mn-lt"/>
              <a:ea typeface="+mn-ea"/>
              <a:cs typeface="+mn-cs"/>
            </a:endParaRPr>
          </a:p>
          <a:p>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BC6B5903-F8F0-408A-B7EB-D7A583E3DFD6}" type="slidenum">
              <a:rPr lang="pt-BR" smtClean="0"/>
              <a:t>12</a:t>
            </a:fld>
            <a:endParaRPr lang="pt-BR"/>
          </a:p>
        </p:txBody>
      </p:sp>
    </p:spTree>
    <p:extLst>
      <p:ext uri="{BB962C8B-B14F-4D97-AF65-F5344CB8AC3E}">
        <p14:creationId xmlns:p14="http://schemas.microsoft.com/office/powerpoint/2010/main" val="2814788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525AC33-BBED-48E3-9406-606A7A195A29}" type="datetimeFigureOut">
              <a:rPr lang="pt-BR" smtClean="0"/>
              <a:t>09/10/2019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2B7D327-3301-4348-9F81-BDBC16661709}" type="slidenum">
              <a:rPr lang="pt-BR" smtClean="0"/>
              <a:t>‹nº›</a:t>
            </a:fld>
            <a:endParaRPr lang="pt-BR"/>
          </a:p>
        </p:txBody>
      </p:sp>
    </p:spTree>
    <p:extLst>
      <p:ext uri="{BB962C8B-B14F-4D97-AF65-F5344CB8AC3E}">
        <p14:creationId xmlns:p14="http://schemas.microsoft.com/office/powerpoint/2010/main" val="352553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525AC33-BBED-48E3-9406-606A7A195A29}" type="datetimeFigureOut">
              <a:rPr lang="pt-BR" smtClean="0"/>
              <a:t>09/10/2019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2B7D327-3301-4348-9F81-BDBC16661709}" type="slidenum">
              <a:rPr lang="pt-BR" smtClean="0"/>
              <a:t>‹nº›</a:t>
            </a:fld>
            <a:endParaRPr lang="pt-BR"/>
          </a:p>
        </p:txBody>
      </p:sp>
    </p:spTree>
    <p:extLst>
      <p:ext uri="{BB962C8B-B14F-4D97-AF65-F5344CB8AC3E}">
        <p14:creationId xmlns:p14="http://schemas.microsoft.com/office/powerpoint/2010/main" val="257227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525AC33-BBED-48E3-9406-606A7A195A29}" type="datetimeFigureOut">
              <a:rPr lang="pt-BR" smtClean="0"/>
              <a:t>09/10/2019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2B7D327-3301-4348-9F81-BDBC16661709}" type="slidenum">
              <a:rPr lang="pt-BR" smtClean="0"/>
              <a:t>‹nº›</a:t>
            </a:fld>
            <a:endParaRPr lang="pt-BR"/>
          </a:p>
        </p:txBody>
      </p:sp>
    </p:spTree>
    <p:extLst>
      <p:ext uri="{BB962C8B-B14F-4D97-AF65-F5344CB8AC3E}">
        <p14:creationId xmlns:p14="http://schemas.microsoft.com/office/powerpoint/2010/main" val="94938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525AC33-BBED-48E3-9406-606A7A195A29}" type="datetimeFigureOut">
              <a:rPr lang="pt-BR" smtClean="0"/>
              <a:t>09/10/2019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2B7D327-3301-4348-9F81-BDBC16661709}" type="slidenum">
              <a:rPr lang="pt-BR" smtClean="0"/>
              <a:t>‹nº›</a:t>
            </a:fld>
            <a:endParaRPr lang="pt-BR"/>
          </a:p>
        </p:txBody>
      </p:sp>
    </p:spTree>
    <p:extLst>
      <p:ext uri="{BB962C8B-B14F-4D97-AF65-F5344CB8AC3E}">
        <p14:creationId xmlns:p14="http://schemas.microsoft.com/office/powerpoint/2010/main" val="3444125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0525AC33-BBED-48E3-9406-606A7A195A29}" type="datetimeFigureOut">
              <a:rPr lang="pt-BR" smtClean="0"/>
              <a:t>09/10/2019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2B7D327-3301-4348-9F81-BDBC16661709}" type="slidenum">
              <a:rPr lang="pt-BR" smtClean="0"/>
              <a:t>‹nº›</a:t>
            </a:fld>
            <a:endParaRPr lang="pt-BR"/>
          </a:p>
        </p:txBody>
      </p:sp>
    </p:spTree>
    <p:extLst>
      <p:ext uri="{BB962C8B-B14F-4D97-AF65-F5344CB8AC3E}">
        <p14:creationId xmlns:p14="http://schemas.microsoft.com/office/powerpoint/2010/main" val="4070422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525AC33-BBED-48E3-9406-606A7A195A29}" type="datetimeFigureOut">
              <a:rPr lang="pt-BR" smtClean="0"/>
              <a:t>09/10/2019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2B7D327-3301-4348-9F81-BDBC16661709}" type="slidenum">
              <a:rPr lang="pt-BR" smtClean="0"/>
              <a:t>‹nº›</a:t>
            </a:fld>
            <a:endParaRPr lang="pt-BR"/>
          </a:p>
        </p:txBody>
      </p:sp>
    </p:spTree>
    <p:extLst>
      <p:ext uri="{BB962C8B-B14F-4D97-AF65-F5344CB8AC3E}">
        <p14:creationId xmlns:p14="http://schemas.microsoft.com/office/powerpoint/2010/main" val="3760691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525AC33-BBED-48E3-9406-606A7A195A29}" type="datetimeFigureOut">
              <a:rPr lang="pt-BR" smtClean="0"/>
              <a:t>09/10/2019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2B7D327-3301-4348-9F81-BDBC16661709}" type="slidenum">
              <a:rPr lang="pt-BR" smtClean="0"/>
              <a:t>‹nº›</a:t>
            </a:fld>
            <a:endParaRPr lang="pt-BR"/>
          </a:p>
        </p:txBody>
      </p:sp>
    </p:spTree>
    <p:extLst>
      <p:ext uri="{BB962C8B-B14F-4D97-AF65-F5344CB8AC3E}">
        <p14:creationId xmlns:p14="http://schemas.microsoft.com/office/powerpoint/2010/main" val="3437597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0525AC33-BBED-48E3-9406-606A7A195A29}" type="datetimeFigureOut">
              <a:rPr lang="pt-BR" smtClean="0"/>
              <a:t>09/10/2019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2B7D327-3301-4348-9F81-BDBC16661709}" type="slidenum">
              <a:rPr lang="pt-BR" smtClean="0"/>
              <a:t>‹nº›</a:t>
            </a:fld>
            <a:endParaRPr lang="pt-BR"/>
          </a:p>
        </p:txBody>
      </p:sp>
    </p:spTree>
    <p:extLst>
      <p:ext uri="{BB962C8B-B14F-4D97-AF65-F5344CB8AC3E}">
        <p14:creationId xmlns:p14="http://schemas.microsoft.com/office/powerpoint/2010/main" val="3429611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525AC33-BBED-48E3-9406-606A7A195A29}" type="datetimeFigureOut">
              <a:rPr lang="pt-BR" smtClean="0"/>
              <a:t>09/10/2019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2B7D327-3301-4348-9F81-BDBC16661709}" type="slidenum">
              <a:rPr lang="pt-BR" smtClean="0"/>
              <a:t>‹nº›</a:t>
            </a:fld>
            <a:endParaRPr lang="pt-BR"/>
          </a:p>
        </p:txBody>
      </p:sp>
    </p:spTree>
    <p:extLst>
      <p:ext uri="{BB962C8B-B14F-4D97-AF65-F5344CB8AC3E}">
        <p14:creationId xmlns:p14="http://schemas.microsoft.com/office/powerpoint/2010/main" val="382519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525AC33-BBED-48E3-9406-606A7A195A29}" type="datetimeFigureOut">
              <a:rPr lang="pt-BR" smtClean="0"/>
              <a:t>09/10/2019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2B7D327-3301-4348-9F81-BDBC16661709}" type="slidenum">
              <a:rPr lang="pt-BR" smtClean="0"/>
              <a:t>‹nº›</a:t>
            </a:fld>
            <a:endParaRPr lang="pt-BR"/>
          </a:p>
        </p:txBody>
      </p:sp>
    </p:spTree>
    <p:extLst>
      <p:ext uri="{BB962C8B-B14F-4D97-AF65-F5344CB8AC3E}">
        <p14:creationId xmlns:p14="http://schemas.microsoft.com/office/powerpoint/2010/main" val="2023407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525AC33-BBED-48E3-9406-606A7A195A29}" type="datetimeFigureOut">
              <a:rPr lang="pt-BR" smtClean="0"/>
              <a:t>09/10/2019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2B7D327-3301-4348-9F81-BDBC16661709}" type="slidenum">
              <a:rPr lang="pt-BR" smtClean="0"/>
              <a:t>‹nº›</a:t>
            </a:fld>
            <a:endParaRPr lang="pt-BR"/>
          </a:p>
        </p:txBody>
      </p:sp>
    </p:spTree>
    <p:extLst>
      <p:ext uri="{BB962C8B-B14F-4D97-AF65-F5344CB8AC3E}">
        <p14:creationId xmlns:p14="http://schemas.microsoft.com/office/powerpoint/2010/main" val="1072786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25AC33-BBED-48E3-9406-606A7A195A29}" type="datetimeFigureOut">
              <a:rPr lang="pt-BR" smtClean="0"/>
              <a:t>09/10/2019</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7D327-3301-4348-9F81-BDBC16661709}" type="slidenum">
              <a:rPr lang="pt-BR" smtClean="0"/>
              <a:t>‹nº›</a:t>
            </a:fld>
            <a:endParaRPr lang="pt-BR"/>
          </a:p>
        </p:txBody>
      </p:sp>
    </p:spTree>
    <p:extLst>
      <p:ext uri="{BB962C8B-B14F-4D97-AF65-F5344CB8AC3E}">
        <p14:creationId xmlns:p14="http://schemas.microsoft.com/office/powerpoint/2010/main" val="2266756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hyperlink" Target="https://www.ncbi.nlm.nih.gov/pmc/articles/PMC5712117/" TargetMode="External"/><Relationship Id="rId3" Type="http://schemas.openxmlformats.org/officeDocument/2006/relationships/hyperlink" Target="http://labbioinfo.ufpel.edu.br/bioinfo2017/fred/aula_8-anotacao_de_genomas.pdf" TargetMode="External"/><Relationship Id="rId7" Type="http://schemas.openxmlformats.org/officeDocument/2006/relationships/hyperlink" Target="https://pt.wikipedia.org/wiki/Ontologia_gen%C3%A9tica" TargetMode="External"/><Relationship Id="rId2" Type="http://schemas.openxmlformats.org/officeDocument/2006/relationships/hyperlink" Target="http://labbioinfo.ufpel.edu.br/aulas_2016/Cap%EDtulo%205.pdf" TargetMode="External"/><Relationship Id="rId1" Type="http://schemas.openxmlformats.org/officeDocument/2006/relationships/slideLayout" Target="../slideLayouts/slideLayout1.xml"/><Relationship Id="rId6" Type="http://schemas.openxmlformats.org/officeDocument/2006/relationships/hyperlink" Target="https://www.ncbi.nlm.nih.gov/pmc/articles/PMC514112/" TargetMode="External"/><Relationship Id="rId5" Type="http://schemas.openxmlformats.org/officeDocument/2006/relationships/hyperlink" Target="https://www.genome.jp/kegg-bin/show_pathway?hsa04020" TargetMode="External"/><Relationship Id="rId10" Type="http://schemas.openxmlformats.org/officeDocument/2006/relationships/hyperlink" Target="https://pt.slideshare.net/edivaldojunior988/aplicao-de-rna-seq-em-biologia-molecular" TargetMode="External"/><Relationship Id="rId4" Type="http://schemas.openxmlformats.org/officeDocument/2006/relationships/hyperlink" Target="http://docs.blast2go.com/user-manual/analysis-menu/fisher's-exact-test/" TargetMode="External"/><Relationship Id="rId9" Type="http://schemas.openxmlformats.org/officeDocument/2006/relationships/hyperlink" Target="https://www.slideshare.net/arundhatimehta50/next-generation-sequencing-7668716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040607"/>
            <a:ext cx="9144000" cy="2387600"/>
          </a:xfrm>
        </p:spPr>
        <p:txBody>
          <a:bodyPr/>
          <a:lstStyle/>
          <a:p>
            <a:r>
              <a:rPr lang="pt-BR" sz="7200" dirty="0">
                <a:solidFill>
                  <a:srgbClr val="90C226">
                    <a:lumMod val="50000"/>
                  </a:srgbClr>
                </a:solidFill>
                <a:latin typeface="Trebuchet MS" panose="020B0603020202020204"/>
              </a:rPr>
              <a:t>Anotação estrutural e funcional de genomas</a:t>
            </a:r>
            <a:endParaRPr lang="pt-BR" dirty="0">
              <a:solidFill>
                <a:srgbClr val="008000"/>
              </a:solidFill>
            </a:endParaRPr>
          </a:p>
        </p:txBody>
      </p:sp>
      <p:sp>
        <p:nvSpPr>
          <p:cNvPr id="3" name="Subtítulo 2"/>
          <p:cNvSpPr>
            <a:spLocks noGrp="1"/>
          </p:cNvSpPr>
          <p:nvPr>
            <p:ph type="subTitle" idx="1"/>
          </p:nvPr>
        </p:nvSpPr>
        <p:spPr>
          <a:xfrm>
            <a:off x="1502898" y="4126706"/>
            <a:ext cx="9144000" cy="2146300"/>
          </a:xfrm>
        </p:spPr>
        <p:txBody>
          <a:bodyPr>
            <a:normAutofit/>
          </a:bodyPr>
          <a:lstStyle/>
          <a:p>
            <a:r>
              <a:rPr lang="pt-BR" dirty="0" smtClean="0">
                <a:latin typeface="Trebuchet MS" panose="020B0603020202020204" pitchFamily="34" charset="0"/>
              </a:rPr>
              <a:t>Disciplina: Bioinformática e Genômica</a:t>
            </a:r>
          </a:p>
          <a:p>
            <a:r>
              <a:rPr lang="pt-BR" dirty="0" smtClean="0">
                <a:latin typeface="Trebuchet MS" panose="020B0603020202020204" pitchFamily="34" charset="0"/>
              </a:rPr>
              <a:t>Prof.: Diego Mauricio </a:t>
            </a:r>
            <a:r>
              <a:rPr lang="pt-BR" dirty="0" err="1" smtClean="0">
                <a:latin typeface="Trebuchet MS" panose="020B0603020202020204" pitchFamily="34" charset="0"/>
              </a:rPr>
              <a:t>Riano</a:t>
            </a:r>
            <a:r>
              <a:rPr lang="pt-BR" dirty="0" smtClean="0">
                <a:latin typeface="Trebuchet MS" panose="020B0603020202020204" pitchFamily="34" charset="0"/>
              </a:rPr>
              <a:t> </a:t>
            </a:r>
            <a:r>
              <a:rPr lang="pt-BR" dirty="0" err="1" smtClean="0">
                <a:latin typeface="Trebuchet MS" panose="020B0603020202020204" pitchFamily="34" charset="0"/>
              </a:rPr>
              <a:t>Pachon</a:t>
            </a:r>
            <a:endParaRPr lang="pt-BR" dirty="0" smtClean="0">
              <a:latin typeface="Trebuchet MS" panose="020B0603020202020204" pitchFamily="34" charset="0"/>
            </a:endParaRPr>
          </a:p>
          <a:p>
            <a:endParaRPr lang="pt-BR" dirty="0" smtClean="0">
              <a:latin typeface="Trebuchet MS" panose="020B0603020202020204" pitchFamily="34" charset="0"/>
            </a:endParaRPr>
          </a:p>
          <a:p>
            <a:r>
              <a:rPr lang="pt-BR" sz="2000" dirty="0" smtClean="0">
                <a:latin typeface="Trebuchet MS" panose="020B0603020202020204" pitchFamily="34" charset="0"/>
              </a:rPr>
              <a:t>Jéssica A. </a:t>
            </a:r>
            <a:r>
              <a:rPr lang="pt-BR" sz="2000" dirty="0" err="1" smtClean="0">
                <a:latin typeface="Trebuchet MS" panose="020B0603020202020204" pitchFamily="34" charset="0"/>
              </a:rPr>
              <a:t>Mandro</a:t>
            </a:r>
            <a:endParaRPr lang="pt-BR" sz="2000" dirty="0" smtClean="0">
              <a:latin typeface="Trebuchet MS" panose="020B0603020202020204" pitchFamily="34" charset="0"/>
            </a:endParaRPr>
          </a:p>
          <a:p>
            <a:r>
              <a:rPr lang="pt-BR" sz="2000" dirty="0" smtClean="0">
                <a:latin typeface="Trebuchet MS" panose="020B0603020202020204" pitchFamily="34" charset="0"/>
              </a:rPr>
              <a:t>Verusca Semmler Rossi</a:t>
            </a:r>
          </a:p>
          <a:p>
            <a:pPr algn="l"/>
            <a:endParaRPr lang="pt-BR" dirty="0">
              <a:latin typeface="Trebuchet MS" panose="020B0603020202020204" pitchFamily="34" charset="0"/>
            </a:endParaRPr>
          </a:p>
        </p:txBody>
      </p:sp>
      <p:grpSp>
        <p:nvGrpSpPr>
          <p:cNvPr id="11" name="Grupo 10"/>
          <p:cNvGrpSpPr/>
          <p:nvPr/>
        </p:nvGrpSpPr>
        <p:grpSpPr>
          <a:xfrm>
            <a:off x="3568700" y="36195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pic>
        <p:nvPicPr>
          <p:cNvPr id="9" name="Image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00" y="128589"/>
            <a:ext cx="1193800" cy="1193800"/>
          </a:xfrm>
          <a:prstGeom prst="rect">
            <a:avLst/>
          </a:prstGeom>
        </p:spPr>
      </p:pic>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3846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4833" y="1301931"/>
            <a:ext cx="11677337" cy="4529243"/>
          </a:xfrm>
        </p:spPr>
        <p:txBody>
          <a:bodyPr>
            <a:noAutofit/>
          </a:bodyPr>
          <a:lstStyle/>
          <a:p>
            <a:pPr marL="342900" indent="-342900" algn="l">
              <a:buFont typeface="Wingdings" pitchFamily="2" charset="2"/>
              <a:buChar char="Ø"/>
            </a:pPr>
            <a:r>
              <a:rPr lang="pt-BR" b="1" dirty="0">
                <a:solidFill>
                  <a:srgbClr val="008000"/>
                </a:solidFill>
                <a:cs typeface="Arial" pitchFamily="34" charset="0"/>
              </a:rPr>
              <a:t>A anotação pode ser dividida em três </a:t>
            </a:r>
            <a:r>
              <a:rPr lang="pt-BR" b="1" dirty="0" smtClean="0">
                <a:solidFill>
                  <a:srgbClr val="008000"/>
                </a:solidFill>
                <a:cs typeface="Arial" pitchFamily="34" charset="0"/>
              </a:rPr>
              <a:t>categorias</a:t>
            </a:r>
          </a:p>
          <a:p>
            <a:pPr algn="l"/>
            <a:r>
              <a:rPr lang="pt-BR" b="1" dirty="0" smtClean="0">
                <a:solidFill>
                  <a:srgbClr val="008000"/>
                </a:solidFill>
                <a:cs typeface="Arial" pitchFamily="34" charset="0"/>
              </a:rPr>
              <a:t> </a:t>
            </a:r>
            <a:r>
              <a:rPr lang="pt-BR" b="1" dirty="0">
                <a:solidFill>
                  <a:srgbClr val="008000"/>
                </a:solidFill>
                <a:cs typeface="Arial" pitchFamily="34" charset="0"/>
              </a:rPr>
              <a:t>básicas</a:t>
            </a:r>
            <a:r>
              <a:rPr lang="pt-BR" b="1" dirty="0" smtClean="0">
                <a:solidFill>
                  <a:srgbClr val="008000"/>
                </a:solidFill>
                <a:cs typeface="Arial" pitchFamily="34" charset="0"/>
              </a:rPr>
              <a:t>:</a:t>
            </a:r>
          </a:p>
          <a:p>
            <a:pPr algn="l"/>
            <a:endParaRPr lang="pt-BR" b="1" dirty="0">
              <a:solidFill>
                <a:srgbClr val="008000"/>
              </a:solidFill>
              <a:cs typeface="Arial" pitchFamily="34" charset="0"/>
            </a:endParaRPr>
          </a:p>
          <a:p>
            <a:pPr marL="342900" indent="-342900" algn="l">
              <a:buFont typeface="Arial" pitchFamily="34" charset="0"/>
              <a:buChar char="•"/>
            </a:pPr>
            <a:r>
              <a:rPr lang="pt-BR" dirty="0">
                <a:cs typeface="Arial" pitchFamily="34" charset="0"/>
              </a:rPr>
              <a:t>Anotação em nível de nucleotídeo;</a:t>
            </a:r>
          </a:p>
          <a:p>
            <a:pPr algn="l"/>
            <a:endParaRPr lang="pt-BR" dirty="0">
              <a:cs typeface="Arial" pitchFamily="34" charset="0"/>
            </a:endParaRPr>
          </a:p>
          <a:p>
            <a:pPr marL="342900" indent="-342900" algn="l">
              <a:buFont typeface="Arial" pitchFamily="34" charset="0"/>
              <a:buChar char="•"/>
            </a:pPr>
            <a:r>
              <a:rPr lang="pt-BR" dirty="0">
                <a:cs typeface="Arial" pitchFamily="34" charset="0"/>
              </a:rPr>
              <a:t>Anotação em nível de proteína</a:t>
            </a:r>
            <a:r>
              <a:rPr lang="pt-BR" dirty="0" smtClean="0">
                <a:cs typeface="Arial" pitchFamily="34" charset="0"/>
              </a:rPr>
              <a:t>;</a:t>
            </a:r>
            <a:endParaRPr lang="pt-BR" dirty="0">
              <a:cs typeface="Arial" pitchFamily="34" charset="0"/>
            </a:endParaRPr>
          </a:p>
          <a:p>
            <a:pPr marL="342900" indent="-342900" algn="l">
              <a:buFont typeface="Arial" pitchFamily="34" charset="0"/>
              <a:buChar char="•"/>
            </a:pPr>
            <a:endParaRPr lang="pt-BR" dirty="0">
              <a:cs typeface="Arial" pitchFamily="34" charset="0"/>
            </a:endParaRPr>
          </a:p>
          <a:p>
            <a:pPr marL="342900" indent="-342900" algn="l">
              <a:buFont typeface="Arial" pitchFamily="34" charset="0"/>
              <a:buChar char="•"/>
            </a:pPr>
            <a:r>
              <a:rPr lang="pt-BR" dirty="0">
                <a:cs typeface="Arial" pitchFamily="34" charset="0"/>
              </a:rPr>
              <a:t>Anotação em nível de processo.</a:t>
            </a:r>
          </a:p>
          <a:p>
            <a:pPr marL="342900" indent="-342900" algn="l">
              <a:buFont typeface="Arial" pitchFamily="34" charset="0"/>
              <a:buChar char="•"/>
            </a:pPr>
            <a:endParaRPr lang="pt-BR" dirty="0">
              <a:cs typeface="Arial" pitchFamily="34" charset="0"/>
            </a:endParaRPr>
          </a:p>
        </p:txBody>
      </p:sp>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algn="l"/>
            <a:r>
              <a:rPr lang="pt-BR" sz="3600" dirty="0" smtClean="0">
                <a:latin typeface="Trebuchet MS" panose="020B0603020202020204" pitchFamily="34" charset="0"/>
              </a:rPr>
              <a:t>Anotação </a:t>
            </a:r>
            <a:r>
              <a:rPr lang="pt-BR" sz="3600" dirty="0" smtClean="0">
                <a:latin typeface="Trebuchet MS" panose="020B0603020202020204" pitchFamily="34" charset="0"/>
              </a:rPr>
              <a:t>de genomas</a:t>
            </a:r>
            <a:endParaRPr lang="pt-BR" sz="3600" dirty="0">
              <a:latin typeface="Trebuchet MS" panose="020B0603020202020204"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403" y="0"/>
            <a:ext cx="3946121" cy="640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232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040607"/>
            <a:ext cx="9144000" cy="2387600"/>
          </a:xfrm>
        </p:spPr>
        <p:txBody>
          <a:bodyPr/>
          <a:lstStyle/>
          <a:p>
            <a:r>
              <a:rPr lang="pt-BR" sz="7200" dirty="0">
                <a:solidFill>
                  <a:srgbClr val="90C226">
                    <a:lumMod val="50000"/>
                  </a:srgbClr>
                </a:solidFill>
                <a:latin typeface="Trebuchet MS" panose="020B0603020202020204"/>
              </a:rPr>
              <a:t>Anotação </a:t>
            </a:r>
            <a:r>
              <a:rPr lang="pt-BR" sz="7200" dirty="0" smtClean="0">
                <a:solidFill>
                  <a:srgbClr val="90C226">
                    <a:lumMod val="50000"/>
                  </a:srgbClr>
                </a:solidFill>
                <a:latin typeface="Trebuchet MS" panose="020B0603020202020204"/>
              </a:rPr>
              <a:t>estrutural  </a:t>
            </a:r>
            <a:r>
              <a:rPr lang="pt-BR" sz="7200" dirty="0">
                <a:solidFill>
                  <a:srgbClr val="90C226">
                    <a:lumMod val="50000"/>
                  </a:srgbClr>
                </a:solidFill>
                <a:latin typeface="Trebuchet MS" panose="020B0603020202020204"/>
              </a:rPr>
              <a:t>de genomas</a:t>
            </a:r>
            <a:endParaRPr lang="pt-BR" dirty="0">
              <a:solidFill>
                <a:srgbClr val="008000"/>
              </a:solidFill>
            </a:endParaRPr>
          </a:p>
        </p:txBody>
      </p:sp>
      <p:grpSp>
        <p:nvGrpSpPr>
          <p:cNvPr id="11" name="Grupo 10"/>
          <p:cNvGrpSpPr/>
          <p:nvPr/>
        </p:nvGrpSpPr>
        <p:grpSpPr>
          <a:xfrm>
            <a:off x="3568700" y="36195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62455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4833" y="1301931"/>
            <a:ext cx="6955285" cy="4529243"/>
          </a:xfrm>
        </p:spPr>
        <p:txBody>
          <a:bodyPr>
            <a:noAutofit/>
          </a:bodyPr>
          <a:lstStyle/>
          <a:p>
            <a:pPr marL="342900" indent="-342900" algn="l">
              <a:buFont typeface="Wingdings" pitchFamily="2" charset="2"/>
              <a:buChar char="Ø"/>
            </a:pPr>
            <a:r>
              <a:rPr lang="pt-BR" b="1" dirty="0" smtClean="0">
                <a:solidFill>
                  <a:srgbClr val="008000"/>
                </a:solidFill>
                <a:cs typeface="Arial" pitchFamily="34" charset="0"/>
              </a:rPr>
              <a:t>Anotação em nível de nucleotídeo</a:t>
            </a:r>
          </a:p>
          <a:p>
            <a:pPr algn="l"/>
            <a:endParaRPr lang="pt-BR" b="1" dirty="0">
              <a:solidFill>
                <a:srgbClr val="008000"/>
              </a:solidFill>
              <a:cs typeface="Arial" pitchFamily="34" charset="0"/>
            </a:endParaRPr>
          </a:p>
          <a:p>
            <a:pPr marL="342900" indent="-342900" algn="l">
              <a:buFont typeface="Arial" pitchFamily="34" charset="0"/>
              <a:buChar char="•"/>
            </a:pPr>
            <a:r>
              <a:rPr lang="pt-BR" dirty="0" smtClean="0">
                <a:cs typeface="Arial" pitchFamily="34" charset="0"/>
              </a:rPr>
              <a:t>Onde?</a:t>
            </a:r>
            <a:endParaRPr lang="pt-BR" dirty="0">
              <a:cs typeface="Arial" pitchFamily="34" charset="0"/>
            </a:endParaRPr>
          </a:p>
          <a:p>
            <a:pPr marL="342900" indent="-342900" algn="l">
              <a:buFont typeface="Arial" pitchFamily="34" charset="0"/>
              <a:buChar char="•"/>
            </a:pPr>
            <a:endParaRPr lang="pt-BR" dirty="0">
              <a:cs typeface="Arial" pitchFamily="34" charset="0"/>
            </a:endParaRPr>
          </a:p>
          <a:p>
            <a:pPr marL="800100" lvl="1" indent="-342900" algn="l">
              <a:buFont typeface="Arial" pitchFamily="34" charset="0"/>
              <a:buChar char="•"/>
            </a:pPr>
            <a:r>
              <a:rPr lang="pt-BR" sz="2200" dirty="0">
                <a:cs typeface="Arial" pitchFamily="34" charset="0"/>
              </a:rPr>
              <a:t>Elementos </a:t>
            </a:r>
            <a:r>
              <a:rPr lang="pt-BR" sz="2200" dirty="0" err="1">
                <a:cs typeface="Arial" pitchFamily="34" charset="0"/>
              </a:rPr>
              <a:t>genômicos</a:t>
            </a:r>
            <a:r>
              <a:rPr lang="pt-BR" sz="2200" dirty="0">
                <a:cs typeface="Arial" pitchFamily="34" charset="0"/>
              </a:rPr>
              <a:t> no genoma</a:t>
            </a:r>
          </a:p>
          <a:p>
            <a:pPr marL="342900" indent="-342900" algn="l">
              <a:buFont typeface="Arial" pitchFamily="34" charset="0"/>
              <a:buChar char="•"/>
            </a:pPr>
            <a:endParaRPr lang="pt-BR" sz="2200" dirty="0">
              <a:cs typeface="Arial" pitchFamily="34" charset="0"/>
            </a:endParaRPr>
          </a:p>
          <a:p>
            <a:pPr marL="1257300" lvl="2" indent="-342900" algn="just">
              <a:buFont typeface="Arial" pitchFamily="34" charset="0"/>
              <a:buChar char="•"/>
            </a:pPr>
            <a:r>
              <a:rPr lang="pt-BR" sz="2200" dirty="0">
                <a:cs typeface="Arial" pitchFamily="34" charset="0"/>
              </a:rPr>
              <a:t>Genes, </a:t>
            </a:r>
            <a:r>
              <a:rPr lang="pt-BR" sz="2200" dirty="0" err="1">
                <a:cs typeface="Arial" pitchFamily="34" charset="0"/>
              </a:rPr>
              <a:t>rRNAs</a:t>
            </a:r>
            <a:r>
              <a:rPr lang="pt-BR" sz="2200" dirty="0">
                <a:cs typeface="Arial" pitchFamily="34" charset="0"/>
              </a:rPr>
              <a:t>, </a:t>
            </a:r>
            <a:r>
              <a:rPr lang="pt-BR" sz="2200" dirty="0" err="1">
                <a:cs typeface="Arial" pitchFamily="34" charset="0"/>
              </a:rPr>
              <a:t>tRNAs</a:t>
            </a:r>
            <a:r>
              <a:rPr lang="pt-BR" sz="2200" dirty="0">
                <a:cs typeface="Arial" pitchFamily="34" charset="0"/>
              </a:rPr>
              <a:t>, regiões não-</a:t>
            </a:r>
            <a:r>
              <a:rPr lang="pt-BR" sz="2200" dirty="0" err="1">
                <a:cs typeface="Arial" pitchFamily="34" charset="0"/>
              </a:rPr>
              <a:t>codificantes</a:t>
            </a:r>
            <a:r>
              <a:rPr lang="pt-BR" sz="2200" dirty="0" smtClean="0">
                <a:cs typeface="Arial" pitchFamily="34" charset="0"/>
              </a:rPr>
              <a:t>, </a:t>
            </a:r>
            <a:r>
              <a:rPr lang="pt-BR" sz="2200" dirty="0">
                <a:cs typeface="Arial" pitchFamily="34" charset="0"/>
              </a:rPr>
              <a:t>elementos repetitivos, duplicações, regiões </a:t>
            </a:r>
            <a:r>
              <a:rPr lang="pt-BR" sz="2200" dirty="0" smtClean="0">
                <a:cs typeface="Arial" pitchFamily="34" charset="0"/>
              </a:rPr>
              <a:t>regulatórias.</a:t>
            </a:r>
            <a:endParaRPr lang="pt-BR" sz="2200" dirty="0">
              <a:cs typeface="Arial" pitchFamily="34" charset="0"/>
            </a:endParaRPr>
          </a:p>
        </p:txBody>
      </p:sp>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algn="l"/>
            <a:r>
              <a:rPr lang="pt-BR" sz="3600" dirty="0" smtClean="0">
                <a:latin typeface="Trebuchet MS" panose="020B0603020202020204" pitchFamily="34" charset="0"/>
              </a:rPr>
              <a:t>Anotação </a:t>
            </a:r>
            <a:r>
              <a:rPr lang="pt-BR" sz="3600" dirty="0" smtClean="0">
                <a:latin typeface="Trebuchet MS" panose="020B0603020202020204" pitchFamily="34" charset="0"/>
              </a:rPr>
              <a:t>estrutural de genomas</a:t>
            </a:r>
            <a:endParaRPr lang="pt-BR" sz="3600" dirty="0">
              <a:latin typeface="Trebuchet MS" panose="020B0603020202020204"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754" y="0"/>
            <a:ext cx="3946121" cy="640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tângulo 10"/>
          <p:cNvSpPr/>
          <p:nvPr/>
        </p:nvSpPr>
        <p:spPr>
          <a:xfrm>
            <a:off x="7905307" y="123551"/>
            <a:ext cx="3946121" cy="15841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966168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4833" y="1301931"/>
            <a:ext cx="6955285" cy="4529243"/>
          </a:xfrm>
        </p:spPr>
        <p:txBody>
          <a:bodyPr>
            <a:noAutofit/>
          </a:bodyPr>
          <a:lstStyle/>
          <a:p>
            <a:pPr marL="342900" indent="-342900" algn="l">
              <a:buFont typeface="Wingdings" pitchFamily="2" charset="2"/>
              <a:buChar char="Ø"/>
            </a:pPr>
            <a:r>
              <a:rPr lang="pt-BR" b="1" dirty="0" smtClean="0">
                <a:solidFill>
                  <a:srgbClr val="008000"/>
                </a:solidFill>
                <a:cs typeface="Arial" pitchFamily="34" charset="0"/>
              </a:rPr>
              <a:t>Genes</a:t>
            </a:r>
            <a:endParaRPr lang="pt-BR" b="1" dirty="0">
              <a:solidFill>
                <a:srgbClr val="008000"/>
              </a:solidFill>
              <a:cs typeface="Arial" pitchFamily="34" charset="0"/>
            </a:endParaRPr>
          </a:p>
          <a:p>
            <a:pPr algn="l"/>
            <a:endParaRPr lang="pt-BR" dirty="0">
              <a:cs typeface="Arial" pitchFamily="34" charset="0"/>
            </a:endParaRPr>
          </a:p>
        </p:txBody>
      </p:sp>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algn="l"/>
            <a:r>
              <a:rPr lang="pt-BR" sz="3600" dirty="0" smtClean="0">
                <a:latin typeface="Trebuchet MS" panose="020B0603020202020204" pitchFamily="34" charset="0"/>
              </a:rPr>
              <a:t>Anotação </a:t>
            </a:r>
            <a:r>
              <a:rPr lang="pt-BR" sz="3600" dirty="0" smtClean="0">
                <a:latin typeface="Trebuchet MS" panose="020B0603020202020204" pitchFamily="34" charset="0"/>
              </a:rPr>
              <a:t>estrutural de genomas</a:t>
            </a:r>
            <a:endParaRPr lang="pt-BR" sz="3600" dirty="0">
              <a:latin typeface="Trebuchet MS" panose="020B0603020202020204" pitchFamily="34"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154" y="868882"/>
            <a:ext cx="5301566" cy="547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072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4833" y="1301931"/>
            <a:ext cx="11587397" cy="4978948"/>
          </a:xfrm>
        </p:spPr>
        <p:txBody>
          <a:bodyPr>
            <a:noAutofit/>
          </a:bodyPr>
          <a:lstStyle/>
          <a:p>
            <a:pPr marL="342900" indent="-342900" algn="l">
              <a:buFont typeface="Wingdings" pitchFamily="2" charset="2"/>
              <a:buChar char="Ø"/>
            </a:pPr>
            <a:r>
              <a:rPr lang="pt-BR" b="1" dirty="0" smtClean="0">
                <a:solidFill>
                  <a:srgbClr val="008000"/>
                </a:solidFill>
                <a:cs typeface="Arial" pitchFamily="34" charset="0"/>
              </a:rPr>
              <a:t>Predição de genes</a:t>
            </a:r>
          </a:p>
          <a:p>
            <a:pPr marL="342900" indent="-342900" algn="l">
              <a:buFont typeface="Arial" pitchFamily="34" charset="0"/>
              <a:buChar char="•"/>
            </a:pPr>
            <a:endParaRPr lang="pt-BR" dirty="0">
              <a:cs typeface="Arial" pitchFamily="34" charset="0"/>
            </a:endParaRPr>
          </a:p>
          <a:p>
            <a:pPr algn="just"/>
            <a:r>
              <a:rPr lang="pt-BR" sz="2200" dirty="0">
                <a:cs typeface="Arial" pitchFamily="34" charset="0"/>
              </a:rPr>
              <a:t>De uma forma </a:t>
            </a:r>
            <a:r>
              <a:rPr lang="pt-BR" sz="2200" dirty="0" smtClean="0">
                <a:cs typeface="Arial" pitchFamily="34" charset="0"/>
              </a:rPr>
              <a:t>geral</a:t>
            </a:r>
            <a:r>
              <a:rPr lang="pt-BR" sz="2200" dirty="0">
                <a:cs typeface="Arial" pitchFamily="34" charset="0"/>
              </a:rPr>
              <a:t>, as fermentas para predição de genes irão se basear no conteúdo da </a:t>
            </a:r>
            <a:r>
              <a:rPr lang="pt-BR" sz="2200" dirty="0" smtClean="0">
                <a:cs typeface="Arial" pitchFamily="34" charset="0"/>
              </a:rPr>
              <a:t>sequência </a:t>
            </a:r>
            <a:r>
              <a:rPr lang="pt-BR" sz="2200" dirty="0">
                <a:cs typeface="Arial" pitchFamily="34" charset="0"/>
              </a:rPr>
              <a:t>e também na busca por padrões da sequência, como start e stop códons, sequências regulatórias, por exemplo, para a predição de genes.</a:t>
            </a:r>
          </a:p>
          <a:p>
            <a:pPr marL="342900" indent="-342900" algn="just">
              <a:buFont typeface="Arial" pitchFamily="34" charset="0"/>
              <a:buChar char="•"/>
            </a:pPr>
            <a:endParaRPr lang="pt-BR" sz="2200" dirty="0">
              <a:cs typeface="Arial" pitchFamily="34" charset="0"/>
            </a:endParaRPr>
          </a:p>
          <a:p>
            <a:pPr marL="342900" indent="-342900" algn="just">
              <a:buFont typeface="Wingdings" pitchFamily="2" charset="2"/>
              <a:buChar char="Ø"/>
            </a:pPr>
            <a:r>
              <a:rPr lang="pt-BR" sz="2200" b="1" dirty="0">
                <a:solidFill>
                  <a:srgbClr val="008000"/>
                </a:solidFill>
                <a:cs typeface="Arial" pitchFamily="34" charset="0"/>
              </a:rPr>
              <a:t>Há duas classes de métodos para predição computacional de genes:</a:t>
            </a:r>
          </a:p>
          <a:p>
            <a:pPr marL="342900" indent="-342900" algn="just">
              <a:buFont typeface="Arial" pitchFamily="34" charset="0"/>
              <a:buChar char="•"/>
            </a:pPr>
            <a:endParaRPr lang="pt-BR" sz="2200" dirty="0">
              <a:cs typeface="Arial" pitchFamily="34" charset="0"/>
            </a:endParaRPr>
          </a:p>
          <a:p>
            <a:pPr marL="800100" lvl="1" indent="-342900" algn="just">
              <a:buFont typeface="Arial" pitchFamily="34" charset="0"/>
              <a:buChar char="•"/>
            </a:pPr>
            <a:r>
              <a:rPr lang="pt-BR" sz="2200" dirty="0" smtClean="0">
                <a:cs typeface="Arial" pitchFamily="34" charset="0"/>
              </a:rPr>
              <a:t>Predição </a:t>
            </a:r>
            <a:r>
              <a:rPr lang="pt-BR" sz="2200" dirty="0">
                <a:cs typeface="Arial" pitchFamily="34" charset="0"/>
              </a:rPr>
              <a:t>por similaridade de </a:t>
            </a:r>
            <a:r>
              <a:rPr lang="pt-BR" sz="2200" dirty="0" smtClean="0">
                <a:cs typeface="Arial" pitchFamily="34" charset="0"/>
              </a:rPr>
              <a:t>sequência – comparação entre a sequência do genoma e sequências conhecidas e anotadas;</a:t>
            </a:r>
            <a:endParaRPr lang="pt-BR" sz="2200" dirty="0">
              <a:cs typeface="Arial" pitchFamily="34" charset="0"/>
            </a:endParaRPr>
          </a:p>
          <a:p>
            <a:pPr marL="800100" lvl="1" indent="-342900" algn="just">
              <a:buFont typeface="Arial" pitchFamily="34" charset="0"/>
              <a:buChar char="•"/>
            </a:pPr>
            <a:endParaRPr lang="pt-BR" sz="2200" dirty="0">
              <a:cs typeface="Arial" pitchFamily="34" charset="0"/>
            </a:endParaRPr>
          </a:p>
          <a:p>
            <a:pPr marL="800100" lvl="1" indent="-342900" algn="just">
              <a:buFont typeface="Arial" pitchFamily="34" charset="0"/>
              <a:buChar char="•"/>
            </a:pPr>
            <a:r>
              <a:rPr lang="pt-BR" sz="2200" dirty="0" smtClean="0">
                <a:cs typeface="Arial" pitchFamily="34" charset="0"/>
              </a:rPr>
              <a:t>Predição </a:t>
            </a:r>
            <a:r>
              <a:rPr lang="pt-BR" sz="2200" i="1" dirty="0" err="1">
                <a:cs typeface="Arial" pitchFamily="34" charset="0"/>
              </a:rPr>
              <a:t>ab</a:t>
            </a:r>
            <a:r>
              <a:rPr lang="pt-BR" sz="2200" i="1" dirty="0">
                <a:cs typeface="Arial" pitchFamily="34" charset="0"/>
              </a:rPr>
              <a:t> initio </a:t>
            </a:r>
            <a:r>
              <a:rPr lang="pt-BR" sz="2200" dirty="0">
                <a:cs typeface="Arial" pitchFamily="34" charset="0"/>
              </a:rPr>
              <a:t>(desde o início</a:t>
            </a:r>
            <a:r>
              <a:rPr lang="pt-BR" sz="2200" dirty="0" smtClean="0">
                <a:cs typeface="Arial" pitchFamily="34" charset="0"/>
              </a:rPr>
              <a:t>) – genes são encontrados com base nas características da sequência e em modelos estatísticos;</a:t>
            </a:r>
            <a:endParaRPr lang="pt-BR" sz="2200" dirty="0">
              <a:cs typeface="Arial" pitchFamily="34" charset="0"/>
            </a:endParaRPr>
          </a:p>
        </p:txBody>
      </p:sp>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algn="l"/>
            <a:r>
              <a:rPr lang="pt-BR" sz="3600" dirty="0" smtClean="0">
                <a:latin typeface="Trebuchet MS" panose="020B0603020202020204" pitchFamily="34" charset="0"/>
              </a:rPr>
              <a:t>Anotação </a:t>
            </a:r>
            <a:r>
              <a:rPr lang="pt-BR" sz="3600" dirty="0" smtClean="0">
                <a:latin typeface="Trebuchet MS" panose="020B0603020202020204" pitchFamily="34" charset="0"/>
              </a:rPr>
              <a:t>estrutural de genomas</a:t>
            </a:r>
            <a:endParaRPr lang="pt-BR" sz="3600" dirty="0">
              <a:latin typeface="Trebuchet MS" panose="020B0603020202020204" pitchFamily="34" charset="0"/>
            </a:endParaRPr>
          </a:p>
        </p:txBody>
      </p:sp>
    </p:spTree>
    <p:extLst>
      <p:ext uri="{BB962C8B-B14F-4D97-AF65-F5344CB8AC3E}">
        <p14:creationId xmlns:p14="http://schemas.microsoft.com/office/powerpoint/2010/main" val="3746927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4833" y="1301931"/>
            <a:ext cx="11587397" cy="4978948"/>
          </a:xfrm>
        </p:spPr>
        <p:txBody>
          <a:bodyPr>
            <a:noAutofit/>
          </a:bodyPr>
          <a:lstStyle/>
          <a:p>
            <a:pPr marL="342900" indent="-342900" algn="l">
              <a:buFont typeface="Wingdings" pitchFamily="2" charset="2"/>
              <a:buChar char="Ø"/>
            </a:pPr>
            <a:r>
              <a:rPr lang="pt-BR" b="1" dirty="0" smtClean="0">
                <a:solidFill>
                  <a:srgbClr val="008000"/>
                </a:solidFill>
                <a:cs typeface="Arial" pitchFamily="34" charset="0"/>
              </a:rPr>
              <a:t>Predição de </a:t>
            </a:r>
            <a:r>
              <a:rPr lang="pt-BR" b="1" dirty="0">
                <a:solidFill>
                  <a:srgbClr val="008000"/>
                </a:solidFill>
                <a:cs typeface="Arial" pitchFamily="34" charset="0"/>
              </a:rPr>
              <a:t>genes </a:t>
            </a:r>
            <a:r>
              <a:rPr lang="pt-BR" b="1" dirty="0" smtClean="0">
                <a:solidFill>
                  <a:srgbClr val="008000"/>
                </a:solidFill>
                <a:cs typeface="Arial" pitchFamily="34" charset="0"/>
              </a:rPr>
              <a:t>por </a:t>
            </a:r>
            <a:r>
              <a:rPr lang="pt-BR" b="1" dirty="0">
                <a:solidFill>
                  <a:srgbClr val="008000"/>
                </a:solidFill>
                <a:cs typeface="Arial" pitchFamily="34" charset="0"/>
              </a:rPr>
              <a:t>similaridade de sequência</a:t>
            </a:r>
          </a:p>
          <a:p>
            <a:pPr marL="342900" indent="-342900" algn="just">
              <a:buFont typeface="Arial" pitchFamily="34" charset="0"/>
              <a:buChar char="•"/>
            </a:pPr>
            <a:endParaRPr lang="pt-BR" sz="2200" dirty="0" smtClean="0">
              <a:cs typeface="Arial" pitchFamily="34" charset="0"/>
            </a:endParaRPr>
          </a:p>
          <a:p>
            <a:pPr marL="342900" indent="-342900" algn="just">
              <a:buFont typeface="Arial" pitchFamily="34" charset="0"/>
              <a:buChar char="•"/>
            </a:pPr>
            <a:r>
              <a:rPr lang="pt-BR" sz="2200" dirty="0" smtClean="0">
                <a:cs typeface="Arial" pitchFamily="34" charset="0"/>
              </a:rPr>
              <a:t>Semelhança </a:t>
            </a:r>
            <a:r>
              <a:rPr lang="pt-BR" sz="2200" dirty="0">
                <a:cs typeface="Arial" pitchFamily="34" charset="0"/>
              </a:rPr>
              <a:t>significativa com seq. </a:t>
            </a:r>
            <a:r>
              <a:rPr lang="pt-BR" sz="2200" dirty="0" smtClean="0">
                <a:cs typeface="Arial" pitchFamily="34" charset="0"/>
              </a:rPr>
              <a:t>gênicas </a:t>
            </a:r>
            <a:r>
              <a:rPr lang="pt-BR" sz="2200" dirty="0">
                <a:cs typeface="Arial" pitchFamily="34" charset="0"/>
              </a:rPr>
              <a:t>já conhecidas; </a:t>
            </a:r>
            <a:r>
              <a:rPr lang="pt-BR" sz="2200" dirty="0" smtClean="0">
                <a:cs typeface="Arial" pitchFamily="34" charset="0"/>
              </a:rPr>
              <a:t>Considera a homologia entre os genes;</a:t>
            </a:r>
            <a:endParaRPr lang="pt-BR" sz="2200" dirty="0">
              <a:cs typeface="Arial" pitchFamily="34" charset="0"/>
            </a:endParaRPr>
          </a:p>
          <a:p>
            <a:pPr marL="342900" indent="-342900" algn="just">
              <a:buFont typeface="Arial" pitchFamily="34" charset="0"/>
              <a:buChar char="•"/>
            </a:pPr>
            <a:r>
              <a:rPr lang="pt-BR" sz="2200" dirty="0" smtClean="0">
                <a:cs typeface="Arial" pitchFamily="34" charset="0"/>
              </a:rPr>
              <a:t>Semelhança entre sequências </a:t>
            </a:r>
            <a:r>
              <a:rPr lang="pt-BR" sz="2200" dirty="0">
                <a:cs typeface="Arial" pitchFamily="34" charset="0"/>
              </a:rPr>
              <a:t>conhecidas </a:t>
            </a:r>
            <a:r>
              <a:rPr lang="pt-BR" sz="2200" dirty="0" smtClean="0">
                <a:cs typeface="Arial" pitchFamily="34" charset="0"/>
              </a:rPr>
              <a:t>de proteína ou </a:t>
            </a:r>
            <a:r>
              <a:rPr lang="pt-BR" sz="2200" dirty="0">
                <a:cs typeface="Arial" pitchFamily="34" charset="0"/>
              </a:rPr>
              <a:t>de </a:t>
            </a:r>
            <a:r>
              <a:rPr lang="pt-BR" sz="2200" dirty="0" err="1">
                <a:cs typeface="Arial" pitchFamily="34" charset="0"/>
              </a:rPr>
              <a:t>cDNA</a:t>
            </a:r>
            <a:r>
              <a:rPr lang="pt-BR" sz="2200" dirty="0">
                <a:cs typeface="Arial" pitchFamily="34" charset="0"/>
              </a:rPr>
              <a:t> podem ser fortes evidências de </a:t>
            </a:r>
            <a:r>
              <a:rPr lang="pt-BR" sz="2200" dirty="0" smtClean="0">
                <a:cs typeface="Arial" pitchFamily="34" charset="0"/>
              </a:rPr>
              <a:t>genes;</a:t>
            </a:r>
            <a:endParaRPr lang="pt-BR" sz="2200" dirty="0">
              <a:cs typeface="Arial" pitchFamily="34" charset="0"/>
            </a:endParaRPr>
          </a:p>
          <a:p>
            <a:pPr marL="342900" indent="-342900" algn="just">
              <a:buFont typeface="Arial" pitchFamily="34" charset="0"/>
              <a:buChar char="•"/>
            </a:pPr>
            <a:r>
              <a:rPr lang="pt-BR" sz="2200" dirty="0">
                <a:cs typeface="Arial" pitchFamily="34" charset="0"/>
              </a:rPr>
              <a:t>Pouco confiável para genomas eucarióticos, pela presença de pseudogenes; </a:t>
            </a:r>
            <a:r>
              <a:rPr lang="pt-BR" sz="2200" dirty="0" smtClean="0">
                <a:cs typeface="Arial" pitchFamily="34" charset="0"/>
              </a:rPr>
              <a:t>Elementos repetitivos - </a:t>
            </a:r>
            <a:r>
              <a:rPr lang="pt-BR" sz="2200" dirty="0">
                <a:cs typeface="Arial" pitchFamily="34" charset="0"/>
              </a:rPr>
              <a:t>podem gerar falsos  positivos; Presença de </a:t>
            </a:r>
            <a:r>
              <a:rPr lang="pt-BR" sz="2200" i="1" dirty="0" err="1">
                <a:cs typeface="Arial" pitchFamily="34" charset="0"/>
              </a:rPr>
              <a:t>splicing</a:t>
            </a:r>
            <a:r>
              <a:rPr lang="pt-BR" sz="2200" dirty="0">
                <a:cs typeface="Arial" pitchFamily="34" charset="0"/>
              </a:rPr>
              <a:t> alternativo.</a:t>
            </a:r>
            <a:endParaRPr lang="pt-BR" sz="2200" dirty="0">
              <a:cs typeface="Arial" pitchFamily="34" charset="0"/>
            </a:endParaRPr>
          </a:p>
        </p:txBody>
      </p:sp>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algn="l"/>
            <a:r>
              <a:rPr lang="pt-BR" sz="3600" dirty="0" smtClean="0">
                <a:latin typeface="Trebuchet MS" panose="020B0603020202020204" pitchFamily="34" charset="0"/>
              </a:rPr>
              <a:t>Anotação </a:t>
            </a:r>
            <a:r>
              <a:rPr lang="pt-BR" sz="3600" dirty="0" smtClean="0">
                <a:latin typeface="Trebuchet MS" panose="020B0603020202020204" pitchFamily="34" charset="0"/>
              </a:rPr>
              <a:t>estrutural de genomas</a:t>
            </a:r>
            <a:endParaRPr lang="pt-BR" sz="3600" dirty="0">
              <a:latin typeface="Trebuchet MS" panose="020B0603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430" y="4301647"/>
            <a:ext cx="8584936" cy="210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578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4833" y="1197001"/>
            <a:ext cx="11587397" cy="4978948"/>
          </a:xfrm>
        </p:spPr>
        <p:txBody>
          <a:bodyPr>
            <a:noAutofit/>
          </a:bodyPr>
          <a:lstStyle/>
          <a:p>
            <a:pPr marL="342900" indent="-342900" algn="l">
              <a:buFont typeface="Wingdings" pitchFamily="2" charset="2"/>
              <a:buChar char="Ø"/>
            </a:pPr>
            <a:r>
              <a:rPr lang="pt-BR" b="1" dirty="0" smtClean="0">
                <a:solidFill>
                  <a:srgbClr val="008000"/>
                </a:solidFill>
                <a:cs typeface="Arial" pitchFamily="34" charset="0"/>
              </a:rPr>
              <a:t>Predição de </a:t>
            </a:r>
            <a:r>
              <a:rPr lang="pt-BR" b="1" dirty="0">
                <a:solidFill>
                  <a:srgbClr val="008000"/>
                </a:solidFill>
                <a:cs typeface="Arial" pitchFamily="34" charset="0"/>
              </a:rPr>
              <a:t>genes </a:t>
            </a:r>
            <a:r>
              <a:rPr lang="pt-BR" b="1" dirty="0" smtClean="0">
                <a:solidFill>
                  <a:srgbClr val="008000"/>
                </a:solidFill>
                <a:cs typeface="Arial" pitchFamily="34" charset="0"/>
              </a:rPr>
              <a:t>em genomas procarióticos pequenos</a:t>
            </a:r>
          </a:p>
          <a:p>
            <a:pPr marL="342900" indent="-342900" algn="l">
              <a:buFont typeface="Wingdings" pitchFamily="2" charset="2"/>
              <a:buChar char="Ø"/>
            </a:pPr>
            <a:endParaRPr lang="pt-BR" b="1" dirty="0">
              <a:solidFill>
                <a:srgbClr val="008000"/>
              </a:solidFill>
              <a:cs typeface="Arial" pitchFamily="34" charset="0"/>
            </a:endParaRPr>
          </a:p>
          <a:p>
            <a:pPr marL="342900" indent="-342900" algn="just">
              <a:buFont typeface="Arial" pitchFamily="34" charset="0"/>
              <a:buChar char="•"/>
            </a:pPr>
            <a:r>
              <a:rPr lang="pt-BR" sz="2200" dirty="0" smtClean="0">
                <a:cs typeface="Arial" pitchFamily="34" charset="0"/>
              </a:rPr>
              <a:t>Localização de </a:t>
            </a:r>
            <a:r>
              <a:rPr lang="pt-BR" sz="2200" dirty="0" err="1" smtClean="0">
                <a:cs typeface="Arial" pitchFamily="34" charset="0"/>
              </a:rPr>
              <a:t>ORFs</a:t>
            </a:r>
            <a:r>
              <a:rPr lang="pt-BR" sz="2200" dirty="0" smtClean="0">
                <a:cs typeface="Arial" pitchFamily="34" charset="0"/>
              </a:rPr>
              <a:t> </a:t>
            </a:r>
            <a:r>
              <a:rPr lang="pt-BR" sz="2200" dirty="0">
                <a:cs typeface="Arial" pitchFamily="34" charset="0"/>
              </a:rPr>
              <a:t>(</a:t>
            </a:r>
            <a:r>
              <a:rPr lang="pt-BR" sz="2200" i="1" dirty="0">
                <a:cs typeface="Arial" pitchFamily="34" charset="0"/>
              </a:rPr>
              <a:t>Open Reading Frame</a:t>
            </a:r>
            <a:r>
              <a:rPr lang="pt-BR" sz="2200" dirty="0" smtClean="0">
                <a:cs typeface="Arial" pitchFamily="34" charset="0"/>
              </a:rPr>
              <a:t>).</a:t>
            </a:r>
            <a:endParaRPr lang="pt-BR" sz="2200" dirty="0">
              <a:cs typeface="Arial" pitchFamily="34" charset="0"/>
            </a:endParaRPr>
          </a:p>
        </p:txBody>
      </p:sp>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algn="l"/>
            <a:r>
              <a:rPr lang="pt-BR" sz="3600" dirty="0" smtClean="0">
                <a:latin typeface="Trebuchet MS" panose="020B0603020202020204" pitchFamily="34" charset="0"/>
              </a:rPr>
              <a:t>Anotação </a:t>
            </a:r>
            <a:r>
              <a:rPr lang="pt-BR" sz="3600" dirty="0" smtClean="0">
                <a:latin typeface="Trebuchet MS" panose="020B0603020202020204" pitchFamily="34" charset="0"/>
              </a:rPr>
              <a:t>estrutural de genomas</a:t>
            </a:r>
            <a:endParaRPr lang="pt-BR" sz="3600" dirty="0">
              <a:latin typeface="Trebuchet MS" panose="020B060302020202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3356" y="2573614"/>
            <a:ext cx="7135319" cy="389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821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4833" y="1197001"/>
            <a:ext cx="11587397" cy="4978948"/>
          </a:xfrm>
        </p:spPr>
        <p:txBody>
          <a:bodyPr>
            <a:noAutofit/>
          </a:bodyPr>
          <a:lstStyle/>
          <a:p>
            <a:pPr marL="342900" indent="-342900" algn="l">
              <a:buFont typeface="Wingdings" pitchFamily="2" charset="2"/>
              <a:buChar char="Ø"/>
            </a:pPr>
            <a:r>
              <a:rPr lang="pt-BR" b="1" dirty="0" smtClean="0">
                <a:solidFill>
                  <a:srgbClr val="008000"/>
                </a:solidFill>
                <a:cs typeface="Arial" pitchFamily="34" charset="0"/>
              </a:rPr>
              <a:t>Predição de </a:t>
            </a:r>
            <a:r>
              <a:rPr lang="pt-BR" b="1" dirty="0">
                <a:solidFill>
                  <a:srgbClr val="008000"/>
                </a:solidFill>
                <a:cs typeface="Arial" pitchFamily="34" charset="0"/>
              </a:rPr>
              <a:t>genes </a:t>
            </a:r>
            <a:r>
              <a:rPr lang="pt-BR" b="1" i="1" dirty="0" err="1" smtClean="0">
                <a:solidFill>
                  <a:srgbClr val="008000"/>
                </a:solidFill>
                <a:cs typeface="Arial" pitchFamily="34" charset="0"/>
              </a:rPr>
              <a:t>ab</a:t>
            </a:r>
            <a:r>
              <a:rPr lang="pt-BR" b="1" i="1" dirty="0" smtClean="0">
                <a:solidFill>
                  <a:srgbClr val="008000"/>
                </a:solidFill>
                <a:cs typeface="Arial" pitchFamily="34" charset="0"/>
              </a:rPr>
              <a:t> initio </a:t>
            </a:r>
          </a:p>
          <a:p>
            <a:pPr marL="342900" indent="-342900" algn="l">
              <a:buFont typeface="Arial" pitchFamily="34" charset="0"/>
              <a:buChar char="•"/>
            </a:pPr>
            <a:endParaRPr lang="pt-BR" b="1" dirty="0" smtClean="0">
              <a:solidFill>
                <a:srgbClr val="008000"/>
              </a:solidFill>
              <a:cs typeface="Arial" pitchFamily="34" charset="0"/>
            </a:endParaRPr>
          </a:p>
          <a:p>
            <a:pPr marL="342900" indent="-342900" algn="just">
              <a:buFont typeface="Arial" pitchFamily="34" charset="0"/>
              <a:buChar char="•"/>
            </a:pPr>
            <a:r>
              <a:rPr lang="pt-BR" sz="2200" dirty="0">
                <a:cs typeface="Arial" pitchFamily="34" charset="0"/>
              </a:rPr>
              <a:t>Predição com base apenas na sequência e em modelos estatísticos específicos;</a:t>
            </a:r>
          </a:p>
          <a:p>
            <a:pPr marL="342900" indent="-342900" algn="just">
              <a:buFont typeface="Arial" pitchFamily="34" charset="0"/>
              <a:buChar char="•"/>
            </a:pPr>
            <a:endParaRPr lang="pt-BR" sz="2200" dirty="0">
              <a:cs typeface="Arial" pitchFamily="34" charset="0"/>
            </a:endParaRPr>
          </a:p>
          <a:p>
            <a:pPr marL="342900" indent="-342900" algn="just">
              <a:buFont typeface="Arial" pitchFamily="34" charset="0"/>
              <a:buChar char="•"/>
            </a:pPr>
            <a:r>
              <a:rPr lang="pt-BR" sz="2200" dirty="0">
                <a:cs typeface="Arial" pitchFamily="34" charset="0"/>
              </a:rPr>
              <a:t>As características intrínsecas </a:t>
            </a:r>
            <a:r>
              <a:rPr lang="pt-BR" sz="2200" dirty="0" smtClean="0">
                <a:cs typeface="Arial" pitchFamily="34" charset="0"/>
              </a:rPr>
              <a:t>da sequência do </a:t>
            </a:r>
            <a:r>
              <a:rPr lang="pt-BR" sz="2200" dirty="0">
                <a:cs typeface="Arial" pitchFamily="34" charset="0"/>
              </a:rPr>
              <a:t>genoma são utilizadas discriminar regiões </a:t>
            </a:r>
            <a:r>
              <a:rPr lang="pt-BR" sz="2200" dirty="0" err="1">
                <a:cs typeface="Arial" pitchFamily="34" charset="0"/>
              </a:rPr>
              <a:t>codantes</a:t>
            </a:r>
            <a:r>
              <a:rPr lang="pt-BR" sz="2200" dirty="0">
                <a:cs typeface="Arial" pitchFamily="34" charset="0"/>
              </a:rPr>
              <a:t> e não </a:t>
            </a:r>
            <a:r>
              <a:rPr lang="pt-BR" sz="2200" dirty="0" err="1">
                <a:cs typeface="Arial" pitchFamily="34" charset="0"/>
              </a:rPr>
              <a:t>codantes</a:t>
            </a:r>
            <a:r>
              <a:rPr lang="pt-BR" sz="2200" dirty="0">
                <a:cs typeface="Arial" pitchFamily="34" charset="0"/>
              </a:rPr>
              <a:t>, como códons de início e parada, promotores, sinais de </a:t>
            </a:r>
            <a:r>
              <a:rPr lang="pt-BR" sz="2200" i="1" dirty="0" err="1">
                <a:cs typeface="Arial" pitchFamily="34" charset="0"/>
              </a:rPr>
              <a:t>splicing</a:t>
            </a:r>
            <a:r>
              <a:rPr lang="pt-BR" sz="2200" dirty="0">
                <a:cs typeface="Arial" pitchFamily="34" charset="0"/>
              </a:rPr>
              <a:t>, limites de junção de </a:t>
            </a:r>
            <a:r>
              <a:rPr lang="pt-BR" sz="2200" dirty="0" err="1">
                <a:cs typeface="Arial" pitchFamily="34" charset="0"/>
              </a:rPr>
              <a:t>éxons</a:t>
            </a:r>
            <a:r>
              <a:rPr lang="pt-BR" sz="2200" dirty="0">
                <a:cs typeface="Arial" pitchFamily="34" charset="0"/>
              </a:rPr>
              <a:t> e regiões ricas em GC;</a:t>
            </a:r>
          </a:p>
          <a:p>
            <a:pPr marL="342900" indent="-342900" algn="just">
              <a:buFont typeface="Arial" pitchFamily="34" charset="0"/>
              <a:buChar char="•"/>
            </a:pPr>
            <a:endParaRPr lang="pt-BR" sz="2200" dirty="0">
              <a:cs typeface="Arial" pitchFamily="34" charset="0"/>
            </a:endParaRPr>
          </a:p>
          <a:p>
            <a:pPr marL="342900" indent="-342900" algn="just">
              <a:buFont typeface="Arial" pitchFamily="34" charset="0"/>
              <a:buChar char="•"/>
            </a:pPr>
            <a:r>
              <a:rPr lang="pt-BR" sz="2200" dirty="0">
                <a:cs typeface="Arial" pitchFamily="34" charset="0"/>
              </a:rPr>
              <a:t>Não há uso de evidências, como similaridades </a:t>
            </a:r>
            <a:r>
              <a:rPr lang="pt-BR" sz="2200" dirty="0" smtClean="0">
                <a:cs typeface="Arial" pitchFamily="34" charset="0"/>
              </a:rPr>
              <a:t>de sequências, </a:t>
            </a:r>
            <a:r>
              <a:rPr lang="pt-BR" sz="2200" dirty="0">
                <a:cs typeface="Arial" pitchFamily="34" charset="0"/>
              </a:rPr>
              <a:t>para prever os genes, mas o algoritmo é “treinado” com um conjunto de genes </a:t>
            </a:r>
            <a:r>
              <a:rPr lang="pt-BR" sz="2200" dirty="0" smtClean="0">
                <a:cs typeface="Arial" pitchFamily="34" charset="0"/>
              </a:rPr>
              <a:t>conhecidos </a:t>
            </a:r>
            <a:r>
              <a:rPr lang="pt-BR" sz="2200" dirty="0">
                <a:cs typeface="Arial" pitchFamily="34" charset="0"/>
              </a:rPr>
              <a:t>para criação de modelos gênicos.</a:t>
            </a:r>
          </a:p>
          <a:p>
            <a:pPr marL="342900" indent="-342900" algn="l">
              <a:buFont typeface="Wingdings" pitchFamily="2" charset="2"/>
              <a:buChar char="Ø"/>
            </a:pPr>
            <a:endParaRPr lang="pt-BR" sz="2200" dirty="0">
              <a:cs typeface="Arial" pitchFamily="34" charset="0"/>
            </a:endParaRPr>
          </a:p>
        </p:txBody>
      </p:sp>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algn="l"/>
            <a:r>
              <a:rPr lang="pt-BR" sz="3600" dirty="0" smtClean="0">
                <a:latin typeface="Trebuchet MS" panose="020B0603020202020204" pitchFamily="34" charset="0"/>
              </a:rPr>
              <a:t>Anotação </a:t>
            </a:r>
            <a:r>
              <a:rPr lang="pt-BR" sz="3600" dirty="0" smtClean="0">
                <a:latin typeface="Trebuchet MS" panose="020B0603020202020204" pitchFamily="34" charset="0"/>
              </a:rPr>
              <a:t>estrutural de genomas</a:t>
            </a:r>
            <a:endParaRPr lang="pt-BR" sz="3600" dirty="0">
              <a:latin typeface="Trebuchet MS" panose="020B0603020202020204" pitchFamily="34" charset="0"/>
            </a:endParaRPr>
          </a:p>
        </p:txBody>
      </p:sp>
    </p:spTree>
    <p:extLst>
      <p:ext uri="{BB962C8B-B14F-4D97-AF65-F5344CB8AC3E}">
        <p14:creationId xmlns:p14="http://schemas.microsoft.com/office/powerpoint/2010/main" val="1429908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4833" y="1197001"/>
            <a:ext cx="11587397" cy="4978948"/>
          </a:xfrm>
        </p:spPr>
        <p:txBody>
          <a:bodyPr>
            <a:noAutofit/>
          </a:bodyPr>
          <a:lstStyle/>
          <a:p>
            <a:pPr marL="342900" indent="-342900" algn="l">
              <a:buFont typeface="Wingdings" pitchFamily="2" charset="2"/>
              <a:buChar char="Ø"/>
            </a:pPr>
            <a:r>
              <a:rPr lang="pt-BR" b="1" dirty="0" smtClean="0">
                <a:solidFill>
                  <a:srgbClr val="008000"/>
                </a:solidFill>
                <a:cs typeface="Arial" pitchFamily="34" charset="0"/>
              </a:rPr>
              <a:t>Predição de </a:t>
            </a:r>
            <a:r>
              <a:rPr lang="pt-BR" b="1" dirty="0">
                <a:solidFill>
                  <a:srgbClr val="008000"/>
                </a:solidFill>
                <a:cs typeface="Arial" pitchFamily="34" charset="0"/>
              </a:rPr>
              <a:t>genes </a:t>
            </a:r>
            <a:r>
              <a:rPr lang="pt-BR" b="1" i="1" dirty="0" err="1" smtClean="0">
                <a:solidFill>
                  <a:srgbClr val="008000"/>
                </a:solidFill>
                <a:cs typeface="Arial" pitchFamily="34" charset="0"/>
              </a:rPr>
              <a:t>ab</a:t>
            </a:r>
            <a:r>
              <a:rPr lang="pt-BR" b="1" i="1" dirty="0" smtClean="0">
                <a:solidFill>
                  <a:srgbClr val="008000"/>
                </a:solidFill>
                <a:cs typeface="Arial" pitchFamily="34" charset="0"/>
              </a:rPr>
              <a:t> initio </a:t>
            </a:r>
          </a:p>
          <a:p>
            <a:pPr marL="342900" indent="-342900" algn="l">
              <a:buFont typeface="Arial" pitchFamily="34" charset="0"/>
              <a:buChar char="•"/>
            </a:pPr>
            <a:endParaRPr lang="pt-BR" b="1" dirty="0" smtClean="0">
              <a:solidFill>
                <a:srgbClr val="008000"/>
              </a:solidFill>
              <a:cs typeface="Arial" pitchFamily="34" charset="0"/>
            </a:endParaRPr>
          </a:p>
          <a:p>
            <a:pPr marL="342900" indent="-342900" algn="just">
              <a:buFont typeface="Arial" pitchFamily="34" charset="0"/>
              <a:buChar char="•"/>
            </a:pPr>
            <a:r>
              <a:rPr lang="pt-BR" sz="2200" dirty="0">
                <a:cs typeface="Arial" pitchFamily="34" charset="0"/>
              </a:rPr>
              <a:t>Algumas ferramentas utilizadas para predição de genes </a:t>
            </a:r>
            <a:r>
              <a:rPr lang="pt-BR" sz="2200" dirty="0" smtClean="0">
                <a:cs typeface="Arial" pitchFamily="34" charset="0"/>
              </a:rPr>
              <a:t>em </a:t>
            </a:r>
            <a:r>
              <a:rPr lang="pt-BR" sz="2200" dirty="0" smtClean="0">
                <a:cs typeface="Arial" pitchFamily="34" charset="0"/>
              </a:rPr>
              <a:t>procariotos: GLIMMER</a:t>
            </a:r>
            <a:r>
              <a:rPr lang="pt-BR" sz="2200" dirty="0">
                <a:cs typeface="Arial" pitchFamily="34" charset="0"/>
              </a:rPr>
              <a:t>, </a:t>
            </a:r>
            <a:r>
              <a:rPr lang="pt-BR" sz="2200" dirty="0" err="1">
                <a:cs typeface="Arial" pitchFamily="34" charset="0"/>
              </a:rPr>
              <a:t>FgenesB</a:t>
            </a:r>
            <a:r>
              <a:rPr lang="pt-BR" sz="2200" dirty="0">
                <a:cs typeface="Arial" pitchFamily="34" charset="0"/>
              </a:rPr>
              <a:t>, </a:t>
            </a:r>
            <a:r>
              <a:rPr lang="pt-BR" sz="2200" dirty="0" err="1">
                <a:cs typeface="Arial" pitchFamily="34" charset="0"/>
              </a:rPr>
              <a:t>Genemark.hmm</a:t>
            </a:r>
            <a:r>
              <a:rPr lang="pt-BR" sz="2200" dirty="0">
                <a:cs typeface="Arial" pitchFamily="34" charset="0"/>
              </a:rPr>
              <a:t> e </a:t>
            </a:r>
            <a:r>
              <a:rPr lang="pt-BR" sz="2200" dirty="0" err="1">
                <a:cs typeface="Arial" pitchFamily="34" charset="0"/>
              </a:rPr>
              <a:t>Prodigal</a:t>
            </a:r>
            <a:r>
              <a:rPr lang="pt-BR" sz="2200" dirty="0" smtClean="0">
                <a:cs typeface="Arial" pitchFamily="34" charset="0"/>
              </a:rPr>
              <a:t>.</a:t>
            </a:r>
          </a:p>
          <a:p>
            <a:pPr marL="800100" lvl="1" indent="-342900" algn="just">
              <a:buFont typeface="Arial" pitchFamily="34" charset="0"/>
              <a:buChar char="•"/>
            </a:pPr>
            <a:r>
              <a:rPr lang="pt-BR" sz="1800" dirty="0" err="1" smtClean="0"/>
              <a:t>GeneMark</a:t>
            </a:r>
            <a:r>
              <a:rPr lang="pt-BR" sz="1800" dirty="0" smtClean="0"/>
              <a:t>: Algoritmo </a:t>
            </a:r>
            <a:r>
              <a:rPr lang="pt-BR" sz="1800" dirty="0"/>
              <a:t>baseado nos modelos ocultos de </a:t>
            </a:r>
            <a:r>
              <a:rPr lang="pt-BR" sz="1800" dirty="0" err="1"/>
              <a:t>Markov</a:t>
            </a:r>
            <a:r>
              <a:rPr lang="pt-BR" sz="1800" dirty="0"/>
              <a:t> (HMM, </a:t>
            </a:r>
            <a:r>
              <a:rPr lang="pt-BR" sz="1800" dirty="0" err="1"/>
              <a:t>Hidden</a:t>
            </a:r>
            <a:r>
              <a:rPr lang="pt-BR" sz="1800" dirty="0"/>
              <a:t> </a:t>
            </a:r>
            <a:r>
              <a:rPr lang="pt-BR" sz="1800" dirty="0" err="1"/>
              <a:t>Markov</a:t>
            </a:r>
            <a:r>
              <a:rPr lang="pt-BR" sz="1800" dirty="0"/>
              <a:t> </a:t>
            </a:r>
            <a:r>
              <a:rPr lang="pt-BR" sz="1800" dirty="0" err="1"/>
              <a:t>Model</a:t>
            </a:r>
            <a:r>
              <a:rPr lang="pt-BR" sz="1800" dirty="0"/>
              <a:t>), sendo a identificação de novos genes dependente das características da sequência e do uso de um modelo de gene gerado por </a:t>
            </a:r>
            <a:r>
              <a:rPr lang="pt-BR" sz="1800" dirty="0" err="1" smtClean="0"/>
              <a:t>treinamendo</a:t>
            </a:r>
            <a:r>
              <a:rPr lang="pt-BR" sz="1800" dirty="0" smtClean="0"/>
              <a:t> </a:t>
            </a:r>
            <a:r>
              <a:rPr lang="pt-BR" sz="1800" dirty="0"/>
              <a:t>do </a:t>
            </a:r>
            <a:r>
              <a:rPr lang="pt-BR" sz="1800" dirty="0" smtClean="0"/>
              <a:t>algoritmo;</a:t>
            </a:r>
            <a:endParaRPr lang="pt-BR" sz="1800" dirty="0"/>
          </a:p>
          <a:p>
            <a:pPr marL="800100" lvl="1" indent="-342900" algn="just">
              <a:buFont typeface="Arial" pitchFamily="34" charset="0"/>
              <a:buChar char="•"/>
            </a:pPr>
            <a:r>
              <a:rPr lang="pt-BR" sz="1800" dirty="0" err="1" smtClean="0">
                <a:cs typeface="Arial" pitchFamily="34" charset="0"/>
              </a:rPr>
              <a:t>Prodigal</a:t>
            </a:r>
            <a:r>
              <a:rPr lang="pt-BR" sz="1800" dirty="0">
                <a:cs typeface="Arial" pitchFamily="34" charset="0"/>
              </a:rPr>
              <a:t>: algoritmo de programação dinâmica baseado na ocorrência de características específicas da sequência, como </a:t>
            </a:r>
            <a:r>
              <a:rPr lang="pt-BR" sz="1800" dirty="0" smtClean="0">
                <a:cs typeface="Arial" pitchFamily="34" charset="0"/>
              </a:rPr>
              <a:t>RBS, C+G </a:t>
            </a:r>
            <a:r>
              <a:rPr lang="pt-BR" sz="1800" dirty="0">
                <a:cs typeface="Arial" pitchFamily="34" charset="0"/>
              </a:rPr>
              <a:t>e tamanho </a:t>
            </a:r>
            <a:r>
              <a:rPr lang="pt-BR" sz="1800" dirty="0" smtClean="0">
                <a:cs typeface="Arial" pitchFamily="34" charset="0"/>
              </a:rPr>
              <a:t>de ORF </a:t>
            </a:r>
            <a:r>
              <a:rPr lang="pt-BR" sz="1800" dirty="0">
                <a:cs typeface="Arial" pitchFamily="34" charset="0"/>
              </a:rPr>
              <a:t>para identificar as regiões com maior probabilidade de </a:t>
            </a:r>
            <a:r>
              <a:rPr lang="pt-BR" sz="1800" dirty="0" smtClean="0">
                <a:cs typeface="Arial" pitchFamily="34" charset="0"/>
              </a:rPr>
              <a:t>serem CDS. </a:t>
            </a:r>
          </a:p>
          <a:p>
            <a:pPr marL="800100" lvl="1" indent="-342900" algn="just">
              <a:buFont typeface="Arial" pitchFamily="34" charset="0"/>
              <a:buChar char="•"/>
            </a:pPr>
            <a:endParaRPr lang="pt-BR" sz="1800" dirty="0">
              <a:cs typeface="Arial" pitchFamily="34" charset="0"/>
            </a:endParaRPr>
          </a:p>
          <a:p>
            <a:pPr marL="342900" indent="-342900" algn="just">
              <a:buFont typeface="Arial" pitchFamily="34" charset="0"/>
              <a:buChar char="•"/>
            </a:pPr>
            <a:r>
              <a:rPr lang="pt-BR" sz="2200" dirty="0" smtClean="0">
                <a:cs typeface="Arial" pitchFamily="34" charset="0"/>
              </a:rPr>
              <a:t>Em </a:t>
            </a:r>
            <a:r>
              <a:rPr lang="pt-BR" sz="2200" dirty="0">
                <a:cs typeface="Arial" pitchFamily="34" charset="0"/>
              </a:rPr>
              <a:t>genomas maiores e mais complexos, como os de eucariotos, encontrar </a:t>
            </a:r>
            <a:r>
              <a:rPr lang="pt-BR" sz="2200" dirty="0" smtClean="0">
                <a:cs typeface="Arial" pitchFamily="34" charset="0"/>
              </a:rPr>
              <a:t>os genes </a:t>
            </a:r>
            <a:r>
              <a:rPr lang="pt-BR" sz="2200" dirty="0">
                <a:cs typeface="Arial" pitchFamily="34" charset="0"/>
              </a:rPr>
              <a:t>é um trabalho mais complexo e existem </a:t>
            </a:r>
            <a:r>
              <a:rPr lang="pt-BR" sz="2200" dirty="0" smtClean="0">
                <a:cs typeface="Arial" pitchFamily="34" charset="0"/>
              </a:rPr>
              <a:t>ferramentas específicas </a:t>
            </a:r>
            <a:r>
              <a:rPr lang="pt-BR" sz="2200" dirty="0">
                <a:cs typeface="Arial" pitchFamily="34" charset="0"/>
              </a:rPr>
              <a:t>para isso, como GENSCAN, </a:t>
            </a:r>
            <a:r>
              <a:rPr lang="pt-BR" sz="2200" dirty="0" err="1">
                <a:cs typeface="Arial" pitchFamily="34" charset="0"/>
              </a:rPr>
              <a:t>Genie</a:t>
            </a:r>
            <a:r>
              <a:rPr lang="pt-BR" sz="2200" dirty="0">
                <a:cs typeface="Arial" pitchFamily="34" charset="0"/>
              </a:rPr>
              <a:t>, </a:t>
            </a:r>
            <a:r>
              <a:rPr lang="pt-BR" sz="2200" dirty="0" err="1">
                <a:cs typeface="Arial" pitchFamily="34" charset="0"/>
              </a:rPr>
              <a:t>GeneMark.hmm</a:t>
            </a:r>
            <a:r>
              <a:rPr lang="pt-BR" sz="2200" dirty="0">
                <a:cs typeface="Arial" pitchFamily="34" charset="0"/>
              </a:rPr>
              <a:t>, </a:t>
            </a:r>
            <a:r>
              <a:rPr lang="pt-BR" sz="2200" dirty="0" err="1">
                <a:cs typeface="Arial" pitchFamily="34" charset="0"/>
              </a:rPr>
              <a:t>Grail</a:t>
            </a:r>
            <a:r>
              <a:rPr lang="pt-BR" sz="2200" dirty="0">
                <a:cs typeface="Arial" pitchFamily="34" charset="0"/>
              </a:rPr>
              <a:t>, HEXON, MZEF, </a:t>
            </a:r>
            <a:r>
              <a:rPr lang="pt-BR" sz="2200" dirty="0" err="1" smtClean="0">
                <a:cs typeface="Arial" pitchFamily="34" charset="0"/>
              </a:rPr>
              <a:t>Fgenes</a:t>
            </a:r>
            <a:r>
              <a:rPr lang="pt-BR" sz="2200" dirty="0" smtClean="0">
                <a:cs typeface="Arial" pitchFamily="34" charset="0"/>
              </a:rPr>
              <a:t>, </a:t>
            </a:r>
            <a:r>
              <a:rPr lang="pt-BR" sz="2200" dirty="0" err="1" smtClean="0">
                <a:cs typeface="Arial" pitchFamily="34" charset="0"/>
              </a:rPr>
              <a:t>HMM.genes</a:t>
            </a:r>
            <a:r>
              <a:rPr lang="pt-BR" sz="2200" dirty="0" smtClean="0">
                <a:cs typeface="Arial" pitchFamily="34" charset="0"/>
              </a:rPr>
              <a:t> e AUGUSTUS.</a:t>
            </a:r>
          </a:p>
          <a:p>
            <a:pPr marL="800100" lvl="1" indent="-342900" algn="just">
              <a:buFont typeface="Arial" pitchFamily="34" charset="0"/>
              <a:buChar char="•"/>
            </a:pPr>
            <a:r>
              <a:rPr lang="pt-BR" sz="1800" dirty="0" smtClean="0">
                <a:cs typeface="Arial" pitchFamily="34" charset="0"/>
              </a:rPr>
              <a:t>Maioria das ferramentas utilizam os </a:t>
            </a:r>
            <a:r>
              <a:rPr lang="pt-BR" sz="1800" dirty="0" smtClean="0">
                <a:cs typeface="Arial" pitchFamily="34" charset="0"/>
              </a:rPr>
              <a:t>HMM, </a:t>
            </a:r>
            <a:r>
              <a:rPr lang="pt-BR" sz="1800" dirty="0" smtClean="0">
                <a:cs typeface="Arial" pitchFamily="34" charset="0"/>
              </a:rPr>
              <a:t>para gerar um modelo de </a:t>
            </a:r>
            <a:r>
              <a:rPr lang="pt-BR" sz="1800" dirty="0" smtClean="0">
                <a:cs typeface="Arial" pitchFamily="34" charset="0"/>
              </a:rPr>
              <a:t>gene, e características da própria sequência. </a:t>
            </a:r>
            <a:endParaRPr lang="pt-BR" sz="1800" dirty="0">
              <a:cs typeface="Arial" pitchFamily="34" charset="0"/>
            </a:endParaRPr>
          </a:p>
          <a:p>
            <a:pPr marL="342900" indent="-342900" algn="l">
              <a:buFont typeface="Wingdings" pitchFamily="2" charset="2"/>
              <a:buChar char="Ø"/>
            </a:pPr>
            <a:endParaRPr lang="pt-BR" sz="2000" dirty="0">
              <a:cs typeface="Arial" pitchFamily="34" charset="0"/>
            </a:endParaRPr>
          </a:p>
        </p:txBody>
      </p:sp>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algn="l"/>
            <a:r>
              <a:rPr lang="pt-BR" sz="3600" dirty="0" smtClean="0">
                <a:latin typeface="Trebuchet MS" panose="020B0603020202020204" pitchFamily="34" charset="0"/>
              </a:rPr>
              <a:t>Anotação </a:t>
            </a:r>
            <a:r>
              <a:rPr lang="pt-BR" sz="3600" dirty="0" smtClean="0">
                <a:latin typeface="Trebuchet MS" panose="020B0603020202020204" pitchFamily="34" charset="0"/>
              </a:rPr>
              <a:t>estrutural de genomas</a:t>
            </a:r>
            <a:endParaRPr lang="pt-BR" sz="3600" dirty="0">
              <a:latin typeface="Trebuchet MS" panose="020B0603020202020204" pitchFamily="34" charset="0"/>
            </a:endParaRPr>
          </a:p>
        </p:txBody>
      </p:sp>
    </p:spTree>
    <p:extLst>
      <p:ext uri="{BB962C8B-B14F-4D97-AF65-F5344CB8AC3E}">
        <p14:creationId xmlns:p14="http://schemas.microsoft.com/office/powerpoint/2010/main" val="1665353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4833" y="1197000"/>
            <a:ext cx="6940446" cy="5053897"/>
          </a:xfrm>
        </p:spPr>
        <p:txBody>
          <a:bodyPr>
            <a:noAutofit/>
          </a:bodyPr>
          <a:lstStyle/>
          <a:p>
            <a:pPr marL="342900" indent="-342900" algn="l">
              <a:buFont typeface="Wingdings" pitchFamily="2" charset="2"/>
              <a:buChar char="Ø"/>
            </a:pPr>
            <a:r>
              <a:rPr lang="pt-BR" b="1" dirty="0" smtClean="0">
                <a:solidFill>
                  <a:srgbClr val="008000"/>
                </a:solidFill>
                <a:cs typeface="Arial" pitchFamily="34" charset="0"/>
              </a:rPr>
              <a:t>Predição de </a:t>
            </a:r>
            <a:r>
              <a:rPr lang="pt-BR" b="1" dirty="0">
                <a:solidFill>
                  <a:srgbClr val="008000"/>
                </a:solidFill>
                <a:cs typeface="Arial" pitchFamily="34" charset="0"/>
              </a:rPr>
              <a:t>genes </a:t>
            </a:r>
            <a:r>
              <a:rPr lang="pt-BR" b="1" i="1" dirty="0" err="1" smtClean="0">
                <a:solidFill>
                  <a:srgbClr val="008000"/>
                </a:solidFill>
                <a:cs typeface="Arial" pitchFamily="34" charset="0"/>
              </a:rPr>
              <a:t>ab</a:t>
            </a:r>
            <a:r>
              <a:rPr lang="pt-BR" b="1" i="1" dirty="0" smtClean="0">
                <a:solidFill>
                  <a:srgbClr val="008000"/>
                </a:solidFill>
                <a:cs typeface="Arial" pitchFamily="34" charset="0"/>
              </a:rPr>
              <a:t> initio - </a:t>
            </a:r>
            <a:r>
              <a:rPr lang="pt-BR" b="1" dirty="0" smtClean="0">
                <a:solidFill>
                  <a:srgbClr val="008000"/>
                </a:solidFill>
                <a:cs typeface="Arial" pitchFamily="34" charset="0"/>
              </a:rPr>
              <a:t>GENSCAN</a:t>
            </a:r>
            <a:endParaRPr lang="pt-BR" b="1" i="1" dirty="0" smtClean="0">
              <a:solidFill>
                <a:srgbClr val="008000"/>
              </a:solidFill>
              <a:cs typeface="Arial" pitchFamily="34" charset="0"/>
            </a:endParaRPr>
          </a:p>
          <a:p>
            <a:pPr marL="342900" indent="-342900" algn="l">
              <a:buFont typeface="Arial" pitchFamily="34" charset="0"/>
              <a:buChar char="•"/>
            </a:pPr>
            <a:endParaRPr lang="pt-BR" b="1" dirty="0" smtClean="0">
              <a:solidFill>
                <a:srgbClr val="008000"/>
              </a:solidFill>
              <a:cs typeface="Arial" pitchFamily="34" charset="0"/>
            </a:endParaRPr>
          </a:p>
          <a:p>
            <a:pPr marL="342900" indent="-342900" algn="just">
              <a:buFont typeface="Arial" pitchFamily="34" charset="0"/>
              <a:buChar char="•"/>
            </a:pPr>
            <a:r>
              <a:rPr lang="pt-BR" sz="2300" dirty="0">
                <a:cs typeface="Arial" pitchFamily="34" charset="0"/>
              </a:rPr>
              <a:t>O </a:t>
            </a:r>
            <a:r>
              <a:rPr lang="pt-BR" sz="2300" dirty="0" err="1">
                <a:cs typeface="Arial" pitchFamily="34" charset="0"/>
              </a:rPr>
              <a:t>Genscan</a:t>
            </a:r>
            <a:r>
              <a:rPr lang="pt-BR" sz="2300" dirty="0">
                <a:cs typeface="Arial" pitchFamily="34" charset="0"/>
              </a:rPr>
              <a:t> foi projetado para prever estruturas completas de genes em genomas de eucariotos;</a:t>
            </a:r>
          </a:p>
          <a:p>
            <a:pPr marL="342900" indent="-342900" algn="just">
              <a:buFont typeface="Arial" pitchFamily="34" charset="0"/>
              <a:buChar char="•"/>
            </a:pPr>
            <a:endParaRPr lang="pt-BR" sz="2300" dirty="0">
              <a:cs typeface="Arial" pitchFamily="34" charset="0"/>
            </a:endParaRPr>
          </a:p>
          <a:p>
            <a:pPr marL="342900" indent="-342900" algn="just">
              <a:buFont typeface="Arial" pitchFamily="34" charset="0"/>
              <a:buChar char="•"/>
            </a:pPr>
            <a:r>
              <a:rPr lang="pt-BR" sz="2300" dirty="0">
                <a:cs typeface="Arial" pitchFamily="34" charset="0"/>
              </a:rPr>
              <a:t>Utiliza HMM” (</a:t>
            </a:r>
            <a:r>
              <a:rPr lang="pt-BR" sz="2300" dirty="0" err="1">
                <a:cs typeface="Arial" pitchFamily="34" charset="0"/>
              </a:rPr>
              <a:t>Hidden</a:t>
            </a:r>
            <a:r>
              <a:rPr lang="pt-BR" sz="2300" dirty="0">
                <a:cs typeface="Arial" pitchFamily="34" charset="0"/>
              </a:rPr>
              <a:t> </a:t>
            </a:r>
            <a:r>
              <a:rPr lang="pt-BR" sz="2300" dirty="0" err="1">
                <a:cs typeface="Arial" pitchFamily="34" charset="0"/>
              </a:rPr>
              <a:t>Markov</a:t>
            </a:r>
            <a:r>
              <a:rPr lang="pt-BR" sz="2300" dirty="0">
                <a:cs typeface="Arial" pitchFamily="34" charset="0"/>
              </a:rPr>
              <a:t> </a:t>
            </a:r>
            <a:r>
              <a:rPr lang="pt-BR" sz="2300" dirty="0" err="1">
                <a:cs typeface="Arial" pitchFamily="34" charset="0"/>
              </a:rPr>
              <a:t>Models</a:t>
            </a:r>
            <a:r>
              <a:rPr lang="pt-BR" sz="2300" dirty="0">
                <a:cs typeface="Arial" pitchFamily="34" charset="0"/>
              </a:rPr>
              <a:t>) para gerar um “modelo de gene” com base em um organismo próximo já anotado;</a:t>
            </a:r>
          </a:p>
          <a:p>
            <a:pPr marL="342900" indent="-342900" algn="just">
              <a:buFont typeface="Arial" pitchFamily="34" charset="0"/>
              <a:buChar char="•"/>
            </a:pPr>
            <a:endParaRPr lang="pt-BR" sz="2300" dirty="0">
              <a:cs typeface="Arial" pitchFamily="34" charset="0"/>
            </a:endParaRPr>
          </a:p>
          <a:p>
            <a:pPr marL="342900" indent="-342900" algn="just">
              <a:buFont typeface="Arial" pitchFamily="34" charset="0"/>
              <a:buChar char="•"/>
            </a:pPr>
            <a:r>
              <a:rPr lang="pt-BR" sz="2300" dirty="0">
                <a:cs typeface="Arial" pitchFamily="34" charset="0"/>
              </a:rPr>
              <a:t>Utiliza um modelo de probabilidade de composição e estrutura dos genes para buscar tais elementos no genoma que sejam equivalentes ou consistentes com o </a:t>
            </a:r>
            <a:r>
              <a:rPr lang="pt-BR" sz="2300" dirty="0" smtClean="0">
                <a:cs typeface="Arial" pitchFamily="34" charset="0"/>
              </a:rPr>
              <a:t>modelo.</a:t>
            </a:r>
            <a:endParaRPr lang="pt-BR" sz="2300" dirty="0">
              <a:cs typeface="Arial" pitchFamily="34" charset="0"/>
            </a:endParaRPr>
          </a:p>
        </p:txBody>
      </p:sp>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algn="l"/>
            <a:r>
              <a:rPr lang="pt-BR" sz="3600" dirty="0" smtClean="0">
                <a:latin typeface="Trebuchet MS" panose="020B0603020202020204" pitchFamily="34" charset="0"/>
              </a:rPr>
              <a:t>Anotação </a:t>
            </a:r>
            <a:r>
              <a:rPr lang="pt-BR" sz="3600" dirty="0" smtClean="0">
                <a:latin typeface="Trebuchet MS" panose="020B0603020202020204" pitchFamily="34" charset="0"/>
              </a:rPr>
              <a:t>estrutural de genomas</a:t>
            </a:r>
            <a:endParaRPr lang="pt-BR" sz="3600" dirty="0">
              <a:latin typeface="Trebuchet MS" panose="020B0603020202020204" pitchFamily="34" charset="0"/>
            </a:endParaRPr>
          </a:p>
        </p:txBody>
      </p:sp>
      <p:pic>
        <p:nvPicPr>
          <p:cNvPr id="9" name="Imagem 8"/>
          <p:cNvPicPr/>
          <p:nvPr/>
        </p:nvPicPr>
        <p:blipFill>
          <a:blip r:embed="rId3">
            <a:extLst>
              <a:ext uri="{28A0092B-C50C-407E-A947-70E740481C1C}">
                <a14:useLocalDpi xmlns:a14="http://schemas.microsoft.com/office/drawing/2010/main" val="0"/>
              </a:ext>
            </a:extLst>
          </a:blip>
          <a:stretch>
            <a:fillRect/>
          </a:stretch>
        </p:blipFill>
        <p:spPr>
          <a:xfrm>
            <a:off x="7779891" y="0"/>
            <a:ext cx="4406528" cy="6858000"/>
          </a:xfrm>
          <a:prstGeom prst="rect">
            <a:avLst/>
          </a:prstGeom>
        </p:spPr>
      </p:pic>
    </p:spTree>
    <p:extLst>
      <p:ext uri="{BB962C8B-B14F-4D97-AF65-F5344CB8AC3E}">
        <p14:creationId xmlns:p14="http://schemas.microsoft.com/office/powerpoint/2010/main" val="1758086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4833" y="1152031"/>
            <a:ext cx="11677337" cy="4993938"/>
          </a:xfrm>
        </p:spPr>
        <p:txBody>
          <a:bodyPr>
            <a:noAutofit/>
          </a:bodyPr>
          <a:lstStyle/>
          <a:p>
            <a:pPr marL="342900" indent="-342900" algn="l">
              <a:buFont typeface="Arial" pitchFamily="34" charset="0"/>
              <a:buChar char="•"/>
            </a:pPr>
            <a:r>
              <a:rPr lang="pt-BR" dirty="0">
                <a:cs typeface="Arial" pitchFamily="34" charset="0"/>
              </a:rPr>
              <a:t>O processo de identificação de elementos </a:t>
            </a:r>
            <a:r>
              <a:rPr lang="pt-BR" dirty="0" smtClean="0">
                <a:cs typeface="Arial" pitchFamily="34" charset="0"/>
              </a:rPr>
              <a:t>do genoma </a:t>
            </a:r>
            <a:r>
              <a:rPr lang="pt-BR" dirty="0" smtClean="0">
                <a:cs typeface="Arial" pitchFamily="34" charset="0"/>
              </a:rPr>
              <a:t> e </a:t>
            </a:r>
            <a:r>
              <a:rPr lang="pt-BR" dirty="0">
                <a:cs typeface="Arial" pitchFamily="34" charset="0"/>
              </a:rPr>
              <a:t>de suas </a:t>
            </a:r>
            <a:r>
              <a:rPr lang="pt-BR" dirty="0" smtClean="0">
                <a:cs typeface="Arial" pitchFamily="34" charset="0"/>
              </a:rPr>
              <a:t>funções;</a:t>
            </a:r>
            <a:endParaRPr lang="pt-BR" dirty="0" smtClean="0">
              <a:cs typeface="Arial" pitchFamily="34" charset="0"/>
            </a:endParaRPr>
          </a:p>
          <a:p>
            <a:pPr marL="342900" indent="-342900">
              <a:buFont typeface="Arial" pitchFamily="34" charset="0"/>
              <a:buChar char="•"/>
            </a:pPr>
            <a:r>
              <a:rPr lang="pt-BR" sz="2000" b="1" dirty="0" smtClean="0">
                <a:cs typeface="Arial" pitchFamily="34" charset="0"/>
              </a:rPr>
              <a:t>Genes</a:t>
            </a:r>
            <a:r>
              <a:rPr lang="pt-BR" sz="2000" dirty="0">
                <a:cs typeface="Arial" pitchFamily="34" charset="0"/>
              </a:rPr>
              <a:t>, promotores, regiões regulatórias, regiões repetitivas, entre outras</a:t>
            </a:r>
            <a:r>
              <a:rPr lang="pt-BR" sz="2000" dirty="0" smtClean="0">
                <a:cs typeface="Arial" pitchFamily="34" charset="0"/>
              </a:rPr>
              <a:t>...</a:t>
            </a:r>
            <a:endParaRPr lang="pt-BR" dirty="0">
              <a:cs typeface="Arial" pitchFamily="34" charset="0"/>
            </a:endParaRPr>
          </a:p>
          <a:p>
            <a:pPr marL="342900" indent="-342900" algn="just">
              <a:buFont typeface="Arial" pitchFamily="34" charset="0"/>
              <a:buChar char="•"/>
            </a:pPr>
            <a:r>
              <a:rPr lang="pt-BR" dirty="0" smtClean="0">
                <a:cs typeface="Arial" pitchFamily="34" charset="0"/>
              </a:rPr>
              <a:t>Visa extrair informações a partir </a:t>
            </a:r>
            <a:r>
              <a:rPr lang="pt-BR" dirty="0">
                <a:cs typeface="Arial" pitchFamily="34" charset="0"/>
              </a:rPr>
              <a:t>da sequência de ácidos </a:t>
            </a:r>
            <a:r>
              <a:rPr lang="pt-BR" dirty="0" smtClean="0">
                <a:cs typeface="Arial" pitchFamily="34" charset="0"/>
              </a:rPr>
              <a:t>nucléicos, </a:t>
            </a:r>
            <a:r>
              <a:rPr lang="pt-BR" dirty="0">
                <a:cs typeface="Arial" pitchFamily="34" charset="0"/>
              </a:rPr>
              <a:t>visando descrever os elementos </a:t>
            </a:r>
            <a:r>
              <a:rPr lang="pt-BR" dirty="0" smtClean="0">
                <a:cs typeface="Arial" pitchFamily="34" charset="0"/>
              </a:rPr>
              <a:t>que </a:t>
            </a:r>
            <a:r>
              <a:rPr lang="pt-BR" dirty="0">
                <a:cs typeface="Arial" pitchFamily="34" charset="0"/>
              </a:rPr>
              <a:t>constituem o </a:t>
            </a:r>
            <a:r>
              <a:rPr lang="pt-BR" dirty="0" smtClean="0">
                <a:cs typeface="Arial" pitchFamily="34" charset="0"/>
              </a:rPr>
              <a:t>genoma e as suas funções associadas;</a:t>
            </a:r>
          </a:p>
          <a:p>
            <a:pPr marL="342900" indent="-342900" algn="just">
              <a:buFont typeface="Arial" pitchFamily="34" charset="0"/>
              <a:buChar char="•"/>
            </a:pPr>
            <a:endParaRPr lang="pt-BR" dirty="0" smtClean="0">
              <a:cs typeface="Arial" pitchFamily="34" charset="0"/>
            </a:endParaRPr>
          </a:p>
          <a:p>
            <a:pPr marL="342900" indent="-342900" algn="just">
              <a:buFont typeface="Wingdings" pitchFamily="2" charset="2"/>
              <a:buChar char="Ø"/>
            </a:pPr>
            <a:r>
              <a:rPr lang="pt-BR" b="1" dirty="0" smtClean="0">
                <a:solidFill>
                  <a:srgbClr val="008000"/>
                </a:solidFill>
                <a:cs typeface="Arial" pitchFamily="34" charset="0"/>
              </a:rPr>
              <a:t>Anotação estrutural e funcional</a:t>
            </a:r>
          </a:p>
          <a:p>
            <a:pPr algn="just"/>
            <a:endParaRPr lang="pt-BR" dirty="0">
              <a:cs typeface="Arial" pitchFamily="34" charset="0"/>
            </a:endParaRPr>
          </a:p>
          <a:p>
            <a:pPr marL="342900" indent="-342900" algn="just">
              <a:buFont typeface="Arial" pitchFamily="34" charset="0"/>
              <a:buChar char="•"/>
            </a:pPr>
            <a:r>
              <a:rPr lang="pt-BR" dirty="0">
                <a:cs typeface="Arial" pitchFamily="34" charset="0"/>
              </a:rPr>
              <a:t>A anotação estrutural consiste na localização dos elementos que constituem o </a:t>
            </a:r>
            <a:r>
              <a:rPr lang="pt-BR" dirty="0" smtClean="0">
                <a:cs typeface="Arial" pitchFamily="34" charset="0"/>
              </a:rPr>
              <a:t>genoma;</a:t>
            </a:r>
            <a:endParaRPr lang="pt-BR" dirty="0">
              <a:cs typeface="Arial" pitchFamily="34" charset="0"/>
            </a:endParaRPr>
          </a:p>
          <a:p>
            <a:pPr marL="342900" indent="-342900" algn="just">
              <a:buFont typeface="Arial" pitchFamily="34" charset="0"/>
              <a:buChar char="•"/>
            </a:pPr>
            <a:r>
              <a:rPr lang="pt-BR" dirty="0" smtClean="0">
                <a:cs typeface="Arial" pitchFamily="34" charset="0"/>
              </a:rPr>
              <a:t>A </a:t>
            </a:r>
            <a:r>
              <a:rPr lang="pt-BR" dirty="0">
                <a:cs typeface="Arial" pitchFamily="34" charset="0"/>
              </a:rPr>
              <a:t>anotação funcional por sua vez visa identificar a função biológica da </a:t>
            </a:r>
            <a:r>
              <a:rPr lang="pt-BR" dirty="0" smtClean="0">
                <a:cs typeface="Arial" pitchFamily="34" charset="0"/>
              </a:rPr>
              <a:t>sequência. </a:t>
            </a:r>
            <a:endParaRPr lang="pt-BR" dirty="0">
              <a:cs typeface="Arial" pitchFamily="34" charset="0"/>
            </a:endParaRPr>
          </a:p>
        </p:txBody>
      </p:sp>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algn="l"/>
            <a:r>
              <a:rPr lang="pt-BR" sz="3600" dirty="0" smtClean="0">
                <a:latin typeface="Trebuchet MS" panose="020B0603020202020204" pitchFamily="34" charset="0"/>
              </a:rPr>
              <a:t>Anotação </a:t>
            </a:r>
            <a:r>
              <a:rPr lang="pt-BR" sz="3600" dirty="0" smtClean="0">
                <a:latin typeface="Trebuchet MS" panose="020B0603020202020204" pitchFamily="34" charset="0"/>
              </a:rPr>
              <a:t>de genoma</a:t>
            </a:r>
            <a:endParaRPr lang="pt-BR" sz="3600" dirty="0">
              <a:latin typeface="Trebuchet MS" panose="020B0603020202020204" pitchFamily="34" charset="0"/>
            </a:endParaRPr>
          </a:p>
        </p:txBody>
      </p:sp>
    </p:spTree>
    <p:extLst>
      <p:ext uri="{BB962C8B-B14F-4D97-AF65-F5344CB8AC3E}">
        <p14:creationId xmlns:p14="http://schemas.microsoft.com/office/powerpoint/2010/main" val="3040766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4834" y="1197001"/>
            <a:ext cx="4661940" cy="4769084"/>
          </a:xfrm>
        </p:spPr>
        <p:txBody>
          <a:bodyPr>
            <a:noAutofit/>
          </a:bodyPr>
          <a:lstStyle/>
          <a:p>
            <a:pPr marL="342900" indent="-342900" algn="l">
              <a:buFont typeface="Wingdings" pitchFamily="2" charset="2"/>
              <a:buChar char="Ø"/>
            </a:pPr>
            <a:r>
              <a:rPr lang="pt-BR" b="1" dirty="0" smtClean="0">
                <a:solidFill>
                  <a:srgbClr val="008000"/>
                </a:solidFill>
                <a:cs typeface="Arial" pitchFamily="34" charset="0"/>
              </a:rPr>
              <a:t>Predição de </a:t>
            </a:r>
            <a:r>
              <a:rPr lang="pt-BR" b="1" dirty="0">
                <a:solidFill>
                  <a:srgbClr val="008000"/>
                </a:solidFill>
                <a:cs typeface="Arial" pitchFamily="34" charset="0"/>
              </a:rPr>
              <a:t>genes </a:t>
            </a:r>
            <a:r>
              <a:rPr lang="pt-BR" b="1" dirty="0" smtClean="0">
                <a:solidFill>
                  <a:srgbClr val="008000"/>
                </a:solidFill>
                <a:cs typeface="Arial" pitchFamily="34" charset="0"/>
              </a:rPr>
              <a:t>“combinada”</a:t>
            </a:r>
          </a:p>
          <a:p>
            <a:pPr marL="342900" indent="-342900" algn="l">
              <a:buFont typeface="Arial" pitchFamily="34" charset="0"/>
              <a:buChar char="•"/>
            </a:pPr>
            <a:endParaRPr lang="pt-BR" b="1" dirty="0" smtClean="0">
              <a:solidFill>
                <a:srgbClr val="008000"/>
              </a:solidFill>
              <a:cs typeface="Arial" pitchFamily="34" charset="0"/>
            </a:endParaRPr>
          </a:p>
          <a:p>
            <a:pPr marL="342900" indent="-342900" algn="just">
              <a:lnSpc>
                <a:spcPct val="150000"/>
              </a:lnSpc>
              <a:buFont typeface="Arial" pitchFamily="34" charset="0"/>
              <a:buChar char="•"/>
            </a:pPr>
            <a:r>
              <a:rPr lang="pt-BR" sz="2200" dirty="0">
                <a:cs typeface="Arial" pitchFamily="34" charset="0"/>
              </a:rPr>
              <a:t>Algumas </a:t>
            </a:r>
            <a:r>
              <a:rPr lang="pt-BR" sz="2200" dirty="0" smtClean="0">
                <a:cs typeface="Arial" pitchFamily="34" charset="0"/>
              </a:rPr>
              <a:t>ferramentas </a:t>
            </a:r>
            <a:r>
              <a:rPr lang="pt-BR" sz="2200" dirty="0">
                <a:cs typeface="Arial" pitchFamily="34" charset="0"/>
              </a:rPr>
              <a:t>combinam previsões </a:t>
            </a:r>
            <a:r>
              <a:rPr lang="pt-BR" sz="2200" i="1" dirty="0" err="1">
                <a:cs typeface="Arial" pitchFamily="34" charset="0"/>
              </a:rPr>
              <a:t>ab</a:t>
            </a:r>
            <a:r>
              <a:rPr lang="pt-BR" sz="2200" i="1" dirty="0">
                <a:cs typeface="Arial" pitchFamily="34" charset="0"/>
              </a:rPr>
              <a:t> initio </a:t>
            </a:r>
            <a:r>
              <a:rPr lang="pt-BR" sz="2200" dirty="0">
                <a:cs typeface="Arial" pitchFamily="34" charset="0"/>
              </a:rPr>
              <a:t>com dados de similaridade em um único  modelo de probabilidade, como o </a:t>
            </a:r>
            <a:r>
              <a:rPr lang="pt-BR" sz="2200" dirty="0" err="1">
                <a:cs typeface="Arial" pitchFamily="34" charset="0"/>
              </a:rPr>
              <a:t>GenomeScan</a:t>
            </a:r>
            <a:r>
              <a:rPr lang="pt-BR" sz="2200" dirty="0">
                <a:cs typeface="Arial" pitchFamily="34" charset="0"/>
              </a:rPr>
              <a:t>. </a:t>
            </a:r>
          </a:p>
        </p:txBody>
      </p:sp>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algn="l"/>
            <a:r>
              <a:rPr lang="pt-BR" sz="3600" dirty="0" smtClean="0">
                <a:latin typeface="Trebuchet MS" panose="020B0603020202020204" pitchFamily="34" charset="0"/>
              </a:rPr>
              <a:t>Anotação </a:t>
            </a:r>
            <a:r>
              <a:rPr lang="pt-BR" sz="3600" dirty="0" smtClean="0">
                <a:latin typeface="Trebuchet MS" panose="020B0603020202020204" pitchFamily="34" charset="0"/>
              </a:rPr>
              <a:t>estrutural de genomas</a:t>
            </a:r>
            <a:endParaRPr lang="pt-BR" sz="3600" dirty="0">
              <a:latin typeface="Trebuchet MS" panose="020B0603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200" y="1028781"/>
            <a:ext cx="6859932" cy="448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5207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4833" y="1019331"/>
            <a:ext cx="11707318" cy="5156618"/>
          </a:xfrm>
        </p:spPr>
        <p:txBody>
          <a:bodyPr>
            <a:noAutofit/>
          </a:bodyPr>
          <a:lstStyle/>
          <a:p>
            <a:pPr marL="342900" indent="-342900" algn="l">
              <a:buFont typeface="Wingdings" pitchFamily="2" charset="2"/>
              <a:buChar char="Ø"/>
            </a:pPr>
            <a:r>
              <a:rPr lang="pt-BR" b="1" dirty="0">
                <a:solidFill>
                  <a:srgbClr val="008000"/>
                </a:solidFill>
                <a:cs typeface="Arial" pitchFamily="34" charset="0"/>
              </a:rPr>
              <a:t>Anotação em nível de </a:t>
            </a:r>
            <a:r>
              <a:rPr lang="pt-BR" b="1" dirty="0" smtClean="0">
                <a:solidFill>
                  <a:srgbClr val="008000"/>
                </a:solidFill>
                <a:cs typeface="Arial" pitchFamily="34" charset="0"/>
              </a:rPr>
              <a:t>nucleotídeo</a:t>
            </a:r>
            <a:endParaRPr lang="pt-BR" b="1" dirty="0">
              <a:solidFill>
                <a:srgbClr val="008000"/>
              </a:solidFill>
              <a:cs typeface="Arial" pitchFamily="34" charset="0"/>
            </a:endParaRPr>
          </a:p>
          <a:p>
            <a:pPr marL="342900" indent="-342900" algn="just">
              <a:buFont typeface="Arial" pitchFamily="34" charset="0"/>
              <a:buChar char="•"/>
            </a:pPr>
            <a:r>
              <a:rPr lang="pt-BR" sz="2000" b="1" dirty="0" smtClean="0">
                <a:cs typeface="Arial" pitchFamily="34" charset="0"/>
              </a:rPr>
              <a:t>Regiões </a:t>
            </a:r>
            <a:r>
              <a:rPr lang="pt-BR" sz="2000" b="1" dirty="0">
                <a:cs typeface="Arial" pitchFamily="34" charset="0"/>
              </a:rPr>
              <a:t>não-</a:t>
            </a:r>
            <a:r>
              <a:rPr lang="pt-BR" sz="2000" b="1" dirty="0" err="1">
                <a:cs typeface="Arial" pitchFamily="34" charset="0"/>
              </a:rPr>
              <a:t>codificantes</a:t>
            </a:r>
            <a:r>
              <a:rPr lang="pt-BR" sz="2000" b="1" dirty="0">
                <a:cs typeface="Arial" pitchFamily="34" charset="0"/>
              </a:rPr>
              <a:t> e regulatórias </a:t>
            </a:r>
            <a:r>
              <a:rPr lang="pt-BR" sz="2000" dirty="0">
                <a:cs typeface="Arial" pitchFamily="34" charset="0"/>
              </a:rPr>
              <a:t>(</a:t>
            </a:r>
            <a:r>
              <a:rPr lang="pt-BR" sz="2000" dirty="0" err="1">
                <a:cs typeface="Arial" pitchFamily="34" charset="0"/>
              </a:rPr>
              <a:t>tRNA</a:t>
            </a:r>
            <a:r>
              <a:rPr lang="pt-BR" sz="2000" dirty="0">
                <a:cs typeface="Arial" pitchFamily="34" charset="0"/>
              </a:rPr>
              <a:t>, </a:t>
            </a:r>
            <a:r>
              <a:rPr lang="pt-BR" sz="2000" dirty="0" err="1">
                <a:cs typeface="Arial" pitchFamily="34" charset="0"/>
              </a:rPr>
              <a:t>rRNA</a:t>
            </a:r>
            <a:r>
              <a:rPr lang="pt-BR" sz="2000" dirty="0">
                <a:cs typeface="Arial" pitchFamily="34" charset="0"/>
              </a:rPr>
              <a:t>, pequenos </a:t>
            </a:r>
            <a:r>
              <a:rPr lang="pt-BR" sz="2000" dirty="0" err="1">
                <a:cs typeface="Arial" pitchFamily="34" charset="0"/>
              </a:rPr>
              <a:t>RNAs</a:t>
            </a:r>
            <a:r>
              <a:rPr lang="pt-BR" sz="2000" dirty="0">
                <a:cs typeface="Arial" pitchFamily="34" charset="0"/>
              </a:rPr>
              <a:t> nucleares, dentre outros</a:t>
            </a:r>
            <a:r>
              <a:rPr lang="pt-BR" sz="2000" dirty="0" smtClean="0">
                <a:cs typeface="Arial" pitchFamily="34" charset="0"/>
              </a:rPr>
              <a:t>).</a:t>
            </a:r>
          </a:p>
          <a:p>
            <a:pPr marL="342900" indent="-342900" algn="just">
              <a:buFont typeface="Arial" pitchFamily="34" charset="0"/>
              <a:buChar char="•"/>
            </a:pPr>
            <a:r>
              <a:rPr lang="pt-BR" sz="2000" dirty="0" smtClean="0">
                <a:cs typeface="Arial" pitchFamily="34" charset="0"/>
              </a:rPr>
              <a:t>Os </a:t>
            </a:r>
            <a:r>
              <a:rPr lang="pt-BR" sz="2000" dirty="0" err="1">
                <a:cs typeface="Arial" pitchFamily="34" charset="0"/>
              </a:rPr>
              <a:t>rRNAs</a:t>
            </a:r>
            <a:r>
              <a:rPr lang="pt-BR" sz="2000" dirty="0">
                <a:cs typeface="Arial" pitchFamily="34" charset="0"/>
              </a:rPr>
              <a:t> podem ser facilmente encontrados por busca por </a:t>
            </a:r>
            <a:r>
              <a:rPr lang="pt-BR" sz="2000" dirty="0" smtClean="0">
                <a:cs typeface="Arial" pitchFamily="34" charset="0"/>
              </a:rPr>
              <a:t>similaridade – </a:t>
            </a:r>
            <a:r>
              <a:rPr lang="pt-BR" sz="2000" dirty="0" smtClean="0">
                <a:cs typeface="Arial" pitchFamily="34" charset="0"/>
              </a:rPr>
              <a:t>BLASTN, </a:t>
            </a:r>
            <a:r>
              <a:rPr lang="pt-BR" sz="2000" dirty="0" err="1" smtClean="0">
                <a:cs typeface="Arial" pitchFamily="34" charset="0"/>
              </a:rPr>
              <a:t>RNAmmer</a:t>
            </a:r>
            <a:r>
              <a:rPr lang="pt-BR" sz="2000" dirty="0" smtClean="0">
                <a:cs typeface="Arial" pitchFamily="34" charset="0"/>
              </a:rPr>
              <a:t>;</a:t>
            </a:r>
            <a:endParaRPr lang="pt-BR" sz="2000" dirty="0">
              <a:cs typeface="Arial" pitchFamily="34" charset="0"/>
            </a:endParaRPr>
          </a:p>
          <a:p>
            <a:pPr marL="342900" indent="-342900" algn="just">
              <a:buFont typeface="Arial" pitchFamily="34" charset="0"/>
              <a:buChar char="•"/>
            </a:pPr>
            <a:r>
              <a:rPr lang="pt-BR" sz="2000" dirty="0">
                <a:cs typeface="Arial" pitchFamily="34" charset="0"/>
              </a:rPr>
              <a:t>Os </a:t>
            </a:r>
            <a:r>
              <a:rPr lang="pt-BR" sz="2000" dirty="0" err="1" smtClean="0">
                <a:cs typeface="Arial" pitchFamily="34" charset="0"/>
              </a:rPr>
              <a:t>tRNA</a:t>
            </a:r>
            <a:r>
              <a:rPr lang="pt-BR" sz="2000" dirty="0" smtClean="0">
                <a:cs typeface="Arial" pitchFamily="34" charset="0"/>
              </a:rPr>
              <a:t> </a:t>
            </a:r>
            <a:r>
              <a:rPr lang="pt-BR" sz="2000" dirty="0">
                <a:cs typeface="Arial" pitchFamily="34" charset="0"/>
              </a:rPr>
              <a:t>são passíveis de previsão de novo através de algoritmos que buscam características estruturais assinaturas, como formação do </a:t>
            </a:r>
            <a:r>
              <a:rPr lang="pt-BR" sz="2000" i="1" dirty="0" err="1" smtClean="0">
                <a:cs typeface="Arial" pitchFamily="34" charset="0"/>
              </a:rPr>
              <a:t>hairpin</a:t>
            </a:r>
            <a:r>
              <a:rPr lang="pt-BR" sz="2000" dirty="0">
                <a:cs typeface="Arial" pitchFamily="34" charset="0"/>
              </a:rPr>
              <a:t>;</a:t>
            </a:r>
            <a:endParaRPr lang="pt-BR" sz="2000" dirty="0" smtClean="0">
              <a:cs typeface="Arial" pitchFamily="34" charset="0"/>
            </a:endParaRPr>
          </a:p>
          <a:p>
            <a:pPr marL="342900" indent="-342900" algn="just">
              <a:buFont typeface="Arial" pitchFamily="34" charset="0"/>
              <a:buChar char="•"/>
            </a:pPr>
            <a:r>
              <a:rPr lang="pt-BR" sz="2000" dirty="0" smtClean="0">
                <a:cs typeface="Arial" pitchFamily="34" charset="0"/>
              </a:rPr>
              <a:t>Outros </a:t>
            </a:r>
            <a:r>
              <a:rPr lang="pt-BR" sz="2000" dirty="0" err="1" smtClean="0">
                <a:cs typeface="Arial" pitchFamily="34" charset="0"/>
              </a:rPr>
              <a:t>RNAs</a:t>
            </a:r>
            <a:r>
              <a:rPr lang="pt-BR" sz="2000" dirty="0" smtClean="0">
                <a:cs typeface="Arial" pitchFamily="34" charset="0"/>
              </a:rPr>
              <a:t>: </a:t>
            </a:r>
            <a:r>
              <a:rPr lang="pt-BR" sz="2000" dirty="0" err="1" smtClean="0">
                <a:cs typeface="Arial" pitchFamily="34" charset="0"/>
              </a:rPr>
              <a:t>Rfam</a:t>
            </a:r>
            <a:r>
              <a:rPr lang="pt-BR" sz="2000" dirty="0" smtClean="0">
                <a:cs typeface="Arial" pitchFamily="34" charset="0"/>
              </a:rPr>
              <a:t> EMBL-EBI.</a:t>
            </a:r>
            <a:endParaRPr lang="pt-BR" sz="2000" dirty="0">
              <a:cs typeface="Arial" pitchFamily="34" charset="0"/>
            </a:endParaRPr>
          </a:p>
          <a:p>
            <a:pPr algn="just"/>
            <a:endParaRPr lang="pt-BR" sz="2000" dirty="0">
              <a:cs typeface="Arial" pitchFamily="34" charset="0"/>
            </a:endParaRPr>
          </a:p>
        </p:txBody>
      </p:sp>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algn="l"/>
            <a:r>
              <a:rPr lang="pt-BR" sz="3600" dirty="0" smtClean="0">
                <a:latin typeface="Trebuchet MS" panose="020B0603020202020204" pitchFamily="34" charset="0"/>
              </a:rPr>
              <a:t>Anotação </a:t>
            </a:r>
            <a:r>
              <a:rPr lang="pt-BR" sz="3600" dirty="0" smtClean="0">
                <a:latin typeface="Trebuchet MS" panose="020B0603020202020204" pitchFamily="34" charset="0"/>
              </a:rPr>
              <a:t>estrutural de genomas</a:t>
            </a:r>
            <a:endParaRPr lang="pt-BR" sz="3600" dirty="0">
              <a:latin typeface="Trebuchet MS" panose="020B0603020202020204"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0935" y="3528611"/>
            <a:ext cx="3914252" cy="2935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43" y="3543590"/>
            <a:ext cx="7116105" cy="280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4923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4833" y="1197001"/>
            <a:ext cx="11587397" cy="4978948"/>
          </a:xfrm>
        </p:spPr>
        <p:txBody>
          <a:bodyPr>
            <a:noAutofit/>
          </a:bodyPr>
          <a:lstStyle/>
          <a:p>
            <a:pPr marL="342900" indent="-342900" algn="l">
              <a:buFont typeface="Wingdings" pitchFamily="2" charset="2"/>
              <a:buChar char="Ø"/>
            </a:pPr>
            <a:r>
              <a:rPr lang="pt-BR" b="1" dirty="0" smtClean="0">
                <a:solidFill>
                  <a:srgbClr val="008000"/>
                </a:solidFill>
                <a:cs typeface="Arial" pitchFamily="34" charset="0"/>
              </a:rPr>
              <a:t>Anotação em nível de nucleotídeo</a:t>
            </a:r>
            <a:endParaRPr lang="pt-BR" b="1" i="1" dirty="0" smtClean="0">
              <a:solidFill>
                <a:srgbClr val="008000"/>
              </a:solidFill>
              <a:cs typeface="Arial" pitchFamily="34" charset="0"/>
            </a:endParaRPr>
          </a:p>
          <a:p>
            <a:pPr marL="342900" indent="-342900" algn="just">
              <a:buFont typeface="Arial" pitchFamily="34" charset="0"/>
              <a:buChar char="•"/>
            </a:pPr>
            <a:endParaRPr lang="pt-BR" sz="2000" dirty="0" smtClean="0">
              <a:cs typeface="Arial" pitchFamily="34" charset="0"/>
            </a:endParaRPr>
          </a:p>
          <a:p>
            <a:pPr marL="342900" indent="-342900" algn="just">
              <a:buFont typeface="Arial" pitchFamily="34" charset="0"/>
              <a:buChar char="•"/>
            </a:pPr>
            <a:r>
              <a:rPr lang="pt-BR" sz="2000" b="1" dirty="0" smtClean="0">
                <a:cs typeface="Arial" pitchFamily="34" charset="0"/>
              </a:rPr>
              <a:t>Elementos </a:t>
            </a:r>
            <a:r>
              <a:rPr lang="pt-BR" sz="2000" b="1" dirty="0">
                <a:cs typeface="Arial" pitchFamily="34" charset="0"/>
              </a:rPr>
              <a:t>repetitivos</a:t>
            </a:r>
          </a:p>
          <a:p>
            <a:pPr marL="800100" lvl="1" indent="-342900" algn="just">
              <a:buFont typeface="Arial" pitchFamily="34" charset="0"/>
              <a:buChar char="•"/>
            </a:pPr>
            <a:r>
              <a:rPr lang="pt-BR" sz="2200" dirty="0" smtClean="0">
                <a:cs typeface="Arial" pitchFamily="34" charset="0"/>
              </a:rPr>
              <a:t>Podem ser </a:t>
            </a:r>
            <a:r>
              <a:rPr lang="pt-BR" sz="2200" dirty="0">
                <a:cs typeface="Arial" pitchFamily="34" charset="0"/>
              </a:rPr>
              <a:t>regiões de baixa complexidade, como </a:t>
            </a:r>
            <a:r>
              <a:rPr lang="pt-BR" sz="2200" dirty="0" err="1">
                <a:cs typeface="Arial" pitchFamily="34" charset="0"/>
              </a:rPr>
              <a:t>transposons</a:t>
            </a:r>
            <a:r>
              <a:rPr lang="pt-BR" sz="2200" dirty="0">
                <a:cs typeface="Arial" pitchFamily="34" charset="0"/>
              </a:rPr>
              <a:t>, elementos nucleares intercalados longos e curtos, LINE e SINE, respectivamente, DNA satélites;</a:t>
            </a:r>
          </a:p>
          <a:p>
            <a:pPr marL="800100" lvl="1" indent="-342900" algn="just">
              <a:buFont typeface="Arial" pitchFamily="34" charset="0"/>
              <a:buChar char="•"/>
            </a:pPr>
            <a:r>
              <a:rPr lang="pt-BR" sz="2200" dirty="0">
                <a:cs typeface="Arial" pitchFamily="34" charset="0"/>
              </a:rPr>
              <a:t>Identificação é fundamental na anotação de genomas – exclusão evita erros e conflitos na montagem e anotação;</a:t>
            </a:r>
          </a:p>
          <a:p>
            <a:pPr marL="800100" lvl="1" indent="-342900" algn="just">
              <a:buFont typeface="Arial" pitchFamily="34" charset="0"/>
              <a:buChar char="•"/>
            </a:pPr>
            <a:r>
              <a:rPr lang="pt-BR" sz="2200" dirty="0">
                <a:cs typeface="Arial" pitchFamily="34" charset="0"/>
              </a:rPr>
              <a:t>Em eucariotos, principalmente, fonte de variação no genoma e representam grande parte do genoma;</a:t>
            </a:r>
          </a:p>
          <a:p>
            <a:pPr marL="800100" lvl="1" indent="-342900" algn="just">
              <a:buFont typeface="Arial" pitchFamily="34" charset="0"/>
              <a:buChar char="•"/>
            </a:pPr>
            <a:r>
              <a:rPr lang="pt-BR" sz="2200" dirty="0">
                <a:cs typeface="Arial" pitchFamily="34" charset="0"/>
              </a:rPr>
              <a:t>Estudo por meio de criação de bibliotecas de elementos repetitivos (homologia ou de novo</a:t>
            </a:r>
            <a:r>
              <a:rPr lang="pt-BR" sz="2200" dirty="0" smtClean="0">
                <a:cs typeface="Arial" pitchFamily="34" charset="0"/>
              </a:rPr>
              <a:t>). </a:t>
            </a:r>
            <a:endParaRPr lang="pt-BR" sz="2200" dirty="0">
              <a:cs typeface="Arial" pitchFamily="34" charset="0"/>
            </a:endParaRPr>
          </a:p>
          <a:p>
            <a:pPr marL="342900" indent="-342900" algn="just">
              <a:buFont typeface="Arial" pitchFamily="34" charset="0"/>
              <a:buChar char="•"/>
            </a:pPr>
            <a:endParaRPr lang="pt-BR" sz="2200" dirty="0">
              <a:cs typeface="Arial" pitchFamily="34" charset="0"/>
            </a:endParaRPr>
          </a:p>
          <a:p>
            <a:pPr marL="342900" indent="-342900" algn="just">
              <a:buFont typeface="Arial" pitchFamily="34" charset="0"/>
              <a:buChar char="•"/>
            </a:pPr>
            <a:r>
              <a:rPr lang="pt-BR" sz="2000" b="1" dirty="0">
                <a:cs typeface="Arial" pitchFamily="34" charset="0"/>
              </a:rPr>
              <a:t>Identificação de polimorfismos</a:t>
            </a:r>
          </a:p>
          <a:p>
            <a:pPr marL="800100" lvl="1" indent="-342900" algn="just">
              <a:buFont typeface="Arial" pitchFamily="34" charset="0"/>
              <a:buChar char="•"/>
            </a:pPr>
            <a:r>
              <a:rPr lang="pt-BR" sz="2200" dirty="0" smtClean="0">
                <a:cs typeface="Arial" pitchFamily="34" charset="0"/>
              </a:rPr>
              <a:t>São </a:t>
            </a:r>
            <a:r>
              <a:rPr lang="pt-BR" sz="2200" dirty="0">
                <a:cs typeface="Arial" pitchFamily="34" charset="0"/>
              </a:rPr>
              <a:t>variações em um </a:t>
            </a:r>
            <a:r>
              <a:rPr lang="pt-BR" sz="2200" dirty="0" smtClean="0">
                <a:cs typeface="Arial" pitchFamily="34" charset="0"/>
              </a:rPr>
              <a:t>nucleotídeo </a:t>
            </a:r>
            <a:r>
              <a:rPr lang="pt-BR" sz="2200" dirty="0">
                <a:cs typeface="Arial" pitchFamily="34" charset="0"/>
              </a:rPr>
              <a:t>na </a:t>
            </a:r>
            <a:r>
              <a:rPr lang="pt-BR" sz="2200" dirty="0" smtClean="0">
                <a:cs typeface="Arial" pitchFamily="34" charset="0"/>
              </a:rPr>
              <a:t>sequência – </a:t>
            </a:r>
            <a:r>
              <a:rPr lang="pt-BR" sz="2200" dirty="0" err="1" smtClean="0">
                <a:cs typeface="Arial" pitchFamily="34" charset="0"/>
              </a:rPr>
              <a:t>SNPs</a:t>
            </a:r>
            <a:r>
              <a:rPr lang="pt-BR" sz="2200" dirty="0" smtClean="0">
                <a:cs typeface="Arial" pitchFamily="34" charset="0"/>
              </a:rPr>
              <a:t>.</a:t>
            </a:r>
            <a:endParaRPr lang="pt-BR" sz="2200" dirty="0">
              <a:cs typeface="Arial" pitchFamily="34" charset="0"/>
            </a:endParaRPr>
          </a:p>
          <a:p>
            <a:pPr marL="342900" indent="-342900" algn="l">
              <a:buFont typeface="Wingdings" pitchFamily="2" charset="2"/>
              <a:buChar char="Ø"/>
            </a:pPr>
            <a:endParaRPr lang="pt-BR" sz="2000" dirty="0">
              <a:cs typeface="Arial" pitchFamily="34" charset="0"/>
            </a:endParaRPr>
          </a:p>
        </p:txBody>
      </p:sp>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algn="l"/>
            <a:r>
              <a:rPr lang="pt-BR" sz="3600" dirty="0" smtClean="0">
                <a:latin typeface="Trebuchet MS" panose="020B0603020202020204" pitchFamily="34" charset="0"/>
              </a:rPr>
              <a:t>Anotação </a:t>
            </a:r>
            <a:r>
              <a:rPr lang="pt-BR" sz="3600" dirty="0" smtClean="0">
                <a:latin typeface="Trebuchet MS" panose="020B0603020202020204" pitchFamily="34" charset="0"/>
              </a:rPr>
              <a:t>estrutural de genomas</a:t>
            </a:r>
            <a:endParaRPr lang="pt-BR" sz="3600" dirty="0">
              <a:latin typeface="Trebuchet MS" panose="020B0603020202020204" pitchFamily="34" charset="0"/>
            </a:endParaRPr>
          </a:p>
        </p:txBody>
      </p:sp>
    </p:spTree>
    <p:extLst>
      <p:ext uri="{BB962C8B-B14F-4D97-AF65-F5344CB8AC3E}">
        <p14:creationId xmlns:p14="http://schemas.microsoft.com/office/powerpoint/2010/main" val="6160190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040607"/>
            <a:ext cx="9144000" cy="2387600"/>
          </a:xfrm>
        </p:spPr>
        <p:txBody>
          <a:bodyPr/>
          <a:lstStyle/>
          <a:p>
            <a:r>
              <a:rPr lang="pt-BR" sz="7200" dirty="0">
                <a:solidFill>
                  <a:srgbClr val="90C226">
                    <a:lumMod val="50000"/>
                  </a:srgbClr>
                </a:solidFill>
                <a:latin typeface="Trebuchet MS" panose="020B0603020202020204"/>
              </a:rPr>
              <a:t>Anotação </a:t>
            </a:r>
            <a:r>
              <a:rPr lang="pt-BR" sz="7200" dirty="0" smtClean="0">
                <a:solidFill>
                  <a:srgbClr val="90C226">
                    <a:lumMod val="50000"/>
                  </a:srgbClr>
                </a:solidFill>
                <a:latin typeface="Trebuchet MS" panose="020B0603020202020204"/>
              </a:rPr>
              <a:t>funcional  </a:t>
            </a:r>
            <a:r>
              <a:rPr lang="pt-BR" sz="7200" dirty="0">
                <a:solidFill>
                  <a:srgbClr val="90C226">
                    <a:lumMod val="50000"/>
                  </a:srgbClr>
                </a:solidFill>
                <a:latin typeface="Trebuchet MS" panose="020B0603020202020204"/>
              </a:rPr>
              <a:t>de genomas</a:t>
            </a:r>
            <a:endParaRPr lang="pt-BR" dirty="0">
              <a:solidFill>
                <a:srgbClr val="008000"/>
              </a:solidFill>
            </a:endParaRPr>
          </a:p>
        </p:txBody>
      </p:sp>
      <p:grpSp>
        <p:nvGrpSpPr>
          <p:cNvPr id="11" name="Grupo 10"/>
          <p:cNvGrpSpPr/>
          <p:nvPr/>
        </p:nvGrpSpPr>
        <p:grpSpPr>
          <a:xfrm>
            <a:off x="3568700" y="36195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514432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4833" y="1301931"/>
            <a:ext cx="6955285" cy="4529243"/>
          </a:xfrm>
        </p:spPr>
        <p:txBody>
          <a:bodyPr>
            <a:noAutofit/>
          </a:bodyPr>
          <a:lstStyle/>
          <a:p>
            <a:pPr marL="342900" indent="-342900" algn="l">
              <a:buFont typeface="Wingdings" pitchFamily="2" charset="2"/>
              <a:buChar char="Ø"/>
            </a:pPr>
            <a:r>
              <a:rPr lang="pt-BR" b="1" dirty="0" smtClean="0">
                <a:solidFill>
                  <a:srgbClr val="008000"/>
                </a:solidFill>
                <a:cs typeface="Arial" pitchFamily="34" charset="0"/>
              </a:rPr>
              <a:t>Anotação em nível de proteína</a:t>
            </a:r>
          </a:p>
          <a:p>
            <a:pPr algn="l"/>
            <a:endParaRPr lang="pt-BR" b="1" dirty="0">
              <a:solidFill>
                <a:srgbClr val="008000"/>
              </a:solidFill>
              <a:cs typeface="Arial" pitchFamily="34" charset="0"/>
            </a:endParaRPr>
          </a:p>
          <a:p>
            <a:pPr marL="342900" indent="-342900" algn="l">
              <a:buFont typeface="Arial" pitchFamily="34" charset="0"/>
              <a:buChar char="•"/>
            </a:pPr>
            <a:r>
              <a:rPr lang="pt-BR" dirty="0" smtClean="0">
                <a:cs typeface="Arial" pitchFamily="34" charset="0"/>
              </a:rPr>
              <a:t>O que?</a:t>
            </a:r>
            <a:endParaRPr lang="pt-BR" dirty="0">
              <a:cs typeface="Arial" pitchFamily="34" charset="0"/>
            </a:endParaRPr>
          </a:p>
          <a:p>
            <a:pPr marL="342900" indent="-342900" algn="l">
              <a:buFont typeface="Arial" pitchFamily="34" charset="0"/>
              <a:buChar char="•"/>
            </a:pPr>
            <a:endParaRPr lang="pt-BR" dirty="0">
              <a:cs typeface="Arial" pitchFamily="34" charset="0"/>
            </a:endParaRPr>
          </a:p>
          <a:p>
            <a:pPr marL="800100" lvl="1" indent="-342900" algn="just">
              <a:lnSpc>
                <a:spcPct val="150000"/>
              </a:lnSpc>
              <a:buFont typeface="Arial" pitchFamily="34" charset="0"/>
              <a:buChar char="•"/>
            </a:pPr>
            <a:r>
              <a:rPr lang="pt-BR" sz="2200" dirty="0">
                <a:cs typeface="Arial" pitchFamily="34" charset="0"/>
              </a:rPr>
              <a:t>Esta etapa da anotação do genoma procura compilar um catálogo definitivo das proteínas </a:t>
            </a:r>
            <a:r>
              <a:rPr lang="pt-BR" sz="2200" dirty="0" smtClean="0">
                <a:cs typeface="Arial" pitchFamily="34" charset="0"/>
              </a:rPr>
              <a:t>do organismo, nomeá-las </a:t>
            </a:r>
            <a:r>
              <a:rPr lang="pt-BR" sz="2200" dirty="0">
                <a:cs typeface="Arial" pitchFamily="34" charset="0"/>
              </a:rPr>
              <a:t>e atribuir-lhes </a:t>
            </a:r>
            <a:r>
              <a:rPr lang="pt-BR" sz="2200" dirty="0" smtClean="0">
                <a:cs typeface="Arial" pitchFamily="34" charset="0"/>
              </a:rPr>
              <a:t>funções.</a:t>
            </a:r>
            <a:endParaRPr lang="pt-BR" sz="2200" dirty="0">
              <a:cs typeface="Arial" pitchFamily="34" charset="0"/>
            </a:endParaRPr>
          </a:p>
        </p:txBody>
      </p:sp>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algn="l"/>
            <a:r>
              <a:rPr lang="pt-BR" sz="3600" dirty="0" smtClean="0">
                <a:latin typeface="Trebuchet MS" panose="020B0603020202020204" pitchFamily="34" charset="0"/>
              </a:rPr>
              <a:t>Anotação </a:t>
            </a:r>
            <a:r>
              <a:rPr lang="pt-BR" sz="3600" dirty="0" smtClean="0">
                <a:latin typeface="Trebuchet MS" panose="020B0603020202020204" pitchFamily="34" charset="0"/>
              </a:rPr>
              <a:t>funcional de genomas</a:t>
            </a:r>
            <a:endParaRPr lang="pt-BR" sz="3600" dirty="0">
              <a:latin typeface="Trebuchet MS" panose="020B0603020202020204"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754" y="0"/>
            <a:ext cx="3946121" cy="640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tângulo 12"/>
          <p:cNvSpPr/>
          <p:nvPr/>
        </p:nvSpPr>
        <p:spPr>
          <a:xfrm>
            <a:off x="7764754" y="1709984"/>
            <a:ext cx="4107456" cy="14947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0806749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4833" y="1301931"/>
            <a:ext cx="6955285" cy="4529243"/>
          </a:xfrm>
        </p:spPr>
        <p:txBody>
          <a:bodyPr>
            <a:noAutofit/>
          </a:bodyPr>
          <a:lstStyle/>
          <a:p>
            <a:pPr marL="342900" indent="-342900" algn="l">
              <a:buFont typeface="Wingdings" pitchFamily="2" charset="2"/>
              <a:buChar char="Ø"/>
            </a:pPr>
            <a:r>
              <a:rPr lang="pt-BR" b="1" dirty="0" smtClean="0">
                <a:solidFill>
                  <a:srgbClr val="008000"/>
                </a:solidFill>
                <a:cs typeface="Arial" pitchFamily="34" charset="0"/>
              </a:rPr>
              <a:t>Anotação em nível de processo</a:t>
            </a:r>
          </a:p>
          <a:p>
            <a:pPr algn="l"/>
            <a:endParaRPr lang="pt-BR" b="1" dirty="0">
              <a:solidFill>
                <a:srgbClr val="008000"/>
              </a:solidFill>
              <a:cs typeface="Arial" pitchFamily="34" charset="0"/>
            </a:endParaRPr>
          </a:p>
          <a:p>
            <a:pPr marL="342900" indent="-342900" algn="l">
              <a:buFont typeface="Arial" pitchFamily="34" charset="0"/>
              <a:buChar char="•"/>
            </a:pPr>
            <a:r>
              <a:rPr lang="pt-BR" dirty="0" smtClean="0">
                <a:cs typeface="Arial" pitchFamily="34" charset="0"/>
              </a:rPr>
              <a:t>Como?</a:t>
            </a:r>
            <a:endParaRPr lang="pt-BR" dirty="0">
              <a:cs typeface="Arial" pitchFamily="34" charset="0"/>
            </a:endParaRPr>
          </a:p>
          <a:p>
            <a:pPr marL="342900" indent="-342900" algn="l">
              <a:lnSpc>
                <a:spcPct val="150000"/>
              </a:lnSpc>
              <a:buFont typeface="Arial" pitchFamily="34" charset="0"/>
              <a:buChar char="•"/>
            </a:pPr>
            <a:endParaRPr lang="pt-BR" dirty="0">
              <a:cs typeface="Arial" pitchFamily="34" charset="0"/>
            </a:endParaRPr>
          </a:p>
          <a:p>
            <a:pPr marL="800100" lvl="1" indent="-342900" algn="just">
              <a:lnSpc>
                <a:spcPct val="150000"/>
              </a:lnSpc>
              <a:buFont typeface="Arial" pitchFamily="34" charset="0"/>
              <a:buChar char="•"/>
            </a:pPr>
            <a:r>
              <a:rPr lang="pt-BR" sz="2200" dirty="0">
                <a:cs typeface="Arial" pitchFamily="34" charset="0"/>
              </a:rPr>
              <a:t>Esta etapa </a:t>
            </a:r>
            <a:r>
              <a:rPr lang="pt-BR" sz="2200" dirty="0" smtClean="0">
                <a:cs typeface="Arial" pitchFamily="34" charset="0"/>
              </a:rPr>
              <a:t>visa determinar as funções dos produtos </a:t>
            </a:r>
            <a:r>
              <a:rPr lang="pt-BR" sz="2200" dirty="0" smtClean="0">
                <a:cs typeface="Arial" pitchFamily="34" charset="0"/>
              </a:rPr>
              <a:t>do genoma.</a:t>
            </a:r>
            <a:endParaRPr lang="pt-BR" sz="2200" dirty="0">
              <a:cs typeface="Arial" pitchFamily="34" charset="0"/>
            </a:endParaRPr>
          </a:p>
        </p:txBody>
      </p:sp>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algn="l"/>
            <a:r>
              <a:rPr lang="pt-BR" sz="3600" dirty="0" smtClean="0">
                <a:latin typeface="Trebuchet MS" panose="020B0603020202020204" pitchFamily="34" charset="0"/>
              </a:rPr>
              <a:t>Anotação </a:t>
            </a:r>
            <a:r>
              <a:rPr lang="pt-BR" sz="3600" dirty="0" smtClean="0">
                <a:latin typeface="Trebuchet MS" panose="020B0603020202020204" pitchFamily="34" charset="0"/>
              </a:rPr>
              <a:t>funcional de genomas</a:t>
            </a:r>
            <a:endParaRPr lang="pt-BR" sz="3600" dirty="0">
              <a:latin typeface="Trebuchet MS" panose="020B0603020202020204"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754" y="0"/>
            <a:ext cx="3946121" cy="640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tângulo 12"/>
          <p:cNvSpPr/>
          <p:nvPr/>
        </p:nvSpPr>
        <p:spPr>
          <a:xfrm>
            <a:off x="7749763" y="3478823"/>
            <a:ext cx="4107456" cy="28170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946337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1599" y="1149531"/>
            <a:ext cx="11955417" cy="5256031"/>
          </a:xfrm>
        </p:spPr>
        <p:txBody>
          <a:bodyPr>
            <a:normAutofit fontScale="92500" lnSpcReduction="10000"/>
          </a:bodyPr>
          <a:lstStyle/>
          <a:p>
            <a:pPr algn="l"/>
            <a:r>
              <a:rPr lang="pt-BR" sz="2800" dirty="0" smtClean="0"/>
              <a:t>São informações referentes à um determinado gene através da identificação das funções e processos biológicos associados a ele.</a:t>
            </a:r>
          </a:p>
          <a:p>
            <a:pPr algn="l"/>
            <a:endParaRPr lang="pt-BR" sz="2600" dirty="0"/>
          </a:p>
          <a:p>
            <a:pPr algn="l"/>
            <a:r>
              <a:rPr lang="pt-BR" sz="2800" dirty="0" smtClean="0"/>
              <a:t>Consiste </a:t>
            </a:r>
            <a:r>
              <a:rPr lang="pt-BR" sz="2800" dirty="0"/>
              <a:t>na identificação e caracterização das regiões funcionais, o que pode </a:t>
            </a:r>
            <a:r>
              <a:rPr lang="pt-BR" sz="2800" dirty="0" smtClean="0"/>
              <a:t>incluir:</a:t>
            </a:r>
          </a:p>
          <a:p>
            <a:pPr algn="l"/>
            <a:endParaRPr lang="pt-BR" sz="2800" dirty="0" smtClean="0"/>
          </a:p>
          <a:p>
            <a:pPr marL="457200" indent="-457200" algn="l">
              <a:buFont typeface="Wingdings" panose="05000000000000000000" pitchFamily="2" charset="2"/>
              <a:buChar char="ü"/>
            </a:pPr>
            <a:r>
              <a:rPr lang="pt-BR" sz="2800" dirty="0" smtClean="0"/>
              <a:t>Genes;</a:t>
            </a:r>
          </a:p>
          <a:p>
            <a:pPr marL="457200" indent="-457200" algn="l">
              <a:buFont typeface="Wingdings" panose="05000000000000000000" pitchFamily="2" charset="2"/>
              <a:buChar char="ü"/>
            </a:pPr>
            <a:r>
              <a:rPr lang="pt-BR" sz="2800" dirty="0" smtClean="0"/>
              <a:t>Promotores;</a:t>
            </a:r>
          </a:p>
          <a:p>
            <a:pPr marL="457200" indent="-457200" algn="l">
              <a:buFont typeface="Wingdings" panose="05000000000000000000" pitchFamily="2" charset="2"/>
              <a:buChar char="ü"/>
            </a:pPr>
            <a:r>
              <a:rPr lang="pt-BR" sz="2800" dirty="0"/>
              <a:t>T</a:t>
            </a:r>
            <a:r>
              <a:rPr lang="pt-BR" sz="2800" dirty="0" smtClean="0"/>
              <a:t>erminadores; </a:t>
            </a:r>
          </a:p>
          <a:p>
            <a:pPr marL="457200" indent="-457200" algn="l">
              <a:buFont typeface="Wingdings" panose="05000000000000000000" pitchFamily="2" charset="2"/>
              <a:buChar char="ü"/>
            </a:pPr>
            <a:r>
              <a:rPr lang="pt-BR" sz="2800" dirty="0"/>
              <a:t>R</a:t>
            </a:r>
            <a:r>
              <a:rPr lang="pt-BR" sz="2800" dirty="0" smtClean="0"/>
              <a:t>egiões </a:t>
            </a:r>
            <a:r>
              <a:rPr lang="pt-BR" sz="2800" dirty="0"/>
              <a:t>de DNA </a:t>
            </a:r>
            <a:r>
              <a:rPr lang="pt-BR" sz="2800" dirty="0" smtClean="0"/>
              <a:t>repetitivo; </a:t>
            </a:r>
          </a:p>
          <a:p>
            <a:pPr marL="457200" indent="-457200" algn="l">
              <a:buFont typeface="Wingdings" panose="05000000000000000000" pitchFamily="2" charset="2"/>
              <a:buChar char="ü"/>
            </a:pPr>
            <a:r>
              <a:rPr lang="pt-BR" sz="2800" dirty="0" err="1"/>
              <a:t>O</a:t>
            </a:r>
            <a:r>
              <a:rPr lang="pt-BR" sz="2800" dirty="0" err="1" smtClean="0"/>
              <a:t>perons</a:t>
            </a:r>
            <a:r>
              <a:rPr lang="pt-BR" sz="2800" dirty="0" smtClean="0"/>
              <a:t>, etc.</a:t>
            </a:r>
          </a:p>
          <a:p>
            <a:pPr algn="l"/>
            <a:r>
              <a:rPr lang="pt-BR" sz="2600" dirty="0" smtClean="0"/>
              <a:t/>
            </a:r>
            <a:br>
              <a:rPr lang="pt-BR" sz="2600" dirty="0" smtClean="0"/>
            </a:br>
            <a:endParaRPr lang="pt-BR" sz="2600" dirty="0" smtClean="0"/>
          </a:p>
        </p:txBody>
      </p:sp>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algn="l"/>
            <a:r>
              <a:rPr lang="pt-BR" sz="3600" dirty="0" smtClean="0">
                <a:latin typeface="Trebuchet MS" panose="020B0603020202020204" pitchFamily="34" charset="0"/>
              </a:rPr>
              <a:t>O </a:t>
            </a:r>
            <a:r>
              <a:rPr lang="pt-BR" sz="3600" dirty="0" smtClean="0">
                <a:latin typeface="Trebuchet MS" panose="020B0603020202020204" pitchFamily="34" charset="0"/>
              </a:rPr>
              <a:t>que é anotação funcional de genomas?</a:t>
            </a:r>
            <a:endParaRPr lang="pt-BR" sz="3600" dirty="0">
              <a:latin typeface="Trebuchet MS" panose="020B0603020202020204" pitchFamily="34" charset="0"/>
            </a:endParaRPr>
          </a:p>
        </p:txBody>
      </p:sp>
      <p:sp>
        <p:nvSpPr>
          <p:cNvPr id="12" name="Chave direita 11"/>
          <p:cNvSpPr/>
          <p:nvPr/>
        </p:nvSpPr>
        <p:spPr>
          <a:xfrm>
            <a:off x="4368800" y="3301546"/>
            <a:ext cx="319626" cy="2246812"/>
          </a:xfrm>
          <a:prstGeom prst="rightBrace">
            <a:avLst/>
          </a:prstGeom>
          <a:ln w="28575"/>
        </p:spPr>
        <p:style>
          <a:lnRef idx="2">
            <a:schemeClr val="dk1"/>
          </a:lnRef>
          <a:fillRef idx="0">
            <a:schemeClr val="dk1"/>
          </a:fillRef>
          <a:effectRef idx="1">
            <a:schemeClr val="dk1"/>
          </a:effectRef>
          <a:fontRef idx="minor">
            <a:schemeClr val="tx1"/>
          </a:fontRef>
        </p:style>
        <p:txBody>
          <a:bodyPr rtlCol="0" anchor="ctr"/>
          <a:lstStyle/>
          <a:p>
            <a:pPr algn="ctr"/>
            <a:endParaRPr lang="pt-BR"/>
          </a:p>
        </p:txBody>
      </p:sp>
      <p:sp>
        <p:nvSpPr>
          <p:cNvPr id="13" name="CaixaDeTexto 12"/>
          <p:cNvSpPr txBox="1"/>
          <p:nvPr/>
        </p:nvSpPr>
        <p:spPr>
          <a:xfrm>
            <a:off x="4894424" y="3824787"/>
            <a:ext cx="6972165" cy="1323439"/>
          </a:xfrm>
          <a:prstGeom prst="rect">
            <a:avLst/>
          </a:prstGeom>
          <a:noFill/>
        </p:spPr>
        <p:txBody>
          <a:bodyPr wrap="none" rtlCol="0">
            <a:spAutoFit/>
          </a:bodyPr>
          <a:lstStyle/>
          <a:p>
            <a:r>
              <a:rPr lang="pt-BR" sz="2000" i="1" dirty="0" err="1" smtClean="0"/>
              <a:t>Features</a:t>
            </a:r>
            <a:r>
              <a:rPr lang="pt-BR" sz="2000" i="1" dirty="0" smtClean="0"/>
              <a:t>: </a:t>
            </a:r>
            <a:r>
              <a:rPr lang="pt-BR" sz="2000" dirty="0" smtClean="0"/>
              <a:t>sua identificação </a:t>
            </a:r>
            <a:r>
              <a:rPr lang="pt-BR" sz="2000" dirty="0"/>
              <a:t>pode ser realizada através do uso </a:t>
            </a:r>
            <a:endParaRPr lang="pt-BR" sz="2000" dirty="0" smtClean="0"/>
          </a:p>
          <a:p>
            <a:r>
              <a:rPr lang="pt-BR" sz="2000" dirty="0" smtClean="0"/>
              <a:t>de </a:t>
            </a:r>
            <a:r>
              <a:rPr lang="pt-BR" sz="2000" dirty="0"/>
              <a:t>dados experimentais, como alinhamento de sequencias </a:t>
            </a:r>
            <a:endParaRPr lang="pt-BR" sz="2000" dirty="0" smtClean="0"/>
          </a:p>
          <a:p>
            <a:r>
              <a:rPr lang="pt-BR" sz="2000" dirty="0" smtClean="0"/>
              <a:t>de </a:t>
            </a:r>
            <a:r>
              <a:rPr lang="pt-BR" sz="2000" dirty="0"/>
              <a:t>transcritos </a:t>
            </a:r>
            <a:r>
              <a:rPr lang="pt-BR" sz="2000" dirty="0" smtClean="0"/>
              <a:t>(</a:t>
            </a:r>
            <a:r>
              <a:rPr lang="pt-BR" sz="2000" dirty="0" err="1"/>
              <a:t>ex</a:t>
            </a:r>
            <a:r>
              <a:rPr lang="pt-BR" sz="2000" dirty="0"/>
              <a:t>: RNA-</a:t>
            </a:r>
            <a:r>
              <a:rPr lang="pt-BR" sz="2000" dirty="0" err="1"/>
              <a:t>Seq</a:t>
            </a:r>
            <a:r>
              <a:rPr lang="pt-BR" sz="2000" dirty="0"/>
              <a:t>, </a:t>
            </a:r>
            <a:r>
              <a:rPr lang="pt-BR" sz="2000" dirty="0" err="1"/>
              <a:t>Expressed</a:t>
            </a:r>
            <a:r>
              <a:rPr lang="pt-BR" sz="2000" dirty="0"/>
              <a:t> </a:t>
            </a:r>
            <a:r>
              <a:rPr lang="pt-BR" sz="2000" dirty="0" err="1"/>
              <a:t>Sequence</a:t>
            </a:r>
            <a:r>
              <a:rPr lang="pt-BR" sz="2000" dirty="0"/>
              <a:t> </a:t>
            </a:r>
            <a:r>
              <a:rPr lang="pt-BR" sz="2000" dirty="0" err="1"/>
              <a:t>Tags</a:t>
            </a:r>
            <a:r>
              <a:rPr lang="pt-BR" sz="2000" dirty="0"/>
              <a:t>) </a:t>
            </a:r>
            <a:endParaRPr lang="pt-BR" sz="2000" dirty="0" smtClean="0"/>
          </a:p>
          <a:p>
            <a:r>
              <a:rPr lang="pt-BR" sz="2000" dirty="0" smtClean="0"/>
              <a:t>ou </a:t>
            </a:r>
            <a:r>
              <a:rPr lang="pt-BR" sz="2000" dirty="0"/>
              <a:t>proteínas, </a:t>
            </a:r>
            <a:r>
              <a:rPr lang="pt-BR" sz="2000" dirty="0" smtClean="0"/>
              <a:t>ou </a:t>
            </a:r>
            <a:r>
              <a:rPr lang="pt-BR" sz="2000" dirty="0"/>
              <a:t>com base em ferramentas de predição </a:t>
            </a:r>
            <a:r>
              <a:rPr lang="pt-BR" sz="2000" i="1" dirty="0" err="1"/>
              <a:t>ab</a:t>
            </a:r>
            <a:r>
              <a:rPr lang="pt-BR" sz="2000" i="1" dirty="0"/>
              <a:t> initio</a:t>
            </a:r>
            <a:r>
              <a:rPr lang="pt-BR" sz="2000" dirty="0"/>
              <a:t>.</a:t>
            </a:r>
            <a:r>
              <a:rPr lang="pt-BR" sz="2000" i="1" dirty="0" smtClean="0"/>
              <a:t> </a:t>
            </a:r>
            <a:endParaRPr lang="pt-BR" sz="2000" i="1" dirty="0"/>
          </a:p>
        </p:txBody>
      </p:sp>
    </p:spTree>
    <p:extLst>
      <p:ext uri="{BB962C8B-B14F-4D97-AF65-F5344CB8AC3E}">
        <p14:creationId xmlns:p14="http://schemas.microsoft.com/office/powerpoint/2010/main" val="2073913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algn="l"/>
            <a:r>
              <a:rPr lang="pt-BR" sz="3600" dirty="0" smtClean="0">
                <a:latin typeface="Trebuchet MS" panose="020B0603020202020204" pitchFamily="34" charset="0"/>
              </a:rPr>
              <a:t>O </a:t>
            </a:r>
            <a:r>
              <a:rPr lang="pt-BR" sz="3600" dirty="0" smtClean="0">
                <a:latin typeface="Trebuchet MS" panose="020B0603020202020204" pitchFamily="34" charset="0"/>
              </a:rPr>
              <a:t>que é anotação funcional de genomas?</a:t>
            </a:r>
            <a:endParaRPr lang="pt-BR" sz="3600" dirty="0">
              <a:latin typeface="Trebuchet MS" panose="020B0603020202020204" pitchFamily="34" charset="0"/>
            </a:endParaRPr>
          </a:p>
        </p:txBody>
      </p:sp>
      <p:graphicFrame>
        <p:nvGraphicFramePr>
          <p:cNvPr id="2" name="Diagrama 1"/>
          <p:cNvGraphicFramePr/>
          <p:nvPr>
            <p:extLst>
              <p:ext uri="{D42A27DB-BD31-4B8C-83A1-F6EECF244321}">
                <p14:modId xmlns:p14="http://schemas.microsoft.com/office/powerpoint/2010/main" val="2018459520"/>
              </p:ext>
            </p:extLst>
          </p:nvPr>
        </p:nvGraphicFramePr>
        <p:xfrm>
          <a:off x="2664001" y="1254397"/>
          <a:ext cx="9527999" cy="5016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tângulo 8"/>
          <p:cNvSpPr/>
          <p:nvPr/>
        </p:nvSpPr>
        <p:spPr>
          <a:xfrm>
            <a:off x="324116" y="1238751"/>
            <a:ext cx="6096000" cy="892552"/>
          </a:xfrm>
          <a:prstGeom prst="rect">
            <a:avLst/>
          </a:prstGeom>
        </p:spPr>
        <p:txBody>
          <a:bodyPr>
            <a:spAutoFit/>
          </a:bodyPr>
          <a:lstStyle/>
          <a:p>
            <a:pPr marL="457200" indent="-457200">
              <a:buFont typeface="Wingdings" panose="05000000000000000000" pitchFamily="2" charset="2"/>
              <a:buChar char="Ø"/>
            </a:pPr>
            <a:r>
              <a:rPr lang="pt-BR" sz="2600" dirty="0">
                <a:solidFill>
                  <a:srgbClr val="008000"/>
                </a:solidFill>
                <a:latin typeface="Trebuchet MS" panose="020B0603020202020204" pitchFamily="34" charset="0"/>
              </a:rPr>
              <a:t>Etapas de anotação funcional:</a:t>
            </a:r>
            <a:r>
              <a:rPr lang="pt-BR" sz="2600" dirty="0">
                <a:latin typeface="Trebuchet MS" panose="020B0603020202020204" pitchFamily="34" charset="0"/>
              </a:rPr>
              <a:t/>
            </a:r>
            <a:br>
              <a:rPr lang="pt-BR" sz="2600" dirty="0">
                <a:latin typeface="Trebuchet MS" panose="020B0603020202020204" pitchFamily="34" charset="0"/>
              </a:rPr>
            </a:br>
            <a:endParaRPr lang="pt-BR" sz="2600" dirty="0">
              <a:latin typeface="Trebuchet MS" panose="020B0603020202020204" pitchFamily="34" charset="0"/>
            </a:endParaRPr>
          </a:p>
        </p:txBody>
      </p:sp>
    </p:spTree>
    <p:extLst>
      <p:ext uri="{BB962C8B-B14F-4D97-AF65-F5344CB8AC3E}">
        <p14:creationId xmlns:p14="http://schemas.microsoft.com/office/powerpoint/2010/main" val="341984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1600" y="1301931"/>
            <a:ext cx="11290300" cy="3651069"/>
          </a:xfrm>
        </p:spPr>
        <p:txBody>
          <a:bodyPr>
            <a:normAutofit/>
          </a:bodyPr>
          <a:lstStyle/>
          <a:p>
            <a:pPr algn="l"/>
            <a:r>
              <a:rPr lang="pt-BR" sz="2600" b="1" i="1" dirty="0" err="1" smtClean="0">
                <a:latin typeface="Trebuchet MS" panose="020B0603020202020204" pitchFamily="34" charset="0"/>
              </a:rPr>
              <a:t>Uniprot</a:t>
            </a:r>
            <a:r>
              <a:rPr lang="pt-BR" sz="2600" b="1" i="1" dirty="0" smtClean="0">
                <a:latin typeface="Trebuchet MS" panose="020B0603020202020204" pitchFamily="34" charset="0"/>
              </a:rPr>
              <a:t>, </a:t>
            </a:r>
            <a:r>
              <a:rPr lang="pt-BR" sz="2600" b="1" i="1" dirty="0" err="1" smtClean="0">
                <a:latin typeface="Trebuchet MS" panose="020B0603020202020204" pitchFamily="34" charset="0"/>
              </a:rPr>
              <a:t>Genbank</a:t>
            </a:r>
            <a:r>
              <a:rPr lang="pt-BR" sz="2600" b="1" i="1" dirty="0" smtClean="0">
                <a:latin typeface="Trebuchet MS" panose="020B0603020202020204" pitchFamily="34" charset="0"/>
              </a:rPr>
              <a:t>, </a:t>
            </a:r>
            <a:r>
              <a:rPr lang="pt-BR" sz="2600" b="1" i="1" dirty="0" err="1" smtClean="0">
                <a:latin typeface="Trebuchet MS" panose="020B0603020202020204" pitchFamily="34" charset="0"/>
              </a:rPr>
              <a:t>Pfam</a:t>
            </a:r>
            <a:r>
              <a:rPr lang="pt-BR" sz="2600" b="1" i="1" dirty="0" smtClean="0">
                <a:latin typeface="Trebuchet MS" panose="020B0603020202020204" pitchFamily="34" charset="0"/>
              </a:rPr>
              <a:t>, Gene </a:t>
            </a:r>
            <a:r>
              <a:rPr lang="pt-BR" sz="2600" b="1" i="1" dirty="0" err="1" smtClean="0">
                <a:latin typeface="Trebuchet MS" panose="020B0603020202020204" pitchFamily="34" charset="0"/>
              </a:rPr>
              <a:t>Ontology</a:t>
            </a:r>
            <a:r>
              <a:rPr lang="pt-BR" sz="2600" b="1" i="1" dirty="0" smtClean="0">
                <a:latin typeface="Trebuchet MS" panose="020B0603020202020204" pitchFamily="34" charset="0"/>
              </a:rPr>
              <a:t>, COG (Cluster </a:t>
            </a:r>
            <a:r>
              <a:rPr lang="pt-BR" sz="2600" b="1" i="1" dirty="0" err="1" smtClean="0">
                <a:latin typeface="Trebuchet MS" panose="020B0603020202020204" pitchFamily="34" charset="0"/>
              </a:rPr>
              <a:t>of</a:t>
            </a:r>
            <a:r>
              <a:rPr lang="pt-BR" sz="2600" b="1" i="1" dirty="0" smtClean="0">
                <a:latin typeface="Trebuchet MS" panose="020B0603020202020204" pitchFamily="34" charset="0"/>
              </a:rPr>
              <a:t> </a:t>
            </a:r>
            <a:r>
              <a:rPr lang="pt-BR" sz="2600" b="1" i="1" dirty="0" err="1" smtClean="0">
                <a:latin typeface="Trebuchet MS" panose="020B0603020202020204" pitchFamily="34" charset="0"/>
              </a:rPr>
              <a:t>Orthologous</a:t>
            </a:r>
            <a:r>
              <a:rPr lang="pt-BR" sz="2600" b="1" i="1" dirty="0" smtClean="0">
                <a:latin typeface="Trebuchet MS" panose="020B0603020202020204" pitchFamily="34" charset="0"/>
              </a:rPr>
              <a:t> </a:t>
            </a:r>
            <a:r>
              <a:rPr lang="pt-BR" sz="2600" b="1" i="1" dirty="0" err="1" smtClean="0">
                <a:latin typeface="Trebuchet MS" panose="020B0603020202020204" pitchFamily="34" charset="0"/>
              </a:rPr>
              <a:t>Groups</a:t>
            </a:r>
            <a:r>
              <a:rPr lang="pt-BR" sz="2600" b="1" i="1" dirty="0" smtClean="0">
                <a:latin typeface="Trebuchet MS" panose="020B0603020202020204" pitchFamily="34" charset="0"/>
              </a:rPr>
              <a:t>) </a:t>
            </a:r>
            <a:r>
              <a:rPr lang="pt-BR" sz="2600" dirty="0" smtClean="0">
                <a:latin typeface="Trebuchet MS" panose="020B0603020202020204" pitchFamily="34" charset="0"/>
              </a:rPr>
              <a:t>são os principais bancos de dados para se realizar a identificação de uma proteína. Sendo as ferramentas mais usadas:</a:t>
            </a:r>
          </a:p>
          <a:p>
            <a:pPr algn="l"/>
            <a:endParaRPr lang="pt-BR" sz="2600" dirty="0" smtClean="0">
              <a:latin typeface="Trebuchet MS" panose="020B0603020202020204" pitchFamily="34" charset="0"/>
            </a:endParaRPr>
          </a:p>
          <a:p>
            <a:pPr algn="l"/>
            <a:r>
              <a:rPr lang="pt-BR" sz="2600" dirty="0" smtClean="0">
                <a:latin typeface="Trebuchet MS" panose="020B0603020202020204" pitchFamily="34" charset="0"/>
              </a:rPr>
              <a:t>• BLAST (Busca de sequências similares através de alinhamento local);</a:t>
            </a:r>
          </a:p>
          <a:p>
            <a:pPr algn="l"/>
            <a:r>
              <a:rPr lang="pt-BR" sz="2600" dirty="0" smtClean="0">
                <a:latin typeface="Trebuchet MS" panose="020B0603020202020204" pitchFamily="34" charset="0"/>
              </a:rPr>
              <a:t>• BLAT (Busca de sequências similares através de alinhamento local);</a:t>
            </a:r>
          </a:p>
          <a:p>
            <a:pPr algn="l"/>
            <a:r>
              <a:rPr lang="pt-BR" sz="2600" dirty="0" smtClean="0">
                <a:latin typeface="Trebuchet MS" panose="020B0603020202020204" pitchFamily="34" charset="0"/>
              </a:rPr>
              <a:t>• HMMER (Busca de sequências similares através de </a:t>
            </a:r>
            <a:r>
              <a:rPr lang="pt-BR" sz="2600" dirty="0" err="1" smtClean="0">
                <a:latin typeface="Trebuchet MS" panose="020B0603020202020204" pitchFamily="34" charset="0"/>
              </a:rPr>
              <a:t>HMMs</a:t>
            </a:r>
            <a:r>
              <a:rPr lang="pt-BR" sz="2600" dirty="0" smtClean="0">
                <a:latin typeface="Trebuchet MS" panose="020B0603020202020204" pitchFamily="34" charset="0"/>
              </a:rPr>
              <a:t>).</a:t>
            </a:r>
            <a:r>
              <a:rPr lang="pt-BR" sz="2600" dirty="0" smtClean="0"/>
              <a:t/>
            </a:r>
            <a:br>
              <a:rPr lang="pt-BR" sz="2600" dirty="0" smtClean="0"/>
            </a:br>
            <a:endParaRPr lang="pt-BR" sz="2600" dirty="0" smtClean="0"/>
          </a:p>
        </p:txBody>
      </p:sp>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algn="l"/>
            <a:r>
              <a:rPr lang="pt-BR" sz="3600" dirty="0" smtClean="0">
                <a:latin typeface="Trebuchet MS" panose="020B0603020202020204" pitchFamily="34" charset="0"/>
              </a:rPr>
              <a:t>Identificação </a:t>
            </a:r>
            <a:r>
              <a:rPr lang="pt-BR" sz="3600" dirty="0" smtClean="0">
                <a:latin typeface="Trebuchet MS" panose="020B0603020202020204" pitchFamily="34" charset="0"/>
              </a:rPr>
              <a:t>do produto de cada gene </a:t>
            </a:r>
            <a:endParaRPr lang="pt-BR" sz="3600" dirty="0">
              <a:latin typeface="Trebuchet MS" panose="020B0603020202020204" pitchFamily="34" charset="0"/>
            </a:endParaRPr>
          </a:p>
        </p:txBody>
      </p:sp>
    </p:spTree>
    <p:extLst>
      <p:ext uri="{BB962C8B-B14F-4D97-AF65-F5344CB8AC3E}">
        <p14:creationId xmlns:p14="http://schemas.microsoft.com/office/powerpoint/2010/main" val="25233378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algn="l"/>
            <a:r>
              <a:rPr lang="pt-BR" sz="3600" dirty="0" smtClean="0">
                <a:latin typeface="Trebuchet MS" panose="020B0603020202020204" pitchFamily="34" charset="0"/>
              </a:rPr>
              <a:t>Identificação </a:t>
            </a:r>
            <a:r>
              <a:rPr lang="pt-BR" sz="3600" dirty="0" smtClean="0">
                <a:latin typeface="Trebuchet MS" panose="020B0603020202020204" pitchFamily="34" charset="0"/>
              </a:rPr>
              <a:t>do produto de cada gene </a:t>
            </a:r>
            <a:endParaRPr lang="pt-BR" sz="3600" dirty="0">
              <a:latin typeface="Trebuchet MS" panose="020B0603020202020204" pitchFamily="34" charset="0"/>
            </a:endParaRPr>
          </a:p>
        </p:txBody>
      </p:sp>
      <p:pic>
        <p:nvPicPr>
          <p:cNvPr id="9" name="Imagem 8"/>
          <p:cNvPicPr>
            <a:picLocks noChangeAspect="1"/>
          </p:cNvPicPr>
          <p:nvPr/>
        </p:nvPicPr>
        <p:blipFill rotWithShape="1">
          <a:blip r:embed="rId2"/>
          <a:srcRect t="4236" r="1458" b="4423"/>
          <a:stretch/>
        </p:blipFill>
        <p:spPr>
          <a:xfrm>
            <a:off x="575798" y="920238"/>
            <a:ext cx="10638302" cy="5544062"/>
          </a:xfrm>
          <a:prstGeom prst="rect">
            <a:avLst/>
          </a:prstGeom>
        </p:spPr>
      </p:pic>
    </p:spTree>
    <p:extLst>
      <p:ext uri="{BB962C8B-B14F-4D97-AF65-F5344CB8AC3E}">
        <p14:creationId xmlns:p14="http://schemas.microsoft.com/office/powerpoint/2010/main" val="2729655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algn="l"/>
            <a:r>
              <a:rPr lang="pt-BR" sz="3600" dirty="0" smtClean="0">
                <a:latin typeface="Trebuchet MS" panose="020B0603020202020204" pitchFamily="34" charset="0"/>
              </a:rPr>
              <a:t>Anotação </a:t>
            </a:r>
            <a:r>
              <a:rPr lang="pt-BR" sz="3600" dirty="0" smtClean="0">
                <a:latin typeface="Trebuchet MS" panose="020B0603020202020204" pitchFamily="34" charset="0"/>
              </a:rPr>
              <a:t>de genoma</a:t>
            </a:r>
            <a:endParaRPr lang="pt-BR" sz="3600" dirty="0">
              <a:latin typeface="Trebuchet MS" panose="020B060302020202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2060" y="55733"/>
            <a:ext cx="6005435" cy="63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9878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1600" y="1149531"/>
            <a:ext cx="11290300" cy="5256031"/>
          </a:xfrm>
        </p:spPr>
        <p:txBody>
          <a:bodyPr>
            <a:normAutofit/>
          </a:bodyPr>
          <a:lstStyle/>
          <a:p>
            <a:pPr marL="457200" indent="-457200" algn="l">
              <a:lnSpc>
                <a:spcPct val="100000"/>
              </a:lnSpc>
              <a:buFont typeface="Wingdings" panose="05000000000000000000" pitchFamily="2" charset="2"/>
              <a:buChar char="Ø"/>
            </a:pPr>
            <a:r>
              <a:rPr lang="pt-BR" sz="2600" i="1" dirty="0" smtClean="0">
                <a:solidFill>
                  <a:srgbClr val="008000"/>
                </a:solidFill>
              </a:rPr>
              <a:t>Clusters </a:t>
            </a:r>
            <a:r>
              <a:rPr lang="pt-BR" sz="2600" i="1" dirty="0" err="1" smtClean="0">
                <a:solidFill>
                  <a:srgbClr val="008000"/>
                </a:solidFill>
              </a:rPr>
              <a:t>of</a:t>
            </a:r>
            <a:r>
              <a:rPr lang="pt-BR" sz="2600" i="1" dirty="0" smtClean="0">
                <a:solidFill>
                  <a:srgbClr val="008000"/>
                </a:solidFill>
              </a:rPr>
              <a:t> </a:t>
            </a:r>
            <a:r>
              <a:rPr lang="pt-BR" sz="2600" i="1" dirty="0" err="1" smtClean="0">
                <a:solidFill>
                  <a:srgbClr val="008000"/>
                </a:solidFill>
              </a:rPr>
              <a:t>Orthologous</a:t>
            </a:r>
            <a:r>
              <a:rPr lang="pt-BR" sz="2600" i="1" dirty="0" smtClean="0">
                <a:solidFill>
                  <a:srgbClr val="008000"/>
                </a:solidFill>
              </a:rPr>
              <a:t> </a:t>
            </a:r>
            <a:r>
              <a:rPr lang="pt-BR" sz="2600" i="1" dirty="0" err="1" smtClean="0">
                <a:solidFill>
                  <a:srgbClr val="008000"/>
                </a:solidFill>
              </a:rPr>
              <a:t>Groups</a:t>
            </a:r>
            <a:r>
              <a:rPr lang="pt-BR" sz="2600" i="1" dirty="0" smtClean="0">
                <a:solidFill>
                  <a:srgbClr val="008000"/>
                </a:solidFill>
              </a:rPr>
              <a:t> </a:t>
            </a:r>
            <a:r>
              <a:rPr lang="pt-BR" sz="2600" dirty="0" smtClean="0">
                <a:solidFill>
                  <a:srgbClr val="008000"/>
                </a:solidFill>
              </a:rPr>
              <a:t>(COG) e o </a:t>
            </a:r>
            <a:r>
              <a:rPr lang="pt-BR" sz="2600" i="1" dirty="0" smtClean="0">
                <a:solidFill>
                  <a:srgbClr val="008000"/>
                </a:solidFill>
              </a:rPr>
              <a:t>Gene </a:t>
            </a:r>
            <a:r>
              <a:rPr lang="pt-BR" sz="2600" i="1" dirty="0" err="1" smtClean="0">
                <a:solidFill>
                  <a:srgbClr val="008000"/>
                </a:solidFill>
              </a:rPr>
              <a:t>Ontology</a:t>
            </a:r>
            <a:r>
              <a:rPr lang="pt-BR" sz="2600" i="1" dirty="0" smtClean="0">
                <a:solidFill>
                  <a:srgbClr val="008000"/>
                </a:solidFill>
              </a:rPr>
              <a:t> </a:t>
            </a:r>
            <a:r>
              <a:rPr lang="pt-BR" sz="2600" dirty="0" smtClean="0">
                <a:solidFill>
                  <a:srgbClr val="008000"/>
                </a:solidFill>
              </a:rPr>
              <a:t>(GO):                              </a:t>
            </a:r>
            <a:r>
              <a:rPr lang="pt-BR" dirty="0" smtClean="0"/>
              <a:t>- organizam em estruturas hierárquicas estas funções;                                                           - usam um conjunto limitado e curado de termos para a identificação de cada função e processo biológico. </a:t>
            </a:r>
          </a:p>
          <a:p>
            <a:pPr algn="l">
              <a:lnSpc>
                <a:spcPct val="100000"/>
              </a:lnSpc>
            </a:pPr>
            <a:endParaRPr lang="pt-BR" dirty="0" smtClean="0"/>
          </a:p>
          <a:p>
            <a:pPr marL="457200" indent="-457200" algn="l">
              <a:lnSpc>
                <a:spcPct val="100000"/>
              </a:lnSpc>
              <a:spcBef>
                <a:spcPts val="0"/>
              </a:spcBef>
              <a:buFont typeface="Wingdings" panose="05000000000000000000" pitchFamily="2" charset="2"/>
              <a:buChar char="Ø"/>
            </a:pPr>
            <a:r>
              <a:rPr lang="pt-BR" sz="2600" dirty="0" smtClean="0">
                <a:solidFill>
                  <a:srgbClr val="008000"/>
                </a:solidFill>
              </a:rPr>
              <a:t>BLAST2GO:</a:t>
            </a:r>
          </a:p>
          <a:p>
            <a:pPr algn="l">
              <a:lnSpc>
                <a:spcPct val="100000"/>
              </a:lnSpc>
              <a:spcBef>
                <a:spcPts val="0"/>
              </a:spcBef>
            </a:pPr>
            <a:r>
              <a:rPr lang="pt-BR" sz="2600" dirty="0" smtClean="0"/>
              <a:t>      </a:t>
            </a:r>
            <a:r>
              <a:rPr lang="pt-BR" dirty="0" smtClean="0"/>
              <a:t>- Ferramenta de anotação funcional que classifica proteínas e genes com base na</a:t>
            </a:r>
          </a:p>
          <a:p>
            <a:pPr algn="l">
              <a:lnSpc>
                <a:spcPct val="100000"/>
              </a:lnSpc>
              <a:spcBef>
                <a:spcPts val="0"/>
              </a:spcBef>
            </a:pPr>
            <a:r>
              <a:rPr lang="pt-BR" dirty="0" smtClean="0"/>
              <a:t>      nomenclatura do </a:t>
            </a:r>
            <a:r>
              <a:rPr lang="pt-BR" i="1" dirty="0" smtClean="0"/>
              <a:t>GO</a:t>
            </a:r>
            <a:r>
              <a:rPr lang="pt-BR" dirty="0" smtClean="0"/>
              <a:t>, nos níveis de </a:t>
            </a:r>
            <a:r>
              <a:rPr lang="pt-BR" b="1" dirty="0" smtClean="0"/>
              <a:t>função, processo biológico e compartimento            </a:t>
            </a:r>
          </a:p>
          <a:p>
            <a:pPr algn="l">
              <a:lnSpc>
                <a:spcPct val="100000"/>
              </a:lnSpc>
              <a:spcBef>
                <a:spcPts val="0"/>
              </a:spcBef>
            </a:pPr>
            <a:r>
              <a:rPr lang="pt-BR" b="1" dirty="0"/>
              <a:t> </a:t>
            </a:r>
            <a:r>
              <a:rPr lang="pt-BR" b="1" dirty="0" smtClean="0"/>
              <a:t>     celular.</a:t>
            </a:r>
            <a:endParaRPr lang="pt-BR" b="1" dirty="0"/>
          </a:p>
        </p:txBody>
      </p:sp>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lvl="0" algn="l"/>
            <a:r>
              <a:rPr lang="pt-BR" sz="3600" dirty="0" smtClean="0">
                <a:latin typeface="Trebuchet MS" panose="020B0603020202020204" pitchFamily="34" charset="0"/>
              </a:rPr>
              <a:t>Predição </a:t>
            </a:r>
            <a:r>
              <a:rPr lang="pt-BR" sz="3600" dirty="0" smtClean="0">
                <a:latin typeface="Trebuchet MS" panose="020B0603020202020204" pitchFamily="34" charset="0"/>
              </a:rPr>
              <a:t>da função de cada gene</a:t>
            </a:r>
            <a:endParaRPr lang="pt-BR" sz="3600" dirty="0">
              <a:latin typeface="Trebuchet MS" panose="020B0603020202020204" pitchFamily="34" charset="0"/>
            </a:endParaRPr>
          </a:p>
        </p:txBody>
      </p:sp>
    </p:spTree>
    <p:extLst>
      <p:ext uri="{BB962C8B-B14F-4D97-AF65-F5344CB8AC3E}">
        <p14:creationId xmlns:p14="http://schemas.microsoft.com/office/powerpoint/2010/main" val="12748299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lvl="0" algn="l"/>
            <a:r>
              <a:rPr lang="pt-BR" sz="3600" dirty="0" smtClean="0">
                <a:latin typeface="Trebuchet MS" panose="020B0603020202020204" pitchFamily="34" charset="0"/>
              </a:rPr>
              <a:t>Predição </a:t>
            </a:r>
            <a:r>
              <a:rPr lang="pt-BR" sz="3600" dirty="0" smtClean="0">
                <a:latin typeface="Trebuchet MS" panose="020B0603020202020204" pitchFamily="34" charset="0"/>
              </a:rPr>
              <a:t>da função de cada gene</a:t>
            </a:r>
            <a:endParaRPr lang="pt-BR" sz="3600" dirty="0">
              <a:latin typeface="Trebuchet MS" panose="020B0603020202020204" pitchFamily="34" charset="0"/>
            </a:endParaRPr>
          </a:p>
        </p:txBody>
      </p:sp>
      <p:sp>
        <p:nvSpPr>
          <p:cNvPr id="11" name="Subtítulo 2"/>
          <p:cNvSpPr>
            <a:spLocks noGrp="1"/>
          </p:cNvSpPr>
          <p:nvPr>
            <p:ph type="subTitle" idx="1"/>
          </p:nvPr>
        </p:nvSpPr>
        <p:spPr>
          <a:xfrm>
            <a:off x="101600" y="1149531"/>
            <a:ext cx="11290300" cy="5256031"/>
          </a:xfrm>
        </p:spPr>
        <p:txBody>
          <a:bodyPr>
            <a:normAutofit/>
          </a:bodyPr>
          <a:lstStyle/>
          <a:p>
            <a:pPr marL="457200" indent="-457200" algn="l">
              <a:lnSpc>
                <a:spcPct val="100000"/>
              </a:lnSpc>
              <a:buFont typeface="Wingdings" panose="05000000000000000000" pitchFamily="2" charset="2"/>
              <a:buChar char="Ø"/>
            </a:pPr>
            <a:r>
              <a:rPr lang="pt-BR" sz="2600" i="1" dirty="0" smtClean="0">
                <a:solidFill>
                  <a:srgbClr val="008000"/>
                </a:solidFill>
              </a:rPr>
              <a:t>Gene </a:t>
            </a:r>
            <a:r>
              <a:rPr lang="pt-BR" sz="2600" i="1" dirty="0" err="1" smtClean="0">
                <a:solidFill>
                  <a:srgbClr val="008000"/>
                </a:solidFill>
              </a:rPr>
              <a:t>Ontology</a:t>
            </a:r>
            <a:r>
              <a:rPr lang="pt-BR" sz="2600" i="1" dirty="0" smtClean="0">
                <a:solidFill>
                  <a:srgbClr val="008000"/>
                </a:solidFill>
              </a:rPr>
              <a:t> </a:t>
            </a:r>
            <a:r>
              <a:rPr lang="pt-BR" sz="2600" dirty="0" smtClean="0">
                <a:solidFill>
                  <a:srgbClr val="008000"/>
                </a:solidFill>
              </a:rPr>
              <a:t>(GO) ou Ontologia genética:</a:t>
            </a:r>
          </a:p>
          <a:p>
            <a:pPr algn="l">
              <a:lnSpc>
                <a:spcPct val="100000"/>
              </a:lnSpc>
            </a:pPr>
            <a:r>
              <a:rPr lang="pt-BR" sz="2600" dirty="0"/>
              <a:t>      </a:t>
            </a:r>
            <a:r>
              <a:rPr lang="pt-BR" dirty="0" smtClean="0">
                <a:latin typeface="Trebuchet MS" panose="020B0603020202020204" pitchFamily="34" charset="0"/>
              </a:rPr>
              <a:t>É </a:t>
            </a:r>
            <a:r>
              <a:rPr lang="pt-BR" dirty="0">
                <a:latin typeface="Trebuchet MS" panose="020B0603020202020204" pitchFamily="34" charset="0"/>
              </a:rPr>
              <a:t>uma das principais </a:t>
            </a:r>
            <a:r>
              <a:rPr lang="pt-BR" dirty="0" smtClean="0">
                <a:latin typeface="Trebuchet MS" panose="020B0603020202020204" pitchFamily="34" charset="0"/>
              </a:rPr>
              <a:t>iniciativas da bioinformática de </a:t>
            </a:r>
            <a:r>
              <a:rPr lang="pt-BR" dirty="0">
                <a:latin typeface="Trebuchet MS" panose="020B0603020202020204" pitchFamily="34" charset="0"/>
              </a:rPr>
              <a:t>unificar a </a:t>
            </a:r>
            <a:r>
              <a:rPr lang="pt-BR" dirty="0" smtClean="0">
                <a:latin typeface="Trebuchet MS" panose="020B0603020202020204" pitchFamily="34" charset="0"/>
              </a:rPr>
              <a:t>representação</a:t>
            </a:r>
          </a:p>
          <a:p>
            <a:pPr algn="l">
              <a:lnSpc>
                <a:spcPct val="100000"/>
              </a:lnSpc>
            </a:pPr>
            <a:r>
              <a:rPr lang="pt-BR" dirty="0">
                <a:latin typeface="Trebuchet MS" panose="020B0603020202020204" pitchFamily="34" charset="0"/>
              </a:rPr>
              <a:t> </a:t>
            </a:r>
            <a:r>
              <a:rPr lang="pt-BR" dirty="0" smtClean="0">
                <a:latin typeface="Trebuchet MS" panose="020B0603020202020204" pitchFamily="34" charset="0"/>
              </a:rPr>
              <a:t>    do gene </a:t>
            </a:r>
            <a:r>
              <a:rPr lang="pt-BR" dirty="0">
                <a:latin typeface="Trebuchet MS" panose="020B0603020202020204" pitchFamily="34" charset="0"/>
              </a:rPr>
              <a:t>e atributos de produtos génicos em todas as </a:t>
            </a:r>
            <a:r>
              <a:rPr lang="pt-BR" dirty="0" smtClean="0">
                <a:latin typeface="Trebuchet MS" panose="020B0603020202020204" pitchFamily="34" charset="0"/>
              </a:rPr>
              <a:t>espécies, visando:</a:t>
            </a:r>
          </a:p>
          <a:p>
            <a:pPr algn="l">
              <a:lnSpc>
                <a:spcPct val="100000"/>
              </a:lnSpc>
            </a:pPr>
            <a:endParaRPr lang="pt-BR" dirty="0" smtClean="0">
              <a:latin typeface="Trebuchet MS" panose="020B0603020202020204" pitchFamily="34" charset="0"/>
            </a:endParaRPr>
          </a:p>
          <a:p>
            <a:pPr algn="l">
              <a:lnSpc>
                <a:spcPct val="100000"/>
              </a:lnSpc>
            </a:pPr>
            <a:r>
              <a:rPr lang="pt-BR" sz="2200" dirty="0">
                <a:latin typeface="Trebuchet MS" panose="020B0603020202020204" pitchFamily="34" charset="0"/>
              </a:rPr>
              <a:t> 1) </a:t>
            </a:r>
            <a:r>
              <a:rPr lang="pt-BR" sz="2200" dirty="0" smtClean="0">
                <a:latin typeface="Trebuchet MS" panose="020B0603020202020204" pitchFamily="34" charset="0"/>
              </a:rPr>
              <a:t>Manter </a:t>
            </a:r>
            <a:r>
              <a:rPr lang="pt-BR" sz="2200" dirty="0">
                <a:latin typeface="Trebuchet MS" panose="020B0603020202020204" pitchFamily="34" charset="0"/>
              </a:rPr>
              <a:t>e desenvolver o </a:t>
            </a:r>
            <a:r>
              <a:rPr lang="pt-BR" sz="2200" dirty="0" smtClean="0">
                <a:latin typeface="Trebuchet MS" panose="020B0603020202020204" pitchFamily="34" charset="0"/>
              </a:rPr>
              <a:t>vocabulário </a:t>
            </a:r>
            <a:r>
              <a:rPr lang="pt-BR" sz="2200" dirty="0">
                <a:latin typeface="Trebuchet MS" panose="020B0603020202020204" pitchFamily="34" charset="0"/>
              </a:rPr>
              <a:t>controlado do </a:t>
            </a:r>
            <a:r>
              <a:rPr lang="pt-BR" sz="2200" dirty="0" smtClean="0">
                <a:latin typeface="Trebuchet MS" panose="020B0603020202020204" pitchFamily="34" charset="0"/>
              </a:rPr>
              <a:t>gene;</a:t>
            </a:r>
          </a:p>
          <a:p>
            <a:pPr algn="l">
              <a:lnSpc>
                <a:spcPct val="100000"/>
              </a:lnSpc>
            </a:pPr>
            <a:r>
              <a:rPr lang="pt-BR" sz="2200" dirty="0">
                <a:latin typeface="Trebuchet MS" panose="020B0603020202020204" pitchFamily="34" charset="0"/>
              </a:rPr>
              <a:t> 2) </a:t>
            </a:r>
            <a:r>
              <a:rPr lang="pt-BR" sz="2200" dirty="0" smtClean="0">
                <a:latin typeface="Trebuchet MS" panose="020B0603020202020204" pitchFamily="34" charset="0"/>
              </a:rPr>
              <a:t>Anotar </a:t>
            </a:r>
            <a:r>
              <a:rPr lang="pt-BR" sz="2200" dirty="0">
                <a:latin typeface="Trebuchet MS" panose="020B0603020202020204" pitchFamily="34" charset="0"/>
              </a:rPr>
              <a:t>genes e produtos de gene, </a:t>
            </a:r>
            <a:r>
              <a:rPr lang="pt-BR" sz="2200" dirty="0" smtClean="0">
                <a:latin typeface="Trebuchet MS" panose="020B0603020202020204" pitchFamily="34" charset="0"/>
              </a:rPr>
              <a:t>assimilar </a:t>
            </a:r>
            <a:r>
              <a:rPr lang="pt-BR" sz="2200" dirty="0">
                <a:latin typeface="Trebuchet MS" panose="020B0603020202020204" pitchFamily="34" charset="0"/>
              </a:rPr>
              <a:t>e disseminar a anotação de </a:t>
            </a:r>
            <a:r>
              <a:rPr lang="pt-BR" sz="2200" dirty="0" smtClean="0">
                <a:latin typeface="Trebuchet MS" panose="020B0603020202020204" pitchFamily="34" charset="0"/>
              </a:rPr>
              <a:t>dados;</a:t>
            </a:r>
          </a:p>
          <a:p>
            <a:pPr algn="l">
              <a:lnSpc>
                <a:spcPct val="100000"/>
              </a:lnSpc>
            </a:pPr>
            <a:r>
              <a:rPr lang="pt-BR" sz="2200" dirty="0">
                <a:latin typeface="Trebuchet MS" panose="020B0603020202020204" pitchFamily="34" charset="0"/>
              </a:rPr>
              <a:t> 3) </a:t>
            </a:r>
            <a:r>
              <a:rPr lang="pt-BR" sz="2200" dirty="0" smtClean="0">
                <a:latin typeface="Trebuchet MS" panose="020B0603020202020204" pitchFamily="34" charset="0"/>
              </a:rPr>
              <a:t>Fornecer </a:t>
            </a:r>
            <a:r>
              <a:rPr lang="pt-BR" sz="2200" dirty="0">
                <a:latin typeface="Trebuchet MS" panose="020B0603020202020204" pitchFamily="34" charset="0"/>
              </a:rPr>
              <a:t>ferramentas para o acesso fácil a todos os aspectos dos dados </a:t>
            </a:r>
            <a:r>
              <a:rPr lang="pt-BR" sz="2200" dirty="0" smtClean="0">
                <a:latin typeface="Trebuchet MS" panose="020B0603020202020204" pitchFamily="34" charset="0"/>
              </a:rPr>
              <a:t>fornecidos </a:t>
            </a:r>
          </a:p>
          <a:p>
            <a:pPr algn="l">
              <a:lnSpc>
                <a:spcPct val="100000"/>
              </a:lnSpc>
            </a:pPr>
            <a:r>
              <a:rPr lang="pt-BR" sz="2200" dirty="0" smtClean="0">
                <a:latin typeface="Trebuchet MS" panose="020B0603020202020204" pitchFamily="34" charset="0"/>
              </a:rPr>
              <a:t>    pelo </a:t>
            </a:r>
            <a:r>
              <a:rPr lang="pt-BR" sz="2200" dirty="0">
                <a:latin typeface="Trebuchet MS" panose="020B0603020202020204" pitchFamily="34" charset="0"/>
              </a:rPr>
              <a:t>projeto, e para permitir uma interpretação funcional de dados experimentais</a:t>
            </a:r>
            <a:r>
              <a:rPr lang="pt-BR" sz="2200" dirty="0" smtClean="0">
                <a:latin typeface="Trebuchet MS" panose="020B0603020202020204" pitchFamily="34" charset="0"/>
              </a:rPr>
              <a:t>,</a:t>
            </a:r>
          </a:p>
          <a:p>
            <a:pPr algn="l">
              <a:lnSpc>
                <a:spcPct val="100000"/>
              </a:lnSpc>
            </a:pPr>
            <a:r>
              <a:rPr lang="pt-BR" sz="2200" dirty="0">
                <a:latin typeface="Trebuchet MS" panose="020B0603020202020204" pitchFamily="34" charset="0"/>
              </a:rPr>
              <a:t> </a:t>
            </a:r>
            <a:r>
              <a:rPr lang="pt-BR" sz="2200" dirty="0" smtClean="0">
                <a:latin typeface="Trebuchet MS" panose="020B0603020202020204" pitchFamily="34" charset="0"/>
              </a:rPr>
              <a:t>   utilizando </a:t>
            </a:r>
            <a:r>
              <a:rPr lang="pt-BR" sz="2200" dirty="0">
                <a:latin typeface="Trebuchet MS" panose="020B0603020202020204" pitchFamily="34" charset="0"/>
              </a:rPr>
              <a:t>a ontologia </a:t>
            </a:r>
            <a:r>
              <a:rPr lang="pt-BR" sz="2200" dirty="0" smtClean="0">
                <a:latin typeface="Trebuchet MS" panose="020B0603020202020204" pitchFamily="34" charset="0"/>
              </a:rPr>
              <a:t>genética.</a:t>
            </a:r>
          </a:p>
        </p:txBody>
      </p:sp>
    </p:spTree>
    <p:extLst>
      <p:ext uri="{BB962C8B-B14F-4D97-AF65-F5344CB8AC3E}">
        <p14:creationId xmlns:p14="http://schemas.microsoft.com/office/powerpoint/2010/main" val="18400465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lvl="0" algn="l"/>
            <a:r>
              <a:rPr lang="pt-BR" sz="3600" dirty="0" smtClean="0">
                <a:latin typeface="Trebuchet MS" panose="020B0603020202020204" pitchFamily="34" charset="0"/>
              </a:rPr>
              <a:t>Predição </a:t>
            </a:r>
            <a:r>
              <a:rPr lang="pt-BR" sz="3600" dirty="0" smtClean="0">
                <a:latin typeface="Trebuchet MS" panose="020B0603020202020204" pitchFamily="34" charset="0"/>
              </a:rPr>
              <a:t>da função de cada gene</a:t>
            </a:r>
            <a:endParaRPr lang="pt-BR" sz="3600" dirty="0">
              <a:latin typeface="Trebuchet MS" panose="020B0603020202020204" pitchFamily="34" charset="0"/>
            </a:endParaRPr>
          </a:p>
        </p:txBody>
      </p:sp>
      <p:sp>
        <p:nvSpPr>
          <p:cNvPr id="11" name="Subtítulo 2"/>
          <p:cNvSpPr>
            <a:spLocks noGrp="1"/>
          </p:cNvSpPr>
          <p:nvPr>
            <p:ph type="subTitle" idx="1"/>
          </p:nvPr>
        </p:nvSpPr>
        <p:spPr>
          <a:xfrm>
            <a:off x="101600" y="1149531"/>
            <a:ext cx="11290300" cy="5256031"/>
          </a:xfrm>
        </p:spPr>
        <p:txBody>
          <a:bodyPr>
            <a:normAutofit/>
          </a:bodyPr>
          <a:lstStyle/>
          <a:p>
            <a:pPr marL="457200" indent="-457200" algn="l">
              <a:lnSpc>
                <a:spcPct val="100000"/>
              </a:lnSpc>
              <a:buFont typeface="Wingdings" panose="05000000000000000000" pitchFamily="2" charset="2"/>
              <a:buChar char="Ø"/>
            </a:pPr>
            <a:r>
              <a:rPr lang="pt-BR" sz="2600" i="1" dirty="0" smtClean="0">
                <a:solidFill>
                  <a:srgbClr val="008000"/>
                </a:solidFill>
              </a:rPr>
              <a:t>Gene </a:t>
            </a:r>
            <a:r>
              <a:rPr lang="pt-BR" sz="2600" i="1" dirty="0" err="1" smtClean="0">
                <a:solidFill>
                  <a:srgbClr val="008000"/>
                </a:solidFill>
              </a:rPr>
              <a:t>Ontology</a:t>
            </a:r>
            <a:r>
              <a:rPr lang="pt-BR" sz="2600" i="1" dirty="0" smtClean="0">
                <a:solidFill>
                  <a:srgbClr val="008000"/>
                </a:solidFill>
              </a:rPr>
              <a:t> </a:t>
            </a:r>
            <a:r>
              <a:rPr lang="pt-BR" sz="2600" dirty="0" smtClean="0">
                <a:solidFill>
                  <a:srgbClr val="008000"/>
                </a:solidFill>
              </a:rPr>
              <a:t>(GO) ou Ontologia genética:</a:t>
            </a:r>
          </a:p>
          <a:p>
            <a:pPr algn="l">
              <a:lnSpc>
                <a:spcPct val="100000"/>
              </a:lnSpc>
            </a:pPr>
            <a:r>
              <a:rPr lang="pt-BR" sz="2600" dirty="0"/>
              <a:t>      </a:t>
            </a:r>
            <a:r>
              <a:rPr lang="pt-BR" dirty="0">
                <a:latin typeface="Trebuchet MS" panose="020B0603020202020204" pitchFamily="34" charset="0"/>
              </a:rPr>
              <a:t>O projeto de ontologia </a:t>
            </a:r>
            <a:r>
              <a:rPr lang="pt-BR" dirty="0" smtClean="0">
                <a:latin typeface="Trebuchet MS" panose="020B0603020202020204" pitchFamily="34" charset="0"/>
              </a:rPr>
              <a:t>genética fornece </a:t>
            </a:r>
            <a:r>
              <a:rPr lang="pt-BR" dirty="0">
                <a:latin typeface="Trebuchet MS" panose="020B0603020202020204" pitchFamily="34" charset="0"/>
              </a:rPr>
              <a:t>uma ontologia de definição de termos representando as propriedades do produto </a:t>
            </a:r>
            <a:r>
              <a:rPr lang="pt-BR" dirty="0" smtClean="0">
                <a:latin typeface="Trebuchet MS" panose="020B0603020202020204" pitchFamily="34" charset="0"/>
              </a:rPr>
              <a:t>gênico</a:t>
            </a:r>
            <a:r>
              <a:rPr lang="pt-BR" dirty="0">
                <a:latin typeface="Trebuchet MS" panose="020B0603020202020204" pitchFamily="34" charset="0"/>
              </a:rPr>
              <a:t>. A ontologia abrange três domínios</a:t>
            </a:r>
            <a:r>
              <a:rPr lang="pt-BR" dirty="0" smtClean="0">
                <a:latin typeface="Trebuchet MS" panose="020B0603020202020204" pitchFamily="34" charset="0"/>
              </a:rPr>
              <a:t>:</a:t>
            </a:r>
          </a:p>
          <a:p>
            <a:pPr algn="l">
              <a:lnSpc>
                <a:spcPct val="100000"/>
              </a:lnSpc>
            </a:pPr>
            <a:endParaRPr lang="pt-BR" dirty="0">
              <a:latin typeface="Trebuchet MS" panose="020B0603020202020204" pitchFamily="34" charset="0"/>
            </a:endParaRPr>
          </a:p>
          <a:p>
            <a:pPr algn="l">
              <a:lnSpc>
                <a:spcPct val="100000"/>
              </a:lnSpc>
            </a:pPr>
            <a:r>
              <a:rPr lang="pt-BR" sz="2200" dirty="0" smtClean="0">
                <a:latin typeface="Trebuchet MS" panose="020B0603020202020204" pitchFamily="34" charset="0"/>
              </a:rPr>
              <a:t> </a:t>
            </a:r>
            <a:r>
              <a:rPr lang="pt-BR" sz="2200" dirty="0">
                <a:latin typeface="Trebuchet MS" panose="020B0603020202020204" pitchFamily="34" charset="0"/>
              </a:rPr>
              <a:t>1) </a:t>
            </a:r>
            <a:r>
              <a:rPr lang="pt-BR" sz="2200" b="1" dirty="0">
                <a:latin typeface="Trebuchet MS" panose="020B0603020202020204" pitchFamily="34" charset="0"/>
              </a:rPr>
              <a:t>C</a:t>
            </a:r>
            <a:r>
              <a:rPr lang="pt-BR" sz="2200" b="1" dirty="0" smtClean="0">
                <a:latin typeface="Trebuchet MS" panose="020B0603020202020204" pitchFamily="34" charset="0"/>
              </a:rPr>
              <a:t>omponente celular:</a:t>
            </a:r>
            <a:r>
              <a:rPr lang="pt-BR" sz="2200" dirty="0" smtClean="0">
                <a:latin typeface="Trebuchet MS" panose="020B0603020202020204" pitchFamily="34" charset="0"/>
              </a:rPr>
              <a:t> </a:t>
            </a:r>
            <a:r>
              <a:rPr lang="pt-BR" sz="2200" dirty="0">
                <a:latin typeface="Trebuchet MS" panose="020B0603020202020204" pitchFamily="34" charset="0"/>
              </a:rPr>
              <a:t>as partes de uma célula ou de seus ambientes extracelulares</a:t>
            </a:r>
            <a:r>
              <a:rPr lang="pt-BR" sz="2200" dirty="0" smtClean="0">
                <a:latin typeface="Trebuchet MS" panose="020B0603020202020204" pitchFamily="34" charset="0"/>
              </a:rPr>
              <a:t>;</a:t>
            </a:r>
          </a:p>
          <a:p>
            <a:pPr algn="l">
              <a:lnSpc>
                <a:spcPct val="100000"/>
              </a:lnSpc>
            </a:pPr>
            <a:r>
              <a:rPr lang="pt-BR" sz="2200" dirty="0" smtClean="0">
                <a:latin typeface="Trebuchet MS" panose="020B0603020202020204" pitchFamily="34" charset="0"/>
              </a:rPr>
              <a:t> 2</a:t>
            </a:r>
            <a:r>
              <a:rPr lang="pt-BR" sz="2200" dirty="0">
                <a:latin typeface="Trebuchet MS" panose="020B0603020202020204" pitchFamily="34" charset="0"/>
              </a:rPr>
              <a:t>) </a:t>
            </a:r>
            <a:r>
              <a:rPr lang="pt-BR" sz="2200" b="1" dirty="0" smtClean="0">
                <a:latin typeface="Trebuchet MS" panose="020B0603020202020204" pitchFamily="34" charset="0"/>
              </a:rPr>
              <a:t>Função molecular:</a:t>
            </a:r>
            <a:r>
              <a:rPr lang="pt-BR" sz="2200" dirty="0" smtClean="0">
                <a:latin typeface="Trebuchet MS" panose="020B0603020202020204" pitchFamily="34" charset="0"/>
              </a:rPr>
              <a:t> </a:t>
            </a:r>
            <a:r>
              <a:rPr lang="pt-BR" sz="2200" dirty="0">
                <a:latin typeface="Trebuchet MS" panose="020B0603020202020204" pitchFamily="34" charset="0"/>
              </a:rPr>
              <a:t>as atividades elementares de um produto do gene ao nível </a:t>
            </a:r>
            <a:r>
              <a:rPr lang="pt-BR" sz="2200" dirty="0" err="1">
                <a:latin typeface="Trebuchet MS" panose="020B0603020202020204" pitchFamily="34" charset="0"/>
              </a:rPr>
              <a:t>molecular,tais</a:t>
            </a:r>
            <a:r>
              <a:rPr lang="pt-BR" sz="2200" dirty="0">
                <a:latin typeface="Trebuchet MS" panose="020B0603020202020204" pitchFamily="34" charset="0"/>
              </a:rPr>
              <a:t> como a ligação ou </a:t>
            </a:r>
            <a:r>
              <a:rPr lang="pt-BR" sz="2200" dirty="0" smtClean="0">
                <a:latin typeface="Trebuchet MS" panose="020B0603020202020204" pitchFamily="34" charset="0"/>
              </a:rPr>
              <a:t>catálise;</a:t>
            </a:r>
          </a:p>
          <a:p>
            <a:pPr algn="l">
              <a:lnSpc>
                <a:spcPct val="100000"/>
              </a:lnSpc>
            </a:pPr>
            <a:r>
              <a:rPr lang="pt-BR" sz="2200" dirty="0" smtClean="0">
                <a:latin typeface="Trebuchet MS" panose="020B0603020202020204" pitchFamily="34" charset="0"/>
              </a:rPr>
              <a:t> 3</a:t>
            </a:r>
            <a:r>
              <a:rPr lang="pt-BR" sz="2200" dirty="0">
                <a:latin typeface="Trebuchet MS" panose="020B0603020202020204" pitchFamily="34" charset="0"/>
              </a:rPr>
              <a:t>) </a:t>
            </a:r>
            <a:r>
              <a:rPr lang="pt-BR" sz="2200" b="1" dirty="0" smtClean="0">
                <a:latin typeface="Trebuchet MS" panose="020B0603020202020204" pitchFamily="34" charset="0"/>
              </a:rPr>
              <a:t>Processo biológico:</a:t>
            </a:r>
            <a:r>
              <a:rPr lang="pt-BR" sz="2200" dirty="0" smtClean="0">
                <a:latin typeface="Trebuchet MS" panose="020B0603020202020204" pitchFamily="34" charset="0"/>
              </a:rPr>
              <a:t> </a:t>
            </a:r>
            <a:r>
              <a:rPr lang="pt-BR" sz="2200" dirty="0">
                <a:latin typeface="Trebuchet MS" panose="020B0603020202020204" pitchFamily="34" charset="0"/>
              </a:rPr>
              <a:t>operações ou conjuntos de eventos moleculares com início e fim definidos, pertinentes ao funcionamento de unidades de vida integradas: células, tecidos, órgãos e organismos.</a:t>
            </a:r>
            <a:endParaRPr lang="pt-BR" sz="2200" dirty="0" smtClean="0">
              <a:latin typeface="Trebuchet MS" panose="020B0603020202020204" pitchFamily="34" charset="0"/>
            </a:endParaRPr>
          </a:p>
        </p:txBody>
      </p:sp>
      <p:pic>
        <p:nvPicPr>
          <p:cNvPr id="9" name="Imagem 8"/>
          <p:cNvPicPr>
            <a:picLocks noChangeAspect="1"/>
          </p:cNvPicPr>
          <p:nvPr/>
        </p:nvPicPr>
        <p:blipFill rotWithShape="1">
          <a:blip r:embed="rId2"/>
          <a:srcRect l="-104" t="9425" r="1458" b="4607"/>
          <a:stretch/>
        </p:blipFill>
        <p:spPr>
          <a:xfrm>
            <a:off x="233924" y="846138"/>
            <a:ext cx="11305052" cy="5539117"/>
          </a:xfrm>
          <a:prstGeom prst="rect">
            <a:avLst/>
          </a:prstGeom>
        </p:spPr>
      </p:pic>
    </p:spTree>
    <p:extLst>
      <p:ext uri="{BB962C8B-B14F-4D97-AF65-F5344CB8AC3E}">
        <p14:creationId xmlns:p14="http://schemas.microsoft.com/office/powerpoint/2010/main" val="144328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lvl="0" algn="l"/>
            <a:r>
              <a:rPr lang="pt-BR" sz="3600" dirty="0" smtClean="0">
                <a:latin typeface="Trebuchet MS" panose="020B0603020202020204" pitchFamily="34" charset="0"/>
              </a:rPr>
              <a:t>Predição </a:t>
            </a:r>
            <a:r>
              <a:rPr lang="pt-BR" sz="3600" dirty="0" smtClean="0">
                <a:latin typeface="Trebuchet MS" panose="020B0603020202020204" pitchFamily="34" charset="0"/>
              </a:rPr>
              <a:t>da função de cada gene</a:t>
            </a:r>
            <a:endParaRPr lang="pt-BR" sz="3600" dirty="0">
              <a:latin typeface="Trebuchet MS" panose="020B0603020202020204" pitchFamily="34" charset="0"/>
            </a:endParaRPr>
          </a:p>
        </p:txBody>
      </p:sp>
      <p:pic>
        <p:nvPicPr>
          <p:cNvPr id="2" name="Imagem 1"/>
          <p:cNvPicPr>
            <a:picLocks noChangeAspect="1"/>
          </p:cNvPicPr>
          <p:nvPr/>
        </p:nvPicPr>
        <p:blipFill rotWithShape="1">
          <a:blip r:embed="rId2"/>
          <a:srcRect l="625" t="9239" r="625" b="24802"/>
          <a:stretch/>
        </p:blipFill>
        <p:spPr>
          <a:xfrm>
            <a:off x="55098" y="1143000"/>
            <a:ext cx="12039600" cy="4521200"/>
          </a:xfrm>
          <a:prstGeom prst="rect">
            <a:avLst/>
          </a:prstGeom>
        </p:spPr>
      </p:pic>
      <p:sp>
        <p:nvSpPr>
          <p:cNvPr id="3" name="Retângulo 2"/>
          <p:cNvSpPr/>
          <p:nvPr/>
        </p:nvSpPr>
        <p:spPr>
          <a:xfrm>
            <a:off x="254000" y="3302000"/>
            <a:ext cx="1879600" cy="558800"/>
          </a:xfrm>
          <a:prstGeom prst="rect">
            <a:avLst/>
          </a:prstGeom>
          <a:noFill/>
          <a:ln w="38100">
            <a:solidFill>
              <a:srgbClr val="FF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98636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pic>
        <p:nvPicPr>
          <p:cNvPr id="11" name="Imagem 10"/>
          <p:cNvPicPr>
            <a:picLocks noChangeAspect="1"/>
          </p:cNvPicPr>
          <p:nvPr/>
        </p:nvPicPr>
        <p:blipFill rotWithShape="1">
          <a:blip r:embed="rId2"/>
          <a:srcRect l="936" t="18132" r="1667" b="5163"/>
          <a:stretch/>
        </p:blipFill>
        <p:spPr>
          <a:xfrm>
            <a:off x="101600" y="846138"/>
            <a:ext cx="11874500" cy="5257800"/>
          </a:xfrm>
          <a:prstGeom prst="rect">
            <a:avLst/>
          </a:prstGeom>
        </p:spPr>
      </p:pic>
      <p:sp>
        <p:nvSpPr>
          <p:cNvPr id="8" name="Título 7"/>
          <p:cNvSpPr>
            <a:spLocks noGrp="1"/>
          </p:cNvSpPr>
          <p:nvPr>
            <p:ph type="ctrTitle"/>
          </p:nvPr>
        </p:nvSpPr>
        <p:spPr>
          <a:xfrm>
            <a:off x="101600" y="63500"/>
            <a:ext cx="11569700" cy="665163"/>
          </a:xfrm>
        </p:spPr>
        <p:txBody>
          <a:bodyPr>
            <a:normAutofit/>
          </a:bodyPr>
          <a:lstStyle/>
          <a:p>
            <a:pPr lvl="0" algn="l"/>
            <a:r>
              <a:rPr lang="pt-BR" sz="3600" dirty="0" smtClean="0">
                <a:latin typeface="Trebuchet MS" panose="020B0603020202020204" pitchFamily="34" charset="0"/>
              </a:rPr>
              <a:t>Predição </a:t>
            </a:r>
            <a:r>
              <a:rPr lang="pt-BR" sz="3600" dirty="0" smtClean="0">
                <a:latin typeface="Trebuchet MS" panose="020B0603020202020204" pitchFamily="34" charset="0"/>
              </a:rPr>
              <a:t>da função de cada gene</a:t>
            </a:r>
            <a:endParaRPr lang="pt-BR" sz="3600" dirty="0">
              <a:latin typeface="Trebuchet MS" panose="020B0603020202020204" pitchFamily="34" charset="0"/>
            </a:endParaRPr>
          </a:p>
        </p:txBody>
      </p:sp>
      <p:sp>
        <p:nvSpPr>
          <p:cNvPr id="9" name="Retângulo 8"/>
          <p:cNvSpPr/>
          <p:nvPr/>
        </p:nvSpPr>
        <p:spPr>
          <a:xfrm>
            <a:off x="4140200" y="2628900"/>
            <a:ext cx="876300" cy="44450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182446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lvl="0" algn="l"/>
            <a:r>
              <a:rPr lang="pt-BR" sz="3600" dirty="0" smtClean="0">
                <a:latin typeface="Trebuchet MS" panose="020B0603020202020204" pitchFamily="34" charset="0"/>
              </a:rPr>
              <a:t>Predição </a:t>
            </a:r>
            <a:r>
              <a:rPr lang="pt-BR" sz="3600" dirty="0" smtClean="0">
                <a:latin typeface="Trebuchet MS" panose="020B0603020202020204" pitchFamily="34" charset="0"/>
              </a:rPr>
              <a:t>da função de cada gene</a:t>
            </a:r>
            <a:endParaRPr lang="pt-BR" sz="3600" dirty="0">
              <a:latin typeface="Trebuchet MS" panose="020B0603020202020204" pitchFamily="34" charset="0"/>
            </a:endParaRPr>
          </a:p>
        </p:txBody>
      </p:sp>
      <p:pic>
        <p:nvPicPr>
          <p:cNvPr id="14" name="Imagem 13"/>
          <p:cNvPicPr>
            <a:picLocks noChangeAspect="1"/>
          </p:cNvPicPr>
          <p:nvPr/>
        </p:nvPicPr>
        <p:blipFill rotWithShape="1">
          <a:blip r:embed="rId2"/>
          <a:srcRect l="1145" t="10723" r="2187" b="5534"/>
          <a:stretch/>
        </p:blipFill>
        <p:spPr>
          <a:xfrm>
            <a:off x="0" y="396081"/>
            <a:ext cx="12281012" cy="5981700"/>
          </a:xfrm>
          <a:prstGeom prst="rect">
            <a:avLst/>
          </a:prstGeom>
        </p:spPr>
      </p:pic>
    </p:spTree>
    <p:extLst>
      <p:ext uri="{BB962C8B-B14F-4D97-AF65-F5344CB8AC3E}">
        <p14:creationId xmlns:p14="http://schemas.microsoft.com/office/powerpoint/2010/main" val="57044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lvl="0" algn="l"/>
            <a:r>
              <a:rPr lang="pt-BR" sz="3600" dirty="0" smtClean="0">
                <a:latin typeface="Trebuchet MS" panose="020B0603020202020204" pitchFamily="34" charset="0"/>
              </a:rPr>
              <a:t>Predição </a:t>
            </a:r>
            <a:r>
              <a:rPr lang="pt-BR" sz="3600" dirty="0" smtClean="0">
                <a:latin typeface="Trebuchet MS" panose="020B0603020202020204" pitchFamily="34" charset="0"/>
              </a:rPr>
              <a:t>da função de cada gene</a:t>
            </a:r>
            <a:endParaRPr lang="pt-BR" sz="3600" dirty="0">
              <a:latin typeface="Trebuchet MS" panose="020B0603020202020204" pitchFamily="34" charset="0"/>
            </a:endParaRPr>
          </a:p>
        </p:txBody>
      </p:sp>
      <p:pic>
        <p:nvPicPr>
          <p:cNvPr id="1026" name="Picture 2" descr="Enrichment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3946" y="909638"/>
            <a:ext cx="8101903" cy="581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3670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25400"/>
            <a:ext cx="11861800" cy="665163"/>
          </a:xfrm>
        </p:spPr>
        <p:txBody>
          <a:bodyPr>
            <a:noAutofit/>
          </a:bodyPr>
          <a:lstStyle/>
          <a:p>
            <a:pPr lvl="0" algn="l"/>
            <a:r>
              <a:rPr lang="pt-BR" sz="2800" dirty="0" smtClean="0">
                <a:latin typeface="Trebuchet MS" panose="020B0603020202020204" pitchFamily="34" charset="0"/>
              </a:rPr>
              <a:t>Identificação </a:t>
            </a:r>
            <a:r>
              <a:rPr lang="pt-BR" sz="2800" dirty="0" smtClean="0">
                <a:latin typeface="Trebuchet MS" panose="020B0603020202020204" pitchFamily="34" charset="0"/>
              </a:rPr>
              <a:t>de genes que pertencem a grupos </a:t>
            </a:r>
            <a:r>
              <a:rPr lang="pt-BR" sz="2800" dirty="0" err="1" smtClean="0">
                <a:latin typeface="Trebuchet MS" panose="020B0603020202020204" pitchFamily="34" charset="0"/>
              </a:rPr>
              <a:t>ortólogos</a:t>
            </a:r>
            <a:r>
              <a:rPr lang="pt-BR" sz="2800" dirty="0" smtClean="0">
                <a:latin typeface="Trebuchet MS" panose="020B0603020202020204" pitchFamily="34" charset="0"/>
              </a:rPr>
              <a:t> conhecidos</a:t>
            </a:r>
          </a:p>
        </p:txBody>
      </p:sp>
      <p:pic>
        <p:nvPicPr>
          <p:cNvPr id="2" name="Imagem 1"/>
          <p:cNvPicPr>
            <a:picLocks noChangeAspect="1"/>
          </p:cNvPicPr>
          <p:nvPr/>
        </p:nvPicPr>
        <p:blipFill rotWithShape="1">
          <a:blip r:embed="rId2"/>
          <a:srcRect t="9426" r="1146" b="4237"/>
          <a:stretch/>
        </p:blipFill>
        <p:spPr>
          <a:xfrm>
            <a:off x="241300" y="910414"/>
            <a:ext cx="11430000" cy="5612624"/>
          </a:xfrm>
          <a:prstGeom prst="rect">
            <a:avLst/>
          </a:prstGeom>
        </p:spPr>
      </p:pic>
    </p:spTree>
    <p:extLst>
      <p:ext uri="{BB962C8B-B14F-4D97-AF65-F5344CB8AC3E}">
        <p14:creationId xmlns:p14="http://schemas.microsoft.com/office/powerpoint/2010/main" val="35439109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9700" y="1416231"/>
            <a:ext cx="11290300" cy="3739969"/>
          </a:xfrm>
        </p:spPr>
        <p:txBody>
          <a:bodyPr>
            <a:normAutofit/>
          </a:bodyPr>
          <a:lstStyle/>
          <a:p>
            <a:pPr algn="l"/>
            <a:r>
              <a:rPr lang="pt-BR" sz="2600" dirty="0" smtClean="0"/>
              <a:t>Além da determinação da função de uma proteína, é possível também reconstruir rotas metabólicas através das funções preditas para cada proteína do genoma. </a:t>
            </a:r>
          </a:p>
          <a:p>
            <a:pPr algn="l"/>
            <a:endParaRPr lang="pt-BR" sz="2800" dirty="0" smtClean="0"/>
          </a:p>
          <a:p>
            <a:pPr algn="l"/>
            <a:endParaRPr lang="pt-BR" sz="2800" dirty="0" smtClean="0">
              <a:solidFill>
                <a:srgbClr val="008000"/>
              </a:solidFill>
            </a:endParaRPr>
          </a:p>
          <a:p>
            <a:pPr algn="l"/>
            <a:r>
              <a:rPr lang="pt-BR" sz="2800" dirty="0" smtClean="0">
                <a:solidFill>
                  <a:srgbClr val="008000"/>
                </a:solidFill>
              </a:rPr>
              <a:t>      </a:t>
            </a:r>
            <a:r>
              <a:rPr lang="pt-BR" sz="2800" i="1" dirty="0" smtClean="0">
                <a:solidFill>
                  <a:srgbClr val="008000"/>
                </a:solidFill>
              </a:rPr>
              <a:t>KAAS</a:t>
            </a:r>
          </a:p>
          <a:p>
            <a:pPr algn="l"/>
            <a:r>
              <a:rPr lang="pt-BR" sz="2800" i="1" dirty="0" smtClean="0">
                <a:solidFill>
                  <a:srgbClr val="008000"/>
                </a:solidFill>
              </a:rPr>
              <a:t>   </a:t>
            </a:r>
            <a:r>
              <a:rPr lang="pt-BR" sz="2800" i="1" dirty="0" err="1" smtClean="0">
                <a:solidFill>
                  <a:srgbClr val="008000"/>
                </a:solidFill>
              </a:rPr>
              <a:t>MinPaths</a:t>
            </a:r>
            <a:r>
              <a:rPr lang="pt-BR" sz="2800" i="1" dirty="0" smtClean="0">
                <a:solidFill>
                  <a:srgbClr val="008000"/>
                </a:solidFill>
              </a:rPr>
              <a:t> </a:t>
            </a:r>
          </a:p>
          <a:p>
            <a:pPr algn="l"/>
            <a:r>
              <a:rPr lang="pt-BR" sz="2800" i="1" dirty="0" smtClean="0">
                <a:solidFill>
                  <a:srgbClr val="008000"/>
                </a:solidFill>
              </a:rPr>
              <a:t>   </a:t>
            </a:r>
            <a:r>
              <a:rPr lang="pt-BR" sz="2800" i="1" dirty="0" err="1" smtClean="0">
                <a:solidFill>
                  <a:srgbClr val="008000"/>
                </a:solidFill>
              </a:rPr>
              <a:t>PathPred</a:t>
            </a:r>
            <a:r>
              <a:rPr lang="pt-BR" sz="2800" i="1" dirty="0" smtClean="0">
                <a:solidFill>
                  <a:srgbClr val="008000"/>
                </a:solidFill>
              </a:rPr>
              <a:t> </a:t>
            </a:r>
          </a:p>
        </p:txBody>
      </p:sp>
      <p:grpSp>
        <p:nvGrpSpPr>
          <p:cNvPr id="4" name="Grupo 3"/>
          <p:cNvGrpSpPr/>
          <p:nvPr/>
        </p:nvGrpSpPr>
        <p:grpSpPr>
          <a:xfrm>
            <a:off x="101600" y="9525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99548" y="22135"/>
            <a:ext cx="11950700" cy="901700"/>
          </a:xfrm>
        </p:spPr>
        <p:txBody>
          <a:bodyPr>
            <a:normAutofit/>
          </a:bodyPr>
          <a:lstStyle/>
          <a:p>
            <a:pPr algn="l"/>
            <a:r>
              <a:rPr lang="pt-BR" sz="2800" dirty="0" smtClean="0">
                <a:latin typeface="Trebuchet MS" panose="020B0603020202020204" pitchFamily="34" charset="0"/>
              </a:rPr>
              <a:t>Predição </a:t>
            </a:r>
            <a:r>
              <a:rPr lang="pt-BR" sz="2800" dirty="0" smtClean="0">
                <a:latin typeface="Trebuchet MS" panose="020B0603020202020204" pitchFamily="34" charset="0"/>
              </a:rPr>
              <a:t>de processos biológicos, redes gênica e rotas metabólicas presentes no organismo.</a:t>
            </a:r>
          </a:p>
        </p:txBody>
      </p:sp>
      <p:sp>
        <p:nvSpPr>
          <p:cNvPr id="2" name="Chave direita 1"/>
          <p:cNvSpPr/>
          <p:nvPr/>
        </p:nvSpPr>
        <p:spPr>
          <a:xfrm>
            <a:off x="2006600" y="3263900"/>
            <a:ext cx="279400" cy="1536700"/>
          </a:xfrm>
          <a:prstGeom prst="rightBrace">
            <a:avLst/>
          </a:prstGeom>
          <a:ln w="28575"/>
        </p:spPr>
        <p:style>
          <a:lnRef idx="2">
            <a:schemeClr val="dk1"/>
          </a:lnRef>
          <a:fillRef idx="0">
            <a:schemeClr val="dk1"/>
          </a:fillRef>
          <a:effectRef idx="1">
            <a:schemeClr val="dk1"/>
          </a:effectRef>
          <a:fontRef idx="minor">
            <a:schemeClr val="tx1"/>
          </a:fontRef>
        </p:style>
        <p:txBody>
          <a:bodyPr rtlCol="0" anchor="ctr"/>
          <a:lstStyle/>
          <a:p>
            <a:pPr algn="ctr"/>
            <a:endParaRPr lang="pt-BR"/>
          </a:p>
        </p:txBody>
      </p:sp>
      <p:sp>
        <p:nvSpPr>
          <p:cNvPr id="12" name="CaixaDeTexto 11"/>
          <p:cNvSpPr txBox="1"/>
          <p:nvPr/>
        </p:nvSpPr>
        <p:spPr>
          <a:xfrm>
            <a:off x="2429446" y="3508285"/>
            <a:ext cx="6992620" cy="1015663"/>
          </a:xfrm>
          <a:prstGeom prst="rect">
            <a:avLst/>
          </a:prstGeom>
          <a:noFill/>
        </p:spPr>
        <p:txBody>
          <a:bodyPr wrap="none" rtlCol="0">
            <a:spAutoFit/>
          </a:bodyPr>
          <a:lstStyle/>
          <a:p>
            <a:r>
              <a:rPr lang="pt-BR" sz="2000" dirty="0" smtClean="0">
                <a:latin typeface="Trebuchet MS" panose="020B0603020202020204" pitchFamily="34" charset="0"/>
              </a:rPr>
              <a:t>utilizam bancos de dados como o </a:t>
            </a:r>
            <a:r>
              <a:rPr lang="pt-BR" sz="2000" i="1" dirty="0" smtClean="0">
                <a:solidFill>
                  <a:srgbClr val="008000"/>
                </a:solidFill>
                <a:latin typeface="Trebuchet MS" panose="020B0603020202020204" pitchFamily="34" charset="0"/>
              </a:rPr>
              <a:t>KEGG </a:t>
            </a:r>
            <a:r>
              <a:rPr lang="pt-BR" sz="2000" i="1" dirty="0" err="1" smtClean="0">
                <a:solidFill>
                  <a:srgbClr val="008000"/>
                </a:solidFill>
                <a:latin typeface="Trebuchet MS" panose="020B0603020202020204" pitchFamily="34" charset="0"/>
              </a:rPr>
              <a:t>Pathways</a:t>
            </a:r>
            <a:r>
              <a:rPr lang="pt-BR" sz="2000" i="1" dirty="0" smtClean="0">
                <a:solidFill>
                  <a:srgbClr val="008000"/>
                </a:solidFill>
                <a:latin typeface="Trebuchet MS" panose="020B0603020202020204" pitchFamily="34" charset="0"/>
              </a:rPr>
              <a:t> </a:t>
            </a:r>
            <a:r>
              <a:rPr lang="pt-BR" sz="2000" dirty="0" smtClean="0">
                <a:latin typeface="Trebuchet MS" panose="020B0603020202020204" pitchFamily="34" charset="0"/>
              </a:rPr>
              <a:t>e o </a:t>
            </a:r>
            <a:r>
              <a:rPr lang="pt-BR" sz="2000" i="1" dirty="0" smtClean="0">
                <a:solidFill>
                  <a:srgbClr val="008000"/>
                </a:solidFill>
                <a:latin typeface="Trebuchet MS" panose="020B0603020202020204" pitchFamily="34" charset="0"/>
              </a:rPr>
              <a:t>SEED</a:t>
            </a:r>
            <a:r>
              <a:rPr lang="pt-BR" sz="2000" dirty="0" smtClean="0">
                <a:latin typeface="Trebuchet MS" panose="020B0603020202020204" pitchFamily="34" charset="0"/>
              </a:rPr>
              <a:t> </a:t>
            </a:r>
          </a:p>
          <a:p>
            <a:r>
              <a:rPr lang="pt-BR" sz="2000" dirty="0" smtClean="0">
                <a:latin typeface="Trebuchet MS" panose="020B0603020202020204" pitchFamily="34" charset="0"/>
              </a:rPr>
              <a:t>que permitem a identificação de genes </a:t>
            </a:r>
            <a:r>
              <a:rPr lang="pt-BR" sz="2000" dirty="0" err="1" smtClean="0">
                <a:latin typeface="Trebuchet MS" panose="020B0603020202020204" pitchFamily="34" charset="0"/>
              </a:rPr>
              <a:t>ortólogos</a:t>
            </a:r>
            <a:r>
              <a:rPr lang="pt-BR" sz="2000" dirty="0" smtClean="0">
                <a:latin typeface="Trebuchet MS" panose="020B0603020202020204" pitchFamily="34" charset="0"/>
              </a:rPr>
              <a:t> que </a:t>
            </a:r>
          </a:p>
          <a:p>
            <a:r>
              <a:rPr lang="pt-BR" sz="2000" dirty="0" smtClean="0">
                <a:latin typeface="Trebuchet MS" panose="020B0603020202020204" pitchFamily="34" charset="0"/>
              </a:rPr>
              <a:t>participam de rotas metabólicas.</a:t>
            </a:r>
            <a:endParaRPr lang="pt-BR" dirty="0"/>
          </a:p>
        </p:txBody>
      </p:sp>
    </p:spTree>
    <p:extLst>
      <p:ext uri="{BB962C8B-B14F-4D97-AF65-F5344CB8AC3E}">
        <p14:creationId xmlns:p14="http://schemas.microsoft.com/office/powerpoint/2010/main" val="16350386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1600" y="9525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99548" y="22135"/>
            <a:ext cx="11950700" cy="901700"/>
          </a:xfrm>
        </p:spPr>
        <p:txBody>
          <a:bodyPr>
            <a:normAutofit/>
          </a:bodyPr>
          <a:lstStyle/>
          <a:p>
            <a:pPr algn="l"/>
            <a:r>
              <a:rPr lang="pt-BR" sz="2800" dirty="0" smtClean="0">
                <a:latin typeface="Trebuchet MS" panose="020B0603020202020204" pitchFamily="34" charset="0"/>
              </a:rPr>
              <a:t>Predição </a:t>
            </a:r>
            <a:r>
              <a:rPr lang="pt-BR" sz="2800" dirty="0" smtClean="0">
                <a:latin typeface="Trebuchet MS" panose="020B0603020202020204" pitchFamily="34" charset="0"/>
              </a:rPr>
              <a:t>de processos biológicos, redes gênica e rotas metabólicas presentes no organismo.</a:t>
            </a:r>
          </a:p>
        </p:txBody>
      </p:sp>
      <p:pic>
        <p:nvPicPr>
          <p:cNvPr id="2050" name="Picture 2" descr="https://www.genome.jp/kegg/pathway/hsa/hsa04020.png"/>
          <p:cNvPicPr>
            <a:picLocks noChangeAspect="1" noChangeArrowheads="1"/>
          </p:cNvPicPr>
          <p:nvPr/>
        </p:nvPicPr>
        <p:blipFill rotWithShape="1">
          <a:blip r:embed="rId2">
            <a:extLst>
              <a:ext uri="{28A0092B-C50C-407E-A947-70E740481C1C}">
                <a14:useLocalDpi xmlns:a14="http://schemas.microsoft.com/office/drawing/2010/main" val="0"/>
              </a:ext>
            </a:extLst>
          </a:blip>
          <a:srcRect t="3527"/>
          <a:stretch/>
        </p:blipFill>
        <p:spPr bwMode="auto">
          <a:xfrm>
            <a:off x="1511300" y="1101107"/>
            <a:ext cx="8801100" cy="57568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216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4833" y="1301931"/>
            <a:ext cx="11677337" cy="4529243"/>
          </a:xfrm>
        </p:spPr>
        <p:txBody>
          <a:bodyPr>
            <a:noAutofit/>
          </a:bodyPr>
          <a:lstStyle/>
          <a:p>
            <a:pPr marL="342900" indent="-342900" algn="l">
              <a:buFont typeface="Wingdings" pitchFamily="2" charset="2"/>
              <a:buChar char="Ø"/>
            </a:pPr>
            <a:r>
              <a:rPr lang="pt-BR" b="1" dirty="0" smtClean="0">
                <a:solidFill>
                  <a:srgbClr val="008000"/>
                </a:solidFill>
                <a:cs typeface="Arial" pitchFamily="34" charset="0"/>
              </a:rPr>
              <a:t>Eucariotos</a:t>
            </a:r>
            <a:endParaRPr lang="pt-BR" b="1" dirty="0">
              <a:solidFill>
                <a:srgbClr val="008000"/>
              </a:solidFill>
              <a:cs typeface="Arial" pitchFamily="34" charset="0"/>
            </a:endParaRPr>
          </a:p>
          <a:p>
            <a:pPr marL="342900" indent="-342900" algn="l">
              <a:buFont typeface="Arial" pitchFamily="34" charset="0"/>
              <a:buChar char="•"/>
            </a:pPr>
            <a:r>
              <a:rPr lang="pt-BR" dirty="0" smtClean="0">
                <a:cs typeface="Arial" pitchFamily="34" charset="0"/>
              </a:rPr>
              <a:t>Genoma - </a:t>
            </a:r>
            <a:r>
              <a:rPr lang="pt-BR" dirty="0">
                <a:cs typeface="Arial" pitchFamily="34" charset="0"/>
              </a:rPr>
              <a:t>moléculas de DNA lineares</a:t>
            </a:r>
          </a:p>
          <a:p>
            <a:pPr marL="800100" lvl="1" indent="-342900" algn="l">
              <a:buFont typeface="Arial" pitchFamily="34" charset="0"/>
              <a:buChar char="•"/>
            </a:pPr>
            <a:r>
              <a:rPr lang="pt-BR" sz="2200" dirty="0" smtClean="0">
                <a:cs typeface="Arial" pitchFamily="34" charset="0"/>
              </a:rPr>
              <a:t>DNA </a:t>
            </a:r>
            <a:r>
              <a:rPr lang="pt-BR" sz="2200" dirty="0">
                <a:cs typeface="Arial" pitchFamily="34" charset="0"/>
              </a:rPr>
              <a:t>mitocondrial e </a:t>
            </a:r>
            <a:r>
              <a:rPr lang="pt-BR" sz="2200" dirty="0" err="1">
                <a:cs typeface="Arial" pitchFamily="34" charset="0"/>
              </a:rPr>
              <a:t>plastidial</a:t>
            </a:r>
            <a:r>
              <a:rPr lang="pt-BR" sz="2200" dirty="0" smtClean="0">
                <a:cs typeface="Arial" pitchFamily="34" charset="0"/>
              </a:rPr>
              <a:t>;</a:t>
            </a:r>
          </a:p>
          <a:p>
            <a:pPr marL="1714500" lvl="3" indent="-342900" algn="l">
              <a:buFont typeface="Arial" pitchFamily="34" charset="0"/>
              <a:buChar char="•"/>
            </a:pPr>
            <a:r>
              <a:rPr lang="pt-BR" sz="2000" dirty="0" smtClean="0">
                <a:cs typeface="Arial" pitchFamily="34" charset="0"/>
              </a:rPr>
              <a:t>menores </a:t>
            </a:r>
            <a:r>
              <a:rPr lang="pt-BR" sz="2000" dirty="0">
                <a:cs typeface="Arial" pitchFamily="34" charset="0"/>
              </a:rPr>
              <a:t>dimensões;</a:t>
            </a:r>
          </a:p>
          <a:p>
            <a:pPr marL="1714500" lvl="3" indent="-342900" algn="l">
              <a:buFont typeface="Arial" pitchFamily="34" charset="0"/>
              <a:buChar char="•"/>
            </a:pPr>
            <a:r>
              <a:rPr lang="pt-BR" sz="2000" dirty="0" smtClean="0">
                <a:cs typeface="Arial" pitchFamily="34" charset="0"/>
              </a:rPr>
              <a:t>circular</a:t>
            </a:r>
            <a:r>
              <a:rPr lang="pt-BR" sz="2000" dirty="0">
                <a:cs typeface="Arial" pitchFamily="34" charset="0"/>
              </a:rPr>
              <a:t>.</a:t>
            </a:r>
          </a:p>
          <a:p>
            <a:pPr marL="342900" indent="-342900" algn="l">
              <a:buFont typeface="Wingdings" pitchFamily="2" charset="2"/>
              <a:buChar char="Ø"/>
            </a:pPr>
            <a:r>
              <a:rPr lang="pt-BR" b="1" dirty="0" smtClean="0">
                <a:solidFill>
                  <a:srgbClr val="008000"/>
                </a:solidFill>
                <a:cs typeface="Arial" pitchFamily="34" charset="0"/>
              </a:rPr>
              <a:t>Procariotos</a:t>
            </a:r>
            <a:endParaRPr lang="pt-BR" dirty="0">
              <a:cs typeface="Arial" pitchFamily="34" charset="0"/>
            </a:endParaRPr>
          </a:p>
          <a:p>
            <a:pPr marL="342900" indent="-342900" algn="l">
              <a:buFont typeface="Arial" pitchFamily="34" charset="0"/>
              <a:buChar char="•"/>
            </a:pPr>
            <a:r>
              <a:rPr lang="pt-BR" dirty="0" smtClean="0">
                <a:cs typeface="Arial" pitchFamily="34" charset="0"/>
              </a:rPr>
              <a:t>Genoma -  </a:t>
            </a:r>
            <a:r>
              <a:rPr lang="pt-BR" dirty="0">
                <a:cs typeface="Arial" pitchFamily="34" charset="0"/>
              </a:rPr>
              <a:t>molécula de DNA circular</a:t>
            </a:r>
          </a:p>
          <a:p>
            <a:pPr marL="800100" lvl="1" indent="-342900" algn="l">
              <a:buFont typeface="Arial" pitchFamily="34" charset="0"/>
              <a:buChar char="•"/>
            </a:pPr>
            <a:r>
              <a:rPr lang="pt-BR" sz="2200" dirty="0">
                <a:cs typeface="Arial" pitchFamily="34" charset="0"/>
              </a:rPr>
              <a:t>Plasmídeos;</a:t>
            </a:r>
          </a:p>
          <a:p>
            <a:pPr marL="1714500" lvl="3" indent="-342900" algn="l">
              <a:buFont typeface="Arial" pitchFamily="34" charset="0"/>
              <a:buChar char="•"/>
            </a:pPr>
            <a:r>
              <a:rPr lang="pt-BR" sz="2000" dirty="0">
                <a:cs typeface="Arial" pitchFamily="34" charset="0"/>
              </a:rPr>
              <a:t>menores dimensões;</a:t>
            </a:r>
          </a:p>
          <a:p>
            <a:pPr marL="1714500" lvl="3" indent="-342900" algn="l">
              <a:buFont typeface="Arial" pitchFamily="34" charset="0"/>
              <a:buChar char="•"/>
            </a:pPr>
            <a:r>
              <a:rPr lang="pt-BR" sz="2000" dirty="0">
                <a:cs typeface="Arial" pitchFamily="34" charset="0"/>
              </a:rPr>
              <a:t>circular.</a:t>
            </a:r>
          </a:p>
          <a:p>
            <a:pPr marL="342900" indent="-342900" algn="l">
              <a:buFont typeface="Arial" pitchFamily="34" charset="0"/>
              <a:buChar char="•"/>
            </a:pPr>
            <a:endParaRPr lang="pt-BR" dirty="0">
              <a:cs typeface="Arial" pitchFamily="34" charset="0"/>
            </a:endParaRPr>
          </a:p>
        </p:txBody>
      </p:sp>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algn="l"/>
            <a:r>
              <a:rPr lang="pt-BR" sz="3600" dirty="0" smtClean="0">
                <a:latin typeface="Trebuchet MS" panose="020B0603020202020204" pitchFamily="34" charset="0"/>
              </a:rPr>
              <a:t>Organização </a:t>
            </a:r>
            <a:r>
              <a:rPr lang="pt-BR" sz="3600" dirty="0">
                <a:latin typeface="Trebuchet MS" panose="020B0603020202020204" pitchFamily="34" charset="0"/>
              </a:rPr>
              <a:t>do genoma em procariotos e eucariotos</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0724" y="677524"/>
            <a:ext cx="2664296" cy="2850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1144" y="3744345"/>
            <a:ext cx="3343455"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4830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1600" y="9525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99548" y="22135"/>
            <a:ext cx="11950700" cy="901700"/>
          </a:xfrm>
        </p:spPr>
        <p:txBody>
          <a:bodyPr>
            <a:normAutofit/>
          </a:bodyPr>
          <a:lstStyle/>
          <a:p>
            <a:pPr algn="l"/>
            <a:r>
              <a:rPr lang="pt-BR" sz="2800" dirty="0" smtClean="0">
                <a:latin typeface="Trebuchet MS" panose="020B0603020202020204" pitchFamily="34" charset="0"/>
              </a:rPr>
              <a:t>Predição </a:t>
            </a:r>
            <a:r>
              <a:rPr lang="pt-BR" sz="2800" dirty="0" smtClean="0">
                <a:latin typeface="Trebuchet MS" panose="020B0603020202020204" pitchFamily="34" charset="0"/>
              </a:rPr>
              <a:t>de processos biológicos, redes gênica e rotas metabólicas presentes no organismo.</a:t>
            </a:r>
          </a:p>
        </p:txBody>
      </p:sp>
      <p:pic>
        <p:nvPicPr>
          <p:cNvPr id="2" name="Imagem 1"/>
          <p:cNvPicPr>
            <a:picLocks noChangeAspect="1"/>
          </p:cNvPicPr>
          <p:nvPr/>
        </p:nvPicPr>
        <p:blipFill rotWithShape="1">
          <a:blip r:embed="rId2"/>
          <a:srcRect t="1337" b="1337"/>
          <a:stretch/>
        </p:blipFill>
        <p:spPr>
          <a:xfrm>
            <a:off x="228599" y="1054100"/>
            <a:ext cx="7127751" cy="5308600"/>
          </a:xfrm>
          <a:prstGeom prst="rect">
            <a:avLst/>
          </a:prstGeom>
        </p:spPr>
      </p:pic>
      <p:sp>
        <p:nvSpPr>
          <p:cNvPr id="3" name="Retângulo 2"/>
          <p:cNvSpPr/>
          <p:nvPr/>
        </p:nvSpPr>
        <p:spPr>
          <a:xfrm>
            <a:off x="7356350" y="2112738"/>
            <a:ext cx="4693898" cy="2246769"/>
          </a:xfrm>
          <a:prstGeom prst="rect">
            <a:avLst/>
          </a:prstGeom>
        </p:spPr>
        <p:txBody>
          <a:bodyPr wrap="square">
            <a:spAutoFit/>
          </a:bodyPr>
          <a:lstStyle/>
          <a:p>
            <a:pPr algn="just"/>
            <a:r>
              <a:rPr lang="pt-BR" dirty="0">
                <a:solidFill>
                  <a:srgbClr val="000000"/>
                </a:solidFill>
                <a:latin typeface="Trebuchet MS" panose="020B0603020202020204" pitchFamily="34" charset="0"/>
              </a:rPr>
              <a:t>Classificação funcional de todo o genoma de </a:t>
            </a:r>
            <a:r>
              <a:rPr lang="pt-BR" dirty="0" err="1">
                <a:solidFill>
                  <a:srgbClr val="000000"/>
                </a:solidFill>
                <a:latin typeface="Trebuchet MS" panose="020B0603020202020204" pitchFamily="34" charset="0"/>
              </a:rPr>
              <a:t>Arabidopsis</a:t>
            </a:r>
            <a:r>
              <a:rPr lang="pt-BR" dirty="0">
                <a:solidFill>
                  <a:srgbClr val="000000"/>
                </a:solidFill>
                <a:latin typeface="Trebuchet MS" panose="020B0603020202020204" pitchFamily="34" charset="0"/>
              </a:rPr>
              <a:t> que representa a distribuição dos genes com base em suas anotações nos termos </a:t>
            </a:r>
            <a:r>
              <a:rPr lang="pt-BR" dirty="0" smtClean="0">
                <a:solidFill>
                  <a:srgbClr val="000000"/>
                </a:solidFill>
                <a:latin typeface="Trebuchet MS" panose="020B0603020202020204" pitchFamily="34" charset="0"/>
              </a:rPr>
              <a:t>do </a:t>
            </a:r>
            <a:r>
              <a:rPr lang="en-US" dirty="0" smtClean="0">
                <a:solidFill>
                  <a:srgbClr val="000000"/>
                </a:solidFill>
                <a:latin typeface="Trebuchet MS" panose="020B0603020202020204" pitchFamily="34" charset="0"/>
              </a:rPr>
              <a:t>GO </a:t>
            </a:r>
            <a:r>
              <a:rPr lang="en-US" dirty="0" err="1" smtClean="0">
                <a:solidFill>
                  <a:srgbClr val="000000"/>
                </a:solidFill>
                <a:latin typeface="Trebuchet MS" panose="020B0603020202020204" pitchFamily="34" charset="0"/>
              </a:rPr>
              <a:t>componente</a:t>
            </a:r>
            <a:r>
              <a:rPr lang="en-US" dirty="0" smtClean="0">
                <a:solidFill>
                  <a:srgbClr val="000000"/>
                </a:solidFill>
                <a:latin typeface="Trebuchet MS" panose="020B0603020202020204" pitchFamily="34" charset="0"/>
              </a:rPr>
              <a:t> </a:t>
            </a:r>
            <a:r>
              <a:rPr lang="en-US" dirty="0" err="1" smtClean="0">
                <a:solidFill>
                  <a:srgbClr val="000000"/>
                </a:solidFill>
                <a:latin typeface="Trebuchet MS" panose="020B0603020202020204" pitchFamily="34" charset="0"/>
              </a:rPr>
              <a:t>celular</a:t>
            </a:r>
            <a:r>
              <a:rPr lang="en-US" dirty="0" smtClean="0">
                <a:solidFill>
                  <a:srgbClr val="000000"/>
                </a:solidFill>
                <a:latin typeface="Trebuchet MS" panose="020B0603020202020204" pitchFamily="34" charset="0"/>
              </a:rPr>
              <a:t> (a), GO </a:t>
            </a:r>
            <a:r>
              <a:rPr lang="en-US" dirty="0" err="1" smtClean="0">
                <a:solidFill>
                  <a:srgbClr val="000000"/>
                </a:solidFill>
                <a:latin typeface="Trebuchet MS" panose="020B0603020202020204" pitchFamily="34" charset="0"/>
              </a:rPr>
              <a:t>função</a:t>
            </a:r>
            <a:r>
              <a:rPr lang="en-US" dirty="0" smtClean="0">
                <a:solidFill>
                  <a:srgbClr val="000000"/>
                </a:solidFill>
                <a:latin typeface="Trebuchet MS" panose="020B0603020202020204" pitchFamily="34" charset="0"/>
              </a:rPr>
              <a:t> molecular (b), e GO </a:t>
            </a:r>
            <a:r>
              <a:rPr lang="en-US" dirty="0" err="1" smtClean="0">
                <a:solidFill>
                  <a:srgbClr val="000000"/>
                </a:solidFill>
                <a:latin typeface="Trebuchet MS" panose="020B0603020202020204" pitchFamily="34" charset="0"/>
              </a:rPr>
              <a:t>vocabulários</a:t>
            </a:r>
            <a:r>
              <a:rPr lang="en-US" dirty="0" smtClean="0">
                <a:solidFill>
                  <a:srgbClr val="000000"/>
                </a:solidFill>
                <a:latin typeface="Trebuchet MS" panose="020B0603020202020204" pitchFamily="34" charset="0"/>
              </a:rPr>
              <a:t> de </a:t>
            </a:r>
            <a:r>
              <a:rPr lang="en-US" dirty="0" err="1" smtClean="0">
                <a:solidFill>
                  <a:srgbClr val="000000"/>
                </a:solidFill>
                <a:latin typeface="Trebuchet MS" panose="020B0603020202020204" pitchFamily="34" charset="0"/>
              </a:rPr>
              <a:t>processos</a:t>
            </a:r>
            <a:r>
              <a:rPr lang="en-US" dirty="0" smtClean="0">
                <a:solidFill>
                  <a:srgbClr val="000000"/>
                </a:solidFill>
                <a:latin typeface="Trebuchet MS" panose="020B0603020202020204" pitchFamily="34" charset="0"/>
              </a:rPr>
              <a:t> </a:t>
            </a:r>
            <a:r>
              <a:rPr lang="en-US" dirty="0" err="1" smtClean="0">
                <a:solidFill>
                  <a:srgbClr val="000000"/>
                </a:solidFill>
                <a:latin typeface="Trebuchet MS" panose="020B0603020202020204" pitchFamily="34" charset="0"/>
              </a:rPr>
              <a:t>biológicos</a:t>
            </a:r>
            <a:r>
              <a:rPr lang="en-US" dirty="0" smtClean="0">
                <a:solidFill>
                  <a:srgbClr val="000000"/>
                </a:solidFill>
                <a:latin typeface="Trebuchet MS" panose="020B0603020202020204" pitchFamily="34" charset="0"/>
              </a:rPr>
              <a:t> (c).</a:t>
            </a:r>
          </a:p>
          <a:p>
            <a:pPr algn="just"/>
            <a:endParaRPr lang="en-US" dirty="0">
              <a:solidFill>
                <a:srgbClr val="000000"/>
              </a:solidFill>
              <a:latin typeface="Trebuchet MS" panose="020B0603020202020204" pitchFamily="34" charset="0"/>
            </a:endParaRPr>
          </a:p>
          <a:p>
            <a:pPr algn="just"/>
            <a:r>
              <a:rPr lang="pt-BR" sz="1400" dirty="0" err="1">
                <a:solidFill>
                  <a:schemeClr val="bg1">
                    <a:lumMod val="50000"/>
                  </a:schemeClr>
                </a:solidFill>
                <a:latin typeface="Trebuchet MS" panose="020B0603020202020204" pitchFamily="34" charset="0"/>
              </a:rPr>
              <a:t>doi</a:t>
            </a:r>
            <a:r>
              <a:rPr lang="pt-BR" sz="1400" dirty="0">
                <a:solidFill>
                  <a:schemeClr val="bg1">
                    <a:lumMod val="50000"/>
                  </a:schemeClr>
                </a:solidFill>
                <a:latin typeface="Trebuchet MS" panose="020B0603020202020204" pitchFamily="34" charset="0"/>
              </a:rPr>
              <a:t>: 10.1104/pp.104.040071</a:t>
            </a:r>
          </a:p>
        </p:txBody>
      </p:sp>
      <p:pic>
        <p:nvPicPr>
          <p:cNvPr id="13" name="Imagem 12"/>
          <p:cNvPicPr>
            <a:picLocks noChangeAspect="1"/>
          </p:cNvPicPr>
          <p:nvPr/>
        </p:nvPicPr>
        <p:blipFill rotWithShape="1">
          <a:blip r:embed="rId3"/>
          <a:srcRect l="1071" t="12172" r="44393" b="6836"/>
          <a:stretch/>
        </p:blipFill>
        <p:spPr>
          <a:xfrm>
            <a:off x="256903" y="912586"/>
            <a:ext cx="6648994" cy="5551714"/>
          </a:xfrm>
          <a:prstGeom prst="rect">
            <a:avLst/>
          </a:prstGeom>
          <a:solidFill>
            <a:srgbClr val="000000">
              <a:shade val="95000"/>
            </a:srgbClr>
          </a:solidFill>
          <a:ln w="254000" cap="sq">
            <a:solidFill>
              <a:srgbClr val="000000"/>
            </a:solidFill>
            <a:miter lim="800000"/>
          </a:ln>
          <a:effectLst>
            <a:outerShdw blurRad="254000" dist="190500" dir="2700000" sy="90000" algn="bl" rotWithShape="0">
              <a:srgbClr val="000000">
                <a:alpha val="40000"/>
              </a:srgbClr>
            </a:outerShdw>
          </a:effectLst>
        </p:spPr>
      </p:pic>
      <p:pic>
        <p:nvPicPr>
          <p:cNvPr id="14" name="Imagem 13"/>
          <p:cNvPicPr>
            <a:picLocks noChangeAspect="1"/>
          </p:cNvPicPr>
          <p:nvPr/>
        </p:nvPicPr>
        <p:blipFill rotWithShape="1">
          <a:blip r:embed="rId4"/>
          <a:srcRect l="2035" t="14840" r="43750" b="6836"/>
          <a:stretch/>
        </p:blipFill>
        <p:spPr>
          <a:xfrm>
            <a:off x="243840" y="993866"/>
            <a:ext cx="6609806" cy="536883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7" name="Grupo 16"/>
          <p:cNvGrpSpPr/>
          <p:nvPr/>
        </p:nvGrpSpPr>
        <p:grpSpPr>
          <a:xfrm>
            <a:off x="321786" y="981166"/>
            <a:ext cx="7485017" cy="5470434"/>
            <a:chOff x="3722914" y="1031966"/>
            <a:chExt cx="7485017" cy="5470434"/>
          </a:xfrm>
        </p:grpSpPr>
        <p:pic>
          <p:nvPicPr>
            <p:cNvPr id="15" name="Imagem 14"/>
            <p:cNvPicPr>
              <a:picLocks noChangeAspect="1"/>
            </p:cNvPicPr>
            <p:nvPr/>
          </p:nvPicPr>
          <p:blipFill rotWithShape="1">
            <a:blip r:embed="rId5"/>
            <a:srcRect l="30535" t="15030" r="8071" b="5312"/>
            <a:stretch/>
          </p:blipFill>
          <p:spPr>
            <a:xfrm>
              <a:off x="3722914" y="1031966"/>
              <a:ext cx="7485017" cy="5460274"/>
            </a:xfrm>
            <a:prstGeom prst="rect">
              <a:avLst/>
            </a:prstGeom>
            <a:ln w="225425">
              <a:solidFill>
                <a:schemeClr val="bg1">
                  <a:lumMod val="50000"/>
                </a:schemeClr>
              </a:solidFill>
              <a:miter lim="800000"/>
            </a:ln>
          </p:spPr>
        </p:pic>
        <p:sp>
          <p:nvSpPr>
            <p:cNvPr id="16" name="CaixaDeTexto 15"/>
            <p:cNvSpPr txBox="1"/>
            <p:nvPr/>
          </p:nvSpPr>
          <p:spPr>
            <a:xfrm>
              <a:off x="3918857" y="5732959"/>
              <a:ext cx="666206" cy="769441"/>
            </a:xfrm>
            <a:prstGeom prst="rect">
              <a:avLst/>
            </a:prstGeom>
            <a:noFill/>
          </p:spPr>
          <p:txBody>
            <a:bodyPr wrap="square" rtlCol="0">
              <a:spAutoFit/>
            </a:bodyPr>
            <a:lstStyle/>
            <a:p>
              <a:r>
                <a:rPr lang="pt-BR" sz="4400" b="1" dirty="0" smtClean="0">
                  <a:latin typeface="Arial Black" panose="020B0A04020102020204" pitchFamily="34" charset="0"/>
                </a:rPr>
                <a:t>C</a:t>
              </a:r>
              <a:endParaRPr lang="pt-BR" sz="4400" b="1" dirty="0">
                <a:latin typeface="Arial Black" panose="020B0A04020102020204" pitchFamily="34" charset="0"/>
              </a:endParaRPr>
            </a:p>
          </p:txBody>
        </p:sp>
      </p:grpSp>
    </p:spTree>
    <p:extLst>
      <p:ext uri="{BB962C8B-B14F-4D97-AF65-F5344CB8AC3E}">
        <p14:creationId xmlns:p14="http://schemas.microsoft.com/office/powerpoint/2010/main" val="421423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algn="l"/>
            <a:r>
              <a:rPr lang="pt-BR" sz="3600" dirty="0" smtClean="0">
                <a:latin typeface="Trebuchet MS" panose="020B0603020202020204" pitchFamily="34" charset="0"/>
              </a:rPr>
              <a:t>Websites</a:t>
            </a:r>
            <a:endParaRPr lang="pt-BR" sz="3600" dirty="0">
              <a:latin typeface="Trebuchet MS" panose="020B0603020202020204" pitchFamily="34" charset="0"/>
            </a:endParaRPr>
          </a:p>
        </p:txBody>
      </p:sp>
      <p:pic>
        <p:nvPicPr>
          <p:cNvPr id="2" name="Imagem 1"/>
          <p:cNvPicPr>
            <a:picLocks noChangeAspect="1"/>
          </p:cNvPicPr>
          <p:nvPr/>
        </p:nvPicPr>
        <p:blipFill rotWithShape="1">
          <a:blip r:embed="rId2"/>
          <a:srcRect l="1041" t="8869" r="938" b="25729"/>
          <a:stretch/>
        </p:blipFill>
        <p:spPr>
          <a:xfrm>
            <a:off x="101600" y="1219200"/>
            <a:ext cx="11950700" cy="4483100"/>
          </a:xfrm>
          <a:prstGeom prst="rect">
            <a:avLst/>
          </a:prstGeom>
        </p:spPr>
      </p:pic>
      <p:sp>
        <p:nvSpPr>
          <p:cNvPr id="3" name="Retângulo 2"/>
          <p:cNvSpPr/>
          <p:nvPr/>
        </p:nvSpPr>
        <p:spPr>
          <a:xfrm>
            <a:off x="9773353" y="5276334"/>
            <a:ext cx="2119491" cy="276999"/>
          </a:xfrm>
          <a:prstGeom prst="rect">
            <a:avLst/>
          </a:prstGeom>
        </p:spPr>
        <p:txBody>
          <a:bodyPr wrap="none">
            <a:spAutoFit/>
          </a:bodyPr>
          <a:lstStyle/>
          <a:p>
            <a:pPr algn="just"/>
            <a:r>
              <a:rPr lang="pt-BR" sz="1200" dirty="0" err="1">
                <a:solidFill>
                  <a:schemeClr val="bg1">
                    <a:lumMod val="50000"/>
                  </a:schemeClr>
                </a:solidFill>
                <a:latin typeface="Trebuchet MS" panose="020B0603020202020204" pitchFamily="34" charset="0"/>
              </a:rPr>
              <a:t>doi</a:t>
            </a:r>
            <a:r>
              <a:rPr lang="pt-BR" sz="1200" dirty="0">
                <a:solidFill>
                  <a:schemeClr val="bg1">
                    <a:lumMod val="50000"/>
                  </a:schemeClr>
                </a:solidFill>
                <a:latin typeface="Trebuchet MS" panose="020B0603020202020204" pitchFamily="34" charset="0"/>
              </a:rPr>
              <a:t>: 10.1104/pp.104.040071</a:t>
            </a:r>
          </a:p>
        </p:txBody>
      </p:sp>
    </p:spTree>
    <p:extLst>
      <p:ext uri="{BB962C8B-B14F-4D97-AF65-F5344CB8AC3E}">
        <p14:creationId xmlns:p14="http://schemas.microsoft.com/office/powerpoint/2010/main" val="15299625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1600" y="9525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0" y="212635"/>
            <a:ext cx="11950700" cy="638265"/>
          </a:xfrm>
        </p:spPr>
        <p:txBody>
          <a:bodyPr>
            <a:normAutofit/>
          </a:bodyPr>
          <a:lstStyle/>
          <a:p>
            <a:pPr algn="l"/>
            <a:r>
              <a:rPr lang="pt-BR" sz="3200" dirty="0" smtClean="0">
                <a:latin typeface="Trebuchet MS" panose="020B0603020202020204" pitchFamily="34" charset="0"/>
              </a:rPr>
              <a:t>Anotações de genomas </a:t>
            </a:r>
            <a:r>
              <a:rPr lang="pt-BR" sz="3200" dirty="0">
                <a:latin typeface="Trebuchet MS" panose="020B0603020202020204" pitchFamily="34" charset="0"/>
              </a:rPr>
              <a:t>usando dados de </a:t>
            </a:r>
            <a:r>
              <a:rPr lang="pt-BR" sz="3200" dirty="0" smtClean="0">
                <a:latin typeface="Trebuchet MS" panose="020B0603020202020204" pitchFamily="34" charset="0"/>
              </a:rPr>
              <a:t>RNA-</a:t>
            </a:r>
            <a:r>
              <a:rPr lang="pt-BR" sz="3200" dirty="0" err="1" smtClean="0">
                <a:latin typeface="Trebuchet MS" panose="020B0603020202020204" pitchFamily="34" charset="0"/>
              </a:rPr>
              <a:t>Seq</a:t>
            </a:r>
            <a:endParaRPr lang="pt-BR" sz="3200" dirty="0" smtClean="0">
              <a:latin typeface="Trebuchet MS" panose="020B0603020202020204" pitchFamily="34" charset="0"/>
            </a:endParaRPr>
          </a:p>
        </p:txBody>
      </p:sp>
      <p:sp>
        <p:nvSpPr>
          <p:cNvPr id="3" name="Retângulo 2"/>
          <p:cNvSpPr/>
          <p:nvPr/>
        </p:nvSpPr>
        <p:spPr>
          <a:xfrm>
            <a:off x="203200" y="1185638"/>
            <a:ext cx="10922000" cy="5245026"/>
          </a:xfrm>
          <a:prstGeom prst="rect">
            <a:avLst/>
          </a:prstGeom>
        </p:spPr>
        <p:txBody>
          <a:bodyPr wrap="square">
            <a:spAutoFit/>
          </a:bodyPr>
          <a:lstStyle/>
          <a:p>
            <a:pPr marL="285750" indent="-285750" algn="just">
              <a:buFont typeface="Wingdings" panose="05000000000000000000" pitchFamily="2" charset="2"/>
              <a:buChar char="Ø"/>
            </a:pPr>
            <a:r>
              <a:rPr lang="pt-BR" sz="2200" dirty="0" smtClean="0">
                <a:solidFill>
                  <a:srgbClr val="008000"/>
                </a:solidFill>
                <a:latin typeface="Trebuchet MS" panose="020B0603020202020204" pitchFamily="34" charset="0"/>
              </a:rPr>
              <a:t>RNA-</a:t>
            </a:r>
            <a:r>
              <a:rPr lang="pt-BR" sz="2200" dirty="0" err="1" smtClean="0">
                <a:solidFill>
                  <a:srgbClr val="008000"/>
                </a:solidFill>
                <a:latin typeface="Trebuchet MS" panose="020B0603020202020204" pitchFamily="34" charset="0"/>
              </a:rPr>
              <a:t>Seq</a:t>
            </a:r>
            <a:r>
              <a:rPr lang="pt-BR" sz="2200" dirty="0" smtClean="0">
                <a:solidFill>
                  <a:srgbClr val="008000"/>
                </a:solidFill>
                <a:latin typeface="Trebuchet MS" panose="020B0603020202020204" pitchFamily="34" charset="0"/>
              </a:rPr>
              <a:t> (Sequenciamento de RNA):</a:t>
            </a:r>
          </a:p>
          <a:p>
            <a:pPr algn="just"/>
            <a:endParaRPr lang="pt-BR" sz="2200" dirty="0" smtClean="0">
              <a:solidFill>
                <a:srgbClr val="008000"/>
              </a:solidFill>
              <a:latin typeface="Trebuchet MS" panose="020B0603020202020204" pitchFamily="34" charset="0"/>
            </a:endParaRPr>
          </a:p>
          <a:p>
            <a:pPr algn="just"/>
            <a:r>
              <a:rPr lang="pt-BR" sz="2200" dirty="0">
                <a:solidFill>
                  <a:srgbClr val="008000"/>
                </a:solidFill>
                <a:latin typeface="Trebuchet MS" panose="020B0603020202020204" pitchFamily="34" charset="0"/>
              </a:rPr>
              <a:t> </a:t>
            </a:r>
            <a:r>
              <a:rPr lang="pt-BR" sz="2200" dirty="0" smtClean="0">
                <a:solidFill>
                  <a:srgbClr val="008000"/>
                </a:solidFill>
                <a:latin typeface="Trebuchet MS" panose="020B0603020202020204" pitchFamily="34" charset="0"/>
              </a:rPr>
              <a:t> </a:t>
            </a:r>
            <a:r>
              <a:rPr lang="pt-BR" sz="2200" dirty="0" smtClean="0">
                <a:latin typeface="Trebuchet MS" panose="020B0603020202020204" pitchFamily="34" charset="0"/>
              </a:rPr>
              <a:t>- É </a:t>
            </a:r>
            <a:r>
              <a:rPr lang="pt-BR" sz="2200" dirty="0">
                <a:latin typeface="Trebuchet MS" panose="020B0603020202020204" pitchFamily="34" charset="0"/>
              </a:rPr>
              <a:t>uma técnica que </a:t>
            </a:r>
            <a:r>
              <a:rPr lang="pt-BR" sz="2200" dirty="0" smtClean="0">
                <a:latin typeface="Trebuchet MS" panose="020B0603020202020204" pitchFamily="34" charset="0"/>
              </a:rPr>
              <a:t>examina </a:t>
            </a:r>
            <a:r>
              <a:rPr lang="pt-BR" sz="2200" dirty="0">
                <a:latin typeface="Trebuchet MS" panose="020B0603020202020204" pitchFamily="34" charset="0"/>
              </a:rPr>
              <a:t>a quantidade e as sequências de </a:t>
            </a:r>
            <a:r>
              <a:rPr lang="pt-BR" sz="2200" dirty="0" smtClean="0">
                <a:latin typeface="Trebuchet MS" panose="020B0603020202020204" pitchFamily="34" charset="0"/>
              </a:rPr>
              <a:t>RNA (</a:t>
            </a:r>
            <a:r>
              <a:rPr lang="pt-BR" sz="2200" dirty="0" err="1" smtClean="0">
                <a:latin typeface="Trebuchet MS" panose="020B0603020202020204" pitchFamily="34" charset="0"/>
              </a:rPr>
              <a:t>transcriptoma</a:t>
            </a:r>
            <a:r>
              <a:rPr lang="pt-BR" sz="2200" dirty="0" smtClean="0">
                <a:latin typeface="Trebuchet MS" panose="020B0603020202020204" pitchFamily="34" charset="0"/>
              </a:rPr>
              <a:t>)</a:t>
            </a:r>
          </a:p>
          <a:p>
            <a:pPr algn="just"/>
            <a:r>
              <a:rPr lang="pt-BR" sz="2200" dirty="0">
                <a:latin typeface="Trebuchet MS" panose="020B0603020202020204" pitchFamily="34" charset="0"/>
              </a:rPr>
              <a:t> </a:t>
            </a:r>
            <a:r>
              <a:rPr lang="pt-BR" sz="2200" dirty="0" smtClean="0">
                <a:latin typeface="Trebuchet MS" panose="020B0603020202020204" pitchFamily="34" charset="0"/>
              </a:rPr>
              <a:t>    em uma amostra </a:t>
            </a:r>
            <a:r>
              <a:rPr lang="pt-BR" sz="2200" dirty="0">
                <a:latin typeface="Trebuchet MS" panose="020B0603020202020204" pitchFamily="34" charset="0"/>
              </a:rPr>
              <a:t>usando o </a:t>
            </a:r>
            <a:r>
              <a:rPr lang="pt-BR" sz="2200" dirty="0" smtClean="0">
                <a:solidFill>
                  <a:srgbClr val="008000"/>
                </a:solidFill>
                <a:latin typeface="Trebuchet MS" panose="020B0603020202020204" pitchFamily="34" charset="0"/>
              </a:rPr>
              <a:t>Sequenciamento </a:t>
            </a:r>
            <a:r>
              <a:rPr lang="pt-BR" sz="2200" dirty="0">
                <a:solidFill>
                  <a:srgbClr val="008000"/>
                </a:solidFill>
                <a:latin typeface="Trebuchet MS" panose="020B0603020202020204" pitchFamily="34" charset="0"/>
              </a:rPr>
              <a:t>de </a:t>
            </a:r>
            <a:r>
              <a:rPr lang="pt-BR" sz="2200" dirty="0" smtClean="0">
                <a:solidFill>
                  <a:srgbClr val="008000"/>
                </a:solidFill>
                <a:latin typeface="Trebuchet MS" panose="020B0603020202020204" pitchFamily="34" charset="0"/>
              </a:rPr>
              <a:t>Nova Geração (NGS)</a:t>
            </a:r>
            <a:r>
              <a:rPr lang="pt-BR" sz="2200" dirty="0" smtClean="0">
                <a:latin typeface="Trebuchet MS" panose="020B0603020202020204" pitchFamily="34" charset="0"/>
              </a:rPr>
              <a:t>.</a:t>
            </a:r>
          </a:p>
          <a:p>
            <a:pPr algn="just"/>
            <a:endParaRPr lang="pt-BR" sz="2200" dirty="0" smtClean="0">
              <a:solidFill>
                <a:srgbClr val="008000"/>
              </a:solidFill>
              <a:latin typeface="Trebuchet MS" panose="020B0603020202020204" pitchFamily="34" charset="0"/>
            </a:endParaRPr>
          </a:p>
          <a:p>
            <a:pPr algn="just">
              <a:lnSpc>
                <a:spcPts val="3100"/>
              </a:lnSpc>
            </a:pPr>
            <a:r>
              <a:rPr lang="pt-BR" sz="2200" dirty="0" smtClean="0">
                <a:latin typeface="Trebuchet MS" panose="020B0603020202020204" pitchFamily="34" charset="0"/>
              </a:rPr>
              <a:t>   - Permite a Medição dos níveis de transcritos, e, Determinar a estrutura funcional</a:t>
            </a:r>
          </a:p>
          <a:p>
            <a:pPr algn="just">
              <a:lnSpc>
                <a:spcPts val="3100"/>
              </a:lnSpc>
            </a:pPr>
            <a:r>
              <a:rPr lang="pt-BR" sz="2200" dirty="0">
                <a:latin typeface="Trebuchet MS" panose="020B0603020202020204" pitchFamily="34" charset="0"/>
              </a:rPr>
              <a:t> </a:t>
            </a:r>
            <a:r>
              <a:rPr lang="pt-BR" sz="2200" dirty="0" smtClean="0">
                <a:latin typeface="Trebuchet MS" panose="020B0603020202020204" pitchFamily="34" charset="0"/>
              </a:rPr>
              <a:t>    dos genes;</a:t>
            </a:r>
          </a:p>
          <a:p>
            <a:pPr algn="just">
              <a:lnSpc>
                <a:spcPts val="3100"/>
              </a:lnSpc>
            </a:pPr>
            <a:r>
              <a:rPr lang="pt-BR" sz="2200" dirty="0">
                <a:latin typeface="Trebuchet MS" panose="020B0603020202020204" pitchFamily="34" charset="0"/>
              </a:rPr>
              <a:t> </a:t>
            </a:r>
            <a:r>
              <a:rPr lang="pt-BR" sz="2200" dirty="0" smtClean="0">
                <a:latin typeface="Trebuchet MS" panose="020B0603020202020204" pitchFamily="34" charset="0"/>
              </a:rPr>
              <a:t>  - Compreensão de vias </a:t>
            </a:r>
            <a:r>
              <a:rPr lang="pt-BR" sz="2200" dirty="0" err="1" smtClean="0">
                <a:latin typeface="Trebuchet MS" panose="020B0603020202020204" pitchFamily="34" charset="0"/>
              </a:rPr>
              <a:t>biossintéticas</a:t>
            </a:r>
            <a:r>
              <a:rPr lang="pt-BR" sz="2200" dirty="0" smtClean="0">
                <a:latin typeface="Trebuchet MS" panose="020B0603020202020204" pitchFamily="34" charset="0"/>
              </a:rPr>
              <a:t>;</a:t>
            </a:r>
          </a:p>
          <a:p>
            <a:pPr algn="just">
              <a:lnSpc>
                <a:spcPts val="3100"/>
              </a:lnSpc>
            </a:pPr>
            <a:r>
              <a:rPr lang="pt-BR" sz="2200" dirty="0">
                <a:latin typeface="Trebuchet MS" panose="020B0603020202020204" pitchFamily="34" charset="0"/>
              </a:rPr>
              <a:t> </a:t>
            </a:r>
            <a:r>
              <a:rPr lang="pt-BR" sz="2200" dirty="0" smtClean="0">
                <a:latin typeface="Trebuchet MS" panose="020B0603020202020204" pitchFamily="34" charset="0"/>
              </a:rPr>
              <a:t>  - Controle de fluxo metabólico;</a:t>
            </a:r>
          </a:p>
          <a:p>
            <a:pPr algn="just">
              <a:lnSpc>
                <a:spcPts val="3100"/>
              </a:lnSpc>
            </a:pPr>
            <a:r>
              <a:rPr lang="pt-BR" sz="2200" dirty="0">
                <a:latin typeface="Trebuchet MS" panose="020B0603020202020204" pitchFamily="34" charset="0"/>
              </a:rPr>
              <a:t> </a:t>
            </a:r>
            <a:r>
              <a:rPr lang="pt-BR" sz="2200" dirty="0" smtClean="0">
                <a:latin typeface="Trebuchet MS" panose="020B0603020202020204" pitchFamily="34" charset="0"/>
              </a:rPr>
              <a:t>  - Clonagem de genes que </a:t>
            </a:r>
            <a:r>
              <a:rPr lang="pt-BR" sz="2200" dirty="0">
                <a:latin typeface="Trebuchet MS" panose="020B0603020202020204" pitchFamily="34" charset="0"/>
              </a:rPr>
              <a:t>codificam para as enzimas e proteínas envolvidas nas </a:t>
            </a:r>
            <a:r>
              <a:rPr lang="pt-BR" sz="2200" dirty="0" smtClean="0">
                <a:latin typeface="Trebuchet MS" panose="020B0603020202020204" pitchFamily="34" charset="0"/>
              </a:rPr>
              <a:t>vias</a:t>
            </a:r>
          </a:p>
          <a:p>
            <a:pPr algn="just">
              <a:lnSpc>
                <a:spcPts val="3100"/>
              </a:lnSpc>
            </a:pPr>
            <a:r>
              <a:rPr lang="pt-BR" sz="2200" dirty="0">
                <a:latin typeface="Trebuchet MS" panose="020B0603020202020204" pitchFamily="34" charset="0"/>
              </a:rPr>
              <a:t> </a:t>
            </a:r>
            <a:r>
              <a:rPr lang="pt-BR" sz="2200" dirty="0" smtClean="0">
                <a:latin typeface="Trebuchet MS" panose="020B0603020202020204" pitchFamily="34" charset="0"/>
              </a:rPr>
              <a:t>    metabólicas </a:t>
            </a:r>
            <a:r>
              <a:rPr lang="pt-BR" sz="2200" dirty="0">
                <a:latin typeface="Trebuchet MS" panose="020B0603020202020204" pitchFamily="34" charset="0"/>
              </a:rPr>
              <a:t>de </a:t>
            </a:r>
            <a:r>
              <a:rPr lang="pt-BR" sz="2200" dirty="0" smtClean="0">
                <a:latin typeface="Trebuchet MS" panose="020B0603020202020204" pitchFamily="34" charset="0"/>
              </a:rPr>
              <a:t>interesse;</a:t>
            </a:r>
          </a:p>
          <a:p>
            <a:pPr algn="just">
              <a:lnSpc>
                <a:spcPts val="3100"/>
              </a:lnSpc>
            </a:pPr>
            <a:r>
              <a:rPr lang="pt-BR" sz="2200" dirty="0">
                <a:latin typeface="Trebuchet MS" panose="020B0603020202020204" pitchFamily="34" charset="0"/>
              </a:rPr>
              <a:t> </a:t>
            </a:r>
            <a:r>
              <a:rPr lang="pt-BR" sz="2200" dirty="0" smtClean="0">
                <a:latin typeface="Trebuchet MS" panose="020B0603020202020204" pitchFamily="34" charset="0"/>
              </a:rPr>
              <a:t>  - Desenvolvimento de marcadores moleculares, etc.</a:t>
            </a:r>
          </a:p>
          <a:p>
            <a:pPr algn="just"/>
            <a:endParaRPr lang="pt-BR" sz="2200" dirty="0">
              <a:solidFill>
                <a:srgbClr val="000000"/>
              </a:solidFill>
              <a:latin typeface="Trebuchet MS" panose="020B0603020202020204" pitchFamily="34" charset="0"/>
            </a:endParaRPr>
          </a:p>
          <a:p>
            <a:pPr algn="just"/>
            <a:r>
              <a:rPr lang="pt-BR" sz="2200" dirty="0" smtClean="0">
                <a:solidFill>
                  <a:srgbClr val="000000"/>
                </a:solidFill>
                <a:latin typeface="Trebuchet MS" panose="020B0603020202020204" pitchFamily="34" charset="0"/>
              </a:rPr>
              <a:t>  </a:t>
            </a:r>
            <a:endParaRPr lang="en-US" sz="2200"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27637091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1600" y="9525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0" y="212635"/>
            <a:ext cx="11950700" cy="638265"/>
          </a:xfrm>
        </p:spPr>
        <p:txBody>
          <a:bodyPr>
            <a:normAutofit/>
          </a:bodyPr>
          <a:lstStyle/>
          <a:p>
            <a:pPr algn="l"/>
            <a:r>
              <a:rPr lang="pt-BR" sz="3200" dirty="0" smtClean="0">
                <a:latin typeface="Trebuchet MS" panose="020B0603020202020204" pitchFamily="34" charset="0"/>
              </a:rPr>
              <a:t>Como são realizada as anotações utilizando RNA-</a:t>
            </a:r>
            <a:r>
              <a:rPr lang="pt-BR" sz="3200" dirty="0" err="1" smtClean="0">
                <a:latin typeface="Trebuchet MS" panose="020B0603020202020204" pitchFamily="34" charset="0"/>
              </a:rPr>
              <a:t>Seq</a:t>
            </a:r>
            <a:r>
              <a:rPr lang="pt-BR" sz="3200" dirty="0" smtClean="0">
                <a:latin typeface="Trebuchet MS" panose="020B0603020202020204" pitchFamily="34" charset="0"/>
              </a:rPr>
              <a:t>?</a:t>
            </a:r>
          </a:p>
        </p:txBody>
      </p:sp>
      <p:sp>
        <p:nvSpPr>
          <p:cNvPr id="3" name="Retângulo 2"/>
          <p:cNvSpPr/>
          <p:nvPr/>
        </p:nvSpPr>
        <p:spPr>
          <a:xfrm>
            <a:off x="203200" y="1325338"/>
            <a:ext cx="10922000" cy="2418611"/>
          </a:xfrm>
          <a:prstGeom prst="rect">
            <a:avLst/>
          </a:prstGeom>
        </p:spPr>
        <p:txBody>
          <a:bodyPr wrap="square">
            <a:spAutoFit/>
          </a:bodyPr>
          <a:lstStyle/>
          <a:p>
            <a:pPr marL="342900" indent="-342900" algn="just">
              <a:lnSpc>
                <a:spcPts val="3100"/>
              </a:lnSpc>
              <a:buFont typeface="Wingdings" panose="05000000000000000000" pitchFamily="2" charset="2"/>
              <a:buChar char="§"/>
            </a:pPr>
            <a:r>
              <a:rPr lang="pt-BR" sz="2200" dirty="0" smtClean="0">
                <a:latin typeface="Trebuchet MS" panose="020B0603020202020204" pitchFamily="34" charset="0"/>
              </a:rPr>
              <a:t>As </a:t>
            </a:r>
            <a:r>
              <a:rPr lang="pt-BR" sz="2200" dirty="0">
                <a:latin typeface="Trebuchet MS" panose="020B0603020202020204" pitchFamily="34" charset="0"/>
              </a:rPr>
              <a:t>primeiras técnicas de RNA-</a:t>
            </a:r>
            <a:r>
              <a:rPr lang="pt-BR" sz="2200" dirty="0" err="1">
                <a:latin typeface="Trebuchet MS" panose="020B0603020202020204" pitchFamily="34" charset="0"/>
              </a:rPr>
              <a:t>seq</a:t>
            </a:r>
            <a:r>
              <a:rPr lang="pt-BR" sz="2200" dirty="0">
                <a:latin typeface="Trebuchet MS" panose="020B0603020202020204" pitchFamily="34" charset="0"/>
              </a:rPr>
              <a:t> usavam a tecnologia de sequenciamento </a:t>
            </a:r>
            <a:r>
              <a:rPr lang="pt-BR" sz="2200" dirty="0" smtClean="0">
                <a:latin typeface="Trebuchet MS" panose="020B0603020202020204" pitchFamily="34" charset="0"/>
              </a:rPr>
              <a:t>Sanger;</a:t>
            </a:r>
          </a:p>
          <a:p>
            <a:pPr marL="342900" indent="-342900" algn="just">
              <a:lnSpc>
                <a:spcPts val="3100"/>
              </a:lnSpc>
              <a:buFont typeface="Wingdings" panose="05000000000000000000" pitchFamily="2" charset="2"/>
              <a:buChar char="§"/>
            </a:pPr>
            <a:r>
              <a:rPr lang="pt-BR" sz="2200" dirty="0" smtClean="0">
                <a:solidFill>
                  <a:srgbClr val="000000"/>
                </a:solidFill>
                <a:latin typeface="Trebuchet MS" panose="020B0603020202020204" pitchFamily="34" charset="0"/>
              </a:rPr>
              <a:t>Atualmente a técnica envolve a conversão de RNA a ser sequenciada em fragmentos de </a:t>
            </a:r>
            <a:r>
              <a:rPr lang="pt-BR" sz="2200" dirty="0" err="1" smtClean="0">
                <a:solidFill>
                  <a:srgbClr val="000000"/>
                </a:solidFill>
                <a:latin typeface="Trebuchet MS" panose="020B0603020202020204" pitchFamily="34" charset="0"/>
              </a:rPr>
              <a:t>cDNA</a:t>
            </a:r>
            <a:r>
              <a:rPr lang="pt-BR" sz="2200" dirty="0" smtClean="0">
                <a:solidFill>
                  <a:srgbClr val="000000"/>
                </a:solidFill>
                <a:latin typeface="Trebuchet MS" panose="020B0603020202020204" pitchFamily="34" charset="0"/>
              </a:rPr>
              <a:t> (biblioteca de </a:t>
            </a:r>
            <a:r>
              <a:rPr lang="pt-BR" sz="2200" dirty="0" err="1" smtClean="0">
                <a:solidFill>
                  <a:srgbClr val="000000"/>
                </a:solidFill>
                <a:latin typeface="Trebuchet MS" panose="020B0603020202020204" pitchFamily="34" charset="0"/>
              </a:rPr>
              <a:t>cDNA</a:t>
            </a:r>
            <a:r>
              <a:rPr lang="pt-BR" sz="2200" dirty="0" smtClean="0">
                <a:solidFill>
                  <a:srgbClr val="000000"/>
                </a:solidFill>
                <a:latin typeface="Trebuchet MS" panose="020B0603020202020204" pitchFamily="34" charset="0"/>
              </a:rPr>
              <a:t>);</a:t>
            </a:r>
          </a:p>
          <a:p>
            <a:pPr marL="342900" indent="-342900" algn="just">
              <a:lnSpc>
                <a:spcPts val="3100"/>
              </a:lnSpc>
              <a:buFont typeface="Wingdings" panose="05000000000000000000" pitchFamily="2" charset="2"/>
              <a:buChar char="§"/>
            </a:pPr>
            <a:r>
              <a:rPr lang="pt-BR" sz="2400" dirty="0"/>
              <a:t>A biblioteca de </a:t>
            </a:r>
            <a:r>
              <a:rPr lang="pt-BR" sz="2400" dirty="0" err="1"/>
              <a:t>cDNA</a:t>
            </a:r>
            <a:r>
              <a:rPr lang="pt-BR" sz="2400" dirty="0"/>
              <a:t> é então analisada por NGS, produzindo sequências curtas que correspondem a uma ou ambas as extremidades do fragmento.</a:t>
            </a:r>
            <a:r>
              <a:rPr lang="pt-BR" sz="2200" dirty="0" smtClean="0">
                <a:solidFill>
                  <a:srgbClr val="000000"/>
                </a:solidFill>
                <a:latin typeface="Trebuchet MS" panose="020B0603020202020204" pitchFamily="34" charset="0"/>
              </a:rPr>
              <a:t> </a:t>
            </a:r>
            <a:endParaRPr lang="pt-BR" sz="2200" dirty="0">
              <a:solidFill>
                <a:srgbClr val="000000"/>
              </a:solidFill>
              <a:latin typeface="Trebuchet MS" panose="020B0603020202020204" pitchFamily="34" charset="0"/>
            </a:endParaRPr>
          </a:p>
          <a:p>
            <a:pPr algn="just"/>
            <a:r>
              <a:rPr lang="pt-BR" sz="2200" dirty="0" smtClean="0">
                <a:solidFill>
                  <a:srgbClr val="000000"/>
                </a:solidFill>
                <a:latin typeface="Trebuchet MS" panose="020B0603020202020204" pitchFamily="34" charset="0"/>
              </a:rPr>
              <a:t>  </a:t>
            </a:r>
            <a:endParaRPr lang="en-US" sz="2200"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6774057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1600" y="9525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0" y="212635"/>
            <a:ext cx="11950700" cy="638265"/>
          </a:xfrm>
        </p:spPr>
        <p:txBody>
          <a:bodyPr>
            <a:normAutofit/>
          </a:bodyPr>
          <a:lstStyle/>
          <a:p>
            <a:pPr algn="l"/>
            <a:r>
              <a:rPr lang="pt-BR" sz="3200" dirty="0" smtClean="0">
                <a:latin typeface="Trebuchet MS" panose="020B0603020202020204" pitchFamily="34" charset="0"/>
              </a:rPr>
              <a:t>Como são realizada as anotações utilizando RNA-</a:t>
            </a:r>
            <a:r>
              <a:rPr lang="pt-BR" sz="3200" dirty="0" err="1" smtClean="0">
                <a:latin typeface="Trebuchet MS" panose="020B0603020202020204" pitchFamily="34" charset="0"/>
              </a:rPr>
              <a:t>Seq</a:t>
            </a:r>
            <a:r>
              <a:rPr lang="pt-BR" sz="3200" dirty="0" smtClean="0">
                <a:latin typeface="Trebuchet MS" panose="020B0603020202020204" pitchFamily="34" charset="0"/>
              </a:rPr>
              <a:t>?</a:t>
            </a:r>
          </a:p>
        </p:txBody>
      </p:sp>
      <p:pic>
        <p:nvPicPr>
          <p:cNvPr id="9" name="Imagem 8"/>
          <p:cNvPicPr>
            <a:picLocks noChangeAspect="1"/>
          </p:cNvPicPr>
          <p:nvPr/>
        </p:nvPicPr>
        <p:blipFill>
          <a:blip r:embed="rId2"/>
          <a:stretch>
            <a:fillRect/>
          </a:stretch>
        </p:blipFill>
        <p:spPr>
          <a:xfrm>
            <a:off x="2628900" y="1427162"/>
            <a:ext cx="6076950" cy="4562475"/>
          </a:xfrm>
          <a:prstGeom prst="rect">
            <a:avLst/>
          </a:prstGeom>
        </p:spPr>
      </p:pic>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7628" y="0"/>
            <a:ext cx="4973805" cy="6858000"/>
          </a:xfrm>
          <a:prstGeom prst="rect">
            <a:avLst/>
          </a:prstGeom>
        </p:spPr>
      </p:pic>
      <p:pic>
        <p:nvPicPr>
          <p:cNvPr id="11" name="Image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0100" y="88899"/>
            <a:ext cx="7424472" cy="6701921"/>
          </a:xfrm>
          <a:prstGeom prst="rect">
            <a:avLst/>
          </a:prstGeom>
        </p:spPr>
      </p:pic>
    </p:spTree>
    <p:extLst>
      <p:ext uri="{BB962C8B-B14F-4D97-AF65-F5344CB8AC3E}">
        <p14:creationId xmlns:p14="http://schemas.microsoft.com/office/powerpoint/2010/main" val="227790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1600" y="9525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0" y="212635"/>
            <a:ext cx="11950700" cy="638265"/>
          </a:xfrm>
        </p:spPr>
        <p:txBody>
          <a:bodyPr>
            <a:normAutofit/>
          </a:bodyPr>
          <a:lstStyle/>
          <a:p>
            <a:pPr algn="l"/>
            <a:r>
              <a:rPr lang="pt-BR" sz="3200" dirty="0" smtClean="0">
                <a:latin typeface="Trebuchet MS" panose="020B0603020202020204" pitchFamily="34" charset="0"/>
              </a:rPr>
              <a:t>Equipamentos para RNA-</a:t>
            </a:r>
            <a:r>
              <a:rPr lang="pt-BR" sz="3200" dirty="0" err="1" smtClean="0">
                <a:latin typeface="Trebuchet MS" panose="020B0603020202020204" pitchFamily="34" charset="0"/>
              </a:rPr>
              <a:t>Seq</a:t>
            </a:r>
            <a:endParaRPr lang="pt-BR" sz="3200" dirty="0" smtClean="0">
              <a:latin typeface="Trebuchet MS" panose="020B0603020202020204" pitchFamily="34" charset="0"/>
            </a:endParaRPr>
          </a:p>
        </p:txBody>
      </p:sp>
      <p:sp>
        <p:nvSpPr>
          <p:cNvPr id="3" name="Retângulo 2"/>
          <p:cNvSpPr/>
          <p:nvPr/>
        </p:nvSpPr>
        <p:spPr>
          <a:xfrm>
            <a:off x="203200" y="1325338"/>
            <a:ext cx="10922000" cy="5593839"/>
          </a:xfrm>
          <a:prstGeom prst="rect">
            <a:avLst/>
          </a:prstGeom>
        </p:spPr>
        <p:txBody>
          <a:bodyPr wrap="square">
            <a:spAutoFit/>
          </a:bodyPr>
          <a:lstStyle/>
          <a:p>
            <a:pPr marL="342900" indent="-342900" algn="just">
              <a:lnSpc>
                <a:spcPct val="250000"/>
              </a:lnSpc>
              <a:buFont typeface="Wingdings" panose="05000000000000000000" pitchFamily="2" charset="2"/>
              <a:buChar char="§"/>
            </a:pPr>
            <a:r>
              <a:rPr lang="pt-BR" sz="2200" dirty="0" err="1" smtClean="0">
                <a:latin typeface="Trebuchet MS" panose="020B0603020202020204" pitchFamily="34" charset="0"/>
              </a:rPr>
              <a:t>Illumina</a:t>
            </a:r>
            <a:r>
              <a:rPr lang="pt-BR" sz="2200" dirty="0" smtClean="0">
                <a:latin typeface="Trebuchet MS" panose="020B0603020202020204" pitchFamily="34" charset="0"/>
              </a:rPr>
              <a:t>;</a:t>
            </a:r>
          </a:p>
          <a:p>
            <a:pPr marL="342900" indent="-342900" algn="just">
              <a:lnSpc>
                <a:spcPct val="250000"/>
              </a:lnSpc>
              <a:buFont typeface="Wingdings" panose="05000000000000000000" pitchFamily="2" charset="2"/>
              <a:buChar char="§"/>
            </a:pPr>
            <a:r>
              <a:rPr lang="pt-BR" sz="2200" dirty="0" err="1" smtClean="0">
                <a:latin typeface="Trebuchet MS" panose="020B0603020202020204" pitchFamily="34" charset="0"/>
              </a:rPr>
              <a:t>Applied</a:t>
            </a:r>
            <a:r>
              <a:rPr lang="pt-BR" sz="2200" dirty="0" smtClean="0">
                <a:latin typeface="Trebuchet MS" panose="020B0603020202020204" pitchFamily="34" charset="0"/>
              </a:rPr>
              <a:t> </a:t>
            </a:r>
            <a:r>
              <a:rPr lang="pt-BR" sz="2200" dirty="0" err="1" smtClean="0">
                <a:latin typeface="Trebuchet MS" panose="020B0603020202020204" pitchFamily="34" charset="0"/>
              </a:rPr>
              <a:t>Biosystems</a:t>
            </a:r>
            <a:r>
              <a:rPr lang="pt-BR" sz="2200" dirty="0" smtClean="0">
                <a:latin typeface="Trebuchet MS" panose="020B0603020202020204" pitchFamily="34" charset="0"/>
              </a:rPr>
              <a:t> </a:t>
            </a:r>
            <a:r>
              <a:rPr lang="pt-BR" sz="2200" dirty="0" err="1" smtClean="0">
                <a:latin typeface="Trebuchet MS" panose="020B0603020202020204" pitchFamily="34" charset="0"/>
              </a:rPr>
              <a:t>SOLiD</a:t>
            </a:r>
            <a:r>
              <a:rPr lang="pt-BR" sz="2200" dirty="0" smtClean="0">
                <a:latin typeface="Trebuchet MS" panose="020B0603020202020204" pitchFamily="34" charset="0"/>
              </a:rPr>
              <a:t>;</a:t>
            </a:r>
          </a:p>
          <a:p>
            <a:pPr marL="342900" indent="-342900" algn="just">
              <a:lnSpc>
                <a:spcPct val="250000"/>
              </a:lnSpc>
              <a:buFont typeface="Wingdings" panose="05000000000000000000" pitchFamily="2" charset="2"/>
              <a:buChar char="§"/>
            </a:pPr>
            <a:r>
              <a:rPr lang="pt-BR" sz="2200" dirty="0" smtClean="0">
                <a:latin typeface="Trebuchet MS" panose="020B0603020202020204" pitchFamily="34" charset="0"/>
              </a:rPr>
              <a:t>Roche 454 Life Science systems;</a:t>
            </a:r>
          </a:p>
          <a:p>
            <a:pPr marL="342900" indent="-342900" algn="just">
              <a:lnSpc>
                <a:spcPct val="250000"/>
              </a:lnSpc>
              <a:buFont typeface="Wingdings" panose="05000000000000000000" pitchFamily="2" charset="2"/>
              <a:buChar char="§"/>
            </a:pPr>
            <a:r>
              <a:rPr lang="pt-BR" sz="2200" dirty="0" err="1" smtClean="0">
                <a:latin typeface="Trebuchet MS" panose="020B0603020202020204" pitchFamily="34" charset="0"/>
              </a:rPr>
              <a:t>Biosystems</a:t>
            </a:r>
            <a:r>
              <a:rPr lang="pt-BR" sz="2200" dirty="0" smtClean="0">
                <a:latin typeface="Trebuchet MS" panose="020B0603020202020204" pitchFamily="34" charset="0"/>
              </a:rPr>
              <a:t> </a:t>
            </a:r>
            <a:r>
              <a:rPr lang="pt-BR" sz="2200" dirty="0" err="1" smtClean="0">
                <a:latin typeface="Trebuchet MS" panose="020B0603020202020204" pitchFamily="34" charset="0"/>
              </a:rPr>
              <a:t>HeliScope</a:t>
            </a:r>
            <a:r>
              <a:rPr lang="pt-BR" sz="2400" dirty="0" smtClean="0">
                <a:latin typeface="Trebuchet MS" panose="020B0603020202020204" pitchFamily="34" charset="0"/>
              </a:rPr>
              <a:t>™</a:t>
            </a:r>
            <a:r>
              <a:rPr lang="pt-BR" sz="2200" dirty="0" smtClean="0">
                <a:latin typeface="Trebuchet MS" panose="020B0603020202020204" pitchFamily="34" charset="0"/>
              </a:rPr>
              <a:t> Single </a:t>
            </a:r>
            <a:r>
              <a:rPr lang="pt-BR" sz="2200" dirty="0" err="1" smtClean="0">
                <a:latin typeface="Trebuchet MS" panose="020B0603020202020204" pitchFamily="34" charset="0"/>
              </a:rPr>
              <a:t>Molecule</a:t>
            </a:r>
            <a:r>
              <a:rPr lang="pt-BR" sz="2200" dirty="0" smtClean="0">
                <a:latin typeface="Trebuchet MS" panose="020B0603020202020204" pitchFamily="34" charset="0"/>
              </a:rPr>
              <a:t> </a:t>
            </a:r>
            <a:r>
              <a:rPr lang="pt-BR" sz="2200" dirty="0" err="1" smtClean="0">
                <a:latin typeface="Trebuchet MS" panose="020B0603020202020204" pitchFamily="34" charset="0"/>
              </a:rPr>
              <a:t>Sequencer</a:t>
            </a:r>
            <a:r>
              <a:rPr lang="pt-BR" sz="2200" dirty="0" smtClean="0">
                <a:latin typeface="Trebuchet MS" panose="020B0603020202020204" pitchFamily="34" charset="0"/>
              </a:rPr>
              <a:t>;</a:t>
            </a:r>
          </a:p>
          <a:p>
            <a:pPr marL="342900" indent="-342900" algn="just">
              <a:lnSpc>
                <a:spcPct val="250000"/>
              </a:lnSpc>
              <a:buFont typeface="Wingdings" panose="05000000000000000000" pitchFamily="2" charset="2"/>
              <a:buChar char="§"/>
            </a:pPr>
            <a:r>
              <a:rPr lang="pt-BR" sz="2200" dirty="0" smtClean="0">
                <a:latin typeface="Trebuchet MS" panose="020B0603020202020204" pitchFamily="34" charset="0"/>
              </a:rPr>
              <a:t>Pacific </a:t>
            </a:r>
            <a:r>
              <a:rPr lang="pt-BR" sz="2200" dirty="0" err="1" smtClean="0">
                <a:latin typeface="Trebuchet MS" panose="020B0603020202020204" pitchFamily="34" charset="0"/>
              </a:rPr>
              <a:t>Biosystems</a:t>
            </a:r>
            <a:r>
              <a:rPr lang="pt-BR" sz="2200" dirty="0" smtClean="0">
                <a:latin typeface="Trebuchet MS" panose="020B0603020202020204" pitchFamily="34" charset="0"/>
              </a:rPr>
              <a:t> PACBIO RS.</a:t>
            </a:r>
          </a:p>
          <a:p>
            <a:pPr marL="342900" indent="-342900" algn="just">
              <a:lnSpc>
                <a:spcPts val="3100"/>
              </a:lnSpc>
              <a:buFont typeface="Wingdings" panose="05000000000000000000" pitchFamily="2" charset="2"/>
              <a:buChar char="§"/>
            </a:pPr>
            <a:endParaRPr lang="pt-BR" sz="2200" dirty="0">
              <a:latin typeface="Trebuchet MS" panose="020B0603020202020204" pitchFamily="34" charset="0"/>
            </a:endParaRPr>
          </a:p>
          <a:p>
            <a:pPr marL="342900" indent="-342900" algn="just">
              <a:lnSpc>
                <a:spcPts val="3100"/>
              </a:lnSpc>
              <a:buFont typeface="Wingdings" panose="05000000000000000000" pitchFamily="2" charset="2"/>
              <a:buChar char="§"/>
            </a:pPr>
            <a:endParaRPr lang="pt-BR" sz="2200" dirty="0" smtClean="0">
              <a:latin typeface="Trebuchet MS" panose="020B0603020202020204" pitchFamily="34" charset="0"/>
            </a:endParaRPr>
          </a:p>
          <a:p>
            <a:pPr algn="just">
              <a:lnSpc>
                <a:spcPts val="3100"/>
              </a:lnSpc>
            </a:pPr>
            <a:endParaRPr lang="pt-BR" sz="2200" dirty="0" smtClean="0">
              <a:latin typeface="Trebuchet MS" panose="020B0603020202020204" pitchFamily="34" charset="0"/>
            </a:endParaRPr>
          </a:p>
        </p:txBody>
      </p:sp>
      <p:pic>
        <p:nvPicPr>
          <p:cNvPr id="2" name="Imagem 1"/>
          <p:cNvPicPr>
            <a:picLocks noChangeAspect="1"/>
          </p:cNvPicPr>
          <p:nvPr/>
        </p:nvPicPr>
        <p:blipFill rotWithShape="1">
          <a:blip r:embed="rId2"/>
          <a:srcRect l="20833" t="4526" r="21196" b="3404"/>
          <a:stretch/>
        </p:blipFill>
        <p:spPr>
          <a:xfrm>
            <a:off x="9105900" y="674505"/>
            <a:ext cx="2305382" cy="2363017"/>
          </a:xfrm>
          <a:prstGeom prst="rect">
            <a:avLst/>
          </a:prstGeom>
        </p:spPr>
      </p:pic>
      <p:pic>
        <p:nvPicPr>
          <p:cNvPr id="9" name="Imagem 8"/>
          <p:cNvPicPr>
            <a:picLocks noChangeAspect="1"/>
          </p:cNvPicPr>
          <p:nvPr/>
        </p:nvPicPr>
        <p:blipFill rotWithShape="1">
          <a:blip r:embed="rId3"/>
          <a:srcRect l="43229" t="28693" r="19792" b="7943"/>
          <a:stretch/>
        </p:blipFill>
        <p:spPr>
          <a:xfrm>
            <a:off x="8953500" y="3552384"/>
            <a:ext cx="2959100" cy="2850739"/>
          </a:xfrm>
          <a:prstGeom prst="rect">
            <a:avLst/>
          </a:prstGeom>
        </p:spPr>
      </p:pic>
    </p:spTree>
    <p:extLst>
      <p:ext uri="{BB962C8B-B14F-4D97-AF65-F5344CB8AC3E}">
        <p14:creationId xmlns:p14="http://schemas.microsoft.com/office/powerpoint/2010/main" val="18845193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1600" y="9525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0" y="212635"/>
            <a:ext cx="11950700" cy="638265"/>
          </a:xfrm>
        </p:spPr>
        <p:txBody>
          <a:bodyPr>
            <a:normAutofit/>
          </a:bodyPr>
          <a:lstStyle/>
          <a:p>
            <a:pPr algn="l"/>
            <a:r>
              <a:rPr lang="pt-BR" sz="3200" dirty="0" smtClean="0">
                <a:latin typeface="Trebuchet MS" panose="020B0603020202020204" pitchFamily="34" charset="0"/>
              </a:rPr>
              <a:t>O que fazer com os resultados do RNA-</a:t>
            </a:r>
            <a:r>
              <a:rPr lang="pt-BR" sz="3200" dirty="0" err="1" smtClean="0">
                <a:latin typeface="Trebuchet MS" panose="020B0603020202020204" pitchFamily="34" charset="0"/>
              </a:rPr>
              <a:t>Seq</a:t>
            </a:r>
            <a:r>
              <a:rPr lang="pt-BR" sz="3200" dirty="0" smtClean="0">
                <a:latin typeface="Trebuchet MS" panose="020B0603020202020204" pitchFamily="34" charset="0"/>
              </a:rPr>
              <a:t>?</a:t>
            </a:r>
          </a:p>
        </p:txBody>
      </p:sp>
      <p:sp>
        <p:nvSpPr>
          <p:cNvPr id="3" name="Retângulo 2"/>
          <p:cNvSpPr/>
          <p:nvPr/>
        </p:nvSpPr>
        <p:spPr>
          <a:xfrm>
            <a:off x="203200" y="1325338"/>
            <a:ext cx="10922000" cy="1962076"/>
          </a:xfrm>
          <a:prstGeom prst="rect">
            <a:avLst/>
          </a:prstGeom>
        </p:spPr>
        <p:txBody>
          <a:bodyPr wrap="square">
            <a:spAutoFit/>
          </a:bodyPr>
          <a:lstStyle/>
          <a:p>
            <a:pPr marL="342900" indent="-342900" algn="just">
              <a:buFont typeface="Wingdings" panose="05000000000000000000" pitchFamily="2" charset="2"/>
              <a:buChar char="Ø"/>
            </a:pPr>
            <a:r>
              <a:rPr lang="pt-BR" sz="2200" dirty="0" smtClean="0">
                <a:latin typeface="Trebuchet MS" panose="020B0603020202020204" pitchFamily="34" charset="0"/>
              </a:rPr>
              <a:t>Após o sequenciamento, os resultados são alinhados num genoma de referência </a:t>
            </a:r>
          </a:p>
          <a:p>
            <a:pPr algn="just"/>
            <a:r>
              <a:rPr lang="pt-BR" sz="2200" dirty="0" smtClean="0">
                <a:latin typeface="Trebuchet MS" panose="020B0603020202020204" pitchFamily="34" charset="0"/>
              </a:rPr>
              <a:t>    ou montados de novo.</a:t>
            </a:r>
          </a:p>
          <a:p>
            <a:pPr marL="342900" indent="-342900" algn="just">
              <a:lnSpc>
                <a:spcPts val="3100"/>
              </a:lnSpc>
              <a:buFont typeface="Wingdings" panose="05000000000000000000" pitchFamily="2" charset="2"/>
              <a:buChar char="§"/>
            </a:pPr>
            <a:endParaRPr lang="pt-BR" sz="2200" dirty="0">
              <a:latin typeface="Trebuchet MS" panose="020B0603020202020204" pitchFamily="34" charset="0"/>
            </a:endParaRPr>
          </a:p>
          <a:p>
            <a:pPr marL="342900" indent="-342900" algn="just">
              <a:lnSpc>
                <a:spcPts val="3100"/>
              </a:lnSpc>
              <a:buFont typeface="Wingdings" panose="05000000000000000000" pitchFamily="2" charset="2"/>
              <a:buChar char="§"/>
            </a:pPr>
            <a:endParaRPr lang="pt-BR" sz="2200" dirty="0" smtClean="0">
              <a:latin typeface="Trebuchet MS" panose="020B0603020202020204" pitchFamily="34" charset="0"/>
            </a:endParaRPr>
          </a:p>
          <a:p>
            <a:pPr algn="just">
              <a:lnSpc>
                <a:spcPts val="3100"/>
              </a:lnSpc>
            </a:pPr>
            <a:endParaRPr lang="pt-BR" sz="2200" dirty="0" smtClean="0">
              <a:latin typeface="Trebuchet MS" panose="020B0603020202020204" pitchFamily="34" charset="0"/>
            </a:endParaRPr>
          </a:p>
        </p:txBody>
      </p:sp>
      <p:pic>
        <p:nvPicPr>
          <p:cNvPr id="11" name="Imagem 10"/>
          <p:cNvPicPr>
            <a:picLocks noChangeAspect="1"/>
          </p:cNvPicPr>
          <p:nvPr/>
        </p:nvPicPr>
        <p:blipFill rotWithShape="1">
          <a:blip r:embed="rId2"/>
          <a:srcRect l="12708" t="17762" r="30833" b="7201"/>
          <a:stretch/>
        </p:blipFill>
        <p:spPr>
          <a:xfrm>
            <a:off x="2179258" y="850900"/>
            <a:ext cx="7376284" cy="5511799"/>
          </a:xfrm>
          <a:prstGeom prst="rect">
            <a:avLst/>
          </a:prstGeom>
          <a:ln>
            <a:solidFill>
              <a:schemeClr val="tx1"/>
            </a:solidFill>
          </a:ln>
        </p:spPr>
      </p:pic>
    </p:spTree>
    <p:extLst>
      <p:ext uri="{BB962C8B-B14F-4D97-AF65-F5344CB8AC3E}">
        <p14:creationId xmlns:p14="http://schemas.microsoft.com/office/powerpoint/2010/main" val="209654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1600" y="9525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0" y="212635"/>
            <a:ext cx="11950700" cy="638265"/>
          </a:xfrm>
        </p:spPr>
        <p:txBody>
          <a:bodyPr>
            <a:normAutofit/>
          </a:bodyPr>
          <a:lstStyle/>
          <a:p>
            <a:pPr algn="l"/>
            <a:r>
              <a:rPr lang="pt-BR" sz="3200" dirty="0" smtClean="0">
                <a:latin typeface="Trebuchet MS" panose="020B0603020202020204" pitchFamily="34" charset="0"/>
              </a:rPr>
              <a:t>Aplicabilidade para RNA-</a:t>
            </a:r>
            <a:r>
              <a:rPr lang="pt-BR" sz="3200" dirty="0" err="1" smtClean="0">
                <a:latin typeface="Trebuchet MS" panose="020B0603020202020204" pitchFamily="34" charset="0"/>
              </a:rPr>
              <a:t>Seq</a:t>
            </a:r>
            <a:r>
              <a:rPr lang="pt-BR" sz="3200" dirty="0">
                <a:latin typeface="Trebuchet MS" panose="020B0603020202020204" pitchFamily="34" charset="0"/>
              </a:rPr>
              <a:t> </a:t>
            </a:r>
            <a:r>
              <a:rPr lang="pt-BR" sz="3200" dirty="0" smtClean="0">
                <a:latin typeface="Trebuchet MS" panose="020B0603020202020204" pitchFamily="34" charset="0"/>
              </a:rPr>
              <a:t>NGS</a:t>
            </a:r>
          </a:p>
        </p:txBody>
      </p:sp>
      <p:pic>
        <p:nvPicPr>
          <p:cNvPr id="2050" name="Picture 2" descr="FUTURE APPLICATIONS OF NGS&#10; "/>
          <p:cNvPicPr>
            <a:picLocks noChangeAspect="1" noChangeArrowheads="1"/>
          </p:cNvPicPr>
          <p:nvPr/>
        </p:nvPicPr>
        <p:blipFill rotWithShape="1">
          <a:blip r:embed="rId2">
            <a:extLst>
              <a:ext uri="{28A0092B-C50C-407E-A947-70E740481C1C}">
                <a14:useLocalDpi xmlns:a14="http://schemas.microsoft.com/office/drawing/2010/main" val="0"/>
              </a:ext>
            </a:extLst>
          </a:blip>
          <a:srcRect t="23278"/>
          <a:stretch/>
        </p:blipFill>
        <p:spPr bwMode="auto">
          <a:xfrm>
            <a:off x="1841500" y="1320800"/>
            <a:ext cx="7716761" cy="44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305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1600" y="9525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0" y="212635"/>
            <a:ext cx="11950700" cy="638265"/>
          </a:xfrm>
        </p:spPr>
        <p:txBody>
          <a:bodyPr>
            <a:normAutofit/>
          </a:bodyPr>
          <a:lstStyle/>
          <a:p>
            <a:pPr algn="l"/>
            <a:r>
              <a:rPr lang="pt-BR" sz="3200" dirty="0" smtClean="0">
                <a:latin typeface="Trebuchet MS" panose="020B0603020202020204" pitchFamily="34" charset="0"/>
              </a:rPr>
              <a:t>Vantagens x Desvantagens do RNA-</a:t>
            </a:r>
            <a:r>
              <a:rPr lang="pt-BR" sz="3200" dirty="0" err="1" smtClean="0">
                <a:latin typeface="Trebuchet MS" panose="020B0603020202020204" pitchFamily="34" charset="0"/>
              </a:rPr>
              <a:t>Seq</a:t>
            </a:r>
            <a:r>
              <a:rPr lang="pt-BR" sz="3200" dirty="0" smtClean="0">
                <a:latin typeface="Trebuchet MS" panose="020B0603020202020204" pitchFamily="34" charset="0"/>
              </a:rPr>
              <a:t> NGS</a:t>
            </a:r>
          </a:p>
        </p:txBody>
      </p:sp>
      <p:graphicFrame>
        <p:nvGraphicFramePr>
          <p:cNvPr id="3" name="Tabela 2"/>
          <p:cNvGraphicFramePr>
            <a:graphicFrameLocks noGrp="1"/>
          </p:cNvGraphicFramePr>
          <p:nvPr>
            <p:extLst/>
          </p:nvPr>
        </p:nvGraphicFramePr>
        <p:xfrm>
          <a:off x="965200" y="1147176"/>
          <a:ext cx="10269780" cy="5139324"/>
        </p:xfrm>
        <a:graphic>
          <a:graphicData uri="http://schemas.openxmlformats.org/drawingml/2006/table">
            <a:tbl>
              <a:tblPr firstRow="1" bandRow="1">
                <a:tableStyleId>{7DF18680-E054-41AD-8BC1-D1AEF772440D}</a:tableStyleId>
              </a:tblPr>
              <a:tblGrid>
                <a:gridCol w="5134890"/>
                <a:gridCol w="5134890"/>
              </a:tblGrid>
              <a:tr h="548030">
                <a:tc>
                  <a:txBody>
                    <a:bodyPr/>
                    <a:lstStyle/>
                    <a:p>
                      <a:pPr algn="ctr"/>
                      <a:r>
                        <a:rPr lang="pt-BR" sz="1900" dirty="0" smtClean="0"/>
                        <a:t>Vantagens</a:t>
                      </a:r>
                      <a:endParaRPr lang="pt-BR" sz="1900" dirty="0"/>
                    </a:p>
                  </a:txBody>
                  <a:tcPr marL="109089" marR="109089" marT="54544" marB="545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pt-BR" sz="1900" dirty="0" smtClean="0">
                          <a:solidFill>
                            <a:srgbClr val="FFFF00"/>
                          </a:solidFill>
                        </a:rPr>
                        <a:t>Desvantagens</a:t>
                      </a:r>
                      <a:endParaRPr lang="pt-BR" sz="1900" dirty="0">
                        <a:solidFill>
                          <a:srgbClr val="FFFF00"/>
                        </a:solidFill>
                      </a:endParaRPr>
                    </a:p>
                  </a:txBody>
                  <a:tcPr marL="109089" marR="109089" marT="54544" marB="545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907546">
                <a:tc>
                  <a:txBody>
                    <a:bodyPr/>
                    <a:lstStyle/>
                    <a:p>
                      <a:pPr algn="ctr"/>
                      <a:r>
                        <a:rPr lang="pt-BR" sz="1700" dirty="0" smtClean="0"/>
                        <a:t>Permite detectar transcritos mesmo sem a presença de um genoma de referência</a:t>
                      </a:r>
                      <a:endParaRPr lang="pt-BR" sz="1700" dirty="0"/>
                    </a:p>
                  </a:txBody>
                  <a:tcPr marL="109089" marR="109089" marT="54544" marB="545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pt-BR" sz="1700" dirty="0" smtClean="0"/>
                        <a:t>As moléculas de RNA precisam ser fragmentadas. Cada processo de fragmentação</a:t>
                      </a:r>
                      <a:r>
                        <a:rPr lang="pt-BR" sz="1700" baseline="0" dirty="0" smtClean="0"/>
                        <a:t> pode influenciar no resultado produzido</a:t>
                      </a:r>
                      <a:endParaRPr lang="pt-BR" sz="1700" dirty="0"/>
                    </a:p>
                  </a:txBody>
                  <a:tcPr marL="109089" marR="109089" marT="54544" marB="545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41394">
                <a:tc>
                  <a:txBody>
                    <a:bodyPr/>
                    <a:lstStyle/>
                    <a:p>
                      <a:pPr algn="ctr"/>
                      <a:r>
                        <a:rPr lang="pt-BR" sz="1700" dirty="0" smtClean="0"/>
                        <a:t>Pode detectar variações nas sequências genômicas</a:t>
                      </a:r>
                      <a:endParaRPr lang="pt-BR" sz="1700" dirty="0"/>
                    </a:p>
                  </a:txBody>
                  <a:tcPr marL="109089" marR="109089" marT="54544" marB="545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pt-BR" sz="1700" dirty="0" smtClean="0"/>
                        <a:t>Para sua avaliação é exigido o uso de triplicatas para cada experimento</a:t>
                      </a:r>
                      <a:endParaRPr lang="pt-BR" sz="1700" dirty="0"/>
                    </a:p>
                  </a:txBody>
                  <a:tcPr marL="109089" marR="109089" marT="54544" marB="545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94956">
                <a:tc>
                  <a:txBody>
                    <a:bodyPr/>
                    <a:lstStyle/>
                    <a:p>
                      <a:pPr algn="ctr"/>
                      <a:r>
                        <a:rPr lang="pt-BR" sz="1700" dirty="0" smtClean="0"/>
                        <a:t>Possuem pouco ruído de fundo, podendo</a:t>
                      </a:r>
                      <a:r>
                        <a:rPr lang="pt-BR" sz="1700" baseline="0" dirty="0" smtClean="0"/>
                        <a:t> ser mapeado sem ambiguidade em regiões distintas do genoma</a:t>
                      </a:r>
                      <a:endParaRPr lang="pt-BR" sz="1700" dirty="0"/>
                    </a:p>
                  </a:txBody>
                  <a:tcPr marL="109089" marR="109089" marT="54544" marB="545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pt-BR" sz="1700" dirty="0" smtClean="0"/>
                        <a:t>Permite maior cobertura e por isso requer mais sequenciamento que, por sua vez, aumenta o custo</a:t>
                      </a:r>
                      <a:endParaRPr lang="pt-BR" sz="1700" dirty="0"/>
                    </a:p>
                  </a:txBody>
                  <a:tcPr marL="109089" marR="109089" marT="54544" marB="545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173699">
                <a:tc>
                  <a:txBody>
                    <a:bodyPr/>
                    <a:lstStyle/>
                    <a:p>
                      <a:pPr algn="ctr"/>
                      <a:endParaRPr lang="pt-BR" sz="1700" dirty="0" smtClean="0"/>
                    </a:p>
                    <a:p>
                      <a:pPr algn="ctr"/>
                      <a:r>
                        <a:rPr lang="pt-BR" sz="1700" dirty="0" smtClean="0"/>
                        <a:t>Requer uma quantidade muito menor de amostras de RNA</a:t>
                      </a:r>
                      <a:endParaRPr lang="pt-BR" sz="1700" dirty="0"/>
                    </a:p>
                  </a:txBody>
                  <a:tcPr marL="109089" marR="109089" marT="54544" marB="545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pt-BR" sz="1700" dirty="0" smtClean="0"/>
                        <a:t>Por usar sequenciamento em larga escala, enfrenta desafios durante o armazenamento, recuperação e processamento das grandes quantidades de dados gerados.</a:t>
                      </a:r>
                      <a:endParaRPr lang="pt-BR" sz="1700" dirty="0"/>
                    </a:p>
                  </a:txBody>
                  <a:tcPr marL="109089" marR="109089" marT="54544" marB="545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173699">
                <a:tc>
                  <a:txBody>
                    <a:bodyPr/>
                    <a:lstStyle/>
                    <a:p>
                      <a:pPr algn="ctr"/>
                      <a:r>
                        <a:rPr lang="pt-BR" sz="1700" dirty="0" smtClean="0"/>
                        <a:t>Capaz</a:t>
                      </a:r>
                      <a:r>
                        <a:rPr lang="pt-BR" sz="1700" baseline="0" dirty="0" smtClean="0"/>
                        <a:t> de rastrear com acurácia as mudanças na expressão gênica durante diferentes estágios da diferenciação de células e do desenvolvimento de alguns organismos</a:t>
                      </a:r>
                      <a:endParaRPr lang="pt-BR" sz="1700" dirty="0"/>
                    </a:p>
                  </a:txBody>
                  <a:tcPr marL="109089" marR="109089" marT="54544" marB="545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pt-BR" sz="1700" dirty="0" smtClean="0"/>
                        <a:t>Sujeito a erros de sequenciamento devido ao grande volume</a:t>
                      </a:r>
                      <a:r>
                        <a:rPr lang="pt-BR" sz="1700" baseline="0" dirty="0" smtClean="0"/>
                        <a:t> dedados gerados, sendo necessário dedicar maior tempo na análise pós-montagem para resolvê-los</a:t>
                      </a:r>
                      <a:r>
                        <a:rPr lang="pt-BR" sz="1700" dirty="0" smtClean="0"/>
                        <a:t> </a:t>
                      </a:r>
                      <a:endParaRPr lang="pt-BR" sz="1700" dirty="0"/>
                    </a:p>
                  </a:txBody>
                  <a:tcPr marL="109089" marR="109089" marT="54544" marB="545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837840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9700" y="1416231"/>
            <a:ext cx="11290300" cy="3739969"/>
          </a:xfrm>
        </p:spPr>
        <p:txBody>
          <a:bodyPr>
            <a:normAutofit/>
          </a:bodyPr>
          <a:lstStyle/>
          <a:p>
            <a:pPr marL="457200" indent="-457200" algn="l">
              <a:buFont typeface="Wingdings" pitchFamily="2" charset="2"/>
              <a:buChar char="Ø"/>
            </a:pPr>
            <a:r>
              <a:rPr lang="pt-BR" sz="2600" dirty="0" smtClean="0">
                <a:solidFill>
                  <a:srgbClr val="008000"/>
                </a:solidFill>
              </a:rPr>
              <a:t>Manual</a:t>
            </a:r>
          </a:p>
          <a:p>
            <a:pPr marL="457200" indent="-457200" algn="l">
              <a:buFont typeface="Arial" pitchFamily="34" charset="0"/>
              <a:buChar char="•"/>
            </a:pPr>
            <a:r>
              <a:rPr lang="pt-BR" sz="2600" dirty="0" smtClean="0"/>
              <a:t>Seguir </a:t>
            </a:r>
            <a:r>
              <a:rPr lang="pt-BR" sz="2600" dirty="0"/>
              <a:t>protocolos</a:t>
            </a:r>
          </a:p>
          <a:p>
            <a:pPr algn="l"/>
            <a:endParaRPr lang="pt-BR" sz="2600" dirty="0"/>
          </a:p>
          <a:p>
            <a:pPr marL="457200" indent="-457200" algn="l">
              <a:buFont typeface="Wingdings" pitchFamily="2" charset="2"/>
              <a:buChar char="Ø"/>
            </a:pPr>
            <a:r>
              <a:rPr lang="pt-BR" sz="2600" dirty="0" smtClean="0">
                <a:solidFill>
                  <a:srgbClr val="008000"/>
                </a:solidFill>
              </a:rPr>
              <a:t>Automática</a:t>
            </a:r>
            <a:endParaRPr lang="pt-BR" sz="2600" dirty="0">
              <a:solidFill>
                <a:srgbClr val="008000"/>
              </a:solidFill>
            </a:endParaRPr>
          </a:p>
          <a:p>
            <a:pPr marL="457200" indent="-457200" algn="l">
              <a:buFont typeface="Arial" pitchFamily="34" charset="0"/>
              <a:buChar char="•"/>
            </a:pPr>
            <a:r>
              <a:rPr lang="pt-BR" sz="2600" dirty="0" smtClean="0"/>
              <a:t> </a:t>
            </a:r>
            <a:r>
              <a:rPr lang="pt-BR" sz="2600" dirty="0"/>
              <a:t>Pipelines de anotação</a:t>
            </a:r>
            <a:endParaRPr lang="pt-BR" sz="2800" dirty="0" smtClean="0"/>
          </a:p>
          <a:p>
            <a:pPr algn="l"/>
            <a:endParaRPr lang="pt-BR" sz="2800" dirty="0" smtClean="0">
              <a:solidFill>
                <a:srgbClr val="008000"/>
              </a:solidFill>
            </a:endParaRPr>
          </a:p>
          <a:p>
            <a:pPr algn="l"/>
            <a:r>
              <a:rPr lang="pt-BR" sz="2800" dirty="0" smtClean="0">
                <a:solidFill>
                  <a:srgbClr val="008000"/>
                </a:solidFill>
              </a:rPr>
              <a:t>      </a:t>
            </a:r>
            <a:r>
              <a:rPr lang="pt-BR" sz="2800" i="1" dirty="0" smtClean="0">
                <a:solidFill>
                  <a:srgbClr val="008000"/>
                </a:solidFill>
              </a:rPr>
              <a:t>   </a:t>
            </a:r>
          </a:p>
        </p:txBody>
      </p:sp>
      <p:grpSp>
        <p:nvGrpSpPr>
          <p:cNvPr id="4" name="Grupo 3"/>
          <p:cNvGrpSpPr/>
          <p:nvPr/>
        </p:nvGrpSpPr>
        <p:grpSpPr>
          <a:xfrm>
            <a:off x="101600" y="9525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99548" y="22135"/>
            <a:ext cx="11950700" cy="901700"/>
          </a:xfrm>
        </p:spPr>
        <p:txBody>
          <a:bodyPr>
            <a:normAutofit/>
          </a:bodyPr>
          <a:lstStyle/>
          <a:p>
            <a:pPr algn="l"/>
            <a:r>
              <a:rPr lang="pt-BR" sz="2800" dirty="0" smtClean="0">
                <a:latin typeface="Trebuchet MS" panose="020B0603020202020204" pitchFamily="34" charset="0"/>
              </a:rPr>
              <a:t>Tipos de </a:t>
            </a:r>
            <a:r>
              <a:rPr lang="pt-BR" sz="2800" dirty="0" smtClean="0">
                <a:latin typeface="Trebuchet MS" panose="020B0603020202020204" pitchFamily="34" charset="0"/>
              </a:rPr>
              <a:t>Anotação</a:t>
            </a:r>
            <a:endParaRPr lang="pt-BR" sz="2800" dirty="0" smtClean="0">
              <a:latin typeface="Trebuchet MS" panose="020B0603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754" y="1265664"/>
            <a:ext cx="6124575" cy="278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754" y="4274461"/>
            <a:ext cx="6124575"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have esquerda 1"/>
          <p:cNvSpPr/>
          <p:nvPr/>
        </p:nvSpPr>
        <p:spPr>
          <a:xfrm>
            <a:off x="4542020" y="1603948"/>
            <a:ext cx="614180" cy="4182255"/>
          </a:xfrm>
          <a:prstGeom prst="leftBrace">
            <a:avLst>
              <a:gd name="adj1" fmla="val 8333"/>
              <a:gd name="adj2" fmla="val 48925"/>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677926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algn="l"/>
            <a:r>
              <a:rPr lang="pt-BR" sz="3600" dirty="0" smtClean="0">
                <a:latin typeface="Trebuchet MS" panose="020B0603020202020204" pitchFamily="34" charset="0"/>
              </a:rPr>
              <a:t>Organização dos genes </a:t>
            </a:r>
            <a:r>
              <a:rPr lang="pt-BR" sz="3600" dirty="0">
                <a:latin typeface="Trebuchet MS" panose="020B0603020202020204" pitchFamily="34" charset="0"/>
              </a:rPr>
              <a:t>em procariotos e eucariotos</a:t>
            </a:r>
          </a:p>
        </p:txBody>
      </p:sp>
      <p:sp>
        <p:nvSpPr>
          <p:cNvPr id="2" name="Subtítulo 1"/>
          <p:cNvSpPr>
            <a:spLocks noGrp="1"/>
          </p:cNvSpPr>
          <p:nvPr>
            <p:ph type="subTitle" idx="1"/>
          </p:nvPr>
        </p:nvSpPr>
        <p:spPr/>
        <p:txBody>
          <a:bodyPr/>
          <a:lstStyle/>
          <a:p>
            <a:endParaRPr lang="pt-BR"/>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647"/>
          <a:stretch/>
        </p:blipFill>
        <p:spPr bwMode="auto">
          <a:xfrm>
            <a:off x="214949" y="1162050"/>
            <a:ext cx="11670555" cy="514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tângulo 8"/>
          <p:cNvSpPr/>
          <p:nvPr/>
        </p:nvSpPr>
        <p:spPr>
          <a:xfrm>
            <a:off x="214949" y="1133896"/>
            <a:ext cx="4250544" cy="461665"/>
          </a:xfrm>
          <a:prstGeom prst="rect">
            <a:avLst/>
          </a:prstGeom>
        </p:spPr>
        <p:txBody>
          <a:bodyPr wrap="square">
            <a:spAutoFit/>
          </a:bodyPr>
          <a:lstStyle/>
          <a:p>
            <a:pPr marL="342900" indent="-342900">
              <a:buFont typeface="Wingdings" pitchFamily="2" charset="2"/>
              <a:buChar char="Ø"/>
            </a:pPr>
            <a:r>
              <a:rPr lang="pt-BR" sz="2400" b="1" dirty="0">
                <a:solidFill>
                  <a:srgbClr val="008000"/>
                </a:solidFill>
                <a:cs typeface="Arial" pitchFamily="34" charset="0"/>
              </a:rPr>
              <a:t>Gene típico de procarioto</a:t>
            </a:r>
          </a:p>
        </p:txBody>
      </p:sp>
    </p:spTree>
    <p:extLst>
      <p:ext uri="{BB962C8B-B14F-4D97-AF65-F5344CB8AC3E}">
        <p14:creationId xmlns:p14="http://schemas.microsoft.com/office/powerpoint/2010/main" val="30027981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1600" y="1101440"/>
            <a:ext cx="11882411" cy="4534864"/>
          </a:xfrm>
        </p:spPr>
        <p:txBody>
          <a:bodyPr>
            <a:noAutofit/>
          </a:bodyPr>
          <a:lstStyle/>
          <a:p>
            <a:pPr marL="342900" indent="-342900" algn="just">
              <a:buFont typeface="Wingdings" pitchFamily="2" charset="2"/>
              <a:buChar char="Ø"/>
            </a:pPr>
            <a:r>
              <a:rPr lang="pt-BR" sz="2100" dirty="0" smtClean="0"/>
              <a:t>Os melhores </a:t>
            </a:r>
            <a:r>
              <a:rPr lang="pt-BR" sz="2100" dirty="0" err="1" smtClean="0"/>
              <a:t>preditores</a:t>
            </a:r>
            <a:r>
              <a:rPr lang="pt-BR" sz="2100" dirty="0" smtClean="0"/>
              <a:t> de genes e os melhores pipelines de anotação raramente excedem 80 % de acurácia em nível de </a:t>
            </a:r>
            <a:r>
              <a:rPr lang="pt-BR" sz="2100" dirty="0" err="1" smtClean="0"/>
              <a:t>éxon</a:t>
            </a:r>
            <a:r>
              <a:rPr lang="pt-BR" sz="2100" dirty="0" smtClean="0"/>
              <a:t> – muitas anotações podem ter pelo menos 1 </a:t>
            </a:r>
            <a:r>
              <a:rPr lang="pt-BR" sz="2100" dirty="0" err="1" smtClean="0"/>
              <a:t>éxon</a:t>
            </a:r>
            <a:r>
              <a:rPr lang="pt-BR" sz="2100" dirty="0" smtClean="0"/>
              <a:t> </a:t>
            </a:r>
            <a:r>
              <a:rPr lang="pt-BR" sz="2100" dirty="0" smtClean="0"/>
              <a:t>errado;</a:t>
            </a:r>
            <a:endParaRPr lang="pt-BR" sz="2100" dirty="0" smtClean="0"/>
          </a:p>
          <a:p>
            <a:pPr marL="342900" indent="-342900" algn="just">
              <a:buFont typeface="Wingdings" pitchFamily="2" charset="2"/>
              <a:buChar char="Ø"/>
            </a:pPr>
            <a:r>
              <a:rPr lang="pt-BR" sz="2100" dirty="0" smtClean="0"/>
              <a:t>Anotações erradas são um problema, pois, genomas anotados podem servir de base para outros estudos;</a:t>
            </a:r>
          </a:p>
          <a:p>
            <a:pPr marL="342900" indent="-342900" algn="just">
              <a:buFont typeface="Wingdings" pitchFamily="2" charset="2"/>
              <a:buChar char="Ø"/>
            </a:pPr>
            <a:r>
              <a:rPr lang="pt-BR" sz="2100" dirty="0" smtClean="0"/>
              <a:t>Melhoria da acurácia para predição de genes, mas não para o genoma como um todo. </a:t>
            </a:r>
          </a:p>
          <a:p>
            <a:pPr marL="342900" indent="-342900" algn="just">
              <a:buFont typeface="Wingdings" pitchFamily="2" charset="2"/>
              <a:buChar char="Ø"/>
            </a:pPr>
            <a:r>
              <a:rPr lang="pt-BR" sz="2100" dirty="0"/>
              <a:t>Avaliar a qualidade da anotação na ausência de anotações </a:t>
            </a:r>
            <a:r>
              <a:rPr lang="pt-BR" sz="2100" dirty="0" smtClean="0"/>
              <a:t>de um </a:t>
            </a:r>
            <a:r>
              <a:rPr lang="pt-BR" sz="2100" dirty="0"/>
              <a:t>genoma de referência é </a:t>
            </a:r>
            <a:r>
              <a:rPr lang="pt-BR" sz="2100" dirty="0" smtClean="0"/>
              <a:t>difícil</a:t>
            </a:r>
            <a:r>
              <a:rPr lang="pt-BR" sz="2100" dirty="0"/>
              <a:t>. A verificação experimental é uma solução, mas poucos projetos têm os recursos para </a:t>
            </a:r>
            <a:r>
              <a:rPr lang="pt-BR" sz="2100" dirty="0" smtClean="0"/>
              <a:t>realização em larga </a:t>
            </a:r>
            <a:r>
              <a:rPr lang="pt-BR" sz="2100" dirty="0"/>
              <a:t>escala</a:t>
            </a:r>
            <a:r>
              <a:rPr lang="pt-BR" sz="2100" dirty="0" smtClean="0"/>
              <a:t>.</a:t>
            </a:r>
          </a:p>
          <a:p>
            <a:pPr marL="342900" indent="-342900" algn="just">
              <a:buFont typeface="Wingdings" pitchFamily="2" charset="2"/>
              <a:buChar char="Ø"/>
            </a:pPr>
            <a:r>
              <a:rPr lang="pt-BR" sz="2100" b="1" dirty="0" smtClean="0">
                <a:solidFill>
                  <a:srgbClr val="008000"/>
                </a:solidFill>
              </a:rPr>
              <a:t>O que fazer?	</a:t>
            </a:r>
            <a:endParaRPr lang="pt-BR" sz="2100" b="1" dirty="0">
              <a:solidFill>
                <a:srgbClr val="008000"/>
              </a:solidFill>
            </a:endParaRPr>
          </a:p>
          <a:p>
            <a:pPr marL="342900" indent="-342900" algn="just">
              <a:buFont typeface="Wingdings" pitchFamily="2" charset="2"/>
              <a:buChar char="Ø"/>
            </a:pPr>
            <a:r>
              <a:rPr lang="pt-BR" sz="2100" dirty="0" smtClean="0"/>
              <a:t>A </a:t>
            </a:r>
            <a:r>
              <a:rPr lang="pt-BR" sz="2100" dirty="0" smtClean="0"/>
              <a:t>qualidade </a:t>
            </a:r>
            <a:r>
              <a:rPr lang="pt-BR" sz="2100" dirty="0"/>
              <a:t>da anotação </a:t>
            </a:r>
            <a:r>
              <a:rPr lang="pt-BR" sz="2100" dirty="0" smtClean="0"/>
              <a:t>pode ser avaliada por meio da quantificação da porcentagem de </a:t>
            </a:r>
            <a:r>
              <a:rPr lang="pt-BR" sz="2100" dirty="0"/>
              <a:t>anotações que codificam proteínas com </a:t>
            </a:r>
            <a:r>
              <a:rPr lang="pt-BR" sz="2100" dirty="0" smtClean="0"/>
              <a:t>domínios conhecidos (</a:t>
            </a:r>
            <a:r>
              <a:rPr lang="pt-BR" sz="2100" dirty="0" err="1" smtClean="0"/>
              <a:t>InterProScan</a:t>
            </a:r>
            <a:r>
              <a:rPr lang="pt-BR" sz="2100" dirty="0" smtClean="0"/>
              <a:t>, </a:t>
            </a:r>
            <a:r>
              <a:rPr lang="pt-BR" sz="2100" dirty="0" err="1" smtClean="0"/>
              <a:t>Pfam</a:t>
            </a:r>
            <a:r>
              <a:rPr lang="pt-BR" sz="2100" dirty="0" smtClean="0"/>
              <a:t> e MAKER).</a:t>
            </a:r>
          </a:p>
          <a:p>
            <a:pPr marL="342900" indent="-342900" algn="just">
              <a:buFont typeface="Wingdings" pitchFamily="2" charset="2"/>
              <a:buChar char="Ø"/>
            </a:pPr>
            <a:r>
              <a:rPr lang="pt-BR" sz="2100" dirty="0"/>
              <a:t>O </a:t>
            </a:r>
            <a:r>
              <a:rPr lang="pt-BR" sz="2100" dirty="0" err="1"/>
              <a:t>Sequence</a:t>
            </a:r>
            <a:r>
              <a:rPr lang="pt-BR" sz="2100" dirty="0"/>
              <a:t> </a:t>
            </a:r>
            <a:r>
              <a:rPr lang="pt-BR" sz="2100" dirty="0" err="1"/>
              <a:t>Ontology</a:t>
            </a:r>
            <a:r>
              <a:rPr lang="pt-BR" sz="2100" dirty="0"/>
              <a:t> </a:t>
            </a:r>
            <a:r>
              <a:rPr lang="pt-BR" sz="2100" dirty="0" smtClean="0"/>
              <a:t>Project </a:t>
            </a:r>
            <a:r>
              <a:rPr lang="pt-BR" sz="2100" dirty="0"/>
              <a:t>desenvolveu </a:t>
            </a:r>
            <a:r>
              <a:rPr lang="pt-BR" sz="2100" dirty="0" smtClean="0"/>
              <a:t>várias métricas </a:t>
            </a:r>
            <a:r>
              <a:rPr lang="pt-BR" sz="2100" dirty="0"/>
              <a:t>para controle de qualidade das anotações </a:t>
            </a:r>
            <a:r>
              <a:rPr lang="pt-BR" sz="2100" dirty="0" smtClean="0"/>
              <a:t>de </a:t>
            </a:r>
            <a:r>
              <a:rPr lang="pt-BR" sz="2100" dirty="0" smtClean="0"/>
              <a:t>genoma, as quais permitem </a:t>
            </a:r>
            <a:r>
              <a:rPr lang="pt-BR" sz="2100" dirty="0" smtClean="0"/>
              <a:t>identificar automaticamente problemas nas anotações.</a:t>
            </a:r>
            <a:r>
              <a:rPr lang="pt-BR" sz="2100" dirty="0" smtClean="0">
                <a:solidFill>
                  <a:srgbClr val="008000"/>
                </a:solidFill>
              </a:rPr>
              <a:t>   </a:t>
            </a:r>
            <a:r>
              <a:rPr lang="pt-BR" sz="2100" i="1" dirty="0" smtClean="0">
                <a:solidFill>
                  <a:srgbClr val="008000"/>
                </a:solidFill>
              </a:rPr>
              <a:t>   </a:t>
            </a:r>
          </a:p>
          <a:p>
            <a:pPr marL="342900" indent="-342900" algn="just">
              <a:buFont typeface="Wingdings" pitchFamily="2" charset="2"/>
              <a:buChar char="Ø"/>
            </a:pPr>
            <a:r>
              <a:rPr lang="pt-BR" sz="2100" dirty="0" smtClean="0"/>
              <a:t>A </a:t>
            </a:r>
            <a:r>
              <a:rPr lang="pt-BR" sz="2100" dirty="0"/>
              <a:t>abordagem mais direta para corrigir uma anotação incorreta é editar manualmente as coordenadas </a:t>
            </a:r>
            <a:r>
              <a:rPr lang="pt-BR" sz="2100" dirty="0" err="1" smtClean="0"/>
              <a:t>intron-exon</a:t>
            </a:r>
            <a:r>
              <a:rPr lang="pt-BR" sz="2100" dirty="0" smtClean="0"/>
              <a:t> (Apollo, </a:t>
            </a:r>
            <a:r>
              <a:rPr lang="pt-BR" sz="2100" dirty="0" err="1" smtClean="0"/>
              <a:t>Argo</a:t>
            </a:r>
            <a:r>
              <a:rPr lang="pt-BR" sz="2100" dirty="0" smtClean="0"/>
              <a:t> e </a:t>
            </a:r>
            <a:r>
              <a:rPr lang="pt-BR" sz="2100" dirty="0" err="1" smtClean="0"/>
              <a:t>Artemis</a:t>
            </a:r>
            <a:r>
              <a:rPr lang="pt-BR" sz="2100" dirty="0" smtClean="0"/>
              <a:t>).</a:t>
            </a:r>
            <a:endParaRPr lang="pt-BR" sz="2100" dirty="0"/>
          </a:p>
        </p:txBody>
      </p:sp>
      <p:grpSp>
        <p:nvGrpSpPr>
          <p:cNvPr id="4" name="Grupo 3"/>
          <p:cNvGrpSpPr/>
          <p:nvPr/>
        </p:nvGrpSpPr>
        <p:grpSpPr>
          <a:xfrm>
            <a:off x="101600" y="9525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99548" y="22135"/>
            <a:ext cx="11950700" cy="901700"/>
          </a:xfrm>
        </p:spPr>
        <p:txBody>
          <a:bodyPr>
            <a:normAutofit/>
          </a:bodyPr>
          <a:lstStyle/>
          <a:p>
            <a:pPr algn="l"/>
            <a:r>
              <a:rPr lang="pt-BR" sz="2800" dirty="0" smtClean="0">
                <a:latin typeface="Trebuchet MS" panose="020B0603020202020204" pitchFamily="34" charset="0"/>
              </a:rPr>
              <a:t>Qualidade </a:t>
            </a:r>
            <a:r>
              <a:rPr lang="pt-BR" sz="2800" dirty="0" smtClean="0">
                <a:latin typeface="Trebuchet MS" panose="020B0603020202020204" pitchFamily="34" charset="0"/>
              </a:rPr>
              <a:t>da anotação</a:t>
            </a:r>
          </a:p>
        </p:txBody>
      </p:sp>
    </p:spTree>
    <p:extLst>
      <p:ext uri="{BB962C8B-B14F-4D97-AF65-F5344CB8AC3E}">
        <p14:creationId xmlns:p14="http://schemas.microsoft.com/office/powerpoint/2010/main" val="8558390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1600" y="9525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0" y="212635"/>
            <a:ext cx="11950700" cy="638265"/>
          </a:xfrm>
        </p:spPr>
        <p:txBody>
          <a:bodyPr>
            <a:normAutofit/>
          </a:bodyPr>
          <a:lstStyle/>
          <a:p>
            <a:pPr algn="l"/>
            <a:r>
              <a:rPr lang="pt-BR" sz="3200" dirty="0" smtClean="0">
                <a:latin typeface="Trebuchet MS" panose="020B0603020202020204" pitchFamily="34" charset="0"/>
              </a:rPr>
              <a:t>Publicando e compartilhando anotações</a:t>
            </a:r>
          </a:p>
        </p:txBody>
      </p:sp>
      <p:sp>
        <p:nvSpPr>
          <p:cNvPr id="9" name="Retângulo 8"/>
          <p:cNvSpPr/>
          <p:nvPr/>
        </p:nvSpPr>
        <p:spPr>
          <a:xfrm>
            <a:off x="203200" y="1325338"/>
            <a:ext cx="10922000" cy="5237331"/>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pt-BR" sz="2200" dirty="0" smtClean="0">
                <a:latin typeface="Trebuchet MS" panose="020B0603020202020204" pitchFamily="34" charset="0"/>
              </a:rPr>
              <a:t>Os </a:t>
            </a:r>
            <a:r>
              <a:rPr lang="pt-BR" sz="2200" dirty="0">
                <a:latin typeface="Trebuchet MS" panose="020B0603020202020204" pitchFamily="34" charset="0"/>
              </a:rPr>
              <a:t>genomas são tipicamente anotados por vários </a:t>
            </a:r>
            <a:r>
              <a:rPr lang="pt-BR" sz="2200" dirty="0" smtClean="0">
                <a:latin typeface="Trebuchet MS" panose="020B0603020202020204" pitchFamily="34" charset="0"/>
              </a:rPr>
              <a:t>grupos;</a:t>
            </a:r>
          </a:p>
          <a:p>
            <a:pPr marL="342900" indent="-342900" algn="just">
              <a:lnSpc>
                <a:spcPct val="150000"/>
              </a:lnSpc>
              <a:buFont typeface="Wingdings" panose="05000000000000000000" pitchFamily="2" charset="2"/>
              <a:buChar char="Ø"/>
            </a:pPr>
            <a:r>
              <a:rPr lang="pt-BR" sz="2200" dirty="0" smtClean="0">
                <a:latin typeface="Trebuchet MS" panose="020B0603020202020204" pitchFamily="34" charset="0"/>
              </a:rPr>
              <a:t>O </a:t>
            </a:r>
            <a:r>
              <a:rPr lang="pt-BR" sz="2200" dirty="0">
                <a:latin typeface="Trebuchet MS" panose="020B0603020202020204" pitchFamily="34" charset="0"/>
              </a:rPr>
              <a:t>genoma humano está passando por anotações ativas da Celera, </a:t>
            </a:r>
            <a:r>
              <a:rPr lang="pt-BR" sz="2200" dirty="0" err="1">
                <a:latin typeface="Trebuchet MS" panose="020B0603020202020204" pitchFamily="34" charset="0"/>
              </a:rPr>
              <a:t>Ensembl</a:t>
            </a:r>
            <a:r>
              <a:rPr lang="pt-BR" sz="2200" dirty="0">
                <a:latin typeface="Trebuchet MS" panose="020B0603020202020204" pitchFamily="34" charset="0"/>
              </a:rPr>
              <a:t>, do Centro Nacional de Informações de Biotecnologia, do grupo de biologia computacional do Laboratório Nacional de </a:t>
            </a:r>
            <a:r>
              <a:rPr lang="pt-BR" sz="2200" dirty="0" err="1">
                <a:latin typeface="Trebuchet MS" panose="020B0603020202020204" pitchFamily="34" charset="0"/>
              </a:rPr>
              <a:t>Oak</a:t>
            </a:r>
            <a:r>
              <a:rPr lang="pt-BR" sz="2200" dirty="0">
                <a:latin typeface="Trebuchet MS" panose="020B0603020202020204" pitchFamily="34" charset="0"/>
              </a:rPr>
              <a:t> </a:t>
            </a:r>
            <a:r>
              <a:rPr lang="pt-BR" sz="2200" dirty="0" err="1">
                <a:latin typeface="Trebuchet MS" panose="020B0603020202020204" pitchFamily="34" charset="0"/>
              </a:rPr>
              <a:t>Ridge</a:t>
            </a:r>
            <a:r>
              <a:rPr lang="pt-BR" sz="2200" dirty="0">
                <a:latin typeface="Trebuchet MS" panose="020B0603020202020204" pitchFamily="34" charset="0"/>
              </a:rPr>
              <a:t> e </a:t>
            </a:r>
            <a:r>
              <a:rPr lang="pt-BR" sz="2200" dirty="0" smtClean="0">
                <a:latin typeface="Trebuchet MS" panose="020B0603020202020204" pitchFamily="34" charset="0"/>
              </a:rPr>
              <a:t>outros;</a:t>
            </a:r>
          </a:p>
          <a:p>
            <a:pPr marL="342900" indent="-342900" algn="just">
              <a:lnSpc>
                <a:spcPct val="150000"/>
              </a:lnSpc>
              <a:buFont typeface="Wingdings" panose="05000000000000000000" pitchFamily="2" charset="2"/>
              <a:buChar char="Ø"/>
            </a:pPr>
            <a:r>
              <a:rPr lang="pt-BR" sz="2200" dirty="0" smtClean="0">
                <a:latin typeface="Trebuchet MS" panose="020B0603020202020204" pitchFamily="34" charset="0"/>
              </a:rPr>
              <a:t>O desenvolvimento </a:t>
            </a:r>
            <a:r>
              <a:rPr lang="pt-BR" sz="2200" dirty="0">
                <a:latin typeface="Trebuchet MS" panose="020B0603020202020204" pitchFamily="34" charset="0"/>
              </a:rPr>
              <a:t>de um rico conjunto de bibliotecas de código-fonte aberto de ferramentas de software para armazenar, manipular e visualizar anotações de genoma (</a:t>
            </a:r>
            <a:r>
              <a:rPr lang="pt-BR" sz="2200" dirty="0" err="1">
                <a:latin typeface="Trebuchet MS" panose="020B0603020202020204" pitchFamily="34" charset="0"/>
              </a:rPr>
              <a:t>BioPerl</a:t>
            </a:r>
            <a:r>
              <a:rPr lang="pt-BR" sz="2200" dirty="0">
                <a:latin typeface="Trebuchet MS" panose="020B0603020202020204" pitchFamily="34" charset="0"/>
              </a:rPr>
              <a:t> 2001, </a:t>
            </a:r>
            <a:r>
              <a:rPr lang="pt-BR" sz="2200" dirty="0" err="1">
                <a:latin typeface="Trebuchet MS" panose="020B0603020202020204" pitchFamily="34" charset="0"/>
              </a:rPr>
              <a:t>BioPython</a:t>
            </a:r>
            <a:r>
              <a:rPr lang="pt-BR" sz="2200" dirty="0">
                <a:latin typeface="Trebuchet MS" panose="020B0603020202020204" pitchFamily="34" charset="0"/>
              </a:rPr>
              <a:t> 2001, BioJava2001 e </a:t>
            </a:r>
            <a:r>
              <a:rPr lang="pt-BR" sz="2200" dirty="0" err="1">
                <a:latin typeface="Trebuchet MS" panose="020B0603020202020204" pitchFamily="34" charset="0"/>
              </a:rPr>
              <a:t>BioCORBA</a:t>
            </a:r>
            <a:r>
              <a:rPr lang="pt-BR" sz="2200" dirty="0">
                <a:latin typeface="Trebuchet MS" panose="020B0603020202020204" pitchFamily="34" charset="0"/>
              </a:rPr>
              <a:t> </a:t>
            </a:r>
            <a:r>
              <a:rPr lang="pt-BR" sz="2200" dirty="0" smtClean="0">
                <a:latin typeface="Trebuchet MS" panose="020B0603020202020204" pitchFamily="34" charset="0"/>
              </a:rPr>
              <a:t>2001).</a:t>
            </a:r>
          </a:p>
          <a:p>
            <a:pPr marL="342900" indent="-342900" algn="just">
              <a:lnSpc>
                <a:spcPts val="3100"/>
              </a:lnSpc>
              <a:buFont typeface="Wingdings" panose="05000000000000000000" pitchFamily="2" charset="2"/>
              <a:buChar char="Ø"/>
            </a:pPr>
            <a:endParaRPr lang="pt-BR" sz="2200" dirty="0" smtClean="0">
              <a:latin typeface="Trebuchet MS" panose="020B0603020202020204" pitchFamily="34" charset="0"/>
            </a:endParaRPr>
          </a:p>
          <a:p>
            <a:pPr marL="342900" indent="-342900" algn="just">
              <a:lnSpc>
                <a:spcPts val="3100"/>
              </a:lnSpc>
              <a:buFont typeface="Wingdings" panose="05000000000000000000" pitchFamily="2" charset="2"/>
              <a:buChar char="Ø"/>
            </a:pPr>
            <a:endParaRPr lang="pt-BR" sz="2200" dirty="0">
              <a:latin typeface="Trebuchet MS" panose="020B0603020202020204" pitchFamily="34" charset="0"/>
            </a:endParaRPr>
          </a:p>
          <a:p>
            <a:pPr marL="342900" indent="-342900" algn="just">
              <a:lnSpc>
                <a:spcPts val="3100"/>
              </a:lnSpc>
              <a:buFont typeface="Wingdings" panose="05000000000000000000" pitchFamily="2" charset="2"/>
              <a:buChar char="Ø"/>
            </a:pPr>
            <a:endParaRPr lang="pt-BR" sz="2200" dirty="0" smtClean="0">
              <a:latin typeface="Trebuchet MS" panose="020B0603020202020204" pitchFamily="34" charset="0"/>
            </a:endParaRPr>
          </a:p>
          <a:p>
            <a:pPr marL="342900" indent="-342900" algn="just">
              <a:lnSpc>
                <a:spcPts val="3100"/>
              </a:lnSpc>
              <a:buFont typeface="Wingdings" panose="05000000000000000000" pitchFamily="2" charset="2"/>
              <a:buChar char="Ø"/>
            </a:pPr>
            <a:endParaRPr lang="pt-BR" sz="2200" dirty="0" smtClean="0">
              <a:latin typeface="Trebuchet MS" panose="020B0603020202020204" pitchFamily="34" charset="0"/>
            </a:endParaRPr>
          </a:p>
        </p:txBody>
      </p:sp>
    </p:spTree>
    <p:extLst>
      <p:ext uri="{BB962C8B-B14F-4D97-AF65-F5344CB8AC3E}">
        <p14:creationId xmlns:p14="http://schemas.microsoft.com/office/powerpoint/2010/main" val="10256842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1600" y="9525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0" y="212635"/>
            <a:ext cx="11950700" cy="638265"/>
          </a:xfrm>
        </p:spPr>
        <p:txBody>
          <a:bodyPr>
            <a:normAutofit/>
          </a:bodyPr>
          <a:lstStyle/>
          <a:p>
            <a:pPr algn="l"/>
            <a:r>
              <a:rPr lang="pt-BR" sz="3200" dirty="0" smtClean="0">
                <a:latin typeface="Trebuchet MS" panose="020B0603020202020204" pitchFamily="34" charset="0"/>
              </a:rPr>
              <a:t>Publicando e compartilhando anotações</a:t>
            </a:r>
          </a:p>
        </p:txBody>
      </p:sp>
      <p:sp>
        <p:nvSpPr>
          <p:cNvPr id="9" name="Retângulo 8"/>
          <p:cNvSpPr/>
          <p:nvPr/>
        </p:nvSpPr>
        <p:spPr>
          <a:xfrm>
            <a:off x="203200" y="1325338"/>
            <a:ext cx="10922000" cy="4331955"/>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pt-BR" sz="2200" dirty="0">
                <a:latin typeface="Trebuchet MS" panose="020B0603020202020204" pitchFamily="34" charset="0"/>
              </a:rPr>
              <a:t>A anotação do genoma não é diferente em muitos aspectos de outros aspectos da biologia molecular. Também envolve criação, teste, refinamento e publicação </a:t>
            </a:r>
            <a:r>
              <a:rPr lang="pt-BR" sz="2200" dirty="0" smtClean="0">
                <a:latin typeface="Trebuchet MS" panose="020B0603020202020204" pitchFamily="34" charset="0"/>
              </a:rPr>
              <a:t>de hipóteses. </a:t>
            </a:r>
          </a:p>
          <a:p>
            <a:pPr marL="342900" indent="-342900" algn="just">
              <a:lnSpc>
                <a:spcPct val="150000"/>
              </a:lnSpc>
              <a:buFont typeface="Wingdings" panose="05000000000000000000" pitchFamily="2" charset="2"/>
              <a:buChar char="Ø"/>
            </a:pPr>
            <a:r>
              <a:rPr lang="pt-BR" sz="2200" dirty="0">
                <a:latin typeface="Trebuchet MS" panose="020B0603020202020204" pitchFamily="34" charset="0"/>
              </a:rPr>
              <a:t>A força dos bancos de dados com curadoria é que os curadores humanos podem identificar contradições entre os documentos e, em alguns casos, podem capturar e corrigir erros dos autores originais.</a:t>
            </a:r>
          </a:p>
          <a:p>
            <a:pPr marL="342900" indent="-342900" algn="just">
              <a:lnSpc>
                <a:spcPts val="3100"/>
              </a:lnSpc>
              <a:buFont typeface="Wingdings" panose="05000000000000000000" pitchFamily="2" charset="2"/>
              <a:buChar char="Ø"/>
            </a:pPr>
            <a:endParaRPr lang="pt-BR" sz="2200" dirty="0">
              <a:latin typeface="Trebuchet MS" panose="020B0603020202020204" pitchFamily="34" charset="0"/>
            </a:endParaRPr>
          </a:p>
          <a:p>
            <a:pPr marL="342900" indent="-342900" algn="just">
              <a:lnSpc>
                <a:spcPts val="3100"/>
              </a:lnSpc>
              <a:buFont typeface="Wingdings" panose="05000000000000000000" pitchFamily="2" charset="2"/>
              <a:buChar char="Ø"/>
            </a:pPr>
            <a:endParaRPr lang="pt-BR" sz="2200" dirty="0" smtClean="0">
              <a:latin typeface="Trebuchet MS" panose="020B0603020202020204" pitchFamily="34" charset="0"/>
            </a:endParaRPr>
          </a:p>
          <a:p>
            <a:pPr marL="342900" indent="-342900" algn="just">
              <a:lnSpc>
                <a:spcPts val="3100"/>
              </a:lnSpc>
              <a:buFont typeface="Wingdings" panose="05000000000000000000" pitchFamily="2" charset="2"/>
              <a:buChar char="Ø"/>
            </a:pPr>
            <a:endParaRPr lang="pt-BR" sz="2200" dirty="0" smtClean="0">
              <a:latin typeface="Trebuchet MS" panose="020B0603020202020204" pitchFamily="34" charset="0"/>
            </a:endParaRPr>
          </a:p>
        </p:txBody>
      </p:sp>
    </p:spTree>
    <p:extLst>
      <p:ext uri="{BB962C8B-B14F-4D97-AF65-F5344CB8AC3E}">
        <p14:creationId xmlns:p14="http://schemas.microsoft.com/office/powerpoint/2010/main" val="22962845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1600" y="1054100"/>
            <a:ext cx="11290300" cy="5219700"/>
          </a:xfrm>
        </p:spPr>
        <p:txBody>
          <a:bodyPr>
            <a:normAutofit/>
          </a:bodyPr>
          <a:lstStyle/>
          <a:p>
            <a:pPr algn="just"/>
            <a:r>
              <a:rPr lang="pt-BR" sz="1600" dirty="0" smtClean="0">
                <a:solidFill>
                  <a:schemeClr val="accent6">
                    <a:lumMod val="50000"/>
                  </a:schemeClr>
                </a:solidFill>
                <a:hlinkClick r:id="rId2"/>
              </a:rPr>
              <a:t>http://labbioinfo.ufpel.edu.br/aulas_2016/Cap%EDtulo%205.pdf</a:t>
            </a:r>
            <a:endParaRPr lang="pt-BR" sz="1600" dirty="0" smtClean="0">
              <a:solidFill>
                <a:schemeClr val="accent6">
                  <a:lumMod val="50000"/>
                </a:schemeClr>
              </a:solidFill>
            </a:endParaRPr>
          </a:p>
          <a:p>
            <a:pPr algn="just"/>
            <a:r>
              <a:rPr lang="pt-BR" sz="1600" dirty="0" smtClean="0">
                <a:solidFill>
                  <a:schemeClr val="accent6">
                    <a:lumMod val="50000"/>
                  </a:schemeClr>
                </a:solidFill>
                <a:hlinkClick r:id="rId3"/>
              </a:rPr>
              <a:t>http://labbioinfo.ufpel.edu.br/bioinfo2017/fred/aula_8-anotacao_de_genomas.pdf</a:t>
            </a:r>
            <a:endParaRPr lang="pt-BR" sz="1600" dirty="0" smtClean="0">
              <a:solidFill>
                <a:schemeClr val="accent6">
                  <a:lumMod val="50000"/>
                </a:schemeClr>
              </a:solidFill>
            </a:endParaRPr>
          </a:p>
          <a:p>
            <a:pPr algn="just"/>
            <a:r>
              <a:rPr lang="pt-BR" sz="1600" dirty="0" smtClean="0">
                <a:solidFill>
                  <a:schemeClr val="accent6">
                    <a:lumMod val="50000"/>
                  </a:schemeClr>
                </a:solidFill>
                <a:hlinkClick r:id="rId4"/>
              </a:rPr>
              <a:t>http://docs.blast2go.com/user-manual/analysis-menu/fisher's-exact-test/</a:t>
            </a:r>
            <a:endParaRPr lang="pt-BR" sz="1600" dirty="0" smtClean="0">
              <a:solidFill>
                <a:schemeClr val="accent6">
                  <a:lumMod val="50000"/>
                </a:schemeClr>
              </a:solidFill>
            </a:endParaRPr>
          </a:p>
          <a:p>
            <a:pPr algn="just"/>
            <a:r>
              <a:rPr lang="pt-BR" sz="1600" dirty="0" smtClean="0">
                <a:solidFill>
                  <a:schemeClr val="accent6">
                    <a:lumMod val="50000"/>
                  </a:schemeClr>
                </a:solidFill>
                <a:hlinkClick r:id="rId5"/>
              </a:rPr>
              <a:t>https://www.genome.jp/kegg-bin/show_pathway?hsa04020</a:t>
            </a:r>
            <a:endParaRPr lang="pt-BR" sz="1600" dirty="0" smtClean="0">
              <a:solidFill>
                <a:schemeClr val="accent6">
                  <a:lumMod val="50000"/>
                </a:schemeClr>
              </a:solidFill>
            </a:endParaRPr>
          </a:p>
          <a:p>
            <a:pPr algn="just"/>
            <a:r>
              <a:rPr lang="pt-BR" sz="1600" dirty="0">
                <a:solidFill>
                  <a:schemeClr val="accent6">
                    <a:lumMod val="50000"/>
                  </a:schemeClr>
                </a:solidFill>
                <a:hlinkClick r:id="rId6"/>
              </a:rPr>
              <a:t>https://www.ncbi.nlm.nih.gov/pmc/articles/PMC514112</a:t>
            </a:r>
            <a:r>
              <a:rPr lang="pt-BR" sz="1600" dirty="0" smtClean="0">
                <a:solidFill>
                  <a:schemeClr val="accent6">
                    <a:lumMod val="50000"/>
                  </a:schemeClr>
                </a:solidFill>
                <a:hlinkClick r:id="rId6"/>
              </a:rPr>
              <a:t>/</a:t>
            </a:r>
            <a:endParaRPr lang="pt-BR" sz="1600" dirty="0" smtClean="0">
              <a:solidFill>
                <a:schemeClr val="accent6">
                  <a:lumMod val="50000"/>
                </a:schemeClr>
              </a:solidFill>
            </a:endParaRPr>
          </a:p>
          <a:p>
            <a:pPr algn="just"/>
            <a:r>
              <a:rPr lang="pt-BR" sz="1600" dirty="0">
                <a:solidFill>
                  <a:schemeClr val="accent6">
                    <a:lumMod val="50000"/>
                  </a:schemeClr>
                </a:solidFill>
                <a:hlinkClick r:id="rId7"/>
              </a:rPr>
              <a:t>https://pt.wikipedia.org/wiki/Ontologia_gen%C3%A9tica</a:t>
            </a:r>
            <a:endParaRPr lang="pt-BR" sz="1600" dirty="0" smtClean="0">
              <a:solidFill>
                <a:schemeClr val="accent6">
                  <a:lumMod val="50000"/>
                </a:schemeClr>
              </a:solidFill>
            </a:endParaRPr>
          </a:p>
          <a:p>
            <a:pPr algn="just"/>
            <a:r>
              <a:rPr lang="pt-BR" sz="1600" dirty="0" smtClean="0">
                <a:hlinkClick r:id="rId8"/>
              </a:rPr>
              <a:t>https</a:t>
            </a:r>
            <a:r>
              <a:rPr lang="pt-BR" sz="1600" dirty="0">
                <a:hlinkClick r:id="rId8"/>
              </a:rPr>
              <a:t>://www.ncbi.nlm.nih.gov/pmc/articles/PMC5712117/</a:t>
            </a:r>
            <a:endParaRPr lang="pt-BR" sz="1600" dirty="0"/>
          </a:p>
          <a:p>
            <a:pPr algn="just"/>
            <a:r>
              <a:rPr lang="pt-BR" sz="1600" dirty="0">
                <a:hlinkClick r:id="rId9"/>
              </a:rPr>
              <a:t>https://www.slideshare.net/arundhatimehta50/next-generation-sequencing-76687162</a:t>
            </a:r>
            <a:endParaRPr lang="pt-BR" sz="1600" dirty="0"/>
          </a:p>
          <a:p>
            <a:pPr algn="just"/>
            <a:r>
              <a:rPr lang="pt-BR" sz="1600" dirty="0">
                <a:hlinkClick r:id="rId10"/>
              </a:rPr>
              <a:t>https://pt.slideshare.net/edivaldojunior988/aplicao-de-rna-seq-em-biologia-molecular</a:t>
            </a:r>
            <a:endParaRPr lang="pt-BR" sz="1600" dirty="0"/>
          </a:p>
          <a:p>
            <a:pPr algn="just"/>
            <a:r>
              <a:rPr lang="en-US" sz="1600" dirty="0" smtClean="0"/>
              <a:t>Haas</a:t>
            </a:r>
            <a:r>
              <a:rPr lang="en-US" sz="1600" dirty="0"/>
              <a:t>, B. J., &amp; </a:t>
            </a:r>
            <a:r>
              <a:rPr lang="en-US" sz="1600" dirty="0" err="1"/>
              <a:t>Zody</a:t>
            </a:r>
            <a:r>
              <a:rPr lang="en-US" sz="1600" dirty="0"/>
              <a:t>, M. C. (2010). Advancing RNA-</a:t>
            </a:r>
            <a:r>
              <a:rPr lang="en-US" sz="1600" dirty="0" err="1"/>
              <a:t>Seq</a:t>
            </a:r>
            <a:r>
              <a:rPr lang="en-US" sz="1600" dirty="0"/>
              <a:t> analysis. Nature Biotechnology, 28(5), 421–423. doi:10.1038/nbt0510-421 </a:t>
            </a:r>
            <a:endParaRPr lang="en-US" sz="1600" dirty="0" smtClean="0"/>
          </a:p>
          <a:p>
            <a:pPr algn="just"/>
            <a:r>
              <a:rPr lang="en-US" sz="1600" dirty="0" smtClean="0">
                <a:solidFill>
                  <a:schemeClr val="tx1">
                    <a:lumMod val="95000"/>
                    <a:lumOff val="5000"/>
                  </a:schemeClr>
                </a:solidFill>
              </a:rPr>
              <a:t>Stein</a:t>
            </a:r>
            <a:r>
              <a:rPr lang="en-US" sz="1600" dirty="0">
                <a:solidFill>
                  <a:schemeClr val="tx1">
                    <a:lumMod val="95000"/>
                    <a:lumOff val="5000"/>
                  </a:schemeClr>
                </a:solidFill>
              </a:rPr>
              <a:t>, L.; (2001) Genome Annotation: From Sequence to Biology. Nature Reviews Genetics.</a:t>
            </a:r>
          </a:p>
          <a:p>
            <a:pPr algn="just"/>
            <a:r>
              <a:rPr lang="pt-BR" sz="1600" dirty="0" err="1">
                <a:solidFill>
                  <a:schemeClr val="tx1">
                    <a:lumMod val="95000"/>
                    <a:lumOff val="5000"/>
                  </a:schemeClr>
                </a:solidFill>
              </a:rPr>
              <a:t>Yandell</a:t>
            </a:r>
            <a:r>
              <a:rPr lang="pt-BR" sz="1600" dirty="0">
                <a:solidFill>
                  <a:schemeClr val="tx1">
                    <a:lumMod val="95000"/>
                    <a:lumOff val="5000"/>
                  </a:schemeClr>
                </a:solidFill>
              </a:rPr>
              <a:t>, M.; </a:t>
            </a:r>
            <a:r>
              <a:rPr lang="pt-BR" sz="1600" dirty="0" err="1">
                <a:solidFill>
                  <a:schemeClr val="tx1">
                    <a:lumMod val="95000"/>
                    <a:lumOff val="5000"/>
                  </a:schemeClr>
                </a:solidFill>
              </a:rPr>
              <a:t>Ence</a:t>
            </a:r>
            <a:r>
              <a:rPr lang="pt-BR" sz="1600" dirty="0">
                <a:solidFill>
                  <a:schemeClr val="tx1">
                    <a:lumMod val="95000"/>
                    <a:lumOff val="5000"/>
                  </a:schemeClr>
                </a:solidFill>
              </a:rPr>
              <a:t>, D. (2012). A </a:t>
            </a:r>
            <a:r>
              <a:rPr lang="pt-BR" sz="1600" dirty="0" err="1">
                <a:solidFill>
                  <a:schemeClr val="tx1">
                    <a:lumMod val="95000"/>
                    <a:lumOff val="5000"/>
                  </a:schemeClr>
                </a:solidFill>
              </a:rPr>
              <a:t>beginner’s</a:t>
            </a:r>
            <a:r>
              <a:rPr lang="pt-BR" sz="1600" dirty="0">
                <a:solidFill>
                  <a:schemeClr val="tx1">
                    <a:lumMod val="95000"/>
                    <a:lumOff val="5000"/>
                  </a:schemeClr>
                </a:solidFill>
              </a:rPr>
              <a:t> </a:t>
            </a:r>
            <a:r>
              <a:rPr lang="pt-BR" sz="1600" dirty="0" err="1">
                <a:solidFill>
                  <a:schemeClr val="tx1">
                    <a:lumMod val="95000"/>
                    <a:lumOff val="5000"/>
                  </a:schemeClr>
                </a:solidFill>
              </a:rPr>
              <a:t>guide</a:t>
            </a:r>
            <a:r>
              <a:rPr lang="pt-BR" sz="1600" dirty="0">
                <a:solidFill>
                  <a:schemeClr val="tx1">
                    <a:lumMod val="95000"/>
                    <a:lumOff val="5000"/>
                  </a:schemeClr>
                </a:solidFill>
              </a:rPr>
              <a:t> </a:t>
            </a:r>
            <a:r>
              <a:rPr lang="pt-BR" sz="1600" dirty="0" err="1">
                <a:solidFill>
                  <a:schemeClr val="tx1">
                    <a:lumMod val="95000"/>
                    <a:lumOff val="5000"/>
                  </a:schemeClr>
                </a:solidFill>
              </a:rPr>
              <a:t>to</a:t>
            </a:r>
            <a:r>
              <a:rPr lang="pt-BR" sz="1600" dirty="0">
                <a:solidFill>
                  <a:schemeClr val="tx1">
                    <a:lumMod val="95000"/>
                    <a:lumOff val="5000"/>
                  </a:schemeClr>
                </a:solidFill>
              </a:rPr>
              <a:t> </a:t>
            </a:r>
            <a:r>
              <a:rPr lang="pt-BR" sz="1600" dirty="0" err="1">
                <a:solidFill>
                  <a:schemeClr val="tx1">
                    <a:lumMod val="95000"/>
                    <a:lumOff val="5000"/>
                  </a:schemeClr>
                </a:solidFill>
              </a:rPr>
              <a:t>eukaryotic</a:t>
            </a:r>
            <a:r>
              <a:rPr lang="pt-BR" sz="1600" dirty="0">
                <a:solidFill>
                  <a:schemeClr val="tx1">
                    <a:lumMod val="95000"/>
                    <a:lumOff val="5000"/>
                  </a:schemeClr>
                </a:solidFill>
              </a:rPr>
              <a:t> </a:t>
            </a:r>
            <a:r>
              <a:rPr lang="pt-BR" sz="1600" dirty="0" err="1">
                <a:solidFill>
                  <a:schemeClr val="tx1">
                    <a:lumMod val="95000"/>
                    <a:lumOff val="5000"/>
                  </a:schemeClr>
                </a:solidFill>
              </a:rPr>
              <a:t>genome</a:t>
            </a:r>
            <a:r>
              <a:rPr lang="pt-BR" sz="1600" dirty="0">
                <a:solidFill>
                  <a:schemeClr val="tx1">
                    <a:lumMod val="95000"/>
                    <a:lumOff val="5000"/>
                  </a:schemeClr>
                </a:solidFill>
              </a:rPr>
              <a:t> </a:t>
            </a:r>
            <a:r>
              <a:rPr lang="pt-BR" sz="1600" dirty="0" err="1">
                <a:solidFill>
                  <a:schemeClr val="tx1">
                    <a:lumMod val="95000"/>
                    <a:lumOff val="5000"/>
                  </a:schemeClr>
                </a:solidFill>
              </a:rPr>
              <a:t>annotation</a:t>
            </a:r>
            <a:r>
              <a:rPr lang="pt-BR" sz="1600" dirty="0">
                <a:solidFill>
                  <a:schemeClr val="tx1">
                    <a:lumMod val="95000"/>
                    <a:lumOff val="5000"/>
                  </a:schemeClr>
                </a:solidFill>
              </a:rPr>
              <a:t>. </a:t>
            </a:r>
            <a:r>
              <a:rPr lang="pt-BR" sz="1600" dirty="0" err="1">
                <a:solidFill>
                  <a:schemeClr val="tx1">
                    <a:lumMod val="95000"/>
                    <a:lumOff val="5000"/>
                  </a:schemeClr>
                </a:solidFill>
              </a:rPr>
              <a:t>Nature</a:t>
            </a:r>
            <a:r>
              <a:rPr lang="pt-BR" sz="1600" dirty="0">
                <a:solidFill>
                  <a:schemeClr val="tx1">
                    <a:lumMod val="95000"/>
                    <a:lumOff val="5000"/>
                  </a:schemeClr>
                </a:solidFill>
              </a:rPr>
              <a:t> </a:t>
            </a:r>
            <a:r>
              <a:rPr lang="en-US" sz="1600" dirty="0">
                <a:solidFill>
                  <a:schemeClr val="tx1">
                    <a:lumMod val="95000"/>
                    <a:lumOff val="5000"/>
                  </a:schemeClr>
                </a:solidFill>
              </a:rPr>
              <a:t>Reviews Genetics.</a:t>
            </a:r>
          </a:p>
          <a:p>
            <a:pPr algn="l"/>
            <a:endParaRPr lang="en-US" sz="1600" dirty="0">
              <a:latin typeface="Trebuchet MS" panose="020B0603020202020204" pitchFamily="34" charset="0"/>
            </a:endParaRPr>
          </a:p>
          <a:p>
            <a:pPr algn="l"/>
            <a:endParaRPr lang="pt-BR" sz="1600" dirty="0">
              <a:solidFill>
                <a:schemeClr val="tx1">
                  <a:lumMod val="95000"/>
                  <a:lumOff val="5000"/>
                </a:schemeClr>
              </a:solidFill>
              <a:latin typeface="Calibri "/>
            </a:endParaRPr>
          </a:p>
        </p:txBody>
      </p:sp>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algn="l"/>
            <a:r>
              <a:rPr lang="pt-BR" sz="3600" dirty="0" smtClean="0">
                <a:latin typeface="Trebuchet MS" panose="020B0603020202020204" pitchFamily="34" charset="0"/>
              </a:rPr>
              <a:t>Referências</a:t>
            </a:r>
            <a:endParaRPr lang="pt-BR" sz="3600" dirty="0">
              <a:latin typeface="Trebuchet MS" panose="020B0603020202020204" pitchFamily="34" charset="0"/>
            </a:endParaRPr>
          </a:p>
        </p:txBody>
      </p:sp>
    </p:spTree>
    <p:extLst>
      <p:ext uri="{BB962C8B-B14F-4D97-AF65-F5344CB8AC3E}">
        <p14:creationId xmlns:p14="http://schemas.microsoft.com/office/powerpoint/2010/main" val="566166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algn="l"/>
            <a:r>
              <a:rPr lang="pt-BR" sz="3600" dirty="0" smtClean="0">
                <a:latin typeface="Trebuchet MS" panose="020B0603020202020204" pitchFamily="34" charset="0"/>
              </a:rPr>
              <a:t>Organização dos genes </a:t>
            </a:r>
            <a:r>
              <a:rPr lang="pt-BR" sz="3600" dirty="0">
                <a:latin typeface="Trebuchet MS" panose="020B0603020202020204" pitchFamily="34" charset="0"/>
              </a:rPr>
              <a:t>em procariotos e eucariotos</a:t>
            </a:r>
          </a:p>
        </p:txBody>
      </p:sp>
      <p:sp>
        <p:nvSpPr>
          <p:cNvPr id="9" name="Retângulo 8"/>
          <p:cNvSpPr/>
          <p:nvPr/>
        </p:nvSpPr>
        <p:spPr>
          <a:xfrm>
            <a:off x="101600" y="2426834"/>
            <a:ext cx="2926413" cy="830997"/>
          </a:xfrm>
          <a:prstGeom prst="rect">
            <a:avLst/>
          </a:prstGeom>
        </p:spPr>
        <p:txBody>
          <a:bodyPr wrap="square">
            <a:spAutoFit/>
          </a:bodyPr>
          <a:lstStyle/>
          <a:p>
            <a:pPr marL="342900" indent="-342900" algn="ctr">
              <a:buFont typeface="Wingdings" pitchFamily="2" charset="2"/>
              <a:buChar char="Ø"/>
            </a:pPr>
            <a:r>
              <a:rPr lang="pt-BR" sz="2400" b="1" dirty="0">
                <a:solidFill>
                  <a:srgbClr val="008000"/>
                </a:solidFill>
                <a:cs typeface="Arial" pitchFamily="34" charset="0"/>
              </a:rPr>
              <a:t>Gene típico de </a:t>
            </a:r>
            <a:r>
              <a:rPr lang="pt-BR" sz="2400" b="1" dirty="0" smtClean="0">
                <a:solidFill>
                  <a:srgbClr val="008000"/>
                </a:solidFill>
                <a:cs typeface="Arial" pitchFamily="34" charset="0"/>
              </a:rPr>
              <a:t>eucarioto</a:t>
            </a:r>
            <a:endParaRPr lang="pt-BR" sz="2400" b="1" dirty="0">
              <a:solidFill>
                <a:srgbClr val="008000"/>
              </a:solidFill>
              <a:cs typeface="Arial"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439" y="944381"/>
            <a:ext cx="8721682" cy="551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735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1600" y="7874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8" name="Título 7"/>
          <p:cNvSpPr>
            <a:spLocks noGrp="1"/>
          </p:cNvSpPr>
          <p:nvPr>
            <p:ph type="ctrTitle"/>
          </p:nvPr>
        </p:nvSpPr>
        <p:spPr>
          <a:xfrm>
            <a:off x="101600" y="63500"/>
            <a:ext cx="11569700" cy="665163"/>
          </a:xfrm>
        </p:spPr>
        <p:txBody>
          <a:bodyPr>
            <a:normAutofit/>
          </a:bodyPr>
          <a:lstStyle/>
          <a:p>
            <a:pPr algn="l"/>
            <a:r>
              <a:rPr lang="pt-BR" sz="3600" dirty="0" smtClean="0">
                <a:latin typeface="Trebuchet MS" panose="020B0603020202020204" pitchFamily="34" charset="0"/>
              </a:rPr>
              <a:t>Organização dos genes </a:t>
            </a:r>
            <a:r>
              <a:rPr lang="pt-BR" sz="3600" dirty="0">
                <a:latin typeface="Trebuchet MS" panose="020B0603020202020204" pitchFamily="34" charset="0"/>
              </a:rPr>
              <a:t>em procariotos e eucariotos</a:t>
            </a:r>
          </a:p>
        </p:txBody>
      </p:sp>
      <p:sp>
        <p:nvSpPr>
          <p:cNvPr id="9" name="Retângulo 8"/>
          <p:cNvSpPr/>
          <p:nvPr/>
        </p:nvSpPr>
        <p:spPr>
          <a:xfrm>
            <a:off x="101601" y="2426834"/>
            <a:ext cx="2131933" cy="1200329"/>
          </a:xfrm>
          <a:prstGeom prst="rect">
            <a:avLst/>
          </a:prstGeom>
        </p:spPr>
        <p:txBody>
          <a:bodyPr wrap="square">
            <a:spAutoFit/>
          </a:bodyPr>
          <a:lstStyle/>
          <a:p>
            <a:pPr marL="342900" indent="-342900" algn="ctr">
              <a:buFont typeface="Wingdings" pitchFamily="2" charset="2"/>
              <a:buChar char="Ø"/>
            </a:pPr>
            <a:r>
              <a:rPr lang="pt-BR" sz="2400" b="1" i="1" dirty="0" err="1">
                <a:solidFill>
                  <a:srgbClr val="008000"/>
                </a:solidFill>
                <a:cs typeface="Arial" pitchFamily="34" charset="0"/>
              </a:rPr>
              <a:t>Splicing</a:t>
            </a:r>
            <a:r>
              <a:rPr lang="pt-BR" sz="2400" b="1" dirty="0">
                <a:solidFill>
                  <a:srgbClr val="008000"/>
                </a:solidFill>
                <a:cs typeface="Arial" pitchFamily="34" charset="0"/>
              </a:rPr>
              <a:t> alternativo </a:t>
            </a:r>
            <a:r>
              <a:rPr lang="pt-BR" sz="2400" b="1" dirty="0" smtClean="0">
                <a:solidFill>
                  <a:srgbClr val="008000"/>
                </a:solidFill>
                <a:cs typeface="Arial" pitchFamily="34" charset="0"/>
              </a:rPr>
              <a:t>do </a:t>
            </a:r>
            <a:r>
              <a:rPr lang="pt-BR" sz="2400" b="1" dirty="0" err="1" smtClean="0">
                <a:solidFill>
                  <a:srgbClr val="008000"/>
                </a:solidFill>
                <a:cs typeface="Arial" pitchFamily="34" charset="0"/>
              </a:rPr>
              <a:t>mRNA</a:t>
            </a:r>
            <a:endParaRPr lang="pt-BR" sz="2400" b="1" dirty="0">
              <a:solidFill>
                <a:srgbClr val="008000"/>
              </a:solidFill>
              <a:cs typeface="Arial"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3456" y="979779"/>
            <a:ext cx="9567265" cy="547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911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040607"/>
            <a:ext cx="9144000" cy="2387600"/>
          </a:xfrm>
        </p:spPr>
        <p:txBody>
          <a:bodyPr>
            <a:normAutofit/>
          </a:bodyPr>
          <a:lstStyle/>
          <a:p>
            <a:r>
              <a:rPr lang="pt-BR" sz="3600" dirty="0">
                <a:solidFill>
                  <a:srgbClr val="90C226">
                    <a:lumMod val="50000"/>
                  </a:srgbClr>
                </a:solidFill>
                <a:latin typeface="Trebuchet MS" panose="020B0603020202020204"/>
              </a:rPr>
              <a:t>Uma boa </a:t>
            </a:r>
            <a:r>
              <a:rPr lang="pt-BR" sz="3600" dirty="0" smtClean="0">
                <a:solidFill>
                  <a:srgbClr val="90C226">
                    <a:lumMod val="50000"/>
                  </a:srgbClr>
                </a:solidFill>
                <a:latin typeface="Trebuchet MS" panose="020B0603020202020204"/>
              </a:rPr>
              <a:t>anotação dependerá </a:t>
            </a:r>
            <a:r>
              <a:rPr lang="pt-BR" sz="3600" dirty="0">
                <a:solidFill>
                  <a:srgbClr val="90C226">
                    <a:lumMod val="50000"/>
                  </a:srgbClr>
                </a:solidFill>
                <a:latin typeface="Trebuchet MS" panose="020B0603020202020204"/>
              </a:rPr>
              <a:t>de uma boa montagem!</a:t>
            </a:r>
          </a:p>
        </p:txBody>
      </p:sp>
      <p:grpSp>
        <p:nvGrpSpPr>
          <p:cNvPr id="11" name="Grupo 10"/>
          <p:cNvGrpSpPr/>
          <p:nvPr/>
        </p:nvGrpSpPr>
        <p:grpSpPr>
          <a:xfrm>
            <a:off x="3568700" y="36195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55793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040607"/>
            <a:ext cx="9144000" cy="2387600"/>
          </a:xfrm>
        </p:spPr>
        <p:txBody>
          <a:bodyPr>
            <a:normAutofit/>
          </a:bodyPr>
          <a:lstStyle/>
          <a:p>
            <a:r>
              <a:rPr lang="pt-BR" sz="7200" dirty="0" smtClean="0">
                <a:solidFill>
                  <a:srgbClr val="90C226">
                    <a:lumMod val="50000"/>
                  </a:srgbClr>
                </a:solidFill>
                <a:latin typeface="Trebuchet MS" panose="020B0603020202020204"/>
              </a:rPr>
              <a:t>Anotação de </a:t>
            </a:r>
            <a:r>
              <a:rPr lang="pt-BR" sz="7200" dirty="0">
                <a:solidFill>
                  <a:srgbClr val="90C226">
                    <a:lumMod val="50000"/>
                  </a:srgbClr>
                </a:solidFill>
                <a:latin typeface="Trebuchet MS" panose="020B0603020202020204"/>
              </a:rPr>
              <a:t>genomas</a:t>
            </a:r>
            <a:endParaRPr lang="pt-BR" dirty="0">
              <a:solidFill>
                <a:srgbClr val="008000"/>
              </a:solidFill>
            </a:endParaRPr>
          </a:p>
        </p:txBody>
      </p:sp>
      <p:grpSp>
        <p:nvGrpSpPr>
          <p:cNvPr id="11" name="Grupo 10"/>
          <p:cNvGrpSpPr/>
          <p:nvPr/>
        </p:nvGrpSpPr>
        <p:grpSpPr>
          <a:xfrm>
            <a:off x="3568700" y="3619500"/>
            <a:ext cx="5054600" cy="0"/>
            <a:chOff x="3568700" y="3619500"/>
            <a:chExt cx="5054600" cy="0"/>
          </a:xfrm>
        </p:grpSpPr>
        <p:cxnSp>
          <p:nvCxnSpPr>
            <p:cNvPr id="5" name="Conector reto 4"/>
            <p:cNvCxnSpPr/>
            <p:nvPr/>
          </p:nvCxnSpPr>
          <p:spPr>
            <a:xfrm>
              <a:off x="3568700" y="3619500"/>
              <a:ext cx="1574800" cy="0"/>
            </a:xfrm>
            <a:prstGeom prst="line">
              <a:avLst/>
            </a:prstGeom>
            <a:ln w="76200">
              <a:solidFill>
                <a:schemeClr val="accent6">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308600" y="3619500"/>
              <a:ext cx="1574800" cy="0"/>
            </a:xfrm>
            <a:prstGeom prst="line">
              <a:avLst/>
            </a:prstGeom>
            <a:ln w="76200">
              <a:solidFill>
                <a:schemeClr val="accent2">
                  <a:lumMod val="75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7048500" y="3619500"/>
              <a:ext cx="1574800" cy="0"/>
            </a:xfrm>
            <a:prstGeom prst="line">
              <a:avLst/>
            </a:prstGeom>
            <a:ln w="76200">
              <a:solidFill>
                <a:schemeClr val="accent4">
                  <a:lumMod val="60000"/>
                  <a:lumOff val="40000"/>
                </a:schemeClr>
              </a:solidFill>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42203" y="6464300"/>
            <a:ext cx="12234203" cy="393700"/>
          </a:xfrm>
          <a:prstGeom prst="rect">
            <a:avLst/>
          </a:prstGeom>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77805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008000"/>
            </a:gs>
            <a:gs pos="49000">
              <a:schemeClr val="accent6">
                <a:satMod val="110000"/>
                <a:lumMod val="100000"/>
                <a:shade val="100000"/>
              </a:schemeClr>
            </a:gs>
            <a:gs pos="100000">
              <a:schemeClr val="accent6">
                <a:lumMod val="99000"/>
                <a:satMod val="120000"/>
                <a:shade val="78000"/>
              </a:schemeClr>
            </a:gs>
          </a:gsLst>
          <a:path path="circle">
            <a:fillToRect l="100000" t="100000"/>
          </a:path>
          <a:tileRect r="-100000" b="-100000"/>
        </a:gradFill>
      </a:spPr>
      <a:bodyPr rtlCol="0" anchor="ctr"/>
      <a:lstStyle>
        <a:defPPr algn="ctr">
          <a:defRPr/>
        </a:defPPr>
      </a:lstStyle>
      <a:style>
        <a:lnRef idx="0">
          <a:schemeClr val="accent6"/>
        </a:lnRef>
        <a:fillRef idx="3">
          <a:schemeClr val="accent6"/>
        </a:fillRef>
        <a:effectRef idx="3">
          <a:schemeClr val="accent6"/>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TotalTime>
  <Words>4055</Words>
  <Application>Microsoft Office PowerPoint</Application>
  <PresentationFormat>Personalizar</PresentationFormat>
  <Paragraphs>380</Paragraphs>
  <Slides>53</Slides>
  <Notes>21</Notes>
  <HiddenSlides>0</HiddenSlides>
  <MMClips>0</MMClips>
  <ScaleCrop>false</ScaleCrop>
  <HeadingPairs>
    <vt:vector size="4" baseType="variant">
      <vt:variant>
        <vt:lpstr>Tema</vt:lpstr>
      </vt:variant>
      <vt:variant>
        <vt:i4>1</vt:i4>
      </vt:variant>
      <vt:variant>
        <vt:lpstr>Títulos de slides</vt:lpstr>
      </vt:variant>
      <vt:variant>
        <vt:i4>53</vt:i4>
      </vt:variant>
    </vt:vector>
  </HeadingPairs>
  <TitlesOfParts>
    <vt:vector size="54" baseType="lpstr">
      <vt:lpstr>Tema do Office</vt:lpstr>
      <vt:lpstr>Anotação estrutural e funcional de genomas</vt:lpstr>
      <vt:lpstr>Anotação de genoma</vt:lpstr>
      <vt:lpstr>Anotação de genoma</vt:lpstr>
      <vt:lpstr>Organização do genoma em procariotos e eucariotos</vt:lpstr>
      <vt:lpstr>Organização dos genes em procariotos e eucariotos</vt:lpstr>
      <vt:lpstr>Organização dos genes em procariotos e eucariotos</vt:lpstr>
      <vt:lpstr>Organização dos genes em procariotos e eucariotos</vt:lpstr>
      <vt:lpstr>Uma boa anotação dependerá de uma boa montagem!</vt:lpstr>
      <vt:lpstr>Anotação de genomas</vt:lpstr>
      <vt:lpstr>Anotação de genomas</vt:lpstr>
      <vt:lpstr>Anotação estrutural  de genomas</vt:lpstr>
      <vt:lpstr>Anotação estrutural de genomas</vt:lpstr>
      <vt:lpstr>Anotação estrutural de genomas</vt:lpstr>
      <vt:lpstr>Anotação estrutural de genomas</vt:lpstr>
      <vt:lpstr>Anotação estrutural de genomas</vt:lpstr>
      <vt:lpstr>Anotação estrutural de genomas</vt:lpstr>
      <vt:lpstr>Anotação estrutural de genomas</vt:lpstr>
      <vt:lpstr>Anotação estrutural de genomas</vt:lpstr>
      <vt:lpstr>Anotação estrutural de genomas</vt:lpstr>
      <vt:lpstr>Anotação estrutural de genomas</vt:lpstr>
      <vt:lpstr>Anotação estrutural de genomas</vt:lpstr>
      <vt:lpstr>Anotação estrutural de genomas</vt:lpstr>
      <vt:lpstr>Anotação funcional  de genomas</vt:lpstr>
      <vt:lpstr>Anotação funcional de genomas</vt:lpstr>
      <vt:lpstr>Anotação funcional de genomas</vt:lpstr>
      <vt:lpstr>O que é anotação funcional de genomas?</vt:lpstr>
      <vt:lpstr>O que é anotação funcional de genomas?</vt:lpstr>
      <vt:lpstr>Identificação do produto de cada gene </vt:lpstr>
      <vt:lpstr>Identificação do produto de cada gene </vt:lpstr>
      <vt:lpstr>Predição da função de cada gene</vt:lpstr>
      <vt:lpstr>Predição da função de cada gene</vt:lpstr>
      <vt:lpstr>Predição da função de cada gene</vt:lpstr>
      <vt:lpstr>Predição da função de cada gene</vt:lpstr>
      <vt:lpstr>Predição da função de cada gene</vt:lpstr>
      <vt:lpstr>Predição da função de cada gene</vt:lpstr>
      <vt:lpstr>Predição da função de cada gene</vt:lpstr>
      <vt:lpstr>Identificação de genes que pertencem a grupos ortólogos conhecidos</vt:lpstr>
      <vt:lpstr>Predição de processos biológicos, redes gênica e rotas metabólicas presentes no organismo.</vt:lpstr>
      <vt:lpstr>Predição de processos biológicos, redes gênica e rotas metabólicas presentes no organismo.</vt:lpstr>
      <vt:lpstr>Predição de processos biológicos, redes gênica e rotas metabólicas presentes no organismo.</vt:lpstr>
      <vt:lpstr>Websites</vt:lpstr>
      <vt:lpstr>Anotações de genomas usando dados de RNA-Seq</vt:lpstr>
      <vt:lpstr>Como são realizada as anotações utilizando RNA-Seq?</vt:lpstr>
      <vt:lpstr>Como são realizada as anotações utilizando RNA-Seq?</vt:lpstr>
      <vt:lpstr>Equipamentos para RNA-Seq</vt:lpstr>
      <vt:lpstr>O que fazer com os resultados do RNA-Seq?</vt:lpstr>
      <vt:lpstr>Aplicabilidade para RNA-Seq NGS</vt:lpstr>
      <vt:lpstr>Vantagens x Desvantagens do RNA-Seq NGS</vt:lpstr>
      <vt:lpstr>Tipos de Anotação</vt:lpstr>
      <vt:lpstr>Qualidade da anotação</vt:lpstr>
      <vt:lpstr>Publicando e compartilhando anotações</vt:lpstr>
      <vt:lpstr>Publicando e compartilhando anotações</vt:lpstr>
      <vt:lpstr>Referências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Anotação estrutural e funcional de genomas</dc:title>
  <dc:creator>Verusca Semmler Rossi</dc:creator>
  <cp:lastModifiedBy>Usuareio</cp:lastModifiedBy>
  <cp:revision>156</cp:revision>
  <dcterms:created xsi:type="dcterms:W3CDTF">2019-10-07T21:41:10Z</dcterms:created>
  <dcterms:modified xsi:type="dcterms:W3CDTF">2019-10-09T21:39:53Z</dcterms:modified>
</cp:coreProperties>
</file>