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81" r:id="rId5"/>
    <p:sldId id="267" r:id="rId6"/>
    <p:sldId id="272" r:id="rId7"/>
    <p:sldId id="283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6/4/18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nciadaestrategia.com.br/teoriadosjogos/capitulo.asp?cap=m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The </a:t>
            </a:r>
            <a:r>
              <a:rPr lang="pt-BR" dirty="0" err="1"/>
              <a:t>Tragedy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Commons</a:t>
            </a:r>
            <a:br>
              <a:rPr lang="pt-BR" dirty="0"/>
            </a:br>
            <a:r>
              <a:rPr lang="pt-BR" sz="3600" dirty="0"/>
              <a:t>Garrett </a:t>
            </a:r>
            <a:r>
              <a:rPr lang="pt-BR" sz="3600" dirty="0" err="1"/>
              <a:t>Hardin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 papel da coerção</a:t>
            </a:r>
          </a:p>
          <a:p>
            <a:pPr marL="457200" lvl="1" indent="0">
              <a:buNone/>
            </a:pPr>
            <a:r>
              <a:rPr lang="pt-BR" dirty="0"/>
              <a:t>	“The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kind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coercion</a:t>
            </a:r>
            <a:r>
              <a:rPr lang="pt-BR" dirty="0"/>
              <a:t> I </a:t>
            </a:r>
            <a:r>
              <a:rPr lang="pt-BR" dirty="0" err="1"/>
              <a:t>recommend</a:t>
            </a:r>
            <a:r>
              <a:rPr lang="pt-BR" dirty="0"/>
              <a:t> is mutual </a:t>
            </a:r>
            <a:r>
              <a:rPr lang="pt-BR" dirty="0" err="1"/>
              <a:t>coercion</a:t>
            </a:r>
            <a:r>
              <a:rPr lang="pt-BR" dirty="0"/>
              <a:t>, </a:t>
            </a:r>
            <a:r>
              <a:rPr lang="pt-BR" dirty="0" err="1"/>
              <a:t>mutually</a:t>
            </a:r>
            <a:r>
              <a:rPr lang="pt-BR" dirty="0"/>
              <a:t> </a:t>
            </a:r>
            <a:r>
              <a:rPr lang="pt-BR" dirty="0" err="1"/>
              <a:t>agreed</a:t>
            </a:r>
            <a:r>
              <a:rPr lang="pt-BR" dirty="0"/>
              <a:t> </a:t>
            </a:r>
            <a:r>
              <a:rPr lang="pt-BR" dirty="0" err="1"/>
              <a:t>upon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majority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 </a:t>
            </a:r>
            <a:r>
              <a:rPr lang="pt-BR" dirty="0" err="1"/>
              <a:t>affected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3096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err="1"/>
              <a:t>Mancur</a:t>
            </a:r>
            <a:r>
              <a:rPr lang="pt-BR" dirty="0"/>
              <a:t> </a:t>
            </a:r>
            <a:r>
              <a:rPr lang="pt-BR" dirty="0" err="1"/>
              <a:t>Olson</a:t>
            </a:r>
            <a:endParaRPr lang="pt-BR" dirty="0"/>
          </a:p>
          <a:p>
            <a:pPr lvl="1"/>
            <a:r>
              <a:rPr lang="pt-BR" i="1" dirty="0"/>
              <a:t>The </a:t>
            </a:r>
            <a:r>
              <a:rPr lang="pt-BR" i="1" dirty="0" err="1"/>
              <a:t>Logic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Collective</a:t>
            </a:r>
            <a:r>
              <a:rPr lang="pt-BR" i="1" dirty="0"/>
              <a:t> </a:t>
            </a:r>
            <a:r>
              <a:rPr lang="pt-BR" i="1" dirty="0" err="1"/>
              <a:t>Action</a:t>
            </a:r>
            <a:endParaRPr lang="pt-BR" dirty="0"/>
          </a:p>
          <a:p>
            <a:r>
              <a:rPr lang="pt-BR" dirty="0"/>
              <a:t>Garrett </a:t>
            </a:r>
            <a:r>
              <a:rPr lang="pt-BR" dirty="0" err="1"/>
              <a:t>Hardin</a:t>
            </a:r>
            <a:endParaRPr lang="pt-BR" dirty="0"/>
          </a:p>
          <a:p>
            <a:pPr lvl="1"/>
            <a:r>
              <a:rPr lang="pt-BR" i="1" dirty="0"/>
              <a:t>The </a:t>
            </a:r>
            <a:r>
              <a:rPr lang="pt-BR" i="1" dirty="0" err="1"/>
              <a:t>Tragedy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Commons</a:t>
            </a:r>
            <a:endParaRPr lang="pt-BR" dirty="0"/>
          </a:p>
          <a:p>
            <a:r>
              <a:rPr lang="pt-BR" dirty="0"/>
              <a:t>Atividade</a:t>
            </a:r>
          </a:p>
          <a:p>
            <a:pPr lvl="1"/>
            <a:r>
              <a:rPr lang="pt-BR" i="1" dirty="0" err="1"/>
              <a:t>Counter-Democracy</a:t>
            </a:r>
            <a:endParaRPr lang="pt-BR" dirty="0"/>
          </a:p>
          <a:p>
            <a:pPr lvl="2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Logic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Collective</a:t>
            </a:r>
            <a:r>
              <a:rPr lang="pt-BR" sz="4000" dirty="0"/>
              <a:t> </a:t>
            </a:r>
            <a:r>
              <a:rPr lang="pt-BR" sz="4000" dirty="0" err="1"/>
              <a:t>Action</a:t>
            </a:r>
            <a:br>
              <a:rPr lang="pt-BR" sz="3200" dirty="0"/>
            </a:br>
            <a:r>
              <a:rPr lang="pt-BR" sz="3200" dirty="0" err="1"/>
              <a:t>Mancur</a:t>
            </a:r>
            <a:r>
              <a:rPr lang="pt-BR" sz="3200" dirty="0"/>
              <a:t> </a:t>
            </a:r>
            <a:r>
              <a:rPr lang="pt-BR" sz="3200" dirty="0" err="1"/>
              <a:t>Olson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2800" dirty="0"/>
              <a:t>Tamanho e comportamento dos grupos</a:t>
            </a:r>
          </a:p>
          <a:p>
            <a:r>
              <a:rPr lang="pt-BR" sz="2800" dirty="0"/>
              <a:t>Organizações buscam interesses comuns</a:t>
            </a:r>
          </a:p>
          <a:p>
            <a:r>
              <a:rPr lang="pt-BR" sz="2800" dirty="0"/>
              <a:t>Exemplos de organizações:</a:t>
            </a:r>
          </a:p>
          <a:p>
            <a:pPr lvl="1"/>
            <a:r>
              <a:rPr lang="pt-BR" sz="2400" dirty="0"/>
              <a:t>O mercado, o estado</a:t>
            </a:r>
          </a:p>
          <a:p>
            <a:r>
              <a:rPr lang="pt-BR" sz="2800" dirty="0"/>
              <a:t>A teoria tradicional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Bens Públicos e Ação Coletiva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i="1" dirty="0"/>
          </a:p>
          <a:p>
            <a:pPr lvl="1"/>
            <a:r>
              <a:rPr lang="pt-BR" dirty="0"/>
              <a:t>Definição de bens públicos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Impossibilidade de exclusão 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Consumo </a:t>
            </a:r>
            <a:r>
              <a:rPr lang="pt-BR" dirty="0" err="1"/>
              <a:t>não-rival</a:t>
            </a:r>
            <a:endParaRPr lang="pt-BR" dirty="0"/>
          </a:p>
          <a:p>
            <a:pPr lvl="1"/>
            <a:r>
              <a:rPr lang="pt-BR" dirty="0"/>
              <a:t>O “carona” e o dilema do prisioneiro</a:t>
            </a:r>
          </a:p>
          <a:p>
            <a:pPr lvl="1"/>
            <a:r>
              <a:rPr lang="pt-BR" dirty="0"/>
              <a:t>O dilema da ação coletiva enquanto falha do mercado</a:t>
            </a:r>
          </a:p>
        </p:txBody>
      </p:sp>
    </p:spTree>
    <p:extLst>
      <p:ext uri="{BB962C8B-B14F-4D97-AF65-F5344CB8AC3E}">
        <p14:creationId xmlns:p14="http://schemas.microsoft.com/office/powerpoint/2010/main" val="3847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The </a:t>
            </a:r>
            <a:r>
              <a:rPr lang="pt-BR" dirty="0" err="1"/>
              <a:t>Logic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Collective</a:t>
            </a:r>
            <a:r>
              <a:rPr lang="pt-BR" dirty="0"/>
              <a:t> </a:t>
            </a:r>
            <a:r>
              <a:rPr lang="pt-BR" dirty="0" err="1"/>
              <a:t>Action</a:t>
            </a:r>
            <a:br>
              <a:rPr lang="pt-BR" sz="3600" dirty="0"/>
            </a:br>
            <a:r>
              <a:rPr lang="pt-BR" sz="3600" dirty="0" err="1"/>
              <a:t>Mancur</a:t>
            </a:r>
            <a:r>
              <a:rPr lang="pt-BR" sz="3600" dirty="0"/>
              <a:t> </a:t>
            </a:r>
            <a:r>
              <a:rPr lang="pt-BR" sz="3600" dirty="0" err="1"/>
              <a:t>Olson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Tendência de grupos numerosos a produzir quantidades subótimas do bem público</a:t>
            </a:r>
          </a:p>
          <a:p>
            <a:r>
              <a:rPr lang="pt-BR" dirty="0"/>
              <a:t>Grupos excludentes e inclusivos</a:t>
            </a:r>
          </a:p>
          <a:p>
            <a:pPr lvl="1"/>
            <a:r>
              <a:rPr lang="pt-BR" dirty="0"/>
              <a:t>Natureza do objetivo do grupo</a:t>
            </a:r>
          </a:p>
          <a:p>
            <a:pPr lvl="1"/>
            <a:r>
              <a:rPr lang="pt-BR" dirty="0"/>
              <a:t>“Market v. </a:t>
            </a:r>
            <a:r>
              <a:rPr lang="pt-BR" dirty="0" err="1"/>
              <a:t>nonmarket</a:t>
            </a:r>
            <a:r>
              <a:rPr lang="pt-BR" dirty="0"/>
              <a:t> </a:t>
            </a:r>
            <a:r>
              <a:rPr lang="pt-BR" dirty="0" err="1"/>
              <a:t>situations</a:t>
            </a:r>
            <a:r>
              <a:rPr lang="pt-BR" dirty="0"/>
              <a:t>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/>
              <a:t>Bens públicos excludentes e inclusivos</a:t>
            </a:r>
          </a:p>
          <a:p>
            <a:r>
              <a:rPr lang="pt-BR" dirty="0"/>
              <a:t>Tamanho do grupo e reputação</a:t>
            </a:r>
          </a:p>
          <a:p>
            <a:pPr lvl="2"/>
            <a:r>
              <a:rPr lang="pt-BR" dirty="0"/>
              <a:t>Custos organizacionais</a:t>
            </a:r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Grupos e  Bens Públicos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Grupos privilegiados</a:t>
            </a:r>
          </a:p>
          <a:p>
            <a:r>
              <a:rPr lang="pt-BR" dirty="0"/>
              <a:t>Grupos intermediários</a:t>
            </a:r>
          </a:p>
          <a:p>
            <a:pPr lvl="1"/>
            <a:r>
              <a:rPr lang="pt-BR" dirty="0"/>
              <a:t>A ação coletiva pode ou não ocorrer, ela depende de coordenação e organização</a:t>
            </a:r>
          </a:p>
          <a:p>
            <a:r>
              <a:rPr lang="pt-BR" dirty="0"/>
              <a:t>Grupos latentes</a:t>
            </a:r>
          </a:p>
          <a:p>
            <a:pPr lvl="1"/>
            <a:r>
              <a:rPr lang="pt-BR" sz="2400" dirty="0"/>
              <a:t>Papel dos incentivos seletivos</a:t>
            </a:r>
          </a:p>
          <a:p>
            <a:pPr lvl="1"/>
            <a:r>
              <a:rPr lang="pt-BR" sz="2400" dirty="0"/>
              <a:t>Incentivos positivos ou negativos, i.e. mecanismo de indução ou coerção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4267-5296-124B-9DF8-6A4B6342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O Dilema do Prisioneiro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E5D08-6D69-D94D-8A04-B81CBF348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>
                <a:hlinkClick r:id="rId2"/>
              </a:rPr>
              <a:t>http://www.cienciadaestrategia.com.br/teoriadosjogos/capitulo.asp?cap=m6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236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The </a:t>
            </a:r>
            <a:r>
              <a:rPr lang="pt-BR" sz="4000" dirty="0" err="1"/>
              <a:t>Tragedy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the</a:t>
            </a:r>
            <a:r>
              <a:rPr lang="pt-BR" sz="4000" dirty="0"/>
              <a:t> </a:t>
            </a:r>
            <a:r>
              <a:rPr lang="pt-BR" sz="4000" dirty="0" err="1"/>
              <a:t>Commons</a:t>
            </a:r>
            <a:br>
              <a:rPr lang="pt-BR" sz="4000" dirty="0"/>
            </a:br>
            <a:r>
              <a:rPr lang="pt-BR" sz="3200" dirty="0"/>
              <a:t>Garrett </a:t>
            </a:r>
            <a:r>
              <a:rPr lang="pt-BR" sz="3200" dirty="0" err="1"/>
              <a:t>Hardin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O crescimento populacional como um problema “sem solução técnica”</a:t>
            </a:r>
          </a:p>
          <a:p>
            <a:r>
              <a:rPr lang="pt-BR" dirty="0" err="1"/>
              <a:t>Consequência</a:t>
            </a:r>
            <a:r>
              <a:rPr lang="pt-BR" dirty="0"/>
              <a:t> da liberdade em um “</a:t>
            </a:r>
            <a:r>
              <a:rPr lang="pt-BR" dirty="0" err="1"/>
              <a:t>commons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O exemplo do pastor </a:t>
            </a:r>
          </a:p>
          <a:p>
            <a:pPr lvl="2"/>
            <a:r>
              <a:rPr lang="pt-BR" dirty="0"/>
              <a:t>Utilidade positiva de incluir mais um animal</a:t>
            </a:r>
          </a:p>
          <a:p>
            <a:pPr lvl="2"/>
            <a:r>
              <a:rPr lang="pt-BR" dirty="0"/>
              <a:t>Utilidade negativa da inclusão sobre o “</a:t>
            </a:r>
            <a:r>
              <a:rPr lang="pt-BR" dirty="0" err="1"/>
              <a:t>commons</a:t>
            </a:r>
            <a:r>
              <a:rPr lang="pt-BR" dirty="0"/>
              <a:t>”</a:t>
            </a:r>
          </a:p>
          <a:p>
            <a:pPr lvl="2"/>
            <a:r>
              <a:rPr lang="pt-BR" dirty="0"/>
              <a:t>“</a:t>
            </a:r>
            <a:r>
              <a:rPr lang="pt-BR" dirty="0" err="1"/>
              <a:t>Freedom</a:t>
            </a:r>
            <a:r>
              <a:rPr lang="pt-BR" dirty="0"/>
              <a:t> in a </a:t>
            </a:r>
            <a:r>
              <a:rPr lang="pt-BR" dirty="0" err="1"/>
              <a:t>commons</a:t>
            </a:r>
            <a:r>
              <a:rPr lang="pt-BR" dirty="0"/>
              <a:t> </a:t>
            </a:r>
            <a:r>
              <a:rPr lang="pt-BR" dirty="0" err="1"/>
              <a:t>brings</a:t>
            </a:r>
            <a:r>
              <a:rPr lang="pt-BR" dirty="0"/>
              <a:t> </a:t>
            </a:r>
            <a:r>
              <a:rPr lang="pt-BR" dirty="0" err="1"/>
              <a:t>ruin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all</a:t>
            </a:r>
            <a:r>
              <a:rPr lang="pt-B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90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The </a:t>
            </a:r>
            <a:r>
              <a:rPr lang="pt-BR" dirty="0" err="1"/>
              <a:t>Tragedy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Commons</a:t>
            </a:r>
            <a:br>
              <a:rPr lang="pt-BR" dirty="0"/>
            </a:br>
            <a:r>
              <a:rPr lang="pt-BR" sz="3600" dirty="0"/>
              <a:t>Garrett </a:t>
            </a:r>
            <a:r>
              <a:rPr lang="pt-BR" sz="3600" dirty="0" err="1"/>
              <a:t>Hardin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Exemplos da tragédia: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Liberdade dos oceanos e a extinção de espécies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Parques nacionais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/>
              <a:t>Poluição</a:t>
            </a:r>
          </a:p>
          <a:p>
            <a:pPr marL="1371600" lvl="2" indent="-514350">
              <a:buFont typeface="+mj-lt"/>
              <a:buAutoNum type="alphaLcParenR"/>
            </a:pPr>
            <a:r>
              <a:rPr lang="pt-BR" dirty="0"/>
              <a:t>O crescimento populacional e a poluição</a:t>
            </a:r>
          </a:p>
          <a:p>
            <a:pPr marL="1371600" lvl="2" indent="-514350">
              <a:buFont typeface="+mj-lt"/>
              <a:buAutoNum type="alphaLcParenR"/>
            </a:pPr>
            <a:r>
              <a:rPr lang="pt-BR" dirty="0"/>
              <a:t>Os limites do regime de propriedade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pt-BR" dirty="0"/>
              <a:t>O papel da moralidade, porém sensível ao contexto, e os limites da culpa</a:t>
            </a:r>
          </a:p>
        </p:txBody>
      </p:sp>
    </p:spTree>
    <p:extLst>
      <p:ext uri="{BB962C8B-B14F-4D97-AF65-F5344CB8AC3E}">
        <p14:creationId xmlns:p14="http://schemas.microsoft.com/office/powerpoint/2010/main" val="192752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12414</TotalTime>
  <Words>303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Introdução à Ciência Política</vt:lpstr>
      <vt:lpstr>Roteiro</vt:lpstr>
      <vt:lpstr>The Logic of Collective Action Mancur Olson</vt:lpstr>
      <vt:lpstr>Bens Públicos e Ação Coletiva</vt:lpstr>
      <vt:lpstr>The Logic of Collective Action Mancur Olson</vt:lpstr>
      <vt:lpstr>Grupos e  Bens Públicos</vt:lpstr>
      <vt:lpstr>O Dilema do Prisioneiro</vt:lpstr>
      <vt:lpstr>The Tragedy of the Commons Garrett Hardin</vt:lpstr>
      <vt:lpstr>The Tragedy of the Commons Garrett Hardin</vt:lpstr>
      <vt:lpstr>The Tragedy of the Commons Garrett Hardin</vt:lpstr>
    </vt:vector>
  </TitlesOfParts>
  <Company>University of Sao Paulo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171</cp:revision>
  <dcterms:created xsi:type="dcterms:W3CDTF">2012-08-17T19:15:05Z</dcterms:created>
  <dcterms:modified xsi:type="dcterms:W3CDTF">2018-06-05T13:14:20Z</dcterms:modified>
</cp:coreProperties>
</file>