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82" r:id="rId2"/>
    <p:sldId id="280" r:id="rId3"/>
    <p:sldId id="281" r:id="rId4"/>
    <p:sldId id="256" r:id="rId5"/>
    <p:sldId id="257" r:id="rId6"/>
    <p:sldId id="278" r:id="rId7"/>
    <p:sldId id="258" r:id="rId8"/>
    <p:sldId id="260" r:id="rId9"/>
    <p:sldId id="279" r:id="rId10"/>
    <p:sldId id="259" r:id="rId11"/>
    <p:sldId id="283" r:id="rId12"/>
    <p:sldId id="285" r:id="rId13"/>
    <p:sldId id="261" r:id="rId14"/>
    <p:sldId id="262" r:id="rId15"/>
    <p:sldId id="263" r:id="rId16"/>
    <p:sldId id="286" r:id="rId17"/>
    <p:sldId id="264" r:id="rId18"/>
    <p:sldId id="265" r:id="rId19"/>
    <p:sldId id="266" r:id="rId20"/>
    <p:sldId id="267" r:id="rId21"/>
    <p:sldId id="268" r:id="rId22"/>
    <p:sldId id="269" r:id="rId23"/>
    <p:sldId id="287" r:id="rId24"/>
    <p:sldId id="270" r:id="rId25"/>
    <p:sldId id="271" r:id="rId26"/>
    <p:sldId id="272" r:id="rId27"/>
    <p:sldId id="273" r:id="rId28"/>
    <p:sldId id="274" r:id="rId29"/>
    <p:sldId id="275" r:id="rId30"/>
    <p:sldId id="288" r:id="rId31"/>
    <p:sldId id="276" r:id="rId32"/>
    <p:sldId id="289" r:id="rId33"/>
    <p:sldId id="290" r:id="rId34"/>
    <p:sldId id="291" r:id="rId35"/>
    <p:sldId id="292" r:id="rId36"/>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EC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654"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iagrams/_rels/data2.xml.rels><?xml version="1.0" encoding="UTF-8" standalone="yes"?>
<Relationships xmlns="http://schemas.openxmlformats.org/package/2006/relationships"><Relationship Id="rId1" Type="http://schemas.openxmlformats.org/officeDocument/2006/relationships/image" Target="../media/image2.png"/></Relationships>
</file>

<file path=ppt/diagrams/_rels/drawing2.xml.rels><?xml version="1.0" encoding="UTF-8" standalone="yes"?>
<Relationships xmlns="http://schemas.openxmlformats.org/package/2006/relationships"><Relationship Id="rId1" Type="http://schemas.openxmlformats.org/officeDocument/2006/relationships/image" Target="../media/image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8F6B97-F805-44C0-8A24-DF715C6F625A}" type="doc">
      <dgm:prSet loTypeId="urn:microsoft.com/office/officeart/2005/8/layout/StepDownProcess" loCatId="process" qsTypeId="urn:microsoft.com/office/officeart/2005/8/quickstyle/simple1" qsCatId="simple" csTypeId="urn:microsoft.com/office/officeart/2005/8/colors/accent1_2" csCatId="accent1" phldr="1"/>
      <dgm:spPr/>
    </dgm:pt>
    <dgm:pt modelId="{321E5E6D-F327-4450-BC59-A206BC3667B4}">
      <dgm:prSet phldrT="[Texto]"/>
      <dgm:spPr/>
      <dgm:t>
        <a:bodyPr/>
        <a:lstStyle/>
        <a:p>
          <a:r>
            <a:rPr lang="pt-BR" dirty="0" smtClean="0"/>
            <a:t>CONTROLE DE QUANTIDADES (RELAÇÃO BIUNÍVOCA)</a:t>
          </a:r>
          <a:endParaRPr lang="pt-BR" dirty="0"/>
        </a:p>
      </dgm:t>
    </dgm:pt>
    <dgm:pt modelId="{AE5DDC91-B3E4-4679-AE7A-D1AE210C8F3B}" type="parTrans" cxnId="{87F24C9E-0E21-4FFE-B269-B0B84043607D}">
      <dgm:prSet/>
      <dgm:spPr/>
      <dgm:t>
        <a:bodyPr/>
        <a:lstStyle/>
        <a:p>
          <a:endParaRPr lang="pt-BR"/>
        </a:p>
      </dgm:t>
    </dgm:pt>
    <dgm:pt modelId="{A9E81FAD-30EC-447B-BD0E-77BF091B0A9E}" type="sibTrans" cxnId="{87F24C9E-0E21-4FFE-B269-B0B84043607D}">
      <dgm:prSet/>
      <dgm:spPr/>
      <dgm:t>
        <a:bodyPr/>
        <a:lstStyle/>
        <a:p>
          <a:endParaRPr lang="pt-BR"/>
        </a:p>
      </dgm:t>
    </dgm:pt>
    <dgm:pt modelId="{8C9D2765-0A69-4802-B398-AEFC2D00DB4D}">
      <dgm:prSet phldrT="[Texto]"/>
      <dgm:spPr/>
      <dgm:t>
        <a:bodyPr/>
        <a:lstStyle/>
        <a:p>
          <a:r>
            <a:rPr lang="pt-BR" dirty="0" smtClean="0"/>
            <a:t>CONTAGEM</a:t>
          </a:r>
          <a:endParaRPr lang="pt-BR" dirty="0"/>
        </a:p>
      </dgm:t>
    </dgm:pt>
    <dgm:pt modelId="{9CC6992E-D58A-4D0C-9B85-980071E8D068}" type="parTrans" cxnId="{098A3EF7-1919-4C89-8040-2AA68CCD116E}">
      <dgm:prSet/>
      <dgm:spPr/>
      <dgm:t>
        <a:bodyPr/>
        <a:lstStyle/>
        <a:p>
          <a:endParaRPr lang="pt-BR"/>
        </a:p>
      </dgm:t>
    </dgm:pt>
    <dgm:pt modelId="{F10E44CE-0D75-4D2A-B128-9FA3E63FFD2F}" type="sibTrans" cxnId="{098A3EF7-1919-4C89-8040-2AA68CCD116E}">
      <dgm:prSet/>
      <dgm:spPr/>
      <dgm:t>
        <a:bodyPr/>
        <a:lstStyle/>
        <a:p>
          <a:endParaRPr lang="pt-BR"/>
        </a:p>
      </dgm:t>
    </dgm:pt>
    <dgm:pt modelId="{55C2925A-5ED7-43A4-94F4-39CD6EB5B48E}">
      <dgm:prSet phldrT="[Texto]"/>
      <dgm:spPr/>
      <dgm:t>
        <a:bodyPr/>
        <a:lstStyle/>
        <a:p>
          <a:r>
            <a:rPr lang="pt-BR" dirty="0" smtClean="0"/>
            <a:t>REGISTRO DOS NÚMEROS: SURGIMENTO DOS DIFERENTES SISTEMAS DE NUMERAÇÃO</a:t>
          </a:r>
          <a:endParaRPr lang="pt-BR" dirty="0"/>
        </a:p>
      </dgm:t>
    </dgm:pt>
    <dgm:pt modelId="{89E372BD-C0AF-413D-8043-5C8E803F4F6A}" type="parTrans" cxnId="{91672D6E-AC7D-44F9-A8D6-0D8AA9DFB0C3}">
      <dgm:prSet/>
      <dgm:spPr/>
      <dgm:t>
        <a:bodyPr/>
        <a:lstStyle/>
        <a:p>
          <a:endParaRPr lang="pt-BR"/>
        </a:p>
      </dgm:t>
    </dgm:pt>
    <dgm:pt modelId="{872ED659-D9B2-4574-AEE4-2729A15C8113}" type="sibTrans" cxnId="{91672D6E-AC7D-44F9-A8D6-0D8AA9DFB0C3}">
      <dgm:prSet/>
      <dgm:spPr/>
      <dgm:t>
        <a:bodyPr/>
        <a:lstStyle/>
        <a:p>
          <a:endParaRPr lang="pt-BR"/>
        </a:p>
      </dgm:t>
    </dgm:pt>
    <dgm:pt modelId="{35DA347A-9C66-475F-BD3B-7D469FB694F5}" type="pres">
      <dgm:prSet presAssocID="{AA8F6B97-F805-44C0-8A24-DF715C6F625A}" presName="rootnode" presStyleCnt="0">
        <dgm:presLayoutVars>
          <dgm:chMax/>
          <dgm:chPref/>
          <dgm:dir/>
          <dgm:animLvl val="lvl"/>
        </dgm:presLayoutVars>
      </dgm:prSet>
      <dgm:spPr/>
    </dgm:pt>
    <dgm:pt modelId="{BB82DE3D-2C21-4450-B98F-2E52045C85B0}" type="pres">
      <dgm:prSet presAssocID="{321E5E6D-F327-4450-BC59-A206BC3667B4}" presName="composite" presStyleCnt="0"/>
      <dgm:spPr/>
    </dgm:pt>
    <dgm:pt modelId="{9EDF8F94-89E5-46ED-BCAB-37B860531AC2}" type="pres">
      <dgm:prSet presAssocID="{321E5E6D-F327-4450-BC59-A206BC3667B4}" presName="bentUpArrow1" presStyleLbl="alignImgPlace1" presStyleIdx="0" presStyleCnt="2"/>
      <dgm:spPr/>
    </dgm:pt>
    <dgm:pt modelId="{5F119347-16E2-4ACB-9EDB-9BD1CCA9F884}" type="pres">
      <dgm:prSet presAssocID="{321E5E6D-F327-4450-BC59-A206BC3667B4}" presName="ParentText" presStyleLbl="node1" presStyleIdx="0" presStyleCnt="3">
        <dgm:presLayoutVars>
          <dgm:chMax val="1"/>
          <dgm:chPref val="1"/>
          <dgm:bulletEnabled val="1"/>
        </dgm:presLayoutVars>
      </dgm:prSet>
      <dgm:spPr/>
    </dgm:pt>
    <dgm:pt modelId="{C0EDD55A-B384-4B5C-81EF-082EA2C83E48}" type="pres">
      <dgm:prSet presAssocID="{321E5E6D-F327-4450-BC59-A206BC3667B4}" presName="ChildText" presStyleLbl="revTx" presStyleIdx="0" presStyleCnt="2">
        <dgm:presLayoutVars>
          <dgm:chMax val="0"/>
          <dgm:chPref val="0"/>
          <dgm:bulletEnabled val="1"/>
        </dgm:presLayoutVars>
      </dgm:prSet>
      <dgm:spPr/>
    </dgm:pt>
    <dgm:pt modelId="{8BD816DC-76B5-4D0F-80EF-96F9F3A1D605}" type="pres">
      <dgm:prSet presAssocID="{A9E81FAD-30EC-447B-BD0E-77BF091B0A9E}" presName="sibTrans" presStyleCnt="0"/>
      <dgm:spPr/>
    </dgm:pt>
    <dgm:pt modelId="{F8B92D08-B52E-4C05-831B-7A935940DB57}" type="pres">
      <dgm:prSet presAssocID="{8C9D2765-0A69-4802-B398-AEFC2D00DB4D}" presName="composite" presStyleCnt="0"/>
      <dgm:spPr/>
    </dgm:pt>
    <dgm:pt modelId="{48D4CEEA-6049-432C-9DB7-0E711E2F06FA}" type="pres">
      <dgm:prSet presAssocID="{8C9D2765-0A69-4802-B398-AEFC2D00DB4D}" presName="bentUpArrow1" presStyleLbl="alignImgPlace1" presStyleIdx="1" presStyleCnt="2"/>
      <dgm:spPr/>
    </dgm:pt>
    <dgm:pt modelId="{328F1ED7-DA80-47C2-AA1D-8A418933988C}" type="pres">
      <dgm:prSet presAssocID="{8C9D2765-0A69-4802-B398-AEFC2D00DB4D}" presName="ParentText" presStyleLbl="node1" presStyleIdx="1" presStyleCnt="3">
        <dgm:presLayoutVars>
          <dgm:chMax val="1"/>
          <dgm:chPref val="1"/>
          <dgm:bulletEnabled val="1"/>
        </dgm:presLayoutVars>
      </dgm:prSet>
      <dgm:spPr/>
    </dgm:pt>
    <dgm:pt modelId="{E818322F-5ABB-4A5A-8039-05B9185766E7}" type="pres">
      <dgm:prSet presAssocID="{8C9D2765-0A69-4802-B398-AEFC2D00DB4D}" presName="ChildText" presStyleLbl="revTx" presStyleIdx="1" presStyleCnt="2">
        <dgm:presLayoutVars>
          <dgm:chMax val="0"/>
          <dgm:chPref val="0"/>
          <dgm:bulletEnabled val="1"/>
        </dgm:presLayoutVars>
      </dgm:prSet>
      <dgm:spPr/>
    </dgm:pt>
    <dgm:pt modelId="{D68922AB-9F24-48D2-A40B-17B9B340B600}" type="pres">
      <dgm:prSet presAssocID="{F10E44CE-0D75-4D2A-B128-9FA3E63FFD2F}" presName="sibTrans" presStyleCnt="0"/>
      <dgm:spPr/>
    </dgm:pt>
    <dgm:pt modelId="{4C58B32A-EA8E-4AF0-A1F5-C40C05341F62}" type="pres">
      <dgm:prSet presAssocID="{55C2925A-5ED7-43A4-94F4-39CD6EB5B48E}" presName="composite" presStyleCnt="0"/>
      <dgm:spPr/>
    </dgm:pt>
    <dgm:pt modelId="{7923FA28-8AB1-47C0-98F9-A20A76890DD7}" type="pres">
      <dgm:prSet presAssocID="{55C2925A-5ED7-43A4-94F4-39CD6EB5B48E}" presName="ParentText" presStyleLbl="node1" presStyleIdx="2" presStyleCnt="3">
        <dgm:presLayoutVars>
          <dgm:chMax val="1"/>
          <dgm:chPref val="1"/>
          <dgm:bulletEnabled val="1"/>
        </dgm:presLayoutVars>
      </dgm:prSet>
      <dgm:spPr/>
    </dgm:pt>
  </dgm:ptLst>
  <dgm:cxnLst>
    <dgm:cxn modelId="{098A3EF7-1919-4C89-8040-2AA68CCD116E}" srcId="{AA8F6B97-F805-44C0-8A24-DF715C6F625A}" destId="{8C9D2765-0A69-4802-B398-AEFC2D00DB4D}" srcOrd="1" destOrd="0" parTransId="{9CC6992E-D58A-4D0C-9B85-980071E8D068}" sibTransId="{F10E44CE-0D75-4D2A-B128-9FA3E63FFD2F}"/>
    <dgm:cxn modelId="{45814D83-FCD9-4A9D-ABD6-E67515C50E01}" type="presOf" srcId="{AA8F6B97-F805-44C0-8A24-DF715C6F625A}" destId="{35DA347A-9C66-475F-BD3B-7D469FB694F5}" srcOrd="0" destOrd="0" presId="urn:microsoft.com/office/officeart/2005/8/layout/StepDownProcess"/>
    <dgm:cxn modelId="{87F24C9E-0E21-4FFE-B269-B0B84043607D}" srcId="{AA8F6B97-F805-44C0-8A24-DF715C6F625A}" destId="{321E5E6D-F327-4450-BC59-A206BC3667B4}" srcOrd="0" destOrd="0" parTransId="{AE5DDC91-B3E4-4679-AE7A-D1AE210C8F3B}" sibTransId="{A9E81FAD-30EC-447B-BD0E-77BF091B0A9E}"/>
    <dgm:cxn modelId="{77450518-A233-45BE-8907-19B806D699B0}" type="presOf" srcId="{8C9D2765-0A69-4802-B398-AEFC2D00DB4D}" destId="{328F1ED7-DA80-47C2-AA1D-8A418933988C}" srcOrd="0" destOrd="0" presId="urn:microsoft.com/office/officeart/2005/8/layout/StepDownProcess"/>
    <dgm:cxn modelId="{DD0EA200-2C82-4985-96CD-C1F5456B3549}" type="presOf" srcId="{55C2925A-5ED7-43A4-94F4-39CD6EB5B48E}" destId="{7923FA28-8AB1-47C0-98F9-A20A76890DD7}" srcOrd="0" destOrd="0" presId="urn:microsoft.com/office/officeart/2005/8/layout/StepDownProcess"/>
    <dgm:cxn modelId="{6F78497E-25F0-4604-A58C-5520A1F509EC}" type="presOf" srcId="{321E5E6D-F327-4450-BC59-A206BC3667B4}" destId="{5F119347-16E2-4ACB-9EDB-9BD1CCA9F884}" srcOrd="0" destOrd="0" presId="urn:microsoft.com/office/officeart/2005/8/layout/StepDownProcess"/>
    <dgm:cxn modelId="{91672D6E-AC7D-44F9-A8D6-0D8AA9DFB0C3}" srcId="{AA8F6B97-F805-44C0-8A24-DF715C6F625A}" destId="{55C2925A-5ED7-43A4-94F4-39CD6EB5B48E}" srcOrd="2" destOrd="0" parTransId="{89E372BD-C0AF-413D-8043-5C8E803F4F6A}" sibTransId="{872ED659-D9B2-4574-AEE4-2729A15C8113}"/>
    <dgm:cxn modelId="{79780ACE-3B3C-4204-98C5-0B80917F3301}" type="presParOf" srcId="{35DA347A-9C66-475F-BD3B-7D469FB694F5}" destId="{BB82DE3D-2C21-4450-B98F-2E52045C85B0}" srcOrd="0" destOrd="0" presId="urn:microsoft.com/office/officeart/2005/8/layout/StepDownProcess"/>
    <dgm:cxn modelId="{37F72589-7363-4B4A-B63D-95999A8BAABB}" type="presParOf" srcId="{BB82DE3D-2C21-4450-B98F-2E52045C85B0}" destId="{9EDF8F94-89E5-46ED-BCAB-37B860531AC2}" srcOrd="0" destOrd="0" presId="urn:microsoft.com/office/officeart/2005/8/layout/StepDownProcess"/>
    <dgm:cxn modelId="{3B803FAF-13ED-49C1-805A-6CB9A9AE371C}" type="presParOf" srcId="{BB82DE3D-2C21-4450-B98F-2E52045C85B0}" destId="{5F119347-16E2-4ACB-9EDB-9BD1CCA9F884}" srcOrd="1" destOrd="0" presId="urn:microsoft.com/office/officeart/2005/8/layout/StepDownProcess"/>
    <dgm:cxn modelId="{CE737F71-62AC-4C50-AE0E-8CFB0A55EC47}" type="presParOf" srcId="{BB82DE3D-2C21-4450-B98F-2E52045C85B0}" destId="{C0EDD55A-B384-4B5C-81EF-082EA2C83E48}" srcOrd="2" destOrd="0" presId="urn:microsoft.com/office/officeart/2005/8/layout/StepDownProcess"/>
    <dgm:cxn modelId="{5EA1871E-0853-46AE-A50E-B6C11B5DE525}" type="presParOf" srcId="{35DA347A-9C66-475F-BD3B-7D469FB694F5}" destId="{8BD816DC-76B5-4D0F-80EF-96F9F3A1D605}" srcOrd="1" destOrd="0" presId="urn:microsoft.com/office/officeart/2005/8/layout/StepDownProcess"/>
    <dgm:cxn modelId="{714FD1C0-A516-482A-AB17-A2E24271E476}" type="presParOf" srcId="{35DA347A-9C66-475F-BD3B-7D469FB694F5}" destId="{F8B92D08-B52E-4C05-831B-7A935940DB57}" srcOrd="2" destOrd="0" presId="urn:microsoft.com/office/officeart/2005/8/layout/StepDownProcess"/>
    <dgm:cxn modelId="{B4E4DEC3-0F0F-4F17-AAFC-183F21D24F30}" type="presParOf" srcId="{F8B92D08-B52E-4C05-831B-7A935940DB57}" destId="{48D4CEEA-6049-432C-9DB7-0E711E2F06FA}" srcOrd="0" destOrd="0" presId="urn:microsoft.com/office/officeart/2005/8/layout/StepDownProcess"/>
    <dgm:cxn modelId="{5414EDC6-DCC5-40A0-A384-0F4FD0AECC17}" type="presParOf" srcId="{F8B92D08-B52E-4C05-831B-7A935940DB57}" destId="{328F1ED7-DA80-47C2-AA1D-8A418933988C}" srcOrd="1" destOrd="0" presId="urn:microsoft.com/office/officeart/2005/8/layout/StepDownProcess"/>
    <dgm:cxn modelId="{6B449436-0B97-4353-B3B4-1C48DB4730C8}" type="presParOf" srcId="{F8B92D08-B52E-4C05-831B-7A935940DB57}" destId="{E818322F-5ABB-4A5A-8039-05B9185766E7}" srcOrd="2" destOrd="0" presId="urn:microsoft.com/office/officeart/2005/8/layout/StepDownProcess"/>
    <dgm:cxn modelId="{D14E8F74-D23C-4B65-84E4-5D6B74C48741}" type="presParOf" srcId="{35DA347A-9C66-475F-BD3B-7D469FB694F5}" destId="{D68922AB-9F24-48D2-A40B-17B9B340B600}" srcOrd="3" destOrd="0" presId="urn:microsoft.com/office/officeart/2005/8/layout/StepDownProcess"/>
    <dgm:cxn modelId="{B4B95864-8431-4028-9325-CB41D1264D6B}" type="presParOf" srcId="{35DA347A-9C66-475F-BD3B-7D469FB694F5}" destId="{4C58B32A-EA8E-4AF0-A1F5-C40C05341F62}" srcOrd="4" destOrd="0" presId="urn:microsoft.com/office/officeart/2005/8/layout/StepDownProcess"/>
    <dgm:cxn modelId="{E921DACD-F3F6-4E7C-8E86-4305D25AB301}" type="presParOf" srcId="{4C58B32A-EA8E-4AF0-A1F5-C40C05341F62}" destId="{7923FA28-8AB1-47C0-98F9-A20A76890DD7}"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4AB292B-BE05-4EBC-A1BE-D13A0F53CD39}" type="doc">
      <dgm:prSet loTypeId="urn:microsoft.com/office/officeart/2005/8/layout/process2" loCatId="process" qsTypeId="urn:microsoft.com/office/officeart/2005/8/quickstyle/simple1" qsCatId="simple" csTypeId="urn:microsoft.com/office/officeart/2005/8/colors/accent1_2" csCatId="accent1" phldr="1"/>
      <dgm:spPr/>
      <dgm:t>
        <a:bodyPr/>
        <a:lstStyle/>
        <a:p>
          <a:endParaRPr lang="pt-BR"/>
        </a:p>
      </dgm:t>
    </dgm:pt>
    <dgm:pt modelId="{454E70D3-1DBB-4D52-A2E5-5CCEA36722EE}">
      <dgm:prSet phldrT="[Texto]" custT="1"/>
      <dgm:spPr/>
      <dgm:t>
        <a:bodyPr/>
        <a:lstStyle/>
        <a:p>
          <a:r>
            <a:rPr lang="pt-BR" sz="2800" dirty="0" smtClean="0"/>
            <a:t>Compreensão espontânea do funcionamento do sistema numérico</a:t>
          </a:r>
          <a:endParaRPr lang="pt-BR" sz="2800" dirty="0"/>
        </a:p>
      </dgm:t>
    </dgm:pt>
    <dgm:pt modelId="{5C98E71F-CFA9-41EA-980A-9DD42CBD795E}" type="parTrans" cxnId="{013477EE-6FEB-4CF0-A23D-DCBFEFDCAE09}">
      <dgm:prSet/>
      <dgm:spPr/>
      <dgm:t>
        <a:bodyPr/>
        <a:lstStyle/>
        <a:p>
          <a:endParaRPr lang="pt-BR"/>
        </a:p>
      </dgm:t>
    </dgm:pt>
    <dgm:pt modelId="{EF1AE799-2B67-4850-AAA1-19108BD5B060}" type="sibTrans" cxnId="{013477EE-6FEB-4CF0-A23D-DCBFEFDCAE09}">
      <dgm:prSet/>
      <dgm:spPr/>
      <dgm:t>
        <a:bodyPr/>
        <a:lstStyle/>
        <a:p>
          <a:endParaRPr lang="pt-BR"/>
        </a:p>
      </dgm:t>
    </dgm:pt>
    <dgm:pt modelId="{EA10B422-9A11-45C2-9B53-E17F86BAD4BB}">
      <dgm:prSet phldrT="[Texto]" custT="1"/>
      <dgm:spPr/>
      <dgm:t>
        <a:bodyPr/>
        <a:lstStyle/>
        <a:p>
          <a:pPr>
            <a:spcAft>
              <a:spcPts val="0"/>
            </a:spcAft>
          </a:pPr>
          <a:r>
            <a:rPr lang="pt-BR" sz="2800" dirty="0" smtClean="0"/>
            <a:t>Trabalho </a:t>
          </a:r>
        </a:p>
        <a:p>
          <a:pPr>
            <a:spcAft>
              <a:spcPts val="0"/>
            </a:spcAft>
          </a:pPr>
          <a:r>
            <a:rPr lang="pt-BR" sz="2800" dirty="0" smtClean="0"/>
            <a:t>escolar</a:t>
          </a:r>
          <a:endParaRPr lang="pt-BR" sz="2800" dirty="0"/>
        </a:p>
      </dgm:t>
    </dgm:pt>
    <dgm:pt modelId="{73D526A0-D807-45A1-AA7D-AD3BCF30DA09}" type="parTrans" cxnId="{FED57579-619C-47AB-B137-446AD3B54A62}">
      <dgm:prSet/>
      <dgm:spPr/>
      <dgm:t>
        <a:bodyPr/>
        <a:lstStyle/>
        <a:p>
          <a:endParaRPr lang="pt-BR"/>
        </a:p>
      </dgm:t>
    </dgm:pt>
    <dgm:pt modelId="{9D586280-C315-490D-9E8B-F3EA1FDBE640}" type="sibTrans" cxnId="{FED57579-619C-47AB-B137-446AD3B54A62}">
      <dgm:prSet/>
      <dgm:spPr/>
      <dgm:t>
        <a:bodyPr/>
        <a:lstStyle/>
        <a:p>
          <a:endParaRPr lang="pt-BR"/>
        </a:p>
      </dgm:t>
    </dgm:pt>
    <dgm:pt modelId="{281C0555-AC35-4189-9836-34E5E9099093}">
      <dgm:prSet/>
      <dgm:spPr>
        <a:blipFill rotWithShape="0">
          <a:blip xmlns:r="http://schemas.openxmlformats.org/officeDocument/2006/relationships" r:embed="rId1"/>
          <a:stretch>
            <a:fillRect/>
          </a:stretch>
        </a:blipFill>
      </dgm:spPr>
      <dgm:t>
        <a:bodyPr/>
        <a:lstStyle/>
        <a:p>
          <a:endParaRPr lang="pt-BR"/>
        </a:p>
      </dgm:t>
    </dgm:pt>
    <dgm:pt modelId="{C1B318BD-D2B3-411B-8C55-AF45BB9525C7}" type="parTrans" cxnId="{2172E21E-DA8D-41D3-B5B8-88CD40D1E146}">
      <dgm:prSet/>
      <dgm:spPr/>
      <dgm:t>
        <a:bodyPr/>
        <a:lstStyle/>
        <a:p>
          <a:endParaRPr lang="pt-BR"/>
        </a:p>
      </dgm:t>
    </dgm:pt>
    <dgm:pt modelId="{577B6844-D046-4288-A98D-3DF5333DCBAF}" type="sibTrans" cxnId="{2172E21E-DA8D-41D3-B5B8-88CD40D1E146}">
      <dgm:prSet/>
      <dgm:spPr/>
      <dgm:t>
        <a:bodyPr/>
        <a:lstStyle/>
        <a:p>
          <a:endParaRPr lang="pt-BR"/>
        </a:p>
      </dgm:t>
    </dgm:pt>
    <dgm:pt modelId="{9F45054D-AF50-4CDB-B2AD-2770C1F251BA}" type="pres">
      <dgm:prSet presAssocID="{B4AB292B-BE05-4EBC-A1BE-D13A0F53CD39}" presName="linearFlow" presStyleCnt="0">
        <dgm:presLayoutVars>
          <dgm:resizeHandles val="exact"/>
        </dgm:presLayoutVars>
      </dgm:prSet>
      <dgm:spPr/>
    </dgm:pt>
    <dgm:pt modelId="{EE306D6A-C841-45B4-B238-E6575F920FFF}" type="pres">
      <dgm:prSet presAssocID="{454E70D3-1DBB-4D52-A2E5-5CCEA36722EE}" presName="node" presStyleLbl="node1" presStyleIdx="0" presStyleCnt="3" custScaleX="126788" custScaleY="301338">
        <dgm:presLayoutVars>
          <dgm:bulletEnabled val="1"/>
        </dgm:presLayoutVars>
      </dgm:prSet>
      <dgm:spPr/>
    </dgm:pt>
    <dgm:pt modelId="{1796F27A-331F-4222-A5A6-80690714BD4C}" type="pres">
      <dgm:prSet presAssocID="{EF1AE799-2B67-4850-AAA1-19108BD5B060}" presName="sibTrans" presStyleLbl="sibTrans2D1" presStyleIdx="0" presStyleCnt="2"/>
      <dgm:spPr/>
    </dgm:pt>
    <dgm:pt modelId="{FB40C3F4-44FF-4C9F-B461-630A2CA2FE90}" type="pres">
      <dgm:prSet presAssocID="{EF1AE799-2B67-4850-AAA1-19108BD5B060}" presName="connectorText" presStyleLbl="sibTrans2D1" presStyleIdx="0" presStyleCnt="2"/>
      <dgm:spPr/>
    </dgm:pt>
    <dgm:pt modelId="{42219D99-F501-4615-8D34-43CE3D498920}" type="pres">
      <dgm:prSet presAssocID="{EA10B422-9A11-45C2-9B53-E17F86BAD4BB}" presName="node" presStyleLbl="node1" presStyleIdx="1" presStyleCnt="3" custScaleX="107895" custScaleY="153113">
        <dgm:presLayoutVars>
          <dgm:bulletEnabled val="1"/>
        </dgm:presLayoutVars>
      </dgm:prSet>
      <dgm:spPr/>
    </dgm:pt>
    <dgm:pt modelId="{71C7A615-A0FF-4609-A667-95607341B439}" type="pres">
      <dgm:prSet presAssocID="{9D586280-C315-490D-9E8B-F3EA1FDBE640}" presName="sibTrans" presStyleLbl="sibTrans2D1" presStyleIdx="1" presStyleCnt="2"/>
      <dgm:spPr/>
    </dgm:pt>
    <dgm:pt modelId="{BA30D657-CD50-421B-A409-DFF34BF55BB3}" type="pres">
      <dgm:prSet presAssocID="{9D586280-C315-490D-9E8B-F3EA1FDBE640}" presName="connectorText" presStyleLbl="sibTrans2D1" presStyleIdx="1" presStyleCnt="2"/>
      <dgm:spPr/>
    </dgm:pt>
    <dgm:pt modelId="{69DCD9E2-BF56-4A75-AAD3-BA68F7DFE2FE}" type="pres">
      <dgm:prSet presAssocID="{281C0555-AC35-4189-9836-34E5E9099093}" presName="node" presStyleLbl="node1" presStyleIdx="2" presStyleCnt="3" custScaleY="340966">
        <dgm:presLayoutVars>
          <dgm:bulletEnabled val="1"/>
        </dgm:presLayoutVars>
      </dgm:prSet>
      <dgm:spPr/>
    </dgm:pt>
  </dgm:ptLst>
  <dgm:cxnLst>
    <dgm:cxn modelId="{89A3AB71-52C1-418D-8457-9C0EFFE93C35}" type="presOf" srcId="{281C0555-AC35-4189-9836-34E5E9099093}" destId="{69DCD9E2-BF56-4A75-AAD3-BA68F7DFE2FE}" srcOrd="0" destOrd="0" presId="urn:microsoft.com/office/officeart/2005/8/layout/process2"/>
    <dgm:cxn modelId="{A8C4CDB5-1680-4FFC-AC37-1DF0AEE62129}" type="presOf" srcId="{9D586280-C315-490D-9E8B-F3EA1FDBE640}" destId="{71C7A615-A0FF-4609-A667-95607341B439}" srcOrd="0" destOrd="0" presId="urn:microsoft.com/office/officeart/2005/8/layout/process2"/>
    <dgm:cxn modelId="{CE5C9ABD-3786-4074-87CE-541E71927143}" type="presOf" srcId="{9D586280-C315-490D-9E8B-F3EA1FDBE640}" destId="{BA30D657-CD50-421B-A409-DFF34BF55BB3}" srcOrd="1" destOrd="0" presId="urn:microsoft.com/office/officeart/2005/8/layout/process2"/>
    <dgm:cxn modelId="{2BD66B70-D1A6-4962-BC0F-A78E44F3E6A9}" type="presOf" srcId="{EF1AE799-2B67-4850-AAA1-19108BD5B060}" destId="{FB40C3F4-44FF-4C9F-B461-630A2CA2FE90}" srcOrd="1" destOrd="0" presId="urn:microsoft.com/office/officeart/2005/8/layout/process2"/>
    <dgm:cxn modelId="{013477EE-6FEB-4CF0-A23D-DCBFEFDCAE09}" srcId="{B4AB292B-BE05-4EBC-A1BE-D13A0F53CD39}" destId="{454E70D3-1DBB-4D52-A2E5-5CCEA36722EE}" srcOrd="0" destOrd="0" parTransId="{5C98E71F-CFA9-41EA-980A-9DD42CBD795E}" sibTransId="{EF1AE799-2B67-4850-AAA1-19108BD5B060}"/>
    <dgm:cxn modelId="{98136EE1-B0CF-4771-829E-6828C6D65518}" type="presOf" srcId="{EF1AE799-2B67-4850-AAA1-19108BD5B060}" destId="{1796F27A-331F-4222-A5A6-80690714BD4C}" srcOrd="0" destOrd="0" presId="urn:microsoft.com/office/officeart/2005/8/layout/process2"/>
    <dgm:cxn modelId="{8D657237-8D2F-4F08-8EC5-9D8B3F64C244}" type="presOf" srcId="{B4AB292B-BE05-4EBC-A1BE-D13A0F53CD39}" destId="{9F45054D-AF50-4CDB-B2AD-2770C1F251BA}" srcOrd="0" destOrd="0" presId="urn:microsoft.com/office/officeart/2005/8/layout/process2"/>
    <dgm:cxn modelId="{2172E21E-DA8D-41D3-B5B8-88CD40D1E146}" srcId="{B4AB292B-BE05-4EBC-A1BE-D13A0F53CD39}" destId="{281C0555-AC35-4189-9836-34E5E9099093}" srcOrd="2" destOrd="0" parTransId="{C1B318BD-D2B3-411B-8C55-AF45BB9525C7}" sibTransId="{577B6844-D046-4288-A98D-3DF5333DCBAF}"/>
    <dgm:cxn modelId="{568E3459-1A5A-4F7E-8496-855FC60C3D40}" type="presOf" srcId="{EA10B422-9A11-45C2-9B53-E17F86BAD4BB}" destId="{42219D99-F501-4615-8D34-43CE3D498920}" srcOrd="0" destOrd="0" presId="urn:microsoft.com/office/officeart/2005/8/layout/process2"/>
    <dgm:cxn modelId="{FED57579-619C-47AB-B137-446AD3B54A62}" srcId="{B4AB292B-BE05-4EBC-A1BE-D13A0F53CD39}" destId="{EA10B422-9A11-45C2-9B53-E17F86BAD4BB}" srcOrd="1" destOrd="0" parTransId="{73D526A0-D807-45A1-AA7D-AD3BCF30DA09}" sibTransId="{9D586280-C315-490D-9E8B-F3EA1FDBE640}"/>
    <dgm:cxn modelId="{B18F3C79-36B4-4A49-93BA-97CCBFDA7C3E}" type="presOf" srcId="{454E70D3-1DBB-4D52-A2E5-5CCEA36722EE}" destId="{EE306D6A-C841-45B4-B238-E6575F920FFF}" srcOrd="0" destOrd="0" presId="urn:microsoft.com/office/officeart/2005/8/layout/process2"/>
    <dgm:cxn modelId="{999D0A36-74BA-4C4C-948A-4549B3EBBC7B}" type="presParOf" srcId="{9F45054D-AF50-4CDB-B2AD-2770C1F251BA}" destId="{EE306D6A-C841-45B4-B238-E6575F920FFF}" srcOrd="0" destOrd="0" presId="urn:microsoft.com/office/officeart/2005/8/layout/process2"/>
    <dgm:cxn modelId="{62C84943-6AC0-4DE6-B50E-5F2185AC420E}" type="presParOf" srcId="{9F45054D-AF50-4CDB-B2AD-2770C1F251BA}" destId="{1796F27A-331F-4222-A5A6-80690714BD4C}" srcOrd="1" destOrd="0" presId="urn:microsoft.com/office/officeart/2005/8/layout/process2"/>
    <dgm:cxn modelId="{94DCD8AA-3578-425A-BBAA-8D82F5488F73}" type="presParOf" srcId="{1796F27A-331F-4222-A5A6-80690714BD4C}" destId="{FB40C3F4-44FF-4C9F-B461-630A2CA2FE90}" srcOrd="0" destOrd="0" presId="urn:microsoft.com/office/officeart/2005/8/layout/process2"/>
    <dgm:cxn modelId="{9B362515-44E4-422F-827F-69B8D35BB318}" type="presParOf" srcId="{9F45054D-AF50-4CDB-B2AD-2770C1F251BA}" destId="{42219D99-F501-4615-8D34-43CE3D498920}" srcOrd="2" destOrd="0" presId="urn:microsoft.com/office/officeart/2005/8/layout/process2"/>
    <dgm:cxn modelId="{B826CB86-3441-4857-BDA7-0CB072C5456C}" type="presParOf" srcId="{9F45054D-AF50-4CDB-B2AD-2770C1F251BA}" destId="{71C7A615-A0FF-4609-A667-95607341B439}" srcOrd="3" destOrd="0" presId="urn:microsoft.com/office/officeart/2005/8/layout/process2"/>
    <dgm:cxn modelId="{3531DEF2-05B8-4B78-83DC-BCCDA7AD9FE7}" type="presParOf" srcId="{71C7A615-A0FF-4609-A667-95607341B439}" destId="{BA30D657-CD50-421B-A409-DFF34BF55BB3}" srcOrd="0" destOrd="0" presId="urn:microsoft.com/office/officeart/2005/8/layout/process2"/>
    <dgm:cxn modelId="{F01988D7-20AD-4B89-8C00-D5143D56CBE9}" type="presParOf" srcId="{9F45054D-AF50-4CDB-B2AD-2770C1F251BA}" destId="{69DCD9E2-BF56-4A75-AAD3-BA68F7DFE2FE}" srcOrd="4"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DF8F94-89E5-46ED-BCAB-37B860531AC2}">
      <dsp:nvSpPr>
        <dsp:cNvPr id="0" name=""/>
        <dsp:cNvSpPr/>
      </dsp:nvSpPr>
      <dsp:spPr>
        <a:xfrm rot="5400000">
          <a:off x="528097" y="1721878"/>
          <a:ext cx="1557573" cy="1773242"/>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F119347-16E2-4ACB-9EDB-9BD1CCA9F884}">
      <dsp:nvSpPr>
        <dsp:cNvPr id="0" name=""/>
        <dsp:cNvSpPr/>
      </dsp:nvSpPr>
      <dsp:spPr>
        <a:xfrm>
          <a:off x="115435" y="-4723"/>
          <a:ext cx="2622036" cy="1835340"/>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pt-BR" sz="1800" kern="1200" dirty="0" smtClean="0"/>
            <a:t>CONTROLE DE QUANTIDADES (RELAÇÃO BIUNÍVOCA)</a:t>
          </a:r>
          <a:endParaRPr lang="pt-BR" sz="1800" kern="1200" dirty="0"/>
        </a:p>
      </dsp:txBody>
      <dsp:txXfrm>
        <a:off x="205045" y="84887"/>
        <a:ext cx="2442816" cy="1656120"/>
      </dsp:txXfrm>
    </dsp:sp>
    <dsp:sp modelId="{C0EDD55A-B384-4B5C-81EF-082EA2C83E48}">
      <dsp:nvSpPr>
        <dsp:cNvPr id="0" name=""/>
        <dsp:cNvSpPr/>
      </dsp:nvSpPr>
      <dsp:spPr>
        <a:xfrm>
          <a:off x="2737471" y="170318"/>
          <a:ext cx="1907019" cy="1483403"/>
        </a:xfrm>
        <a:prstGeom prst="rect">
          <a:avLst/>
        </a:prstGeom>
        <a:noFill/>
        <a:ln>
          <a:noFill/>
        </a:ln>
        <a:effectLst/>
      </dsp:spPr>
      <dsp:style>
        <a:lnRef idx="0">
          <a:scrgbClr r="0" g="0" b="0"/>
        </a:lnRef>
        <a:fillRef idx="0">
          <a:scrgbClr r="0" g="0" b="0"/>
        </a:fillRef>
        <a:effectRef idx="0">
          <a:scrgbClr r="0" g="0" b="0"/>
        </a:effectRef>
        <a:fontRef idx="minor"/>
      </dsp:style>
    </dsp:sp>
    <dsp:sp modelId="{48D4CEEA-6049-432C-9DB7-0E711E2F06FA}">
      <dsp:nvSpPr>
        <dsp:cNvPr id="0" name=""/>
        <dsp:cNvSpPr/>
      </dsp:nvSpPr>
      <dsp:spPr>
        <a:xfrm rot="5400000">
          <a:off x="2702044" y="3783570"/>
          <a:ext cx="1557573" cy="1773242"/>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28F1ED7-DA80-47C2-AA1D-8A418933988C}">
      <dsp:nvSpPr>
        <dsp:cNvPr id="0" name=""/>
        <dsp:cNvSpPr/>
      </dsp:nvSpPr>
      <dsp:spPr>
        <a:xfrm>
          <a:off x="2289381" y="2056969"/>
          <a:ext cx="2622036" cy="1835340"/>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pt-BR" sz="1800" kern="1200" dirty="0" smtClean="0"/>
            <a:t>CONTAGEM</a:t>
          </a:r>
          <a:endParaRPr lang="pt-BR" sz="1800" kern="1200" dirty="0"/>
        </a:p>
      </dsp:txBody>
      <dsp:txXfrm>
        <a:off x="2378991" y="2146579"/>
        <a:ext cx="2442816" cy="1656120"/>
      </dsp:txXfrm>
    </dsp:sp>
    <dsp:sp modelId="{E818322F-5ABB-4A5A-8039-05B9185766E7}">
      <dsp:nvSpPr>
        <dsp:cNvPr id="0" name=""/>
        <dsp:cNvSpPr/>
      </dsp:nvSpPr>
      <dsp:spPr>
        <a:xfrm>
          <a:off x="4911418" y="2232011"/>
          <a:ext cx="1907019" cy="1483403"/>
        </a:xfrm>
        <a:prstGeom prst="rect">
          <a:avLst/>
        </a:prstGeom>
        <a:noFill/>
        <a:ln>
          <a:noFill/>
        </a:ln>
        <a:effectLst/>
      </dsp:spPr>
      <dsp:style>
        <a:lnRef idx="0">
          <a:scrgbClr r="0" g="0" b="0"/>
        </a:lnRef>
        <a:fillRef idx="0">
          <a:scrgbClr r="0" g="0" b="0"/>
        </a:fillRef>
        <a:effectRef idx="0">
          <a:scrgbClr r="0" g="0" b="0"/>
        </a:effectRef>
        <a:fontRef idx="minor"/>
      </dsp:style>
    </dsp:sp>
    <dsp:sp modelId="{7923FA28-8AB1-47C0-98F9-A20A76890DD7}">
      <dsp:nvSpPr>
        <dsp:cNvPr id="0" name=""/>
        <dsp:cNvSpPr/>
      </dsp:nvSpPr>
      <dsp:spPr>
        <a:xfrm>
          <a:off x="4463328" y="4118662"/>
          <a:ext cx="2622036" cy="1835340"/>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pt-BR" sz="1800" kern="1200" dirty="0" smtClean="0"/>
            <a:t>REGISTRO DOS NÚMEROS: SURGIMENTO DOS DIFERENTES SISTEMAS DE NUMERAÇÃO</a:t>
          </a:r>
          <a:endParaRPr lang="pt-BR" sz="1800" kern="1200" dirty="0"/>
        </a:p>
      </dsp:txBody>
      <dsp:txXfrm>
        <a:off x="4552938" y="4208272"/>
        <a:ext cx="2442816" cy="16561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306D6A-C841-45B4-B238-E6575F920FFF}">
      <dsp:nvSpPr>
        <dsp:cNvPr id="0" name=""/>
        <dsp:cNvSpPr/>
      </dsp:nvSpPr>
      <dsp:spPr>
        <a:xfrm>
          <a:off x="1940885" y="5444"/>
          <a:ext cx="3175012" cy="188651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pt-BR" sz="2800" kern="1200" dirty="0" smtClean="0"/>
            <a:t>Compreensão espontânea do funcionamento do sistema numérico</a:t>
          </a:r>
          <a:endParaRPr lang="pt-BR" sz="2800" kern="1200" dirty="0"/>
        </a:p>
      </dsp:txBody>
      <dsp:txXfrm>
        <a:off x="1996139" y="60698"/>
        <a:ext cx="3064504" cy="1776010"/>
      </dsp:txXfrm>
    </dsp:sp>
    <dsp:sp modelId="{1796F27A-331F-4222-A5A6-80690714BD4C}">
      <dsp:nvSpPr>
        <dsp:cNvPr id="0" name=""/>
        <dsp:cNvSpPr/>
      </dsp:nvSpPr>
      <dsp:spPr>
        <a:xfrm rot="5400000">
          <a:off x="3411008" y="1907614"/>
          <a:ext cx="234767" cy="28172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pt-BR" sz="1100" kern="1200"/>
        </a:p>
      </dsp:txBody>
      <dsp:txXfrm rot="-5400000">
        <a:off x="3443875" y="1931091"/>
        <a:ext cx="169033" cy="164337"/>
      </dsp:txXfrm>
    </dsp:sp>
    <dsp:sp modelId="{42219D99-F501-4615-8D34-43CE3D498920}">
      <dsp:nvSpPr>
        <dsp:cNvPr id="0" name=""/>
        <dsp:cNvSpPr/>
      </dsp:nvSpPr>
      <dsp:spPr>
        <a:xfrm>
          <a:off x="2177444" y="2204986"/>
          <a:ext cx="2701895" cy="95856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ts val="0"/>
            </a:spcAft>
          </a:pPr>
          <a:r>
            <a:rPr lang="pt-BR" sz="2800" kern="1200" dirty="0" smtClean="0"/>
            <a:t>Trabalho </a:t>
          </a:r>
        </a:p>
        <a:p>
          <a:pPr lvl="0" algn="ctr" defTabSz="1244600">
            <a:lnSpc>
              <a:spcPct val="90000"/>
            </a:lnSpc>
            <a:spcBef>
              <a:spcPct val="0"/>
            </a:spcBef>
            <a:spcAft>
              <a:spcPts val="0"/>
            </a:spcAft>
          </a:pPr>
          <a:r>
            <a:rPr lang="pt-BR" sz="2800" kern="1200" dirty="0" smtClean="0"/>
            <a:t>escolar</a:t>
          </a:r>
          <a:endParaRPr lang="pt-BR" sz="2800" kern="1200" dirty="0"/>
        </a:p>
      </dsp:txBody>
      <dsp:txXfrm>
        <a:off x="2205519" y="2233061"/>
        <a:ext cx="2645745" cy="902410"/>
      </dsp:txXfrm>
    </dsp:sp>
    <dsp:sp modelId="{71C7A615-A0FF-4609-A667-95607341B439}">
      <dsp:nvSpPr>
        <dsp:cNvPr id="0" name=""/>
        <dsp:cNvSpPr/>
      </dsp:nvSpPr>
      <dsp:spPr>
        <a:xfrm rot="5400000">
          <a:off x="3411008" y="3179198"/>
          <a:ext cx="234767" cy="28172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pt-BR" sz="1100" kern="1200"/>
        </a:p>
      </dsp:txBody>
      <dsp:txXfrm rot="-5400000">
        <a:off x="3443875" y="3202675"/>
        <a:ext cx="169033" cy="164337"/>
      </dsp:txXfrm>
    </dsp:sp>
    <dsp:sp modelId="{69DCD9E2-BF56-4A75-AAD3-BA68F7DFE2FE}">
      <dsp:nvSpPr>
        <dsp:cNvPr id="0" name=""/>
        <dsp:cNvSpPr/>
      </dsp:nvSpPr>
      <dsp:spPr>
        <a:xfrm>
          <a:off x="2276297" y="3476570"/>
          <a:ext cx="2504189" cy="2134609"/>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3840" tIns="243840" rIns="243840" bIns="243840" numCol="1" spcCol="1270" anchor="ctr" anchorCtr="0">
          <a:noAutofit/>
        </a:bodyPr>
        <a:lstStyle/>
        <a:p>
          <a:pPr lvl="0" algn="ctr" defTabSz="2844800">
            <a:lnSpc>
              <a:spcPct val="90000"/>
            </a:lnSpc>
            <a:spcBef>
              <a:spcPct val="0"/>
            </a:spcBef>
            <a:spcAft>
              <a:spcPct val="35000"/>
            </a:spcAft>
          </a:pPr>
          <a:endParaRPr lang="pt-BR" sz="6400" kern="1200"/>
        </a:p>
      </dsp:txBody>
      <dsp:txXfrm>
        <a:off x="2338818" y="3539091"/>
        <a:ext cx="2379147" cy="2009567"/>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bg>
      <p:bgRef idx="1002">
        <a:schemeClr val="bg2"/>
      </p:bgRef>
    </p:bg>
    <p:spTree>
      <p:nvGrpSpPr>
        <p:cNvPr id="1" name=""/>
        <p:cNvGrpSpPr/>
        <p:nvPr/>
      </p:nvGrpSpPr>
      <p:grpSpPr>
        <a:xfrm>
          <a:off x="0" y="0"/>
          <a:ext cx="0" cy="0"/>
          <a:chOff x="0" y="0"/>
          <a:chExt cx="0" cy="0"/>
        </a:xfrm>
      </p:grpSpPr>
      <p:sp>
        <p:nvSpPr>
          <p:cNvPr id="9" name="Título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pt-BR" smtClean="0"/>
              <a:t>Clique para editar o estilo do título mestre</a:t>
            </a:r>
            <a:endParaRPr kumimoji="0" lang="en-US"/>
          </a:p>
        </p:txBody>
      </p:sp>
      <p:sp>
        <p:nvSpPr>
          <p:cNvPr id="17" name="Subtítulo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t-BR" smtClean="0"/>
              <a:t>Clique para editar o estilo do subtítulo mestre</a:t>
            </a:r>
            <a:endParaRPr kumimoji="0" lang="en-US"/>
          </a:p>
        </p:txBody>
      </p:sp>
      <p:sp>
        <p:nvSpPr>
          <p:cNvPr id="30" name="Espaço Reservado para Data 29"/>
          <p:cNvSpPr>
            <a:spLocks noGrp="1"/>
          </p:cNvSpPr>
          <p:nvPr>
            <p:ph type="dt" sz="half" idx="10"/>
          </p:nvPr>
        </p:nvSpPr>
        <p:spPr/>
        <p:txBody>
          <a:bodyPr/>
          <a:lstStyle/>
          <a:p>
            <a:fld id="{2E700DB3-DBF0-4086-B675-117E7A9610B8}" type="datetimeFigureOut">
              <a:rPr lang="pt-BR" smtClean="0"/>
              <a:pPr/>
              <a:t>12/09/2016</a:t>
            </a:fld>
            <a:endParaRPr lang="pt-BR"/>
          </a:p>
        </p:txBody>
      </p:sp>
      <p:sp>
        <p:nvSpPr>
          <p:cNvPr id="19" name="Espaço Reservado para Rodapé 18"/>
          <p:cNvSpPr>
            <a:spLocks noGrp="1"/>
          </p:cNvSpPr>
          <p:nvPr>
            <p:ph type="ftr" sz="quarter" idx="11"/>
          </p:nvPr>
        </p:nvSpPr>
        <p:spPr/>
        <p:txBody>
          <a:bodyPr/>
          <a:lstStyle/>
          <a:p>
            <a:endParaRPr lang="pt-BR"/>
          </a:p>
        </p:txBody>
      </p:sp>
      <p:sp>
        <p:nvSpPr>
          <p:cNvPr id="27" name="Espaço Reservado para Número de Slide 26"/>
          <p:cNvSpPr>
            <a:spLocks noGrp="1"/>
          </p:cNvSpPr>
          <p:nvPr>
            <p:ph type="sldNum" sz="quarter" idx="12"/>
          </p:nvPr>
        </p:nvSpPr>
        <p:spPr/>
        <p:txBody>
          <a:bodyPr/>
          <a:lstStyle/>
          <a:p>
            <a:fld id="{2119D8CF-8DEC-4D9F-84EE-ADF04DFF3391}" type="slidenum">
              <a:rPr lang="pt-BR" smtClean="0"/>
              <a:pPr/>
              <a:t>‹nº›</a:t>
            </a:fld>
            <a:endParaRPr lang="pt-B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estilo do título mestre</a:t>
            </a:r>
            <a:endParaRPr kumimoji="0" lang="en-US"/>
          </a:p>
        </p:txBody>
      </p:sp>
      <p:sp>
        <p:nvSpPr>
          <p:cNvPr id="3" name="Espaço Reservado para Texto Vertical 2"/>
          <p:cNvSpPr>
            <a:spLocks noGrp="1"/>
          </p:cNvSpPr>
          <p:nvPr>
            <p:ph type="body" orient="vert" idx="1"/>
          </p:nvPr>
        </p:nvSpPr>
        <p:spPr/>
        <p:txBody>
          <a:bodyPr vert="eaVer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fld id="{2E700DB3-DBF0-4086-B675-117E7A9610B8}" type="datetimeFigureOut">
              <a:rPr lang="pt-BR" smtClean="0"/>
              <a:pPr/>
              <a:t>12/09/2016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119D8CF-8DEC-4D9F-84EE-ADF04DFF3391}" type="slidenum">
              <a:rPr lang="pt-BR" smtClean="0"/>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914401"/>
            <a:ext cx="2057400" cy="5211763"/>
          </a:xfrm>
        </p:spPr>
        <p:txBody>
          <a:bodyPr vert="eaVert"/>
          <a:lstStyle/>
          <a:p>
            <a:r>
              <a:rPr kumimoji="0" lang="pt-BR" smtClean="0"/>
              <a:t>Clique para editar o estilo do título mestre</a:t>
            </a:r>
            <a:endParaRPr kumimoji="0" lang="en-US"/>
          </a:p>
        </p:txBody>
      </p:sp>
      <p:sp>
        <p:nvSpPr>
          <p:cNvPr id="3" name="Espaço Reservado para Texto Vertical 2"/>
          <p:cNvSpPr>
            <a:spLocks noGrp="1"/>
          </p:cNvSpPr>
          <p:nvPr>
            <p:ph type="body" orient="vert" idx="1"/>
          </p:nvPr>
        </p:nvSpPr>
        <p:spPr>
          <a:xfrm>
            <a:off x="457200" y="914401"/>
            <a:ext cx="6019800" cy="5211763"/>
          </a:xfrm>
        </p:spPr>
        <p:txBody>
          <a:bodyPr vert="eaVer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fld id="{2E700DB3-DBF0-4086-B675-117E7A9610B8}" type="datetimeFigureOut">
              <a:rPr lang="pt-BR" smtClean="0"/>
              <a:pPr/>
              <a:t>12/09/2016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119D8CF-8DEC-4D9F-84EE-ADF04DFF3391}" type="slidenum">
              <a:rPr lang="pt-BR" smtClean="0"/>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estilo do título mestre</a:t>
            </a:r>
            <a:endParaRPr kumimoji="0" lang="en-US"/>
          </a:p>
        </p:txBody>
      </p:sp>
      <p:sp>
        <p:nvSpPr>
          <p:cNvPr id="3" name="Espaço Reservado para Conteúdo 2"/>
          <p:cNvSpPr>
            <a:spLocks noGrp="1"/>
          </p:cNvSpPr>
          <p:nvPr>
            <p:ph idx="1"/>
          </p:nvPr>
        </p:nvSpPr>
        <p:spPr/>
        <p:txBody>
          <a:body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fld id="{2E700DB3-DBF0-4086-B675-117E7A9610B8}" type="datetimeFigureOut">
              <a:rPr lang="pt-BR" smtClean="0"/>
              <a:pPr/>
              <a:t>12/09/2016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119D8CF-8DEC-4D9F-84EE-ADF04DFF3391}" type="slidenum">
              <a:rPr lang="pt-BR" smtClean="0"/>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bg>
      <p:bgRef idx="1002">
        <a:schemeClr val="bg2"/>
      </p:bgRef>
    </p:bg>
    <p:spTree>
      <p:nvGrpSpPr>
        <p:cNvPr id="1" name=""/>
        <p:cNvGrpSpPr/>
        <p:nvPr/>
      </p:nvGrpSpPr>
      <p:grpSpPr>
        <a:xfrm>
          <a:off x="0" y="0"/>
          <a:ext cx="0" cy="0"/>
          <a:chOff x="0" y="0"/>
          <a:chExt cx="0" cy="0"/>
        </a:xfrm>
      </p:grpSpPr>
      <p:sp>
        <p:nvSpPr>
          <p:cNvPr id="2" name="Título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pt-BR" smtClean="0"/>
              <a:t>Clique para editar o estilo do título mestre</a:t>
            </a:r>
            <a:endParaRPr kumimoji="0" lang="en-US"/>
          </a:p>
        </p:txBody>
      </p:sp>
      <p:sp>
        <p:nvSpPr>
          <p:cNvPr id="3" name="Espaço Reservado para Texto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t-BR" smtClean="0"/>
              <a:t>Clique para editar os estilos do texto mestre</a:t>
            </a:r>
          </a:p>
        </p:txBody>
      </p:sp>
      <p:sp>
        <p:nvSpPr>
          <p:cNvPr id="4" name="Espaço Reservado para Data 3"/>
          <p:cNvSpPr>
            <a:spLocks noGrp="1"/>
          </p:cNvSpPr>
          <p:nvPr>
            <p:ph type="dt" sz="half" idx="10"/>
          </p:nvPr>
        </p:nvSpPr>
        <p:spPr/>
        <p:txBody>
          <a:bodyPr/>
          <a:lstStyle/>
          <a:p>
            <a:fld id="{2E700DB3-DBF0-4086-B675-117E7A9610B8}" type="datetimeFigureOut">
              <a:rPr lang="pt-BR" smtClean="0"/>
              <a:pPr/>
              <a:t>12/09/2016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119D8CF-8DEC-4D9F-84EE-ADF04DFF3391}" type="slidenum">
              <a:rPr lang="pt-BR" smtClean="0"/>
              <a:pPr/>
              <a:t>‹nº›</a:t>
            </a:fld>
            <a:endParaRPr lang="pt-B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704088"/>
            <a:ext cx="8229600" cy="1143000"/>
          </a:xfrm>
        </p:spPr>
        <p:txBody>
          <a:bodyPr/>
          <a:lstStyle/>
          <a:p>
            <a:r>
              <a:rPr kumimoji="0" lang="pt-BR" smtClean="0"/>
              <a:t>Clique para editar o estilo do título mestre</a:t>
            </a:r>
            <a:endParaRPr kumimoji="0" lang="en-US"/>
          </a:p>
        </p:txBody>
      </p:sp>
      <p:sp>
        <p:nvSpPr>
          <p:cNvPr id="3" name="Espaço Reservado para Conteúdo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Conteúdo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5" name="Espaço Reservado para Data 4"/>
          <p:cNvSpPr>
            <a:spLocks noGrp="1"/>
          </p:cNvSpPr>
          <p:nvPr>
            <p:ph type="dt" sz="half" idx="10"/>
          </p:nvPr>
        </p:nvSpPr>
        <p:spPr/>
        <p:txBody>
          <a:bodyPr/>
          <a:lstStyle/>
          <a:p>
            <a:fld id="{2E700DB3-DBF0-4086-B675-117E7A9610B8}" type="datetimeFigureOut">
              <a:rPr lang="pt-BR" smtClean="0"/>
              <a:pPr/>
              <a:t>12/09/2016</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2119D8CF-8DEC-4D9F-84EE-ADF04DFF3391}" type="slidenum">
              <a:rPr lang="pt-BR" smtClean="0"/>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704088"/>
            <a:ext cx="8229600" cy="1143000"/>
          </a:xfrm>
        </p:spPr>
        <p:txBody>
          <a:bodyPr tIns="45720" anchor="b"/>
          <a:lstStyle>
            <a:lvl1pPr>
              <a:defRPr/>
            </a:lvl1pPr>
          </a:lstStyle>
          <a:p>
            <a:r>
              <a:rPr kumimoji="0" lang="pt-BR" smtClean="0"/>
              <a:t>Clique para editar o estilo do título mestre</a:t>
            </a:r>
            <a:endParaRPr kumimoji="0" lang="en-US"/>
          </a:p>
        </p:txBody>
      </p:sp>
      <p:sp>
        <p:nvSpPr>
          <p:cNvPr id="3" name="Espaço Reservado para Texto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pt-BR" smtClean="0"/>
              <a:t>Clique para editar os estilos do texto mestre</a:t>
            </a:r>
          </a:p>
        </p:txBody>
      </p:sp>
      <p:sp>
        <p:nvSpPr>
          <p:cNvPr id="4" name="Espaço Reservado para Texto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pt-BR" smtClean="0"/>
              <a:t>Clique para editar os estilos do texto mestre</a:t>
            </a:r>
          </a:p>
        </p:txBody>
      </p:sp>
      <p:sp>
        <p:nvSpPr>
          <p:cNvPr id="5" name="Espaço Reservado para Conteúdo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6" name="Espaço Reservado para Conteúdo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7" name="Espaço Reservado para Data 6"/>
          <p:cNvSpPr>
            <a:spLocks noGrp="1"/>
          </p:cNvSpPr>
          <p:nvPr>
            <p:ph type="dt" sz="half" idx="10"/>
          </p:nvPr>
        </p:nvSpPr>
        <p:spPr/>
        <p:txBody>
          <a:bodyPr/>
          <a:lstStyle/>
          <a:p>
            <a:fld id="{2E700DB3-DBF0-4086-B675-117E7A9610B8}" type="datetimeFigureOut">
              <a:rPr lang="pt-BR" smtClean="0"/>
              <a:pPr/>
              <a:t>12/09/2016</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2119D8CF-8DEC-4D9F-84EE-ADF04DFF3391}" type="slidenum">
              <a:rPr lang="pt-BR" smtClean="0"/>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pt-BR" smtClean="0"/>
              <a:t>Clique para editar o estilo do título mestre</a:t>
            </a:r>
            <a:endParaRPr kumimoji="0" lang="en-US"/>
          </a:p>
        </p:txBody>
      </p:sp>
      <p:sp>
        <p:nvSpPr>
          <p:cNvPr id="3" name="Espaço Reservado para Data 2"/>
          <p:cNvSpPr>
            <a:spLocks noGrp="1"/>
          </p:cNvSpPr>
          <p:nvPr>
            <p:ph type="dt" sz="half" idx="10"/>
          </p:nvPr>
        </p:nvSpPr>
        <p:spPr/>
        <p:txBody>
          <a:bodyPr/>
          <a:lstStyle/>
          <a:p>
            <a:fld id="{2E700DB3-DBF0-4086-B675-117E7A9610B8}" type="datetimeFigureOut">
              <a:rPr lang="pt-BR" smtClean="0"/>
              <a:pPr/>
              <a:t>12/09/2016</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2119D8CF-8DEC-4D9F-84EE-ADF04DFF3391}" type="slidenum">
              <a:rPr lang="pt-BR" smtClean="0"/>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2E700DB3-DBF0-4086-B675-117E7A9610B8}" type="datetimeFigureOut">
              <a:rPr lang="pt-BR" smtClean="0"/>
              <a:pPr/>
              <a:t>12/09/2016</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2119D8CF-8DEC-4D9F-84EE-ADF04DFF3391}" type="slidenum">
              <a:rPr lang="pt-BR" smtClean="0"/>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pt-BR" smtClean="0"/>
              <a:t>Clique para editar o estilo do título mestre</a:t>
            </a:r>
            <a:endParaRPr kumimoji="0" lang="en-US"/>
          </a:p>
        </p:txBody>
      </p:sp>
      <p:sp>
        <p:nvSpPr>
          <p:cNvPr id="3" name="Espaço Reservado para Texto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pt-BR" smtClean="0"/>
              <a:t>Clique para editar os estilos do texto mestre</a:t>
            </a:r>
          </a:p>
        </p:txBody>
      </p:sp>
      <p:sp>
        <p:nvSpPr>
          <p:cNvPr id="4" name="Espaço Reservado para Conteúdo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5" name="Espaço Reservado para Data 4"/>
          <p:cNvSpPr>
            <a:spLocks noGrp="1"/>
          </p:cNvSpPr>
          <p:nvPr>
            <p:ph type="dt" sz="half" idx="10"/>
          </p:nvPr>
        </p:nvSpPr>
        <p:spPr/>
        <p:txBody>
          <a:bodyPr/>
          <a:lstStyle/>
          <a:p>
            <a:fld id="{2E700DB3-DBF0-4086-B675-117E7A9610B8}" type="datetimeFigureOut">
              <a:rPr lang="pt-BR" smtClean="0"/>
              <a:pPr/>
              <a:t>12/09/2016</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2119D8CF-8DEC-4D9F-84EE-ADF04DFF3391}" type="slidenum">
              <a:rPr lang="pt-BR" smtClean="0"/>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9" name="Retângulo com Único Canto Aparado e Arredondado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ângulo retângulo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ítulo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pt-BR" smtClean="0"/>
              <a:t>Clique para editar o estilo do título mestre</a:t>
            </a:r>
            <a:endParaRPr kumimoji="0" lang="en-US"/>
          </a:p>
        </p:txBody>
      </p:sp>
      <p:sp>
        <p:nvSpPr>
          <p:cNvPr id="4" name="Espaço Reservado para Texto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pt-BR" smtClean="0"/>
              <a:t>Clique para editar os estilos do texto mestre</a:t>
            </a:r>
          </a:p>
        </p:txBody>
      </p:sp>
      <p:sp>
        <p:nvSpPr>
          <p:cNvPr id="5" name="Espaço Reservado para Data 4"/>
          <p:cNvSpPr>
            <a:spLocks noGrp="1"/>
          </p:cNvSpPr>
          <p:nvPr>
            <p:ph type="dt" sz="half" idx="10"/>
          </p:nvPr>
        </p:nvSpPr>
        <p:spPr/>
        <p:txBody>
          <a:bodyPr/>
          <a:lstStyle/>
          <a:p>
            <a:fld id="{2E700DB3-DBF0-4086-B675-117E7A9610B8}" type="datetimeFigureOut">
              <a:rPr lang="pt-BR" smtClean="0"/>
              <a:pPr/>
              <a:t>12/09/2016</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a:xfrm>
            <a:off x="8077200" y="6356350"/>
            <a:ext cx="609600" cy="365125"/>
          </a:xfrm>
        </p:spPr>
        <p:txBody>
          <a:bodyPr/>
          <a:lstStyle/>
          <a:p>
            <a:fld id="{2119D8CF-8DEC-4D9F-84EE-ADF04DFF3391}" type="slidenum">
              <a:rPr lang="pt-BR" smtClean="0"/>
              <a:pPr/>
              <a:t>‹nº›</a:t>
            </a:fld>
            <a:endParaRPr lang="pt-BR"/>
          </a:p>
        </p:txBody>
      </p:sp>
      <p:sp>
        <p:nvSpPr>
          <p:cNvPr id="3" name="Espaço Reservado para Imagem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pt-BR" smtClean="0"/>
              <a:t>Clique no ícone para adicionar uma imagem</a:t>
            </a:r>
            <a:endParaRPr kumimoji="0" lang="en-US" dirty="0"/>
          </a:p>
        </p:txBody>
      </p:sp>
      <p:sp>
        <p:nvSpPr>
          <p:cNvPr id="10" name="Forma livre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orma livre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orma livre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orma livre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Espaço Reservado para Título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pt-BR" smtClean="0"/>
              <a:t>Clique para editar o estilo do título mestre</a:t>
            </a:r>
            <a:endParaRPr kumimoji="0" lang="en-US"/>
          </a:p>
        </p:txBody>
      </p:sp>
      <p:sp>
        <p:nvSpPr>
          <p:cNvPr id="30" name="Espaço Reservado para Texto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pt-BR" smtClean="0"/>
              <a:t>Clique para editar os estilos do texto mestre</a:t>
            </a:r>
          </a:p>
          <a:p>
            <a:pPr lvl="1" eaLnBrk="1" latinLnBrk="0" hangingPunct="1"/>
            <a:r>
              <a:rPr kumimoji="0" lang="pt-BR" smtClean="0"/>
              <a:t>Segundo nível</a:t>
            </a:r>
          </a:p>
          <a:p>
            <a:pPr lvl="2" eaLnBrk="1" latinLnBrk="0" hangingPunct="1"/>
            <a:r>
              <a:rPr kumimoji="0" lang="pt-BR" smtClean="0"/>
              <a:t>Terceiro nível</a:t>
            </a:r>
          </a:p>
          <a:p>
            <a:pPr lvl="3" eaLnBrk="1" latinLnBrk="0" hangingPunct="1"/>
            <a:r>
              <a:rPr kumimoji="0" lang="pt-BR" smtClean="0"/>
              <a:t>Quarto nível</a:t>
            </a:r>
          </a:p>
          <a:p>
            <a:pPr lvl="4" eaLnBrk="1" latinLnBrk="0" hangingPunct="1"/>
            <a:r>
              <a:rPr kumimoji="0" lang="pt-BR" smtClean="0"/>
              <a:t>Quinto nível</a:t>
            </a:r>
            <a:endParaRPr kumimoji="0" lang="en-US"/>
          </a:p>
        </p:txBody>
      </p:sp>
      <p:sp>
        <p:nvSpPr>
          <p:cNvPr id="10" name="Espaço Reservado para Data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E700DB3-DBF0-4086-B675-117E7A9610B8}" type="datetimeFigureOut">
              <a:rPr lang="pt-BR" smtClean="0"/>
              <a:pPr/>
              <a:t>12/09/2016</a:t>
            </a:fld>
            <a:endParaRPr lang="pt-BR"/>
          </a:p>
        </p:txBody>
      </p:sp>
      <p:sp>
        <p:nvSpPr>
          <p:cNvPr id="22" name="Espaço Reservado para Rodapé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pt-BR"/>
          </a:p>
        </p:txBody>
      </p:sp>
      <p:sp>
        <p:nvSpPr>
          <p:cNvPr id="18" name="Espaço Reservado para Número de Slide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2119D8CF-8DEC-4D9F-84EE-ADF04DFF3391}" type="slidenum">
              <a:rPr lang="pt-BR" smtClean="0"/>
              <a:pPr/>
              <a:t>‹nº›</a:t>
            </a:fld>
            <a:endParaRPr lang="pt-BR"/>
          </a:p>
        </p:txBody>
      </p:sp>
      <p:grpSp>
        <p:nvGrpSpPr>
          <p:cNvPr id="2" name="Grupo 1"/>
          <p:cNvGrpSpPr/>
          <p:nvPr/>
        </p:nvGrpSpPr>
        <p:grpSpPr>
          <a:xfrm>
            <a:off x="-19017" y="202408"/>
            <a:ext cx="9180548" cy="649224"/>
            <a:chOff x="-19045" y="216550"/>
            <a:chExt cx="9180548" cy="649224"/>
          </a:xfrm>
        </p:grpSpPr>
        <p:sp>
          <p:nvSpPr>
            <p:cNvPr id="12" name="Forma livre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orma livre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revistaescola.abril.com.br/matematica/pratica-pedagogica/jogo-castelo-428059.shtml"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539552" y="3501008"/>
            <a:ext cx="7851648" cy="1828800"/>
          </a:xfrm>
        </p:spPr>
        <p:txBody>
          <a:bodyPr>
            <a:normAutofit fontScale="90000"/>
          </a:bodyPr>
          <a:lstStyle/>
          <a:p>
            <a:pPr algn="ctr"/>
            <a:r>
              <a:rPr lang="pt-BR" dirty="0" smtClean="0"/>
              <a:t>METODOLOGIA DO ENSINO DE MATEMÁTICA</a:t>
            </a:r>
            <a:br>
              <a:rPr lang="pt-BR" dirty="0" smtClean="0"/>
            </a:br>
            <a:r>
              <a:rPr lang="pt-BR" dirty="0" smtClean="0"/>
              <a:t>Pedagogia</a:t>
            </a:r>
            <a:br>
              <a:rPr lang="pt-BR" dirty="0" smtClean="0"/>
            </a:br>
            <a:r>
              <a:rPr lang="pt-BR" sz="5300" dirty="0" smtClean="0">
                <a:solidFill>
                  <a:srgbClr val="FFFF00"/>
                </a:solidFill>
              </a:rPr>
              <a:t>Uma abordagem didática </a:t>
            </a:r>
            <a:br>
              <a:rPr lang="pt-BR" sz="5300" dirty="0" smtClean="0">
                <a:solidFill>
                  <a:srgbClr val="FFFF00"/>
                </a:solidFill>
              </a:rPr>
            </a:br>
            <a:r>
              <a:rPr lang="pt-BR" sz="5300" dirty="0" smtClean="0">
                <a:solidFill>
                  <a:srgbClr val="FFFF00"/>
                </a:solidFill>
              </a:rPr>
              <a:t>do número</a:t>
            </a:r>
            <a:endParaRPr lang="pt-BR" sz="5300" dirty="0">
              <a:solidFill>
                <a:srgbClr val="FFFF00"/>
              </a:solidFill>
            </a:endParaRPr>
          </a:p>
        </p:txBody>
      </p:sp>
      <p:sp>
        <p:nvSpPr>
          <p:cNvPr id="3" name="Subtítulo 2"/>
          <p:cNvSpPr>
            <a:spLocks noGrp="1"/>
          </p:cNvSpPr>
          <p:nvPr>
            <p:ph type="subTitle" idx="1"/>
          </p:nvPr>
        </p:nvSpPr>
        <p:spPr>
          <a:xfrm>
            <a:off x="755576" y="5517232"/>
            <a:ext cx="7854696" cy="1752600"/>
          </a:xfrm>
        </p:spPr>
        <p:txBody>
          <a:bodyPr>
            <a:normAutofit/>
          </a:bodyPr>
          <a:lstStyle/>
          <a:p>
            <a:r>
              <a:rPr lang="pt-BR" sz="2000" dirty="0" err="1" smtClean="0"/>
              <a:t>Profª</a:t>
            </a:r>
            <a:r>
              <a:rPr lang="pt-BR" sz="2000" dirty="0" smtClean="0"/>
              <a:t> Sueli </a:t>
            </a:r>
            <a:r>
              <a:rPr lang="pt-BR" sz="2000" dirty="0" err="1" smtClean="0"/>
              <a:t>Fanizzi</a:t>
            </a:r>
            <a:endParaRPr lang="pt-BR" sz="2000" dirty="0"/>
          </a:p>
        </p:txBody>
      </p:sp>
    </p:spTree>
    <p:extLst>
      <p:ext uri="{BB962C8B-B14F-4D97-AF65-F5344CB8AC3E}">
        <p14:creationId xmlns:p14="http://schemas.microsoft.com/office/powerpoint/2010/main" val="12015671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18356" y="749104"/>
            <a:ext cx="8686800" cy="1143000"/>
          </a:xfrm>
        </p:spPr>
        <p:txBody>
          <a:bodyPr>
            <a:normAutofit/>
          </a:bodyPr>
          <a:lstStyle/>
          <a:p>
            <a:r>
              <a:rPr lang="pt-BR" sz="3200" b="1" dirty="0" smtClean="0"/>
              <a:t>Hipóteses das crianças de 5/6 anos sobre a escrita numérica</a:t>
            </a:r>
            <a:endParaRPr lang="pt-BR" sz="3200" b="1" dirty="0"/>
          </a:p>
        </p:txBody>
      </p:sp>
      <p:sp>
        <p:nvSpPr>
          <p:cNvPr id="3" name="Espaço Reservado para Conteúdo 2"/>
          <p:cNvSpPr>
            <a:spLocks noGrp="1"/>
          </p:cNvSpPr>
          <p:nvPr>
            <p:ph idx="1"/>
          </p:nvPr>
        </p:nvSpPr>
        <p:spPr>
          <a:xfrm>
            <a:off x="318356" y="1869968"/>
            <a:ext cx="8507288" cy="4389120"/>
          </a:xfrm>
        </p:spPr>
        <p:txBody>
          <a:bodyPr>
            <a:normAutofit/>
          </a:bodyPr>
          <a:lstStyle/>
          <a:p>
            <a:pPr>
              <a:buNone/>
            </a:pPr>
            <a:endParaRPr lang="pt-BR" dirty="0" smtClean="0"/>
          </a:p>
          <a:p>
            <a:pPr>
              <a:buNone/>
            </a:pPr>
            <a:r>
              <a:rPr lang="pt-BR" b="1" dirty="0" smtClean="0"/>
              <a:t>1) Quantidade </a:t>
            </a:r>
            <a:r>
              <a:rPr lang="pt-BR" b="1" dirty="0"/>
              <a:t>de algarismos e magnitude do </a:t>
            </a:r>
            <a:r>
              <a:rPr lang="pt-BR" b="1" dirty="0" smtClean="0"/>
              <a:t>número</a:t>
            </a:r>
            <a:r>
              <a:rPr lang="pt-BR" dirty="0" smtClean="0"/>
              <a:t> (p. </a:t>
            </a:r>
            <a:r>
              <a:rPr lang="pt-BR" dirty="0"/>
              <a:t>77 </a:t>
            </a:r>
            <a:r>
              <a:rPr lang="pt-BR" dirty="0" smtClean="0"/>
              <a:t>– 81)</a:t>
            </a:r>
            <a:endParaRPr lang="pt-BR" dirty="0" smtClean="0"/>
          </a:p>
          <a:p>
            <a:pPr marL="0" indent="0">
              <a:buNone/>
            </a:pPr>
            <a:endParaRPr lang="pt-BR" dirty="0" smtClean="0"/>
          </a:p>
          <a:p>
            <a:r>
              <a:rPr lang="pt-BR" dirty="0" smtClean="0"/>
              <a:t>Intervenção </a:t>
            </a:r>
            <a:r>
              <a:rPr lang="pt-BR" dirty="0" smtClean="0"/>
              <a:t>“provocativa” do professor – </a:t>
            </a:r>
            <a:r>
              <a:rPr lang="pt-BR" dirty="0" smtClean="0"/>
              <a:t>pág. </a:t>
            </a:r>
            <a:r>
              <a:rPr lang="pt-BR" dirty="0" smtClean="0"/>
              <a:t>78</a:t>
            </a:r>
          </a:p>
          <a:p>
            <a:endParaRPr lang="pt-BR" dirty="0"/>
          </a:p>
          <a:p>
            <a:pPr marL="0" indent="0">
              <a:buNone/>
            </a:pPr>
            <a:endParaRPr lang="pt-BR" dirty="0" smtClean="0"/>
          </a:p>
          <a:p>
            <a:pPr marL="0" indent="0">
              <a:buNone/>
            </a:pPr>
            <a:endParaRPr lang="pt-BR" dirty="0"/>
          </a:p>
          <a:p>
            <a:pPr marL="0" indent="0">
              <a:buNone/>
            </a:pPr>
            <a:endParaRPr lang="pt-BR" dirty="0" smtClean="0"/>
          </a:p>
        </p:txBody>
      </p:sp>
      <p:pic>
        <p:nvPicPr>
          <p:cNvPr id="4" name="Imagem 3"/>
          <p:cNvPicPr>
            <a:picLocks noChangeAspect="1"/>
          </p:cNvPicPr>
          <p:nvPr/>
        </p:nvPicPr>
        <p:blipFill>
          <a:blip r:embed="rId2"/>
          <a:stretch>
            <a:fillRect/>
          </a:stretch>
        </p:blipFill>
        <p:spPr>
          <a:xfrm>
            <a:off x="771731" y="4544588"/>
            <a:ext cx="7780050" cy="17145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467544" y="1268760"/>
            <a:ext cx="7776864" cy="892552"/>
          </a:xfrm>
          <a:prstGeom prst="rect">
            <a:avLst/>
          </a:prstGeom>
        </p:spPr>
        <p:txBody>
          <a:bodyPr wrap="square">
            <a:spAutoFit/>
          </a:bodyPr>
          <a:lstStyle/>
          <a:p>
            <a:pPr marL="274320" lvl="0" indent="-274320">
              <a:spcBef>
                <a:spcPct val="20000"/>
              </a:spcBef>
              <a:buClr>
                <a:srgbClr val="0BD0D9"/>
              </a:buClr>
              <a:buSzPct val="95000"/>
              <a:buFont typeface="Wingdings 2"/>
              <a:buChar char=""/>
            </a:pPr>
            <a:r>
              <a:rPr lang="pt-BR" sz="2600" dirty="0" smtClean="0">
                <a:solidFill>
                  <a:prstClr val="black"/>
                </a:solidFill>
              </a:rPr>
              <a:t>A “recitação” auxilia na comparação entre números (p. 79) </a:t>
            </a:r>
            <a:endParaRPr lang="pt-BR" sz="2600" dirty="0">
              <a:solidFill>
                <a:prstClr val="black"/>
              </a:solidFill>
            </a:endParaRPr>
          </a:p>
        </p:txBody>
      </p:sp>
      <p:pic>
        <p:nvPicPr>
          <p:cNvPr id="5" name="Imagem 4"/>
          <p:cNvPicPr>
            <a:picLocks noChangeAspect="1"/>
          </p:cNvPicPr>
          <p:nvPr/>
        </p:nvPicPr>
        <p:blipFill>
          <a:blip r:embed="rId2"/>
          <a:stretch>
            <a:fillRect/>
          </a:stretch>
        </p:blipFill>
        <p:spPr>
          <a:xfrm>
            <a:off x="365634" y="2420888"/>
            <a:ext cx="8150585" cy="1174197"/>
          </a:xfrm>
          <a:prstGeom prst="rect">
            <a:avLst/>
          </a:prstGeom>
        </p:spPr>
      </p:pic>
      <p:sp>
        <p:nvSpPr>
          <p:cNvPr id="6" name="Retângulo 5"/>
          <p:cNvSpPr/>
          <p:nvPr/>
        </p:nvSpPr>
        <p:spPr>
          <a:xfrm>
            <a:off x="611560" y="4149080"/>
            <a:ext cx="7904660" cy="892552"/>
          </a:xfrm>
          <a:prstGeom prst="rect">
            <a:avLst/>
          </a:prstGeom>
        </p:spPr>
        <p:txBody>
          <a:bodyPr wrap="square">
            <a:spAutoFit/>
          </a:bodyPr>
          <a:lstStyle/>
          <a:p>
            <a:pPr marL="274320" lvl="0" indent="-274320">
              <a:spcBef>
                <a:spcPct val="20000"/>
              </a:spcBef>
              <a:buClr>
                <a:srgbClr val="0BD0D9"/>
              </a:buClr>
              <a:buSzPct val="95000"/>
              <a:buFont typeface="Wingdings 2"/>
              <a:buChar char=""/>
            </a:pPr>
            <a:r>
              <a:rPr lang="pt-BR" sz="2600" dirty="0">
                <a:solidFill>
                  <a:prstClr val="black"/>
                </a:solidFill>
              </a:rPr>
              <a:t>A hipótese não é generalizada </a:t>
            </a:r>
            <a:r>
              <a:rPr lang="pt-BR" sz="2600" dirty="0" smtClean="0">
                <a:solidFill>
                  <a:prstClr val="black"/>
                </a:solidFill>
              </a:rPr>
              <a:t>– Pablo</a:t>
            </a:r>
            <a:r>
              <a:rPr lang="pt-BR" sz="2600" dirty="0">
                <a:solidFill>
                  <a:prstClr val="black"/>
                </a:solidFill>
              </a:rPr>
              <a:t>: afirmação “contraditória” (</a:t>
            </a:r>
            <a:r>
              <a:rPr lang="pt-BR" sz="2600" dirty="0" smtClean="0">
                <a:solidFill>
                  <a:prstClr val="black"/>
                </a:solidFill>
              </a:rPr>
              <a:t>p. 80)</a:t>
            </a:r>
            <a:endParaRPr lang="pt-BR" sz="2600" dirty="0">
              <a:solidFill>
                <a:prstClr val="black"/>
              </a:solidFill>
            </a:endParaRPr>
          </a:p>
        </p:txBody>
      </p:sp>
      <p:pic>
        <p:nvPicPr>
          <p:cNvPr id="7" name="Imagem 6"/>
          <p:cNvPicPr>
            <a:picLocks noChangeAspect="1"/>
          </p:cNvPicPr>
          <p:nvPr/>
        </p:nvPicPr>
        <p:blipFill>
          <a:blip r:embed="rId3"/>
          <a:stretch>
            <a:fillRect/>
          </a:stretch>
        </p:blipFill>
        <p:spPr>
          <a:xfrm>
            <a:off x="365635" y="5105139"/>
            <a:ext cx="8150585" cy="1297722"/>
          </a:xfrm>
          <a:prstGeom prst="rect">
            <a:avLst/>
          </a:prstGeom>
        </p:spPr>
      </p:pic>
    </p:spTree>
    <p:extLst>
      <p:ext uri="{BB962C8B-B14F-4D97-AF65-F5344CB8AC3E}">
        <p14:creationId xmlns:p14="http://schemas.microsoft.com/office/powerpoint/2010/main" val="30423429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395536" y="1124744"/>
            <a:ext cx="8208912" cy="6370975"/>
          </a:xfrm>
          <a:prstGeom prst="rect">
            <a:avLst/>
          </a:prstGeom>
        </p:spPr>
        <p:txBody>
          <a:bodyPr wrap="square">
            <a:spAutoFit/>
          </a:bodyPr>
          <a:lstStyle/>
          <a:p>
            <a:pPr lvl="0">
              <a:buClr>
                <a:srgbClr val="0BD0D9"/>
              </a:buClr>
              <a:buSzPct val="150000"/>
            </a:pPr>
            <a:endParaRPr lang="pt-BR" sz="2600" dirty="0" smtClean="0">
              <a:solidFill>
                <a:prstClr val="black"/>
              </a:solidFill>
            </a:endParaRPr>
          </a:p>
          <a:p>
            <a:pPr lvl="0">
              <a:buClr>
                <a:srgbClr val="0BD0D9"/>
              </a:buClr>
              <a:buSzPct val="150000"/>
              <a:buFont typeface="Constantia" pitchFamily="18" charset="0"/>
              <a:buChar char="•"/>
            </a:pPr>
            <a:endParaRPr lang="pt-BR" sz="2600" dirty="0">
              <a:solidFill>
                <a:prstClr val="black"/>
              </a:solidFill>
            </a:endParaRPr>
          </a:p>
          <a:p>
            <a:pPr lvl="0" algn="just">
              <a:buClr>
                <a:srgbClr val="0BD0D9"/>
              </a:buClr>
              <a:buSzPct val="150000"/>
              <a:buFont typeface="Constantia" pitchFamily="18" charset="0"/>
              <a:buChar char="•"/>
            </a:pPr>
            <a:r>
              <a:rPr lang="pt-BR" sz="2600" dirty="0" smtClean="0">
                <a:solidFill>
                  <a:prstClr val="black"/>
                </a:solidFill>
              </a:rPr>
              <a:t> Noção </a:t>
            </a:r>
            <a:r>
              <a:rPr lang="pt-BR" sz="2600" dirty="0">
                <a:solidFill>
                  <a:prstClr val="black"/>
                </a:solidFill>
              </a:rPr>
              <a:t>de valor posicional </a:t>
            </a:r>
            <a:r>
              <a:rPr lang="pt-BR" sz="2600" dirty="0" smtClean="0">
                <a:solidFill>
                  <a:prstClr val="black"/>
                </a:solidFill>
              </a:rPr>
              <a:t>sem a consciência de que “é o primeiro que manda” porque ele representa agrupamentos de 10 (p. 83)</a:t>
            </a:r>
          </a:p>
          <a:p>
            <a:pPr lvl="0">
              <a:buClr>
                <a:srgbClr val="0BD0D9"/>
              </a:buClr>
              <a:buSzPct val="150000"/>
            </a:pPr>
            <a:endParaRPr lang="pt-BR" sz="2600" dirty="0">
              <a:solidFill>
                <a:prstClr val="black"/>
              </a:solidFill>
            </a:endParaRPr>
          </a:p>
          <a:p>
            <a:pPr lvl="0">
              <a:buClr>
                <a:srgbClr val="0BD0D9"/>
              </a:buClr>
              <a:buSzPct val="150000"/>
            </a:pPr>
            <a:endParaRPr lang="pt-BR" sz="2600" dirty="0" smtClean="0">
              <a:solidFill>
                <a:prstClr val="black"/>
              </a:solidFill>
            </a:endParaRPr>
          </a:p>
          <a:p>
            <a:pPr lvl="0">
              <a:buClr>
                <a:srgbClr val="0BD0D9"/>
              </a:buClr>
              <a:buSzPct val="150000"/>
            </a:pPr>
            <a:endParaRPr lang="pt-BR" sz="2600" dirty="0">
              <a:solidFill>
                <a:prstClr val="black"/>
              </a:solidFill>
            </a:endParaRPr>
          </a:p>
          <a:p>
            <a:pPr lvl="0">
              <a:buClr>
                <a:srgbClr val="0BD0D9"/>
              </a:buClr>
              <a:buSzPct val="150000"/>
            </a:pPr>
            <a:endParaRPr lang="pt-BR" sz="2600" dirty="0" smtClean="0">
              <a:solidFill>
                <a:prstClr val="black"/>
              </a:solidFill>
            </a:endParaRPr>
          </a:p>
          <a:p>
            <a:pPr lvl="0">
              <a:buClr>
                <a:srgbClr val="0BD0D9"/>
              </a:buClr>
              <a:buSzPct val="150000"/>
            </a:pPr>
            <a:endParaRPr lang="pt-BR" sz="2600" dirty="0">
              <a:solidFill>
                <a:prstClr val="black"/>
              </a:solidFill>
            </a:endParaRPr>
          </a:p>
          <a:p>
            <a:pPr lvl="0">
              <a:buClr>
                <a:srgbClr val="0BD0D9"/>
              </a:buClr>
              <a:buSzPct val="150000"/>
            </a:pPr>
            <a:endParaRPr lang="pt-BR" sz="2600" dirty="0" smtClean="0">
              <a:solidFill>
                <a:prstClr val="black"/>
              </a:solidFill>
            </a:endParaRPr>
          </a:p>
          <a:p>
            <a:pPr lvl="0">
              <a:buClr>
                <a:srgbClr val="0BD0D9"/>
              </a:buClr>
              <a:buSzPct val="150000"/>
            </a:pPr>
            <a:endParaRPr lang="pt-BR" sz="2600" dirty="0" smtClean="0">
              <a:solidFill>
                <a:prstClr val="black"/>
              </a:solidFill>
            </a:endParaRPr>
          </a:p>
          <a:p>
            <a:pPr lvl="0">
              <a:buClr>
                <a:srgbClr val="0BD0D9"/>
              </a:buClr>
              <a:buSzPct val="150000"/>
            </a:pPr>
            <a:endParaRPr lang="pt-BR" sz="2600" dirty="0">
              <a:solidFill>
                <a:prstClr val="black"/>
              </a:solidFill>
            </a:endParaRPr>
          </a:p>
          <a:p>
            <a:pPr lvl="0">
              <a:buClr>
                <a:srgbClr val="0BD0D9"/>
              </a:buClr>
              <a:buSzPct val="150000"/>
            </a:pPr>
            <a:endParaRPr lang="pt-BR" sz="2600" dirty="0" smtClean="0">
              <a:solidFill>
                <a:prstClr val="black"/>
              </a:solidFill>
            </a:endParaRPr>
          </a:p>
          <a:p>
            <a:pPr lvl="0">
              <a:buClr>
                <a:srgbClr val="0BD0D9"/>
              </a:buClr>
              <a:buSzPct val="150000"/>
            </a:pPr>
            <a:endParaRPr lang="pt-BR" sz="2600" dirty="0">
              <a:solidFill>
                <a:prstClr val="black"/>
              </a:solidFill>
            </a:endParaRPr>
          </a:p>
          <a:p>
            <a:pPr lvl="0">
              <a:buClr>
                <a:srgbClr val="0BD0D9"/>
              </a:buClr>
              <a:buSzPct val="150000"/>
              <a:buFont typeface="Constantia" pitchFamily="18" charset="0"/>
              <a:buChar char="•"/>
            </a:pPr>
            <a:endParaRPr lang="pt-BR" dirty="0"/>
          </a:p>
        </p:txBody>
      </p:sp>
      <p:pic>
        <p:nvPicPr>
          <p:cNvPr id="3" name="Imagem 2"/>
          <p:cNvPicPr>
            <a:picLocks noChangeAspect="1"/>
          </p:cNvPicPr>
          <p:nvPr/>
        </p:nvPicPr>
        <p:blipFill>
          <a:blip r:embed="rId2"/>
          <a:stretch>
            <a:fillRect/>
          </a:stretch>
        </p:blipFill>
        <p:spPr>
          <a:xfrm>
            <a:off x="0" y="3140968"/>
            <a:ext cx="8999389" cy="3549837"/>
          </a:xfrm>
          <a:prstGeom prst="rect">
            <a:avLst/>
          </a:prstGeom>
        </p:spPr>
      </p:pic>
      <p:sp>
        <p:nvSpPr>
          <p:cNvPr id="4" name="Retângulo 3"/>
          <p:cNvSpPr/>
          <p:nvPr/>
        </p:nvSpPr>
        <p:spPr>
          <a:xfrm>
            <a:off x="323230" y="774636"/>
            <a:ext cx="8352928" cy="892552"/>
          </a:xfrm>
          <a:prstGeom prst="rect">
            <a:avLst/>
          </a:prstGeom>
        </p:spPr>
        <p:txBody>
          <a:bodyPr wrap="square">
            <a:spAutoFit/>
          </a:bodyPr>
          <a:lstStyle/>
          <a:p>
            <a:pPr lvl="0"/>
            <a:r>
              <a:rPr lang="pt-BR" sz="2600" b="1" dirty="0">
                <a:solidFill>
                  <a:prstClr val="black"/>
                </a:solidFill>
              </a:rPr>
              <a:t>2) Posição dos algarismos ou “o primeiro é quem manda” </a:t>
            </a:r>
            <a:r>
              <a:rPr lang="pt-BR" sz="2600" dirty="0">
                <a:solidFill>
                  <a:prstClr val="black"/>
                </a:solidFill>
              </a:rPr>
              <a:t> (p. 81 – 87)</a:t>
            </a:r>
            <a:endParaRPr lang="pt-BR" sz="2600" dirty="0">
              <a:solidFill>
                <a:prstClr val="black"/>
              </a:solidFill>
            </a:endParaRPr>
          </a:p>
        </p:txBody>
      </p:sp>
    </p:spTree>
    <p:extLst>
      <p:ext uri="{BB962C8B-B14F-4D97-AF65-F5344CB8AC3E}">
        <p14:creationId xmlns:p14="http://schemas.microsoft.com/office/powerpoint/2010/main" val="15672030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657280" y="899461"/>
            <a:ext cx="7632848" cy="4093428"/>
          </a:xfrm>
          <a:prstGeom prst="rect">
            <a:avLst/>
          </a:prstGeom>
        </p:spPr>
        <p:txBody>
          <a:bodyPr wrap="square">
            <a:spAutoFit/>
          </a:bodyPr>
          <a:lstStyle/>
          <a:p>
            <a:endParaRPr lang="pt-BR" sz="2600" dirty="0" smtClean="0"/>
          </a:p>
          <a:p>
            <a:pPr lvl="0">
              <a:buClr>
                <a:srgbClr val="0BD0D9"/>
              </a:buClr>
              <a:buSzPct val="150000"/>
              <a:buFont typeface="Constantia" pitchFamily="18" charset="0"/>
              <a:buChar char="•"/>
            </a:pPr>
            <a:r>
              <a:rPr lang="pt-BR" sz="2600" dirty="0" smtClean="0">
                <a:solidFill>
                  <a:prstClr val="black"/>
                </a:solidFill>
              </a:rPr>
              <a:t> Uso </a:t>
            </a:r>
            <a:r>
              <a:rPr lang="pt-BR" sz="2600" dirty="0">
                <a:solidFill>
                  <a:prstClr val="black"/>
                </a:solidFill>
              </a:rPr>
              <a:t>da contagem (importância do calendário e do quadro numérico na sala de aula – comparação entre 12 e 21 – p. 82 (fala de Ariel)</a:t>
            </a:r>
          </a:p>
          <a:p>
            <a:pPr>
              <a:buClr>
                <a:schemeClr val="accent3"/>
              </a:buClr>
              <a:buSzPct val="150000"/>
            </a:pPr>
            <a:endParaRPr lang="pt-BR" sz="2600" dirty="0" smtClean="0"/>
          </a:p>
          <a:p>
            <a:pPr>
              <a:buClr>
                <a:schemeClr val="accent3"/>
              </a:buClr>
              <a:buSzPct val="150000"/>
            </a:pPr>
            <a:endParaRPr lang="pt-BR" sz="2600" dirty="0" smtClean="0"/>
          </a:p>
          <a:p>
            <a:pPr>
              <a:buClr>
                <a:schemeClr val="accent3"/>
              </a:buClr>
              <a:buSzPct val="150000"/>
            </a:pPr>
            <a:endParaRPr lang="pt-BR" sz="2600" dirty="0"/>
          </a:p>
          <a:p>
            <a:pPr>
              <a:buClr>
                <a:schemeClr val="accent3"/>
              </a:buClr>
              <a:buSzPct val="150000"/>
            </a:pPr>
            <a:endParaRPr lang="pt-BR" sz="2600" dirty="0" smtClean="0"/>
          </a:p>
          <a:p>
            <a:pPr>
              <a:buClr>
                <a:schemeClr val="accent3"/>
              </a:buClr>
              <a:buSzPct val="150000"/>
            </a:pPr>
            <a:endParaRPr lang="pt-BR" sz="2600" dirty="0"/>
          </a:p>
          <a:p>
            <a:pPr>
              <a:buClr>
                <a:schemeClr val="accent3"/>
              </a:buClr>
              <a:buSzPct val="150000"/>
            </a:pPr>
            <a:endParaRPr lang="pt-BR" sz="2600" dirty="0" smtClean="0"/>
          </a:p>
        </p:txBody>
      </p:sp>
      <p:pic>
        <p:nvPicPr>
          <p:cNvPr id="2" name="Imagem 1"/>
          <p:cNvPicPr>
            <a:picLocks noChangeAspect="1"/>
          </p:cNvPicPr>
          <p:nvPr/>
        </p:nvPicPr>
        <p:blipFill>
          <a:blip r:embed="rId2"/>
          <a:stretch>
            <a:fillRect/>
          </a:stretch>
        </p:blipFill>
        <p:spPr>
          <a:xfrm>
            <a:off x="762721" y="2708920"/>
            <a:ext cx="3881679" cy="2754740"/>
          </a:xfrm>
          <a:prstGeom prst="rect">
            <a:avLst/>
          </a:prstGeom>
        </p:spPr>
      </p:pic>
      <p:pic>
        <p:nvPicPr>
          <p:cNvPr id="5" name="Picture 2" descr="Resultado de imagem para calendário do mê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4209185"/>
            <a:ext cx="3672408" cy="210901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467544" y="1484784"/>
            <a:ext cx="8136904" cy="4493538"/>
          </a:xfrm>
          <a:prstGeom prst="rect">
            <a:avLst/>
          </a:prstGeom>
        </p:spPr>
        <p:txBody>
          <a:bodyPr wrap="square">
            <a:spAutoFit/>
          </a:bodyPr>
          <a:lstStyle/>
          <a:p>
            <a:pPr>
              <a:buClr>
                <a:schemeClr val="accent2"/>
              </a:buClr>
              <a:buSzPct val="150000"/>
              <a:buFont typeface="Constantia" pitchFamily="18" charset="0"/>
              <a:buChar char="•"/>
            </a:pPr>
            <a:r>
              <a:rPr lang="pt-BR" sz="2600" dirty="0" smtClean="0"/>
              <a:t>  “Mistura” das hipóteses que as crianças têm com os conhecimentos ensinados na escola </a:t>
            </a:r>
            <a:r>
              <a:rPr lang="pt-BR" sz="2600" dirty="0"/>
              <a:t>(</a:t>
            </a:r>
            <a:r>
              <a:rPr lang="pt-BR" sz="2600" dirty="0" smtClean="0"/>
              <a:t>p. </a:t>
            </a:r>
            <a:r>
              <a:rPr lang="pt-BR" sz="2600" dirty="0" smtClean="0"/>
              <a:t>86 – entrevista com </a:t>
            </a:r>
            <a:r>
              <a:rPr lang="pt-BR" sz="2600" dirty="0" err="1" smtClean="0"/>
              <a:t>Loli</a:t>
            </a:r>
            <a:r>
              <a:rPr lang="pt-BR" sz="2600" dirty="0" smtClean="0"/>
              <a:t> e Alan – comparação entre 21 e </a:t>
            </a:r>
            <a:r>
              <a:rPr lang="pt-BR" sz="2600" dirty="0" smtClean="0"/>
              <a:t>12)</a:t>
            </a:r>
            <a:endParaRPr lang="pt-BR" sz="2600" dirty="0" smtClean="0"/>
          </a:p>
          <a:p>
            <a:pPr>
              <a:buClr>
                <a:schemeClr val="accent2"/>
              </a:buClr>
              <a:buSzPct val="150000"/>
              <a:buFont typeface="Constantia" pitchFamily="18" charset="0"/>
              <a:buChar char="•"/>
            </a:pPr>
            <a:endParaRPr lang="pt-BR" sz="2600" dirty="0" smtClean="0"/>
          </a:p>
          <a:p>
            <a:pPr algn="ctr">
              <a:buClr>
                <a:schemeClr val="accent2"/>
              </a:buClr>
              <a:buSzPct val="150000"/>
            </a:pPr>
            <a:r>
              <a:rPr lang="pt-BR" sz="2600" b="1" dirty="0" smtClean="0">
                <a:solidFill>
                  <a:srgbClr val="FF0000"/>
                </a:solidFill>
              </a:rPr>
              <a:t>DÚZIA – DEZENA ????</a:t>
            </a:r>
            <a:endParaRPr lang="pt-BR" sz="2600" b="1" dirty="0">
              <a:solidFill>
                <a:srgbClr val="FF0000"/>
              </a:solidFill>
            </a:endParaRPr>
          </a:p>
          <a:p>
            <a:pPr>
              <a:buClr>
                <a:schemeClr val="accent2"/>
              </a:buClr>
              <a:buSzPct val="150000"/>
            </a:pPr>
            <a:endParaRPr lang="pt-BR" sz="2600" dirty="0" smtClean="0"/>
          </a:p>
          <a:p>
            <a:pPr>
              <a:buClr>
                <a:schemeClr val="accent2"/>
              </a:buClr>
              <a:buSzPct val="150000"/>
            </a:pPr>
            <a:endParaRPr lang="pt-BR" sz="2600" dirty="0" smtClean="0"/>
          </a:p>
          <a:p>
            <a:pPr>
              <a:buClr>
                <a:schemeClr val="accent2"/>
              </a:buClr>
              <a:buSzPct val="150000"/>
              <a:buFont typeface="Constantia" pitchFamily="18" charset="0"/>
              <a:buChar char="•"/>
            </a:pPr>
            <a:r>
              <a:rPr lang="pt-BR" sz="2600" dirty="0" smtClean="0"/>
              <a:t>   Aprender o conceito de dezena ajuda realmente a conhecer os números? Ou é o conhecimento dos números – e de sua escrita – que ajuda a compreender o conceito de dezena</a:t>
            </a:r>
            <a:r>
              <a:rPr lang="pt-BR" sz="2600" dirty="0" smtClean="0"/>
              <a:t>? (p. 87)</a:t>
            </a:r>
            <a:endParaRPr lang="pt-BR" sz="2600" dirty="0"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611560" y="1124744"/>
            <a:ext cx="7848872" cy="5693866"/>
          </a:xfrm>
          <a:prstGeom prst="rect">
            <a:avLst/>
          </a:prstGeom>
        </p:spPr>
        <p:txBody>
          <a:bodyPr wrap="square">
            <a:spAutoFit/>
          </a:bodyPr>
          <a:lstStyle/>
          <a:p>
            <a:endParaRPr lang="pt-BR" sz="2600" dirty="0" smtClean="0"/>
          </a:p>
          <a:p>
            <a:r>
              <a:rPr lang="pt-BR" sz="2600" b="1" dirty="0" smtClean="0"/>
              <a:t>3) Alguns </a:t>
            </a:r>
            <a:r>
              <a:rPr lang="pt-BR" sz="2600" b="1" dirty="0" smtClean="0"/>
              <a:t>números especiais: o papel dos “nós</a:t>
            </a:r>
            <a:r>
              <a:rPr lang="pt-BR" sz="2600" b="1" dirty="0" smtClean="0"/>
              <a:t>”</a:t>
            </a:r>
            <a:r>
              <a:rPr lang="pt-BR" sz="2600" dirty="0"/>
              <a:t> </a:t>
            </a:r>
            <a:r>
              <a:rPr lang="pt-BR" sz="2600" dirty="0" smtClean="0"/>
              <a:t>(p. </a:t>
            </a:r>
            <a:r>
              <a:rPr lang="pt-BR" sz="2600" dirty="0"/>
              <a:t>87 </a:t>
            </a:r>
            <a:r>
              <a:rPr lang="pt-BR" sz="2600" dirty="0" smtClean="0"/>
              <a:t>– 92)</a:t>
            </a:r>
            <a:endParaRPr lang="pt-BR" sz="2600" dirty="0"/>
          </a:p>
          <a:p>
            <a:pPr>
              <a:buNone/>
            </a:pPr>
            <a:endParaRPr lang="pt-BR" sz="2600" b="1" dirty="0" smtClean="0"/>
          </a:p>
          <a:p>
            <a:pPr>
              <a:buClr>
                <a:schemeClr val="accent3"/>
              </a:buClr>
              <a:buSzPct val="150000"/>
              <a:buFont typeface="Arial" pitchFamily="34" charset="0"/>
              <a:buChar char="•"/>
            </a:pPr>
            <a:r>
              <a:rPr lang="pt-BR" sz="2600" dirty="0" smtClean="0"/>
              <a:t>   A apropriação da escrita convencional não segue a ordem da série </a:t>
            </a:r>
            <a:r>
              <a:rPr lang="pt-BR" sz="2600" dirty="0" smtClean="0"/>
              <a:t>numérica</a:t>
            </a:r>
            <a:r>
              <a:rPr lang="pt-BR" sz="2600" dirty="0"/>
              <a:t> </a:t>
            </a:r>
            <a:r>
              <a:rPr lang="pt-BR" sz="2600" dirty="0" smtClean="0"/>
              <a:t>(p. 87)</a:t>
            </a:r>
          </a:p>
          <a:p>
            <a:pPr>
              <a:buClr>
                <a:schemeClr val="accent3"/>
              </a:buClr>
              <a:buSzPct val="150000"/>
              <a:buFont typeface="Arial" pitchFamily="34" charset="0"/>
              <a:buChar char="•"/>
            </a:pPr>
            <a:endParaRPr lang="pt-BR" sz="2600" dirty="0" smtClean="0"/>
          </a:p>
          <a:p>
            <a:pPr>
              <a:buClr>
                <a:schemeClr val="accent3"/>
              </a:buClr>
              <a:buSzPct val="150000"/>
              <a:buFont typeface="Arial" pitchFamily="34" charset="0"/>
              <a:buChar char="•"/>
            </a:pPr>
            <a:endParaRPr lang="pt-BR" sz="2600" dirty="0"/>
          </a:p>
          <a:p>
            <a:pPr>
              <a:buClr>
                <a:schemeClr val="accent3"/>
              </a:buClr>
              <a:buSzPct val="150000"/>
              <a:buFont typeface="Arial" pitchFamily="34" charset="0"/>
              <a:buChar char="•"/>
            </a:pPr>
            <a:endParaRPr lang="pt-BR" sz="2600" dirty="0" smtClean="0"/>
          </a:p>
          <a:p>
            <a:pPr>
              <a:buClr>
                <a:schemeClr val="accent3"/>
              </a:buClr>
              <a:buSzPct val="150000"/>
              <a:buFont typeface="Arial" pitchFamily="34" charset="0"/>
              <a:buChar char="•"/>
            </a:pPr>
            <a:endParaRPr lang="pt-BR" sz="2600" dirty="0"/>
          </a:p>
          <a:p>
            <a:pPr>
              <a:buClr>
                <a:schemeClr val="accent3"/>
              </a:buClr>
              <a:buSzPct val="150000"/>
              <a:buFont typeface="Arial" pitchFamily="34" charset="0"/>
              <a:buChar char="•"/>
            </a:pPr>
            <a:endParaRPr lang="pt-BR" sz="2600" dirty="0" smtClean="0"/>
          </a:p>
          <a:p>
            <a:pPr>
              <a:buClr>
                <a:schemeClr val="accent3"/>
              </a:buClr>
              <a:buSzPct val="150000"/>
              <a:buFont typeface="Arial" pitchFamily="34" charset="0"/>
              <a:buChar char="•"/>
            </a:pPr>
            <a:endParaRPr lang="pt-BR" sz="2600" dirty="0" smtClean="0"/>
          </a:p>
          <a:p>
            <a:pPr>
              <a:buClr>
                <a:schemeClr val="accent3"/>
              </a:buClr>
              <a:buSzPct val="150000"/>
              <a:buFont typeface="Arial" pitchFamily="34" charset="0"/>
              <a:buChar char="•"/>
            </a:pPr>
            <a:endParaRPr lang="pt-BR" sz="2600" dirty="0" smtClean="0"/>
          </a:p>
          <a:p>
            <a:pPr>
              <a:buClr>
                <a:schemeClr val="accent3"/>
              </a:buClr>
              <a:buSzPct val="150000"/>
            </a:pPr>
            <a:endParaRPr lang="pt-BR" sz="2600" dirty="0" smtClean="0"/>
          </a:p>
        </p:txBody>
      </p:sp>
      <p:pic>
        <p:nvPicPr>
          <p:cNvPr id="3" name="Imagem 2"/>
          <p:cNvPicPr>
            <a:picLocks noChangeAspect="1"/>
          </p:cNvPicPr>
          <p:nvPr/>
        </p:nvPicPr>
        <p:blipFill>
          <a:blip r:embed="rId2"/>
          <a:stretch>
            <a:fillRect/>
          </a:stretch>
        </p:blipFill>
        <p:spPr>
          <a:xfrm>
            <a:off x="161204" y="3971677"/>
            <a:ext cx="8749583" cy="1884982"/>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683568" y="1268760"/>
            <a:ext cx="8064896" cy="3293209"/>
          </a:xfrm>
          <a:prstGeom prst="rect">
            <a:avLst/>
          </a:prstGeom>
        </p:spPr>
        <p:txBody>
          <a:bodyPr wrap="square">
            <a:spAutoFit/>
          </a:bodyPr>
          <a:lstStyle/>
          <a:p>
            <a:pPr lvl="0">
              <a:buClr>
                <a:srgbClr val="0BD0D9"/>
              </a:buClr>
              <a:buSzPct val="150000"/>
              <a:buFont typeface="Arial" pitchFamily="34" charset="0"/>
              <a:buChar char="•"/>
            </a:pPr>
            <a:r>
              <a:rPr lang="pt-BR" sz="2600" dirty="0" smtClean="0">
                <a:solidFill>
                  <a:prstClr val="black"/>
                </a:solidFill>
              </a:rPr>
              <a:t> Função do professor: problematizar a partir das respostas das crianças (conversa com Nádia – p. 88)</a:t>
            </a:r>
          </a:p>
          <a:p>
            <a:pPr lvl="0">
              <a:buClr>
                <a:srgbClr val="0BD0D9"/>
              </a:buClr>
              <a:buSzPct val="150000"/>
              <a:buFont typeface="Arial" pitchFamily="34" charset="0"/>
              <a:buChar char="•"/>
            </a:pPr>
            <a:endParaRPr lang="pt-BR" sz="2600" dirty="0">
              <a:solidFill>
                <a:prstClr val="black"/>
              </a:solidFill>
            </a:endParaRPr>
          </a:p>
          <a:p>
            <a:pPr lvl="0">
              <a:buClr>
                <a:srgbClr val="0BD0D9"/>
              </a:buClr>
              <a:buSzPct val="150000"/>
              <a:buFont typeface="Arial" pitchFamily="34" charset="0"/>
              <a:buChar char="•"/>
            </a:pPr>
            <a:r>
              <a:rPr lang="pt-BR" sz="2600" dirty="0" smtClean="0">
                <a:solidFill>
                  <a:prstClr val="black"/>
                </a:solidFill>
              </a:rPr>
              <a:t> Estratégias pessoais de diferenciar escritas numéricas  (diferença entre 100 e 101 – p. 89 – fala de Christian) </a:t>
            </a:r>
          </a:p>
          <a:p>
            <a:pPr lvl="0">
              <a:buClr>
                <a:srgbClr val="0BD0D9"/>
              </a:buClr>
              <a:buSzPct val="150000"/>
            </a:pPr>
            <a:endParaRPr lang="pt-BR" sz="2600" dirty="0">
              <a:solidFill>
                <a:prstClr val="black"/>
              </a:solidFill>
            </a:endParaRPr>
          </a:p>
          <a:p>
            <a:pPr lvl="0">
              <a:buClr>
                <a:srgbClr val="0BD0D9"/>
              </a:buClr>
              <a:buSzPct val="150000"/>
              <a:buFont typeface="Arial" pitchFamily="34" charset="0"/>
              <a:buChar char="•"/>
            </a:pPr>
            <a:endParaRPr lang="pt-BR" sz="2600" dirty="0" smtClean="0">
              <a:solidFill>
                <a:prstClr val="black"/>
              </a:solidFill>
            </a:endParaRPr>
          </a:p>
          <a:p>
            <a:pPr lvl="0">
              <a:buClr>
                <a:srgbClr val="0BD0D9"/>
              </a:buClr>
              <a:buSzPct val="150000"/>
            </a:pPr>
            <a:endParaRPr lang="pt-BR" sz="2600" dirty="0" smtClean="0">
              <a:solidFill>
                <a:prstClr val="black"/>
              </a:solidFill>
            </a:endParaRPr>
          </a:p>
        </p:txBody>
      </p:sp>
      <p:pic>
        <p:nvPicPr>
          <p:cNvPr id="3" name="Imagem 2"/>
          <p:cNvPicPr>
            <a:picLocks noChangeAspect="1"/>
          </p:cNvPicPr>
          <p:nvPr/>
        </p:nvPicPr>
        <p:blipFill>
          <a:blip r:embed="rId2"/>
          <a:stretch>
            <a:fillRect/>
          </a:stretch>
        </p:blipFill>
        <p:spPr>
          <a:xfrm>
            <a:off x="2656591" y="3431669"/>
            <a:ext cx="4118850" cy="2260600"/>
          </a:xfrm>
          <a:prstGeom prst="rect">
            <a:avLst/>
          </a:prstGeom>
        </p:spPr>
      </p:pic>
      <p:sp>
        <p:nvSpPr>
          <p:cNvPr id="4" name="CaixaDeTexto 3"/>
          <p:cNvSpPr txBox="1"/>
          <p:nvPr/>
        </p:nvSpPr>
        <p:spPr>
          <a:xfrm>
            <a:off x="683568" y="5949280"/>
            <a:ext cx="7776864" cy="646331"/>
          </a:xfrm>
          <a:prstGeom prst="rect">
            <a:avLst/>
          </a:prstGeom>
          <a:noFill/>
          <a:ln>
            <a:solidFill>
              <a:srgbClr val="C00000"/>
            </a:solidFill>
          </a:ln>
        </p:spPr>
        <p:txBody>
          <a:bodyPr wrap="square" rtlCol="0">
            <a:spAutoFit/>
          </a:bodyPr>
          <a:lstStyle/>
          <a:p>
            <a:r>
              <a:rPr lang="pt-BR" dirty="0" smtClean="0"/>
              <a:t>OBS. Dramatizar conversa entre o pesquisador, Christian e Rubén (p. 88 – 91) e discutir. </a:t>
            </a:r>
            <a:endParaRPr lang="pt-BR" dirty="0"/>
          </a:p>
        </p:txBody>
      </p:sp>
    </p:spTree>
    <p:extLst>
      <p:ext uri="{BB962C8B-B14F-4D97-AF65-F5344CB8AC3E}">
        <p14:creationId xmlns:p14="http://schemas.microsoft.com/office/powerpoint/2010/main" val="66741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755576" y="1124744"/>
            <a:ext cx="7128792" cy="1292662"/>
          </a:xfrm>
          <a:prstGeom prst="rect">
            <a:avLst/>
          </a:prstGeom>
        </p:spPr>
        <p:txBody>
          <a:bodyPr wrap="square">
            <a:spAutoFit/>
          </a:bodyPr>
          <a:lstStyle/>
          <a:p>
            <a:pPr>
              <a:buNone/>
            </a:pPr>
            <a:r>
              <a:rPr lang="pt-BR" sz="2600" dirty="0"/>
              <a:t>p</a:t>
            </a:r>
            <a:r>
              <a:rPr lang="pt-BR" sz="2600" dirty="0" smtClean="0"/>
              <a:t>. 92</a:t>
            </a:r>
            <a:endParaRPr lang="pt-BR" sz="2600" dirty="0" smtClean="0"/>
          </a:p>
          <a:p>
            <a:endParaRPr lang="pt-BR" sz="2600" dirty="0" smtClean="0"/>
          </a:p>
          <a:p>
            <a:endParaRPr lang="pt-BR" sz="2600" dirty="0" smtClean="0"/>
          </a:p>
        </p:txBody>
      </p:sp>
      <p:pic>
        <p:nvPicPr>
          <p:cNvPr id="3" name="Imagem 2"/>
          <p:cNvPicPr>
            <a:picLocks noChangeAspect="1"/>
          </p:cNvPicPr>
          <p:nvPr/>
        </p:nvPicPr>
        <p:blipFill>
          <a:blip r:embed="rId2"/>
          <a:stretch>
            <a:fillRect/>
          </a:stretch>
        </p:blipFill>
        <p:spPr>
          <a:xfrm>
            <a:off x="170223" y="1778715"/>
            <a:ext cx="8970681" cy="4707758"/>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959144" y="908720"/>
            <a:ext cx="8136904" cy="5293757"/>
          </a:xfrm>
          <a:prstGeom prst="rect">
            <a:avLst/>
          </a:prstGeom>
        </p:spPr>
        <p:txBody>
          <a:bodyPr wrap="square">
            <a:spAutoFit/>
          </a:bodyPr>
          <a:lstStyle/>
          <a:p>
            <a:endParaRPr lang="pt-BR" sz="2600" dirty="0" smtClean="0"/>
          </a:p>
          <a:p>
            <a:r>
              <a:rPr lang="pt-BR" sz="2600" b="1" dirty="0" smtClean="0"/>
              <a:t>4) </a:t>
            </a:r>
            <a:r>
              <a:rPr lang="pt-BR" sz="2600" b="1" dirty="0" smtClean="0"/>
              <a:t>O </a:t>
            </a:r>
            <a:r>
              <a:rPr lang="pt-BR" sz="2600" b="1" dirty="0" smtClean="0"/>
              <a:t>papel da numeração </a:t>
            </a:r>
            <a:r>
              <a:rPr lang="pt-BR" sz="2600" b="1" dirty="0" smtClean="0"/>
              <a:t>falada</a:t>
            </a:r>
            <a:r>
              <a:rPr lang="pt-BR" sz="2600" dirty="0" smtClean="0"/>
              <a:t> (p.</a:t>
            </a:r>
            <a:r>
              <a:rPr lang="pt-BR" sz="2600" dirty="0" smtClean="0"/>
              <a:t> </a:t>
            </a:r>
            <a:r>
              <a:rPr lang="pt-BR" sz="2600" dirty="0"/>
              <a:t>92 </a:t>
            </a:r>
            <a:r>
              <a:rPr lang="pt-BR" sz="2600" dirty="0" smtClean="0"/>
              <a:t>– 98)</a:t>
            </a:r>
            <a:endParaRPr lang="pt-BR" sz="2600" dirty="0"/>
          </a:p>
          <a:p>
            <a:pPr>
              <a:buNone/>
            </a:pPr>
            <a:endParaRPr lang="pt-BR" sz="2600" b="1" dirty="0" smtClean="0"/>
          </a:p>
          <a:p>
            <a:pPr>
              <a:buNone/>
            </a:pPr>
            <a:endParaRPr lang="pt-BR" sz="2600" b="1" dirty="0" smtClean="0"/>
          </a:p>
          <a:p>
            <a:pPr marL="457200" indent="-457200">
              <a:buClr>
                <a:schemeClr val="accent3"/>
              </a:buClr>
              <a:buSzPct val="150000"/>
              <a:buFont typeface="Arial" panose="020B0604020202020204" pitchFamily="34" charset="0"/>
              <a:buChar char="•"/>
            </a:pPr>
            <a:r>
              <a:rPr lang="pt-BR" sz="2600" dirty="0" smtClean="0"/>
              <a:t>As crianças elaboram hipóteses sobre a escrita dos números com base nas informações que extraem da numeração falada e no conhecimento da escrita convencional dos “nós”.</a:t>
            </a:r>
          </a:p>
          <a:p>
            <a:pPr>
              <a:buNone/>
            </a:pPr>
            <a:r>
              <a:rPr lang="pt-BR" sz="2600" dirty="0" smtClean="0"/>
              <a:t>Exemplo:</a:t>
            </a:r>
          </a:p>
          <a:p>
            <a:pPr>
              <a:buNone/>
            </a:pPr>
            <a:r>
              <a:rPr lang="pt-BR" sz="2600" dirty="0" smtClean="0"/>
              <a:t>725 = </a:t>
            </a:r>
            <a:r>
              <a:rPr lang="pt-BR" sz="2600" dirty="0" smtClean="0"/>
              <a:t>700205</a:t>
            </a:r>
          </a:p>
          <a:p>
            <a:pPr>
              <a:buNone/>
            </a:pPr>
            <a:endParaRPr lang="pt-BR" sz="2600" dirty="0" smtClean="0"/>
          </a:p>
          <a:p>
            <a:pPr>
              <a:buNone/>
            </a:pPr>
            <a:r>
              <a:rPr lang="pt-BR" sz="2600" dirty="0" smtClean="0"/>
              <a:t>(A numeração falada não é posicional.)</a:t>
            </a:r>
          </a:p>
          <a:p>
            <a:pPr>
              <a:buNone/>
            </a:pPr>
            <a:endParaRPr lang="pt-BR" sz="2600" dirty="0"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899592" y="1124744"/>
            <a:ext cx="7848872" cy="6894195"/>
          </a:xfrm>
          <a:prstGeom prst="rect">
            <a:avLst/>
          </a:prstGeom>
        </p:spPr>
        <p:txBody>
          <a:bodyPr wrap="square">
            <a:spAutoFit/>
          </a:bodyPr>
          <a:lstStyle/>
          <a:p>
            <a:pPr marL="457200" indent="-457200">
              <a:buClr>
                <a:schemeClr val="accent3"/>
              </a:buClr>
              <a:buSzPct val="151000"/>
              <a:buFont typeface="Arial" panose="020B0604020202020204" pitchFamily="34" charset="0"/>
              <a:buChar char="•"/>
            </a:pPr>
            <a:r>
              <a:rPr lang="pt-BR" sz="2600" dirty="0" smtClean="0"/>
              <a:t>Presença “espontânea” (não consciente) dos princípios aditivo e multiplicativo na escrita não convencional elaborada pelas </a:t>
            </a:r>
            <a:r>
              <a:rPr lang="pt-BR" sz="2600" dirty="0" smtClean="0"/>
              <a:t>crianças</a:t>
            </a:r>
            <a:endParaRPr lang="pt-BR" sz="2600" dirty="0" smtClean="0"/>
          </a:p>
          <a:p>
            <a:pPr>
              <a:buNone/>
            </a:pPr>
            <a:endParaRPr lang="pt-BR" sz="2600" dirty="0" smtClean="0"/>
          </a:p>
          <a:p>
            <a:pPr>
              <a:buNone/>
            </a:pPr>
            <a:r>
              <a:rPr lang="pt-BR" sz="2600" dirty="0" smtClean="0"/>
              <a:t>p</a:t>
            </a:r>
            <a:r>
              <a:rPr lang="pt-BR" sz="2600" dirty="0" smtClean="0"/>
              <a:t>. 94</a:t>
            </a:r>
          </a:p>
          <a:p>
            <a:pPr>
              <a:buNone/>
            </a:pPr>
            <a:endParaRPr lang="pt-BR" sz="2600" dirty="0" smtClean="0"/>
          </a:p>
          <a:p>
            <a:pPr>
              <a:buNone/>
            </a:pPr>
            <a:r>
              <a:rPr lang="pt-BR" sz="2600" b="1" dirty="0" smtClean="0">
                <a:solidFill>
                  <a:srgbClr val="FF0000"/>
                </a:solidFill>
              </a:rPr>
              <a:t>Escrita de Daniela</a:t>
            </a:r>
            <a:r>
              <a:rPr lang="pt-BR" sz="2600" b="1" dirty="0" smtClean="0">
                <a:solidFill>
                  <a:srgbClr val="FF0000"/>
                </a:solidFill>
              </a:rPr>
              <a:t>:</a:t>
            </a:r>
          </a:p>
          <a:p>
            <a:pPr>
              <a:buNone/>
            </a:pPr>
            <a:endParaRPr lang="pt-BR" sz="2600" b="1" dirty="0" smtClean="0">
              <a:solidFill>
                <a:srgbClr val="FF0000"/>
              </a:solidFill>
            </a:endParaRPr>
          </a:p>
          <a:p>
            <a:pPr>
              <a:buNone/>
            </a:pPr>
            <a:r>
              <a:rPr lang="pt-BR" sz="2600" b="1" dirty="0" smtClean="0">
                <a:solidFill>
                  <a:srgbClr val="FF0000"/>
                </a:solidFill>
              </a:rPr>
              <a:t>8 534 = 8 1000 50034 ou 8 </a:t>
            </a:r>
            <a:r>
              <a:rPr lang="pt-BR" sz="2600" b="1" dirty="0" smtClean="0">
                <a:solidFill>
                  <a:srgbClr val="FF0000"/>
                </a:solidFill>
              </a:rPr>
              <a:t>1000534</a:t>
            </a:r>
          </a:p>
          <a:p>
            <a:pPr>
              <a:buNone/>
            </a:pPr>
            <a:endParaRPr lang="pt-BR" sz="2600" dirty="0" smtClean="0"/>
          </a:p>
          <a:p>
            <a:pPr>
              <a:buNone/>
            </a:pPr>
            <a:r>
              <a:rPr lang="pt-BR" sz="2600" dirty="0" smtClean="0"/>
              <a:t>A escrita do nosso sistema de numeração não é transparente (não há “vestígios” da representação dos símbolos) </a:t>
            </a:r>
            <a:endParaRPr lang="pt-BR" sz="2600" dirty="0" smtClean="0"/>
          </a:p>
          <a:p>
            <a:pPr>
              <a:buNone/>
            </a:pPr>
            <a:endParaRPr lang="pt-BR" sz="2600" dirty="0" smtClean="0"/>
          </a:p>
          <a:p>
            <a:pPr>
              <a:buNone/>
            </a:pPr>
            <a:endParaRPr lang="pt-BR" sz="2600" dirty="0" smtClean="0"/>
          </a:p>
          <a:p>
            <a:pPr>
              <a:buNone/>
            </a:pPr>
            <a:endParaRPr lang="pt-BR" sz="2600" dirty="0" smtClean="0"/>
          </a:p>
          <a:p>
            <a:pPr>
              <a:buNone/>
            </a:pPr>
            <a:endParaRPr lang="pt-BR" sz="2600"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p:cNvGraphicFramePr/>
          <p:nvPr>
            <p:extLst>
              <p:ext uri="{D42A27DB-BD31-4B8C-83A1-F6EECF244321}">
                <p14:modId xmlns:p14="http://schemas.microsoft.com/office/powerpoint/2010/main" val="3556398008"/>
              </p:ext>
            </p:extLst>
          </p:nvPr>
        </p:nvGraphicFramePr>
        <p:xfrm>
          <a:off x="1043608" y="764704"/>
          <a:ext cx="7200800" cy="59492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497127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755576" y="3212976"/>
            <a:ext cx="7344816" cy="1446550"/>
          </a:xfrm>
          <a:prstGeom prst="rect">
            <a:avLst/>
          </a:prstGeom>
          <a:solidFill>
            <a:schemeClr val="accent5">
              <a:lumMod val="40000"/>
              <a:lumOff val="60000"/>
            </a:schemeClr>
          </a:solidFill>
        </p:spPr>
        <p:txBody>
          <a:bodyPr wrap="square">
            <a:spAutoFit/>
          </a:bodyPr>
          <a:lstStyle/>
          <a:p>
            <a:pPr>
              <a:buNone/>
            </a:pPr>
            <a:r>
              <a:rPr lang="pt-BR" sz="2200" dirty="0" smtClean="0"/>
              <a:t>Crianças que escrevem convencionalmente números de 3 dígitos , usam a numeração falada quando há unidade de milhar.</a:t>
            </a:r>
          </a:p>
          <a:p>
            <a:pPr>
              <a:buNone/>
            </a:pPr>
            <a:r>
              <a:rPr lang="pt-BR" sz="2200" dirty="0" smtClean="0"/>
              <a:t>267 – 378 – 124 – 1000125 ou 100010025 (para 1 125)</a:t>
            </a:r>
          </a:p>
        </p:txBody>
      </p:sp>
      <p:sp>
        <p:nvSpPr>
          <p:cNvPr id="5" name="CaixaDeTexto 4"/>
          <p:cNvSpPr txBox="1"/>
          <p:nvPr/>
        </p:nvSpPr>
        <p:spPr>
          <a:xfrm>
            <a:off x="755576" y="1844824"/>
            <a:ext cx="7344816" cy="1107996"/>
          </a:xfrm>
          <a:prstGeom prst="rect">
            <a:avLst/>
          </a:prstGeom>
          <a:solidFill>
            <a:schemeClr val="accent4">
              <a:lumMod val="20000"/>
              <a:lumOff val="80000"/>
            </a:schemeClr>
          </a:solidFill>
        </p:spPr>
        <p:txBody>
          <a:bodyPr wrap="square" rtlCol="0">
            <a:spAutoFit/>
          </a:bodyPr>
          <a:lstStyle/>
          <a:p>
            <a:pPr>
              <a:buNone/>
            </a:pPr>
            <a:r>
              <a:rPr lang="pt-BR" sz="2200" dirty="0" smtClean="0"/>
              <a:t>Crianças que escrevem convencionalmente números de 2 dígitos , usam a numeração falada quando há centena.</a:t>
            </a:r>
          </a:p>
          <a:p>
            <a:pPr>
              <a:buNone/>
            </a:pPr>
            <a:r>
              <a:rPr lang="pt-BR" sz="2200" dirty="0" smtClean="0"/>
              <a:t>23 – 45 – 78 – 20047 (para 247)</a:t>
            </a:r>
          </a:p>
        </p:txBody>
      </p:sp>
      <p:sp>
        <p:nvSpPr>
          <p:cNvPr id="7" name="Título 6"/>
          <p:cNvSpPr>
            <a:spLocks noGrp="1"/>
          </p:cNvSpPr>
          <p:nvPr>
            <p:ph type="title"/>
          </p:nvPr>
        </p:nvSpPr>
        <p:spPr>
          <a:xfrm>
            <a:off x="611560" y="441668"/>
            <a:ext cx="8305800" cy="1143000"/>
          </a:xfrm>
        </p:spPr>
        <p:txBody>
          <a:bodyPr>
            <a:normAutofit/>
          </a:bodyPr>
          <a:lstStyle/>
          <a:p>
            <a:r>
              <a:rPr lang="pt-BR" sz="3200" b="1" dirty="0" smtClean="0"/>
              <a:t>“Achados” da pesquisa (p. 96)</a:t>
            </a:r>
            <a:endParaRPr lang="pt-BR" sz="3200" dirty="0"/>
          </a:p>
        </p:txBody>
      </p:sp>
      <p:sp>
        <p:nvSpPr>
          <p:cNvPr id="12" name="CaixaDeTexto 11"/>
          <p:cNvSpPr txBox="1"/>
          <p:nvPr/>
        </p:nvSpPr>
        <p:spPr>
          <a:xfrm>
            <a:off x="827584" y="4941168"/>
            <a:ext cx="7344816" cy="1723549"/>
          </a:xfrm>
          <a:prstGeom prst="rect">
            <a:avLst/>
          </a:prstGeom>
          <a:solidFill>
            <a:srgbClr val="E5ECBE"/>
          </a:solidFill>
        </p:spPr>
        <p:txBody>
          <a:bodyPr wrap="square" rtlCol="0">
            <a:spAutoFit/>
          </a:bodyPr>
          <a:lstStyle/>
          <a:p>
            <a:pPr>
              <a:buNone/>
            </a:pPr>
            <a:r>
              <a:rPr lang="pt-BR" sz="2200" dirty="0" smtClean="0"/>
              <a:t>Crianças que escrevem convencionalmente  alguns números de 3 dígitos , não generalizam a existência dessa regra a outras centenas.</a:t>
            </a:r>
          </a:p>
          <a:p>
            <a:pPr>
              <a:buNone/>
            </a:pPr>
            <a:r>
              <a:rPr lang="pt-BR" sz="2200" dirty="0" smtClean="0"/>
              <a:t>184 – 245 – 357 – 80094 (para 894)</a:t>
            </a:r>
          </a:p>
          <a:p>
            <a:endParaRPr lang="pt-B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683568" y="548680"/>
            <a:ext cx="7776864" cy="6494085"/>
          </a:xfrm>
          <a:prstGeom prst="rect">
            <a:avLst/>
          </a:prstGeom>
        </p:spPr>
        <p:txBody>
          <a:bodyPr wrap="square">
            <a:spAutoFit/>
          </a:bodyPr>
          <a:lstStyle/>
          <a:p>
            <a:endParaRPr lang="pt-BR" sz="2600" dirty="0" smtClean="0"/>
          </a:p>
          <a:p>
            <a:pPr>
              <a:buNone/>
            </a:pPr>
            <a:r>
              <a:rPr lang="pt-BR" sz="2600" b="1" dirty="0" smtClean="0"/>
              <a:t>Do conflito à notação </a:t>
            </a:r>
            <a:r>
              <a:rPr lang="pt-BR" sz="2600" b="1" dirty="0" smtClean="0"/>
              <a:t>convencional – as hipóteses entram em contradição (p. 98 – 108)</a:t>
            </a:r>
            <a:endParaRPr lang="pt-BR" sz="2600" b="1" dirty="0" smtClean="0"/>
          </a:p>
          <a:p>
            <a:pPr>
              <a:buNone/>
            </a:pPr>
            <a:endParaRPr lang="pt-BR" sz="2600" b="1" dirty="0" smtClean="0"/>
          </a:p>
          <a:p>
            <a:pPr>
              <a:buNone/>
            </a:pPr>
            <a:r>
              <a:rPr lang="pt-BR" sz="2600" dirty="0" smtClean="0"/>
              <a:t>Conclusões gerais das crianças:</a:t>
            </a:r>
          </a:p>
          <a:p>
            <a:pPr>
              <a:buNone/>
            </a:pPr>
            <a:endParaRPr lang="pt-BR" sz="2600" dirty="0" smtClean="0"/>
          </a:p>
          <a:p>
            <a:pPr>
              <a:buClr>
                <a:schemeClr val="accent3"/>
              </a:buClr>
              <a:buSzPct val="150000"/>
              <a:buFont typeface="Arial" pitchFamily="34" charset="0"/>
              <a:buChar char="•"/>
            </a:pPr>
            <a:r>
              <a:rPr lang="pt-BR" sz="2600" dirty="0" smtClean="0"/>
              <a:t>  Há um vínculo entre a numeração escrita e a numeração falada.</a:t>
            </a:r>
          </a:p>
          <a:p>
            <a:pPr>
              <a:buClr>
                <a:schemeClr val="accent3"/>
              </a:buClr>
              <a:buSzPct val="150000"/>
              <a:buFont typeface="Arial" pitchFamily="34" charset="0"/>
              <a:buChar char="•"/>
            </a:pPr>
            <a:endParaRPr lang="pt-BR" sz="2600" dirty="0" smtClean="0"/>
          </a:p>
          <a:p>
            <a:pPr>
              <a:buClr>
                <a:schemeClr val="accent3"/>
              </a:buClr>
              <a:buSzPct val="150000"/>
              <a:buFont typeface="Arial" pitchFamily="34" charset="0"/>
              <a:buChar char="•"/>
            </a:pPr>
            <a:r>
              <a:rPr lang="pt-BR" sz="2600" dirty="0" smtClean="0"/>
              <a:t>  A quantidade de algarismos está vinculada à magnitude do número.</a:t>
            </a:r>
          </a:p>
          <a:p>
            <a:pPr>
              <a:buClr>
                <a:schemeClr val="accent3"/>
              </a:buClr>
              <a:buSzPct val="150000"/>
              <a:buFont typeface="Arial" pitchFamily="34" charset="0"/>
              <a:buChar char="•"/>
            </a:pPr>
            <a:endParaRPr lang="pt-BR" sz="2600" dirty="0" smtClean="0"/>
          </a:p>
          <a:p>
            <a:pPr>
              <a:buClr>
                <a:schemeClr val="accent3"/>
              </a:buClr>
              <a:buSzPct val="150000"/>
            </a:pPr>
            <a:r>
              <a:rPr lang="pt-BR" sz="2600" b="1" dirty="0" smtClean="0">
                <a:solidFill>
                  <a:srgbClr val="FF0000"/>
                </a:solidFill>
              </a:rPr>
              <a:t>Eis o conflito!! Como 200070043 pode ser menor que 3 000? 3 000 não é maior (não vale </a:t>
            </a:r>
            <a:r>
              <a:rPr lang="pt-BR" sz="2600" b="1" dirty="0" smtClean="0">
                <a:solidFill>
                  <a:srgbClr val="FF0000"/>
                </a:solidFill>
              </a:rPr>
              <a:t>mais – valor monetário) </a:t>
            </a:r>
            <a:r>
              <a:rPr lang="pt-BR" sz="2600" b="1" dirty="0" smtClean="0">
                <a:solidFill>
                  <a:srgbClr val="FF0000"/>
                </a:solidFill>
              </a:rPr>
              <a:t>que 2 000?</a:t>
            </a:r>
          </a:p>
          <a:p>
            <a:pPr>
              <a:buNone/>
            </a:pPr>
            <a:endParaRPr lang="pt-BR" sz="2600" b="1" dirty="0" smtClean="0">
              <a:solidFill>
                <a:srgbClr val="FF0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683568" y="1052736"/>
            <a:ext cx="7480880" cy="4370427"/>
          </a:xfrm>
          <a:prstGeom prst="rect">
            <a:avLst/>
          </a:prstGeom>
        </p:spPr>
        <p:txBody>
          <a:bodyPr wrap="square">
            <a:spAutoFit/>
          </a:bodyPr>
          <a:lstStyle/>
          <a:p>
            <a:pPr>
              <a:buNone/>
            </a:pPr>
            <a:r>
              <a:rPr lang="pt-BR" sz="3200" dirty="0" smtClean="0"/>
              <a:t>Conflito ao lidar com números e notas de dinheiro – entrevista com Gisela – </a:t>
            </a:r>
            <a:r>
              <a:rPr lang="pt-BR" sz="3200" dirty="0" smtClean="0"/>
              <a:t>p. 100 e 101</a:t>
            </a:r>
            <a:endParaRPr lang="pt-BR" sz="3200" dirty="0" smtClean="0"/>
          </a:p>
          <a:p>
            <a:pPr>
              <a:buNone/>
            </a:pPr>
            <a:endParaRPr lang="pt-BR" sz="2800" dirty="0" smtClean="0"/>
          </a:p>
          <a:p>
            <a:pPr>
              <a:buNone/>
            </a:pPr>
            <a:endParaRPr lang="pt-BR" sz="2800" dirty="0" smtClean="0"/>
          </a:p>
          <a:p>
            <a:pPr>
              <a:buNone/>
            </a:pPr>
            <a:r>
              <a:rPr lang="pt-BR" sz="2800" dirty="0" smtClean="0"/>
              <a:t>É </a:t>
            </a:r>
            <a:r>
              <a:rPr lang="pt-BR" sz="2800" dirty="0" smtClean="0"/>
              <a:t>como se ela pensasse: </a:t>
            </a:r>
            <a:r>
              <a:rPr lang="pt-BR" sz="2400" dirty="0" smtClean="0"/>
              <a:t>“se presto atenção nas notas, três mil é maior; se me fixo nos números escritos, 2000500 é maior</a:t>
            </a:r>
            <a:r>
              <a:rPr lang="pt-BR" sz="2400" dirty="0" smtClean="0"/>
              <a:t>.”</a:t>
            </a:r>
          </a:p>
          <a:p>
            <a:pPr>
              <a:buNone/>
            </a:pPr>
            <a:endParaRPr lang="pt-BR" sz="2400" dirty="0" smtClean="0"/>
          </a:p>
          <a:p>
            <a:pPr>
              <a:buNone/>
            </a:pPr>
            <a:endParaRPr lang="pt-BR" sz="2600" dirty="0"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755576" y="1268760"/>
            <a:ext cx="6534472" cy="1569660"/>
          </a:xfrm>
          <a:prstGeom prst="rect">
            <a:avLst/>
          </a:prstGeom>
        </p:spPr>
        <p:txBody>
          <a:bodyPr wrap="square">
            <a:spAutoFit/>
          </a:bodyPr>
          <a:lstStyle/>
          <a:p>
            <a:pPr lvl="0"/>
            <a:r>
              <a:rPr lang="pt-BR" sz="3200" dirty="0">
                <a:solidFill>
                  <a:prstClr val="black"/>
                </a:solidFill>
              </a:rPr>
              <a:t>Situação semelhante em “reais”</a:t>
            </a:r>
          </a:p>
          <a:p>
            <a:pPr lvl="0"/>
            <a:endParaRPr lang="pt-BR" sz="3200" dirty="0" smtClean="0">
              <a:solidFill>
                <a:prstClr val="black"/>
              </a:solidFill>
            </a:endParaRPr>
          </a:p>
          <a:p>
            <a:pPr lvl="0"/>
            <a:r>
              <a:rPr lang="pt-BR" sz="3200" dirty="0" smtClean="0">
                <a:solidFill>
                  <a:prstClr val="black"/>
                </a:solidFill>
              </a:rPr>
              <a:t>100207 </a:t>
            </a:r>
            <a:r>
              <a:rPr lang="pt-BR" sz="3200" dirty="0">
                <a:solidFill>
                  <a:prstClr val="black"/>
                </a:solidFill>
              </a:rPr>
              <a:t>reais é maior que 300 reais?</a:t>
            </a:r>
            <a:endParaRPr lang="pt-BR" sz="3200" dirty="0"/>
          </a:p>
        </p:txBody>
      </p:sp>
      <p:pic>
        <p:nvPicPr>
          <p:cNvPr id="3" name="Imagem 2"/>
          <p:cNvPicPr>
            <a:picLocks noChangeAspect="1"/>
          </p:cNvPicPr>
          <p:nvPr/>
        </p:nvPicPr>
        <p:blipFill>
          <a:blip r:embed="rId2"/>
          <a:stretch>
            <a:fillRect/>
          </a:stretch>
        </p:blipFill>
        <p:spPr>
          <a:xfrm>
            <a:off x="2267744" y="3371467"/>
            <a:ext cx="3889741" cy="2721829"/>
          </a:xfrm>
          <a:prstGeom prst="rect">
            <a:avLst/>
          </a:prstGeom>
        </p:spPr>
      </p:pic>
      <p:pic>
        <p:nvPicPr>
          <p:cNvPr id="4" name="Imagem 3"/>
          <p:cNvPicPr>
            <a:picLocks noChangeAspect="1"/>
          </p:cNvPicPr>
          <p:nvPr/>
        </p:nvPicPr>
        <p:blipFill>
          <a:blip r:embed="rId3"/>
          <a:stretch>
            <a:fillRect/>
          </a:stretch>
        </p:blipFill>
        <p:spPr>
          <a:xfrm>
            <a:off x="5724128" y="5083773"/>
            <a:ext cx="1152128" cy="1232777"/>
          </a:xfrm>
          <a:prstGeom prst="rect">
            <a:avLst/>
          </a:prstGeom>
        </p:spPr>
      </p:pic>
      <p:sp>
        <p:nvSpPr>
          <p:cNvPr id="5" name="CaixaDeTexto 4"/>
          <p:cNvSpPr txBox="1"/>
          <p:nvPr/>
        </p:nvSpPr>
        <p:spPr>
          <a:xfrm>
            <a:off x="4644008" y="3919978"/>
            <a:ext cx="936104" cy="369332"/>
          </a:xfrm>
          <a:prstGeom prst="rect">
            <a:avLst/>
          </a:prstGeom>
          <a:noFill/>
        </p:spPr>
        <p:txBody>
          <a:bodyPr wrap="square" rtlCol="0">
            <a:spAutoFit/>
          </a:bodyPr>
          <a:lstStyle/>
          <a:p>
            <a:r>
              <a:rPr lang="pt-BR" b="1" dirty="0" smtClean="0">
                <a:solidFill>
                  <a:schemeClr val="bg1"/>
                </a:solidFill>
              </a:rPr>
              <a:t>100207</a:t>
            </a:r>
            <a:endParaRPr lang="pt-BR" b="1" dirty="0">
              <a:solidFill>
                <a:schemeClr val="bg1"/>
              </a:solidFill>
            </a:endParaRPr>
          </a:p>
        </p:txBody>
      </p:sp>
      <p:sp>
        <p:nvSpPr>
          <p:cNvPr id="6" name="Texto Explicativo em Nuvem 5"/>
          <p:cNvSpPr/>
          <p:nvPr/>
        </p:nvSpPr>
        <p:spPr>
          <a:xfrm>
            <a:off x="4427984" y="4694173"/>
            <a:ext cx="4166330" cy="1917573"/>
          </a:xfrm>
          <a:prstGeom prst="cloudCallout">
            <a:avLst>
              <a:gd name="adj1" fmla="val -55583"/>
              <a:gd name="adj2" fmla="val -30486"/>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9118978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899592" y="764704"/>
            <a:ext cx="7920880" cy="4893647"/>
          </a:xfrm>
          <a:prstGeom prst="rect">
            <a:avLst/>
          </a:prstGeom>
        </p:spPr>
        <p:txBody>
          <a:bodyPr wrap="square">
            <a:spAutoFit/>
          </a:bodyPr>
          <a:lstStyle/>
          <a:p>
            <a:pPr>
              <a:buNone/>
            </a:pPr>
            <a:endParaRPr lang="pt-BR" sz="2400" dirty="0" smtClean="0"/>
          </a:p>
          <a:p>
            <a:pPr>
              <a:buNone/>
            </a:pPr>
            <a:r>
              <a:rPr lang="pt-BR" sz="2400" dirty="0" smtClean="0"/>
              <a:t>A primeira manifestação de que as crianças começam a tomar conta do conflito é, portanto, a perplexidade, a insatisfação diante da escrita por elas mesmas produzidas. Esta insatisfação leva logo a efetuar correções dirigidas a “diminuir” a escrita – ou a interpretá-la atribuindo-lhe um valor </a:t>
            </a:r>
            <a:r>
              <a:rPr lang="pt-BR" sz="2400" dirty="0" smtClean="0"/>
              <a:t>maior ... </a:t>
            </a:r>
            <a:r>
              <a:rPr lang="pt-BR" sz="2400" dirty="0" smtClean="0"/>
              <a:t>(</a:t>
            </a:r>
            <a:r>
              <a:rPr lang="pt-BR" sz="2400" dirty="0" smtClean="0"/>
              <a:t>p. </a:t>
            </a:r>
            <a:r>
              <a:rPr lang="pt-BR" sz="2400" dirty="0" smtClean="0"/>
              <a:t>103)</a:t>
            </a:r>
          </a:p>
          <a:p>
            <a:pPr>
              <a:buNone/>
            </a:pPr>
            <a:endParaRPr lang="pt-BR" sz="2400" dirty="0" smtClean="0"/>
          </a:p>
          <a:p>
            <a:pPr>
              <a:buNone/>
            </a:pPr>
            <a:r>
              <a:rPr lang="pt-BR" sz="2400" dirty="0" smtClean="0"/>
              <a:t>Redução da escrita para o número 6.345 (tirar os “zeros”)</a:t>
            </a:r>
          </a:p>
          <a:p>
            <a:pPr>
              <a:buNone/>
            </a:pPr>
            <a:endParaRPr lang="pt-BR" sz="2400" dirty="0"/>
          </a:p>
          <a:p>
            <a:pPr>
              <a:buNone/>
            </a:pPr>
            <a:r>
              <a:rPr lang="pt-BR" sz="2400" dirty="0" smtClean="0"/>
              <a:t>1º 6000300405</a:t>
            </a:r>
          </a:p>
          <a:p>
            <a:pPr>
              <a:buNone/>
            </a:pPr>
            <a:r>
              <a:rPr lang="pt-BR" sz="2400" dirty="0" smtClean="0"/>
              <a:t>2º 630045</a:t>
            </a:r>
          </a:p>
          <a:p>
            <a:pPr>
              <a:buNone/>
            </a:pPr>
            <a:r>
              <a:rPr lang="pt-BR" sz="2400" dirty="0" smtClean="0"/>
              <a:t>3º 63045</a:t>
            </a:r>
            <a:endParaRPr lang="pt-BR" sz="2400" dirty="0" smtClean="0"/>
          </a:p>
        </p:txBody>
      </p:sp>
      <p:sp>
        <p:nvSpPr>
          <p:cNvPr id="3" name="CaixaDeTexto 2"/>
          <p:cNvSpPr txBox="1"/>
          <p:nvPr/>
        </p:nvSpPr>
        <p:spPr>
          <a:xfrm>
            <a:off x="611560" y="5949280"/>
            <a:ext cx="7992888" cy="646331"/>
          </a:xfrm>
          <a:prstGeom prst="rect">
            <a:avLst/>
          </a:prstGeom>
          <a:noFill/>
          <a:ln>
            <a:solidFill>
              <a:srgbClr val="C00000"/>
            </a:solidFill>
          </a:ln>
        </p:spPr>
        <p:txBody>
          <a:bodyPr wrap="square" rtlCol="0">
            <a:spAutoFit/>
          </a:bodyPr>
          <a:lstStyle/>
          <a:p>
            <a:r>
              <a:rPr lang="pt-BR" dirty="0" smtClean="0"/>
              <a:t>OBS. Dramatizar conversa entre o pesquisador e Nádia (p. 104 e 105) e discutir sobre a ideia de CONHECIMENTO PROVISÓRIO da criança.</a:t>
            </a:r>
            <a:endParaRPr lang="pt-B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971600" y="620688"/>
            <a:ext cx="7128792" cy="2492990"/>
          </a:xfrm>
          <a:prstGeom prst="rect">
            <a:avLst/>
          </a:prstGeom>
        </p:spPr>
        <p:txBody>
          <a:bodyPr wrap="square">
            <a:spAutoFit/>
          </a:bodyPr>
          <a:lstStyle/>
          <a:p>
            <a:pPr>
              <a:buNone/>
            </a:pPr>
            <a:endParaRPr lang="pt-BR" sz="2600" b="1" dirty="0" smtClean="0"/>
          </a:p>
          <a:p>
            <a:pPr>
              <a:buNone/>
            </a:pPr>
            <a:r>
              <a:rPr lang="pt-BR" sz="2600" b="1" dirty="0" smtClean="0"/>
              <a:t>Opção didática (p. </a:t>
            </a:r>
            <a:r>
              <a:rPr lang="pt-BR" sz="2600" b="1" dirty="0" smtClean="0"/>
              <a:t>108)</a:t>
            </a:r>
          </a:p>
          <a:p>
            <a:pPr>
              <a:buNone/>
            </a:pPr>
            <a:endParaRPr lang="pt-BR" sz="2600" dirty="0" smtClean="0"/>
          </a:p>
          <a:p>
            <a:pPr>
              <a:buNone/>
            </a:pPr>
            <a:endParaRPr lang="pt-BR" sz="2600" b="1" dirty="0" smtClean="0"/>
          </a:p>
          <a:p>
            <a:pPr>
              <a:buNone/>
            </a:pPr>
            <a:endParaRPr lang="pt-BR" sz="2600" dirty="0" smtClean="0"/>
          </a:p>
          <a:p>
            <a:pPr>
              <a:buNone/>
            </a:pPr>
            <a:endParaRPr lang="pt-BR" sz="2600" dirty="0" smtClean="0"/>
          </a:p>
        </p:txBody>
      </p:sp>
      <p:pic>
        <p:nvPicPr>
          <p:cNvPr id="3" name="Imagem 2"/>
          <p:cNvPicPr>
            <a:picLocks noChangeAspect="1"/>
          </p:cNvPicPr>
          <p:nvPr/>
        </p:nvPicPr>
        <p:blipFill>
          <a:blip r:embed="rId2"/>
          <a:stretch>
            <a:fillRect/>
          </a:stretch>
        </p:blipFill>
        <p:spPr>
          <a:xfrm>
            <a:off x="115258" y="2132856"/>
            <a:ext cx="8931618" cy="3744416"/>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6"/>
          <p:cNvSpPr txBox="1">
            <a:spLocks/>
          </p:cNvSpPr>
          <p:nvPr/>
        </p:nvSpPr>
        <p:spPr>
          <a:xfrm>
            <a:off x="467544" y="908720"/>
            <a:ext cx="8305800" cy="1143000"/>
          </a:xfrm>
          <a:prstGeom prst="rect">
            <a:avLst/>
          </a:prstGeom>
        </p:spPr>
        <p:txBody>
          <a:bodyPr>
            <a:normAutofit fontScale="92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pt-BR" sz="3200" b="1" dirty="0" smtClean="0"/>
              <a:t>Questionamento do enfoque usualmente adotado para ensinar o sistema de numeração (p. 112)</a:t>
            </a:r>
            <a:endParaRPr lang="pt-BR" sz="3200" dirty="0"/>
          </a:p>
        </p:txBody>
      </p:sp>
      <p:sp>
        <p:nvSpPr>
          <p:cNvPr id="4" name="CaixaDeTexto 3"/>
          <p:cNvSpPr txBox="1"/>
          <p:nvPr/>
        </p:nvSpPr>
        <p:spPr>
          <a:xfrm>
            <a:off x="683568" y="2204864"/>
            <a:ext cx="7632848" cy="4154984"/>
          </a:xfrm>
          <a:prstGeom prst="rect">
            <a:avLst/>
          </a:prstGeom>
          <a:noFill/>
        </p:spPr>
        <p:txBody>
          <a:bodyPr wrap="square" rtlCol="0">
            <a:spAutoFit/>
          </a:bodyPr>
          <a:lstStyle/>
          <a:p>
            <a:pPr marL="342900" indent="-342900">
              <a:buClr>
                <a:schemeClr val="accent2"/>
              </a:buClr>
              <a:buSzPct val="150000"/>
              <a:buFont typeface="Arial" panose="020B0604020202020204" pitchFamily="34" charset="0"/>
              <a:buChar char="•"/>
            </a:pPr>
            <a:r>
              <a:rPr lang="pt-BR" sz="2200" dirty="0" smtClean="0"/>
              <a:t>Há metas de aprendizagem dos números por ano de escolaridade (primeiro trabalha-se com números menores e depois com números maiores);</a:t>
            </a:r>
          </a:p>
          <a:p>
            <a:pPr marL="342900" indent="-342900">
              <a:buClr>
                <a:schemeClr val="accent2"/>
              </a:buClr>
              <a:buSzPct val="150000"/>
              <a:buFont typeface="Arial" panose="020B0604020202020204" pitchFamily="34" charset="0"/>
              <a:buChar char="•"/>
            </a:pPr>
            <a:endParaRPr lang="pt-BR" sz="2200" dirty="0"/>
          </a:p>
          <a:p>
            <a:pPr marL="342900" indent="-342900">
              <a:buClr>
                <a:schemeClr val="accent2"/>
              </a:buClr>
              <a:buSzPct val="150000"/>
              <a:buFont typeface="Arial" panose="020B0604020202020204" pitchFamily="34" charset="0"/>
              <a:buChar char="•"/>
            </a:pPr>
            <a:r>
              <a:rPr lang="pt-BR" sz="2200" dirty="0" smtClean="0"/>
              <a:t>A dezena só é ensinada após a aprendizagem dos 9 dígitos;</a:t>
            </a:r>
          </a:p>
          <a:p>
            <a:pPr marL="342900" indent="-342900">
              <a:buClr>
                <a:schemeClr val="accent2"/>
              </a:buClr>
              <a:buSzPct val="150000"/>
              <a:buFont typeface="Arial" panose="020B0604020202020204" pitchFamily="34" charset="0"/>
              <a:buChar char="•"/>
            </a:pPr>
            <a:endParaRPr lang="pt-BR" sz="2200" dirty="0"/>
          </a:p>
          <a:p>
            <a:pPr marL="342900" indent="-342900">
              <a:buClr>
                <a:schemeClr val="accent2"/>
              </a:buClr>
              <a:buSzPct val="150000"/>
              <a:buFont typeface="Arial" panose="020B0604020202020204" pitchFamily="34" charset="0"/>
              <a:buChar char="•"/>
            </a:pPr>
            <a:r>
              <a:rPr lang="pt-BR" sz="2200" dirty="0" smtClean="0"/>
              <a:t>A explicação do valor posicional de cada algarismo em termos de “unidades”, “dezenas” </a:t>
            </a:r>
            <a:r>
              <a:rPr lang="pt-BR" sz="2200" dirty="0" err="1" smtClean="0"/>
              <a:t>etc</a:t>
            </a:r>
            <a:r>
              <a:rPr lang="pt-BR" sz="2200" dirty="0" smtClean="0"/>
              <a:t> é requisito para a resolução das operações;</a:t>
            </a:r>
          </a:p>
          <a:p>
            <a:pPr marL="342900" indent="-342900">
              <a:buClr>
                <a:schemeClr val="accent2"/>
              </a:buClr>
              <a:buSzPct val="150000"/>
              <a:buFont typeface="Arial" panose="020B0604020202020204" pitchFamily="34" charset="0"/>
              <a:buChar char="•"/>
            </a:pPr>
            <a:endParaRPr lang="pt-BR" sz="2200" dirty="0"/>
          </a:p>
          <a:p>
            <a:pPr marL="342900" indent="-342900">
              <a:buClr>
                <a:schemeClr val="accent2"/>
              </a:buClr>
              <a:buSzPct val="150000"/>
              <a:buFont typeface="Arial" panose="020B0604020202020204" pitchFamily="34" charset="0"/>
              <a:buChar char="•"/>
            </a:pPr>
            <a:r>
              <a:rPr lang="pt-BR" sz="2200" dirty="0" smtClean="0"/>
              <a:t>Tenta-se “concretizar” a numeração escrita materializando os agrupamentos (A DISCUTIR).</a:t>
            </a:r>
            <a:endParaRPr lang="pt-BR" sz="22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6"/>
          <p:cNvSpPr txBox="1">
            <a:spLocks/>
          </p:cNvSpPr>
          <p:nvPr/>
        </p:nvSpPr>
        <p:spPr>
          <a:xfrm>
            <a:off x="467544" y="908720"/>
            <a:ext cx="8305800" cy="1143000"/>
          </a:xfrm>
          <a:prstGeom prst="rect">
            <a:avLst/>
          </a:prstGeom>
        </p:spPr>
        <p:txBody>
          <a:bodyPr>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pt-BR" sz="3200" b="1" dirty="0" smtClean="0"/>
              <a:t>Quais atividades seriam adequadas nesta perspectiva de ensino?</a:t>
            </a:r>
            <a:endParaRPr lang="pt-BR" sz="3200" dirty="0"/>
          </a:p>
        </p:txBody>
      </p:sp>
      <p:pic>
        <p:nvPicPr>
          <p:cNvPr id="6146" name="Picture 2" descr="Resultado de imagem para crianças de 5 an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5704" y="2204864"/>
            <a:ext cx="4188296" cy="1832380"/>
          </a:xfrm>
          <a:prstGeom prst="rect">
            <a:avLst/>
          </a:prstGeom>
          <a:noFill/>
          <a:extLst>
            <a:ext uri="{909E8E84-426E-40DD-AFC4-6F175D3DCCD1}">
              <a14:hiddenFill xmlns:a14="http://schemas.microsoft.com/office/drawing/2010/main">
                <a:solidFill>
                  <a:srgbClr val="FFFFFF"/>
                </a:solidFill>
              </a14:hiddenFill>
            </a:ext>
          </a:extLst>
        </p:spPr>
      </p:pic>
      <p:sp>
        <p:nvSpPr>
          <p:cNvPr id="4" name="CaixaDeTexto 3"/>
          <p:cNvSpPr txBox="1"/>
          <p:nvPr/>
        </p:nvSpPr>
        <p:spPr>
          <a:xfrm>
            <a:off x="6762800" y="1682388"/>
            <a:ext cx="2016224" cy="369332"/>
          </a:xfrm>
          <a:prstGeom prst="rect">
            <a:avLst/>
          </a:prstGeom>
          <a:noFill/>
        </p:spPr>
        <p:txBody>
          <a:bodyPr wrap="square" rtlCol="0">
            <a:spAutoFit/>
          </a:bodyPr>
          <a:lstStyle/>
          <a:p>
            <a:r>
              <a:rPr lang="pt-BR" dirty="0" smtClean="0"/>
              <a:t>5/6 anos de idade</a:t>
            </a:r>
            <a:endParaRPr lang="pt-BR" dirty="0"/>
          </a:p>
        </p:txBody>
      </p:sp>
      <p:sp>
        <p:nvSpPr>
          <p:cNvPr id="5" name="CaixaDeTexto 4"/>
          <p:cNvSpPr txBox="1"/>
          <p:nvPr/>
        </p:nvSpPr>
        <p:spPr>
          <a:xfrm>
            <a:off x="480904" y="2204864"/>
            <a:ext cx="5315232" cy="3416320"/>
          </a:xfrm>
          <a:prstGeom prst="rect">
            <a:avLst/>
          </a:prstGeom>
          <a:noFill/>
        </p:spPr>
        <p:txBody>
          <a:bodyPr wrap="square" rtlCol="0">
            <a:spAutoFit/>
          </a:bodyPr>
          <a:lstStyle/>
          <a:p>
            <a:pPr marL="342900" indent="-342900">
              <a:buFont typeface="Wingdings" panose="05000000000000000000" pitchFamily="2" charset="2"/>
              <a:buChar char="ü"/>
            </a:pPr>
            <a:r>
              <a:rPr lang="pt-BR" sz="2200" dirty="0" smtClean="0"/>
              <a:t>Atividades com o calendário</a:t>
            </a:r>
          </a:p>
          <a:p>
            <a:pPr marL="342900" indent="-342900">
              <a:buFont typeface="Wingdings" panose="05000000000000000000" pitchFamily="2" charset="2"/>
              <a:buChar char="ü"/>
            </a:pPr>
            <a:endParaRPr lang="pt-BR" sz="2200" dirty="0"/>
          </a:p>
          <a:p>
            <a:pPr marL="342900" indent="-342900">
              <a:buFont typeface="Wingdings" panose="05000000000000000000" pitchFamily="2" charset="2"/>
              <a:buChar char="ü"/>
            </a:pPr>
            <a:r>
              <a:rPr lang="pt-BR" sz="2200" dirty="0" smtClean="0"/>
              <a:t>Atividades com o quadro numérico</a:t>
            </a:r>
          </a:p>
          <a:p>
            <a:pPr marL="342900" indent="-342900">
              <a:buFont typeface="Wingdings" panose="05000000000000000000" pitchFamily="2" charset="2"/>
              <a:buChar char="ü"/>
            </a:pPr>
            <a:endParaRPr lang="pt-BR" sz="2200" dirty="0"/>
          </a:p>
          <a:p>
            <a:pPr marL="342900" indent="-342900">
              <a:buFont typeface="Wingdings" panose="05000000000000000000" pitchFamily="2" charset="2"/>
              <a:buChar char="ü"/>
            </a:pPr>
            <a:r>
              <a:rPr lang="pt-BR" sz="2200" dirty="0" smtClean="0"/>
              <a:t>Ditado de números</a:t>
            </a:r>
          </a:p>
          <a:p>
            <a:pPr marL="342900" indent="-342900">
              <a:buFont typeface="Wingdings" panose="05000000000000000000" pitchFamily="2" charset="2"/>
              <a:buChar char="ü"/>
            </a:pPr>
            <a:endParaRPr lang="pt-BR" sz="2200" dirty="0"/>
          </a:p>
          <a:p>
            <a:pPr marL="342900" indent="-342900">
              <a:buFont typeface="Wingdings" panose="05000000000000000000" pitchFamily="2" charset="2"/>
              <a:buChar char="ü"/>
            </a:pPr>
            <a:r>
              <a:rPr lang="pt-BR" sz="2200" dirty="0" smtClean="0"/>
              <a:t>Bingo</a:t>
            </a:r>
          </a:p>
          <a:p>
            <a:pPr marL="342900" indent="-342900">
              <a:buFont typeface="Wingdings" panose="05000000000000000000" pitchFamily="2" charset="2"/>
              <a:buChar char="ü"/>
            </a:pPr>
            <a:endParaRPr lang="pt-BR" sz="2200" dirty="0"/>
          </a:p>
          <a:p>
            <a:pPr marL="342900" indent="-342900">
              <a:buFont typeface="Wingdings" panose="05000000000000000000" pitchFamily="2" charset="2"/>
              <a:buChar char="ü"/>
            </a:pPr>
            <a:r>
              <a:rPr lang="pt-BR" sz="2200" dirty="0" smtClean="0"/>
              <a:t>Atividades de comparação de números</a:t>
            </a:r>
          </a:p>
          <a:p>
            <a:endParaRPr lang="pt-BR" dirty="0"/>
          </a:p>
        </p:txBody>
      </p:sp>
      <p:sp>
        <p:nvSpPr>
          <p:cNvPr id="6" name="CaixaDeTexto 5"/>
          <p:cNvSpPr txBox="1"/>
          <p:nvPr/>
        </p:nvSpPr>
        <p:spPr>
          <a:xfrm>
            <a:off x="480904" y="5805264"/>
            <a:ext cx="8051536" cy="923330"/>
          </a:xfrm>
          <a:prstGeom prst="rect">
            <a:avLst/>
          </a:prstGeom>
          <a:noFill/>
        </p:spPr>
        <p:txBody>
          <a:bodyPr wrap="square" rtlCol="0">
            <a:spAutoFit/>
          </a:bodyPr>
          <a:lstStyle/>
          <a:p>
            <a:pPr algn="just"/>
            <a:r>
              <a:rPr lang="pt-BR" b="1">
                <a:solidFill>
                  <a:srgbClr val="FF0000"/>
                </a:solidFill>
              </a:rPr>
              <a:t>OBS. O ábaco e o material dourado só devem ser introduzidos a partir do 2º ano ou 3º ano para auxiliar os alunos na compreensão do algoritmo das operações básicas.</a:t>
            </a:r>
            <a:endParaRPr lang="pt-BR" b="1" dirty="0">
              <a:solidFill>
                <a:srgbClr val="FF0000"/>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907704" y="908720"/>
            <a:ext cx="5112568" cy="5576079"/>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717306" y="692696"/>
            <a:ext cx="7743126" cy="7017306"/>
          </a:xfrm>
          <a:prstGeom prst="rect">
            <a:avLst/>
          </a:prstGeom>
        </p:spPr>
        <p:txBody>
          <a:bodyPr wrap="square">
            <a:spAutoFit/>
          </a:bodyPr>
          <a:lstStyle/>
          <a:p>
            <a:pPr marL="342900" indent="-342900">
              <a:buFont typeface="+mj-lt"/>
              <a:buAutoNum type="arabicPeriod"/>
            </a:pPr>
            <a:r>
              <a:rPr lang="pt-BR" dirty="0" smtClean="0">
                <a:latin typeface="+mj-lt"/>
              </a:rPr>
              <a:t>QUAL </a:t>
            </a:r>
            <a:r>
              <a:rPr lang="pt-BR" dirty="0">
                <a:latin typeface="+mj-lt"/>
              </a:rPr>
              <a:t>É O MAIOR NÚMERO</a:t>
            </a:r>
            <a:r>
              <a:rPr lang="pt-BR" dirty="0" smtClean="0">
                <a:latin typeface="+mj-lt"/>
              </a:rPr>
              <a:t>?</a:t>
            </a:r>
          </a:p>
          <a:p>
            <a:pPr marL="342900" indent="-342900">
              <a:buFont typeface="+mj-lt"/>
              <a:buAutoNum type="arabicPeriod"/>
            </a:pPr>
            <a:r>
              <a:rPr lang="pt-BR" dirty="0" smtClean="0">
                <a:latin typeface="+mj-lt"/>
              </a:rPr>
              <a:t>QUAL </a:t>
            </a:r>
            <a:r>
              <a:rPr lang="pt-BR" dirty="0">
                <a:latin typeface="+mj-lt"/>
              </a:rPr>
              <a:t>É O MENOR NÚMERO</a:t>
            </a:r>
            <a:r>
              <a:rPr lang="pt-BR" dirty="0" smtClean="0">
                <a:latin typeface="+mj-lt"/>
              </a:rPr>
              <a:t>? </a:t>
            </a:r>
          </a:p>
          <a:p>
            <a:pPr marL="342900" indent="-342900">
              <a:buFont typeface="+mj-lt"/>
              <a:buAutoNum type="arabicPeriod"/>
            </a:pPr>
            <a:r>
              <a:rPr lang="pt-BR" dirty="0" smtClean="0">
                <a:latin typeface="+mj-lt"/>
              </a:rPr>
              <a:t>COPIE </a:t>
            </a:r>
            <a:r>
              <a:rPr lang="pt-BR" dirty="0">
                <a:latin typeface="+mj-lt"/>
              </a:rPr>
              <a:t>OS NÚMEROS DA 3ª </a:t>
            </a:r>
            <a:r>
              <a:rPr lang="pt-BR" dirty="0" smtClean="0">
                <a:latin typeface="+mj-lt"/>
              </a:rPr>
              <a:t>LINHA    </a:t>
            </a:r>
          </a:p>
          <a:p>
            <a:pPr marL="342900" indent="-342900">
              <a:buFont typeface="+mj-lt"/>
              <a:buAutoNum type="arabicPeriod"/>
            </a:pPr>
            <a:r>
              <a:rPr lang="pt-BR" dirty="0" smtClean="0">
                <a:latin typeface="+mj-lt"/>
              </a:rPr>
              <a:t>COPIE </a:t>
            </a:r>
            <a:r>
              <a:rPr lang="pt-BR" dirty="0">
                <a:latin typeface="+mj-lt"/>
              </a:rPr>
              <a:t>OS NÚMEROS DA 3ª </a:t>
            </a:r>
            <a:r>
              <a:rPr lang="pt-BR" dirty="0" smtClean="0">
                <a:latin typeface="+mj-lt"/>
              </a:rPr>
              <a:t>COLUNA</a:t>
            </a:r>
          </a:p>
          <a:p>
            <a:pPr marL="342900" indent="-342900">
              <a:buFont typeface="+mj-lt"/>
              <a:buAutoNum type="arabicPeriod"/>
            </a:pPr>
            <a:r>
              <a:rPr lang="pt-BR" dirty="0" smtClean="0">
                <a:latin typeface="+mj-lt"/>
              </a:rPr>
              <a:t>QUAL </a:t>
            </a:r>
            <a:r>
              <a:rPr lang="pt-BR" dirty="0">
                <a:latin typeface="+mj-lt"/>
              </a:rPr>
              <a:t>É A DIFERENÇA ENTRE OS NÚMEROS DAS 3ª LINHA E DA 3ª  COLUNAS?  </a:t>
            </a:r>
            <a:endParaRPr lang="pt-BR" dirty="0" smtClean="0">
              <a:latin typeface="+mj-lt"/>
            </a:endParaRPr>
          </a:p>
          <a:p>
            <a:pPr marL="342900" indent="-342900">
              <a:buFont typeface="+mj-lt"/>
              <a:buAutoNum type="arabicPeriod"/>
            </a:pPr>
            <a:endParaRPr lang="pt-BR" dirty="0">
              <a:latin typeface="+mj-lt"/>
            </a:endParaRPr>
          </a:p>
          <a:p>
            <a:pPr marL="342900" indent="-342900">
              <a:buFont typeface="+mj-lt"/>
              <a:buAutoNum type="arabicPeriod"/>
            </a:pPr>
            <a:r>
              <a:rPr lang="pt-BR" dirty="0" smtClean="0">
                <a:latin typeface="+mj-lt"/>
              </a:rPr>
              <a:t>DESCUBRA QUAIS NÚMEROS ESTÃO FALTANDO (QUADRO INCOMPLETO)</a:t>
            </a:r>
          </a:p>
          <a:p>
            <a:endParaRPr lang="pt-BR" dirty="0">
              <a:latin typeface="+mj-lt"/>
            </a:endParaRPr>
          </a:p>
          <a:p>
            <a:endParaRPr lang="pt-BR" dirty="0" smtClean="0">
              <a:latin typeface="+mj-lt"/>
            </a:endParaRPr>
          </a:p>
          <a:p>
            <a:endParaRPr lang="pt-BR" dirty="0">
              <a:latin typeface="+mj-lt"/>
            </a:endParaRPr>
          </a:p>
          <a:p>
            <a:endParaRPr lang="pt-BR" dirty="0" smtClean="0">
              <a:latin typeface="+mj-lt"/>
            </a:endParaRPr>
          </a:p>
          <a:p>
            <a:endParaRPr lang="pt-BR" dirty="0">
              <a:latin typeface="+mj-lt"/>
            </a:endParaRPr>
          </a:p>
          <a:p>
            <a:endParaRPr lang="pt-BR" dirty="0" smtClean="0">
              <a:latin typeface="+mj-lt"/>
            </a:endParaRPr>
          </a:p>
          <a:p>
            <a:endParaRPr lang="pt-BR" dirty="0" smtClean="0">
              <a:latin typeface="+mj-lt"/>
            </a:endParaRPr>
          </a:p>
          <a:p>
            <a:endParaRPr lang="pt-BR" dirty="0" smtClean="0">
              <a:latin typeface="+mj-lt"/>
            </a:endParaRPr>
          </a:p>
          <a:p>
            <a:endParaRPr lang="pt-BR" dirty="0">
              <a:latin typeface="+mj-lt"/>
            </a:endParaRPr>
          </a:p>
          <a:p>
            <a:endParaRPr lang="pt-BR" dirty="0" smtClean="0">
              <a:latin typeface="+mj-lt"/>
            </a:endParaRPr>
          </a:p>
          <a:p>
            <a:endParaRPr lang="pt-BR" dirty="0">
              <a:latin typeface="+mj-lt"/>
            </a:endParaRPr>
          </a:p>
          <a:p>
            <a:endParaRPr lang="pt-BR" dirty="0" smtClean="0">
              <a:latin typeface="+mj-lt"/>
            </a:endParaRPr>
          </a:p>
          <a:p>
            <a:r>
              <a:rPr lang="pt-BR" dirty="0" smtClean="0">
                <a:latin typeface="+mj-lt"/>
              </a:rPr>
              <a:t>7. Quadro interativo</a:t>
            </a:r>
          </a:p>
          <a:p>
            <a:r>
              <a:rPr lang="pt-BR" dirty="0">
                <a:solidFill>
                  <a:srgbClr val="C00000"/>
                </a:solidFill>
                <a:latin typeface="+mj-lt"/>
                <a:hlinkClick r:id="rId2"/>
              </a:rPr>
              <a:t>http://</a:t>
            </a:r>
            <a:r>
              <a:rPr lang="pt-BR" dirty="0" smtClean="0">
                <a:solidFill>
                  <a:srgbClr val="C00000"/>
                </a:solidFill>
                <a:latin typeface="+mj-lt"/>
                <a:hlinkClick r:id="rId2"/>
              </a:rPr>
              <a:t>revistaescola.abril.com.br/matematica/pratica-pedagogica/jogo-castelo-428059.shtml</a:t>
            </a:r>
            <a:endParaRPr lang="pt-BR" dirty="0" smtClean="0">
              <a:solidFill>
                <a:srgbClr val="C00000"/>
              </a:solidFill>
              <a:latin typeface="+mj-lt"/>
            </a:endParaRPr>
          </a:p>
          <a:p>
            <a:endParaRPr lang="pt-BR" dirty="0" smtClean="0">
              <a:solidFill>
                <a:srgbClr val="C00000"/>
              </a:solidFill>
              <a:latin typeface="+mj-lt"/>
            </a:endParaRPr>
          </a:p>
          <a:p>
            <a:endParaRPr lang="pt-BR" dirty="0">
              <a:latin typeface="+mj-lt"/>
            </a:endParaRPr>
          </a:p>
          <a:p>
            <a:endParaRPr lang="pt-BR" dirty="0">
              <a:latin typeface="+mj-lt"/>
            </a:endParaRPr>
          </a:p>
        </p:txBody>
      </p:sp>
      <p:pic>
        <p:nvPicPr>
          <p:cNvPr id="2051" name="Picture 3" descr="C:\D\PORTA ABERTA\2013\2o semestre\ORIGINAIS PNLD 2016\3º ANO\IMAGENS\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3768" y="3068960"/>
            <a:ext cx="3600400" cy="2848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42297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2213849781"/>
              </p:ext>
            </p:extLst>
          </p:nvPr>
        </p:nvGraphicFramePr>
        <p:xfrm>
          <a:off x="971600" y="908720"/>
          <a:ext cx="7056784" cy="56166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840519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619672" y="1305342"/>
            <a:ext cx="6120680" cy="4570482"/>
          </a:xfrm>
          <a:prstGeom prst="rect">
            <a:avLst/>
          </a:prstGeom>
        </p:spPr>
        <p:txBody>
          <a:bodyPr wrap="square">
            <a:spAutoFit/>
          </a:bodyPr>
          <a:lstStyle/>
          <a:p>
            <a:pPr>
              <a:lnSpc>
                <a:spcPct val="150000"/>
              </a:lnSpc>
              <a:spcAft>
                <a:spcPts val="0"/>
              </a:spcAft>
            </a:pPr>
            <a:r>
              <a:rPr lang="pt-BR" dirty="0" smtClean="0">
                <a:latin typeface="Arial Black" panose="020B0A04020102020204" pitchFamily="34" charset="0"/>
                <a:ea typeface="Calibri" panose="020F0502020204030204" pitchFamily="34" charset="0"/>
                <a:cs typeface="Times New Roman" panose="02020603050405020304" pitchFamily="18" charset="0"/>
              </a:rPr>
              <a:t>CIRCULE </a:t>
            </a:r>
            <a:r>
              <a:rPr lang="pt-BR" dirty="0">
                <a:latin typeface="Arial Black" panose="020B0A04020102020204" pitchFamily="34" charset="0"/>
                <a:ea typeface="Calibri" panose="020F0502020204030204" pitchFamily="34" charset="0"/>
                <a:cs typeface="Times New Roman" panose="02020603050405020304" pitchFamily="18" charset="0"/>
              </a:rPr>
              <a:t>O NÚMERO MAIOR DE CADA </a:t>
            </a:r>
            <a:r>
              <a:rPr lang="pt-BR" dirty="0" smtClean="0">
                <a:latin typeface="Arial Black" panose="020B0A04020102020204" pitchFamily="34" charset="0"/>
                <a:ea typeface="Calibri" panose="020F0502020204030204" pitchFamily="34" charset="0"/>
                <a:cs typeface="Times New Roman" panose="02020603050405020304" pitchFamily="18" charset="0"/>
              </a:rPr>
              <a:t>PAR E EXPLIQUE SUA ESCOLHA AOS COLEGAS:</a:t>
            </a:r>
            <a:endParaRPr lang="pt-BR" sz="14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pt-BR" dirty="0">
                <a:latin typeface="Arial Black" panose="020B0A04020102020204" pitchFamily="34" charset="0"/>
                <a:ea typeface="Calibri" panose="020F0502020204030204" pitchFamily="34" charset="0"/>
                <a:cs typeface="Times New Roman" panose="02020603050405020304" pitchFamily="18" charset="0"/>
              </a:rPr>
              <a:t> </a:t>
            </a:r>
            <a:endParaRPr lang="pt-BR" dirty="0" smtClean="0">
              <a:latin typeface="Arial Black" panose="020B0A04020102020204" pitchFamily="34" charset="0"/>
              <a:ea typeface="Calibri" panose="020F0502020204030204" pitchFamily="34" charset="0"/>
              <a:cs typeface="Times New Roman" panose="02020603050405020304" pitchFamily="18" charset="0"/>
            </a:endParaRPr>
          </a:p>
          <a:p>
            <a:pPr>
              <a:lnSpc>
                <a:spcPct val="150000"/>
              </a:lnSpc>
              <a:spcAft>
                <a:spcPts val="0"/>
              </a:spcAft>
            </a:pPr>
            <a:endParaRPr lang="pt-BR" sz="14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pt-BR" dirty="0">
                <a:solidFill>
                  <a:srgbClr val="C00000"/>
                </a:solidFill>
                <a:latin typeface="Arial Black" panose="020B0A04020102020204" pitchFamily="34" charset="0"/>
                <a:ea typeface="Calibri" panose="020F0502020204030204" pitchFamily="34" charset="0"/>
                <a:cs typeface="Times New Roman" panose="02020603050405020304" pitchFamily="18" charset="0"/>
              </a:rPr>
              <a:t>48		124</a:t>
            </a:r>
            <a:endParaRPr lang="pt-BR" sz="14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pt-BR" dirty="0">
                <a:solidFill>
                  <a:srgbClr val="C00000"/>
                </a:solidFill>
                <a:latin typeface="Arial Black" panose="020B0A04020102020204" pitchFamily="34" charset="0"/>
                <a:ea typeface="Calibri" panose="020F0502020204030204" pitchFamily="34" charset="0"/>
                <a:cs typeface="Times New Roman" panose="02020603050405020304" pitchFamily="18" charset="0"/>
              </a:rPr>
              <a:t> </a:t>
            </a:r>
            <a:endParaRPr lang="pt-BR" sz="14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pt-BR" dirty="0">
                <a:solidFill>
                  <a:srgbClr val="C00000"/>
                </a:solidFill>
                <a:latin typeface="Arial Black" panose="020B0A04020102020204" pitchFamily="34" charset="0"/>
                <a:ea typeface="Calibri" panose="020F0502020204030204" pitchFamily="34" charset="0"/>
                <a:cs typeface="Times New Roman" panose="02020603050405020304" pitchFamily="18" charset="0"/>
              </a:rPr>
              <a:t>51		49</a:t>
            </a:r>
            <a:endParaRPr lang="pt-BR" sz="14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pt-BR" dirty="0">
                <a:solidFill>
                  <a:srgbClr val="C00000"/>
                </a:solidFill>
                <a:latin typeface="Arial Black" panose="020B0A04020102020204" pitchFamily="34" charset="0"/>
                <a:ea typeface="Calibri" panose="020F0502020204030204" pitchFamily="34" charset="0"/>
                <a:cs typeface="Times New Roman" panose="02020603050405020304" pitchFamily="18" charset="0"/>
              </a:rPr>
              <a:t> </a:t>
            </a:r>
            <a:endParaRPr lang="pt-BR" sz="14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pt-BR" dirty="0">
                <a:solidFill>
                  <a:srgbClr val="C00000"/>
                </a:solidFill>
                <a:latin typeface="Arial Black" panose="020B0A04020102020204" pitchFamily="34" charset="0"/>
                <a:ea typeface="Calibri" panose="020F0502020204030204" pitchFamily="34" charset="0"/>
                <a:cs typeface="Times New Roman" panose="02020603050405020304" pitchFamily="18" charset="0"/>
              </a:rPr>
              <a:t>20		101</a:t>
            </a:r>
            <a:endParaRPr lang="pt-BR" sz="14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pt-BR" dirty="0">
                <a:solidFill>
                  <a:srgbClr val="C00000"/>
                </a:solidFill>
                <a:latin typeface="Arial Black" panose="020B0A04020102020204" pitchFamily="34" charset="0"/>
                <a:ea typeface="Calibri" panose="020F0502020204030204" pitchFamily="34" charset="0"/>
                <a:cs typeface="Times New Roman" panose="02020603050405020304" pitchFamily="18" charset="0"/>
              </a:rPr>
              <a:t> </a:t>
            </a:r>
            <a:endParaRPr lang="pt-BR" sz="14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pt-BR" dirty="0">
                <a:solidFill>
                  <a:srgbClr val="C00000"/>
                </a:solidFill>
                <a:latin typeface="Arial Black" panose="020B0A04020102020204" pitchFamily="34" charset="0"/>
                <a:ea typeface="Calibri" panose="020F0502020204030204" pitchFamily="34" charset="0"/>
                <a:cs typeface="Times New Roman" panose="02020603050405020304" pitchFamily="18" charset="0"/>
              </a:rPr>
              <a:t>67		76</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548315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a:blip r:embed="rId2"/>
          <a:stretch>
            <a:fillRect/>
          </a:stretch>
        </p:blipFill>
        <p:spPr>
          <a:xfrm>
            <a:off x="827584" y="1484784"/>
            <a:ext cx="7696200" cy="4391025"/>
          </a:xfrm>
          <a:prstGeom prst="rect">
            <a:avLst/>
          </a:prstGeom>
        </p:spPr>
      </p:pic>
    </p:spTree>
    <p:extLst>
      <p:ext uri="{BB962C8B-B14F-4D97-AF65-F5344CB8AC3E}">
        <p14:creationId xmlns:p14="http://schemas.microsoft.com/office/powerpoint/2010/main" val="7383325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7624" y="1484784"/>
            <a:ext cx="6621593" cy="4176464"/>
          </a:xfrm>
          <a:prstGeom prst="rect">
            <a:avLst/>
          </a:prstGeom>
        </p:spPr>
      </p:pic>
    </p:spTree>
    <p:extLst>
      <p:ext uri="{BB962C8B-B14F-4D97-AF65-F5344CB8AC3E}">
        <p14:creationId xmlns:p14="http://schemas.microsoft.com/office/powerpoint/2010/main" val="28108372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683568" y="1124744"/>
            <a:ext cx="7920880" cy="5262979"/>
          </a:xfrm>
          <a:prstGeom prst="rect">
            <a:avLst/>
          </a:prstGeom>
          <a:solidFill>
            <a:schemeClr val="accent3"/>
          </a:solidFill>
        </p:spPr>
        <p:txBody>
          <a:bodyPr wrap="square">
            <a:spAutoFit/>
          </a:bodyPr>
          <a:lstStyle/>
          <a:p>
            <a:pPr algn="just"/>
            <a:endParaRPr lang="pt-BR" sz="2800" dirty="0">
              <a:solidFill>
                <a:srgbClr val="000000"/>
              </a:solidFill>
              <a:latin typeface="Verdana" panose="020B0604030504040204" pitchFamily="34" charset="0"/>
            </a:endParaRPr>
          </a:p>
          <a:p>
            <a:pPr algn="just"/>
            <a:r>
              <a:rPr lang="pt-BR" sz="2800" i="1" dirty="0">
                <a:latin typeface="Verdana" panose="020B0604030504040204" pitchFamily="34" charset="0"/>
              </a:rPr>
              <a:t>“</a:t>
            </a:r>
            <a:r>
              <a:rPr lang="pt-BR" sz="2800" dirty="0">
                <a:latin typeface="Verdana" panose="020B0604030504040204" pitchFamily="34" charset="0"/>
              </a:rPr>
              <a:t>Uma das características da proposta que estamos construindo consiste em alterar a "ordem natural" imposta pelo ensino usual: uma vez que este pretende ir da compreensão ao uso, nós assumimos os riscos de percorrer o caminho ao contrário: do uso até a compreensão”. </a:t>
            </a:r>
          </a:p>
          <a:p>
            <a:pPr algn="just"/>
            <a:endParaRPr lang="pt-BR" sz="2800" dirty="0" smtClean="0">
              <a:latin typeface="Verdana" panose="020B0604030504040204" pitchFamily="34" charset="0"/>
            </a:endParaRPr>
          </a:p>
          <a:p>
            <a:pPr algn="just"/>
            <a:endParaRPr lang="pt-BR" sz="2800" dirty="0">
              <a:latin typeface="Verdana" panose="020B0604030504040204" pitchFamily="34" charset="0"/>
            </a:endParaRPr>
          </a:p>
          <a:p>
            <a:pPr algn="just"/>
            <a:endParaRPr lang="pt-BR" sz="2800" dirty="0" smtClean="0">
              <a:latin typeface="Verdana" panose="020B0604030504040204" pitchFamily="34" charset="0"/>
            </a:endParaRPr>
          </a:p>
          <a:p>
            <a:pPr algn="r"/>
            <a:r>
              <a:rPr lang="pt-BR" sz="2800" dirty="0" smtClean="0">
                <a:latin typeface="Verdana" panose="020B0604030504040204" pitchFamily="34" charset="0"/>
              </a:rPr>
              <a:t>Delia </a:t>
            </a:r>
            <a:r>
              <a:rPr lang="pt-BR" sz="2800" dirty="0">
                <a:latin typeface="Verdana" panose="020B0604030504040204" pitchFamily="34" charset="0"/>
              </a:rPr>
              <a:t>Lerner </a:t>
            </a:r>
            <a:endParaRPr lang="pt-BR" sz="2800" dirty="0"/>
          </a:p>
        </p:txBody>
      </p:sp>
    </p:spTree>
    <p:extLst>
      <p:ext uri="{BB962C8B-B14F-4D97-AF65-F5344CB8AC3E}">
        <p14:creationId xmlns:p14="http://schemas.microsoft.com/office/powerpoint/2010/main" val="33417957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6"/>
          <p:cNvSpPr txBox="1">
            <a:spLocks/>
          </p:cNvSpPr>
          <p:nvPr/>
        </p:nvSpPr>
        <p:spPr>
          <a:xfrm>
            <a:off x="467544" y="1124744"/>
            <a:ext cx="8305800" cy="1143000"/>
          </a:xfrm>
          <a:prstGeom prst="rect">
            <a:avLst/>
          </a:prstGeom>
        </p:spPr>
        <p:txBody>
          <a:bodyPr>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pt-BR" sz="3600" b="1" dirty="0" smtClean="0"/>
              <a:t>Atividade em sala (em duplas ou trios)</a:t>
            </a:r>
          </a:p>
          <a:p>
            <a:endParaRPr lang="pt-BR" sz="3600" b="1" dirty="0" smtClean="0"/>
          </a:p>
          <a:p>
            <a:pPr marL="514350" indent="-514350">
              <a:buAutoNum type="arabicParenR"/>
            </a:pPr>
            <a:r>
              <a:rPr lang="pt-BR" sz="3600" dirty="0" smtClean="0">
                <a:solidFill>
                  <a:schemeClr val="tx1"/>
                </a:solidFill>
              </a:rPr>
              <a:t>Analisar a evolução da escrita numérica do aluno João;</a:t>
            </a:r>
          </a:p>
          <a:p>
            <a:pPr marL="514350" indent="-514350">
              <a:buAutoNum type="arabicParenR"/>
            </a:pPr>
            <a:endParaRPr lang="pt-BR" sz="3600" dirty="0" smtClean="0">
              <a:solidFill>
                <a:schemeClr val="tx1"/>
              </a:solidFill>
            </a:endParaRPr>
          </a:p>
          <a:p>
            <a:pPr marL="514350" indent="-514350">
              <a:buAutoNum type="arabicParenR"/>
            </a:pPr>
            <a:r>
              <a:rPr lang="pt-BR" sz="3600" dirty="0" smtClean="0">
                <a:solidFill>
                  <a:schemeClr val="tx1"/>
                </a:solidFill>
              </a:rPr>
              <a:t>Propor uma atividade para que ele dê “um passo </a:t>
            </a:r>
            <a:r>
              <a:rPr lang="pt-BR" sz="3600" dirty="0">
                <a:solidFill>
                  <a:schemeClr val="tx1"/>
                </a:solidFill>
              </a:rPr>
              <a:t>à</a:t>
            </a:r>
            <a:r>
              <a:rPr lang="pt-BR" sz="3600" dirty="0" smtClean="0">
                <a:solidFill>
                  <a:schemeClr val="tx1"/>
                </a:solidFill>
              </a:rPr>
              <a:t> frente” na escrita ainda não convencional de alguns números.</a:t>
            </a:r>
            <a:endParaRPr lang="pt-BR" sz="3600" dirty="0">
              <a:solidFill>
                <a:schemeClr val="tx1"/>
              </a:solidFill>
            </a:endParaRPr>
          </a:p>
          <a:p>
            <a:endParaRPr lang="pt-BR" sz="3600" dirty="0"/>
          </a:p>
        </p:txBody>
      </p:sp>
    </p:spTree>
    <p:extLst>
      <p:ext uri="{BB962C8B-B14F-4D97-AF65-F5344CB8AC3E}">
        <p14:creationId xmlns:p14="http://schemas.microsoft.com/office/powerpoint/2010/main" val="17795089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971600" y="980728"/>
            <a:ext cx="7704856" cy="400110"/>
          </a:xfrm>
          <a:prstGeom prst="rect">
            <a:avLst/>
          </a:prstGeom>
        </p:spPr>
        <p:txBody>
          <a:bodyPr wrap="square">
            <a:spAutoFit/>
          </a:bodyPr>
          <a:lstStyle/>
          <a:p>
            <a:r>
              <a:rPr lang="pt-BR" sz="2000" dirty="0"/>
              <a:t>Números ditados: 5, 11, 86, 90, 100, 150, 555, 6384, 2010, 2017</a:t>
            </a:r>
          </a:p>
        </p:txBody>
      </p:sp>
      <p:pic>
        <p:nvPicPr>
          <p:cNvPr id="3" name="Imagem 2"/>
          <p:cNvPicPr>
            <a:picLocks noChangeAspect="1"/>
          </p:cNvPicPr>
          <p:nvPr/>
        </p:nvPicPr>
        <p:blipFill>
          <a:blip r:embed="rId2"/>
          <a:stretch>
            <a:fillRect/>
          </a:stretch>
        </p:blipFill>
        <p:spPr>
          <a:xfrm>
            <a:off x="1187624" y="1628800"/>
            <a:ext cx="3062181" cy="4704220"/>
          </a:xfrm>
          <a:prstGeom prst="rect">
            <a:avLst/>
          </a:prstGeom>
        </p:spPr>
      </p:pic>
      <p:pic>
        <p:nvPicPr>
          <p:cNvPr id="4" name="Imagem 3"/>
          <p:cNvPicPr>
            <a:picLocks noChangeAspect="1"/>
          </p:cNvPicPr>
          <p:nvPr/>
        </p:nvPicPr>
        <p:blipFill>
          <a:blip r:embed="rId3"/>
          <a:stretch>
            <a:fillRect/>
          </a:stretch>
        </p:blipFill>
        <p:spPr>
          <a:xfrm>
            <a:off x="5148064" y="1659350"/>
            <a:ext cx="2772308" cy="4673670"/>
          </a:xfrm>
          <a:prstGeom prst="rect">
            <a:avLst/>
          </a:prstGeom>
        </p:spPr>
      </p:pic>
      <p:sp>
        <p:nvSpPr>
          <p:cNvPr id="5" name="CaixaDeTexto 4"/>
          <p:cNvSpPr txBox="1"/>
          <p:nvPr/>
        </p:nvSpPr>
        <p:spPr>
          <a:xfrm>
            <a:off x="1264920" y="6426866"/>
            <a:ext cx="2984884" cy="369332"/>
          </a:xfrm>
          <a:prstGeom prst="rect">
            <a:avLst/>
          </a:prstGeom>
          <a:noFill/>
          <a:ln>
            <a:solidFill>
              <a:srgbClr val="C00000"/>
            </a:solidFill>
          </a:ln>
        </p:spPr>
        <p:txBody>
          <a:bodyPr wrap="square" rtlCol="0">
            <a:spAutoFit/>
          </a:bodyPr>
          <a:lstStyle/>
          <a:p>
            <a:pPr algn="ctr"/>
            <a:r>
              <a:rPr lang="pt-BR" dirty="0" smtClean="0"/>
              <a:t>EM FEVEREIRO</a:t>
            </a:r>
            <a:endParaRPr lang="pt-BR" dirty="0"/>
          </a:p>
        </p:txBody>
      </p:sp>
      <p:sp>
        <p:nvSpPr>
          <p:cNvPr id="6" name="CaixaDeTexto 5"/>
          <p:cNvSpPr txBox="1"/>
          <p:nvPr/>
        </p:nvSpPr>
        <p:spPr>
          <a:xfrm>
            <a:off x="5148064" y="6426866"/>
            <a:ext cx="3062181" cy="369332"/>
          </a:xfrm>
          <a:prstGeom prst="rect">
            <a:avLst/>
          </a:prstGeom>
          <a:noFill/>
          <a:ln>
            <a:solidFill>
              <a:srgbClr val="C00000"/>
            </a:solidFill>
          </a:ln>
        </p:spPr>
        <p:txBody>
          <a:bodyPr wrap="square" rtlCol="0">
            <a:spAutoFit/>
          </a:bodyPr>
          <a:lstStyle/>
          <a:p>
            <a:pPr algn="ctr"/>
            <a:r>
              <a:rPr lang="pt-BR" dirty="0" smtClean="0"/>
              <a:t>EM JUNHO</a:t>
            </a:r>
            <a:endParaRPr lang="pt-BR" dirty="0"/>
          </a:p>
        </p:txBody>
      </p:sp>
    </p:spTree>
    <p:extLst>
      <p:ext uri="{BB962C8B-B14F-4D97-AF65-F5344CB8AC3E}">
        <p14:creationId xmlns:p14="http://schemas.microsoft.com/office/powerpoint/2010/main" val="32749008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1403648" y="1268760"/>
            <a:ext cx="6912768" cy="4462760"/>
          </a:xfrm>
          <a:prstGeom prst="rect">
            <a:avLst/>
          </a:prstGeom>
          <a:noFill/>
        </p:spPr>
        <p:txBody>
          <a:bodyPr wrap="square" rtlCol="0">
            <a:spAutoFit/>
          </a:bodyPr>
          <a:lstStyle/>
          <a:p>
            <a:r>
              <a:rPr lang="pt-BR" sz="4000" b="1" dirty="0" smtClean="0">
                <a:solidFill>
                  <a:srgbClr val="FFFF00"/>
                </a:solidFill>
              </a:rPr>
              <a:t>O sistema de numeração: um problema didático</a:t>
            </a:r>
          </a:p>
          <a:p>
            <a:endParaRPr lang="pt-BR" sz="2400" dirty="0" smtClean="0"/>
          </a:p>
          <a:p>
            <a:r>
              <a:rPr lang="pt-BR" sz="2400" b="1" dirty="0" smtClean="0"/>
              <a:t>Delia </a:t>
            </a:r>
            <a:r>
              <a:rPr lang="pt-BR" sz="2400" b="1" dirty="0" err="1" smtClean="0"/>
              <a:t>Lerner</a:t>
            </a:r>
            <a:r>
              <a:rPr lang="pt-BR" sz="2400" b="1" dirty="0" smtClean="0"/>
              <a:t> e </a:t>
            </a:r>
            <a:r>
              <a:rPr lang="pt-BR" sz="2400" b="1" dirty="0" err="1" smtClean="0"/>
              <a:t>Patricia</a:t>
            </a:r>
            <a:r>
              <a:rPr lang="pt-BR" sz="2400" b="1" dirty="0" smtClean="0"/>
              <a:t> </a:t>
            </a:r>
            <a:r>
              <a:rPr lang="pt-BR" sz="2400" b="1" dirty="0" err="1" smtClean="0"/>
              <a:t>Sadovsky</a:t>
            </a:r>
            <a:endParaRPr lang="pt-BR" sz="2400" b="1" dirty="0" smtClean="0"/>
          </a:p>
          <a:p>
            <a:endParaRPr lang="pt-BR" sz="2400" b="1" dirty="0" smtClean="0"/>
          </a:p>
          <a:p>
            <a:endParaRPr lang="pt-BR" b="1" dirty="0" smtClean="0"/>
          </a:p>
          <a:p>
            <a:endParaRPr lang="pt-BR" b="1" dirty="0" smtClean="0"/>
          </a:p>
          <a:p>
            <a:endParaRPr lang="pt-BR" b="1" dirty="0" smtClean="0"/>
          </a:p>
          <a:p>
            <a:endParaRPr lang="pt-BR" b="1" dirty="0" smtClean="0"/>
          </a:p>
          <a:p>
            <a:r>
              <a:rPr lang="pt-BR" sz="2000" b="1" dirty="0" smtClean="0"/>
              <a:t>In PARRA, </a:t>
            </a:r>
            <a:r>
              <a:rPr lang="pt-BR" sz="2000" b="1" dirty="0" err="1" smtClean="0"/>
              <a:t>Cecilia</a:t>
            </a:r>
            <a:r>
              <a:rPr lang="pt-BR" sz="2000" b="1" dirty="0" smtClean="0"/>
              <a:t>; SAIZ, Irma (</a:t>
            </a:r>
            <a:r>
              <a:rPr lang="pt-BR" sz="2000" b="1" dirty="0" err="1" smtClean="0"/>
              <a:t>orgs</a:t>
            </a:r>
            <a:r>
              <a:rPr lang="pt-BR" sz="2000" b="1" dirty="0" smtClean="0"/>
              <a:t>.). Didática da Matemática – Reflexões </a:t>
            </a:r>
            <a:r>
              <a:rPr lang="pt-BR" sz="2000" b="1" dirty="0" err="1" smtClean="0"/>
              <a:t>Psicopedagógicas</a:t>
            </a:r>
            <a:r>
              <a:rPr lang="pt-BR" sz="2000" b="1" dirty="0" smtClean="0"/>
              <a:t>. Porto Alegre: Artes Médicas, 1996. </a:t>
            </a:r>
            <a:endParaRPr lang="pt-BR" sz="2000"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404664"/>
            <a:ext cx="8229600" cy="1143000"/>
          </a:xfrm>
        </p:spPr>
        <p:txBody>
          <a:bodyPr>
            <a:normAutofit/>
          </a:bodyPr>
          <a:lstStyle/>
          <a:p>
            <a:r>
              <a:rPr lang="pt-BR" sz="3200" dirty="0" smtClean="0"/>
              <a:t>Pág. 74</a:t>
            </a:r>
            <a:endParaRPr lang="pt-BR" sz="3200" dirty="0"/>
          </a:p>
        </p:txBody>
      </p:sp>
      <p:sp>
        <p:nvSpPr>
          <p:cNvPr id="3" name="Espaço Reservado para Conteúdo 2"/>
          <p:cNvSpPr>
            <a:spLocks noGrp="1"/>
          </p:cNvSpPr>
          <p:nvPr>
            <p:ph idx="1"/>
          </p:nvPr>
        </p:nvSpPr>
        <p:spPr/>
        <p:txBody>
          <a:bodyPr/>
          <a:lstStyle/>
          <a:p>
            <a:pPr>
              <a:buNone/>
            </a:pPr>
            <a:r>
              <a:rPr lang="pt-BR" dirty="0" smtClean="0"/>
              <a:t>	</a:t>
            </a:r>
            <a:r>
              <a:rPr lang="pt-BR" sz="2800" b="1" dirty="0" smtClean="0"/>
              <a:t>Sistema de numeração: produto cultural, objeto de uso social cotidiano.</a:t>
            </a:r>
          </a:p>
          <a:p>
            <a:endParaRPr lang="pt-BR" sz="2800" dirty="0" smtClean="0"/>
          </a:p>
          <a:p>
            <a:pPr>
              <a:buNone/>
            </a:pPr>
            <a:r>
              <a:rPr lang="pt-BR" sz="2800" dirty="0" smtClean="0"/>
              <a:t>	Como a numeração escrita existe não só dentro da escola, mas também fora dela, as crianças têm oportunidade de elaborar conhecimentos acerca deste sistema de representação muito antes de ingressar na  primeira série</a:t>
            </a:r>
            <a:r>
              <a:rPr lang="pt-BR" sz="2800" dirty="0" smtClean="0"/>
              <a:t>. </a:t>
            </a:r>
            <a:endParaRPr lang="pt-BR" sz="2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stretch>
            <a:fillRect/>
          </a:stretch>
        </p:blipFill>
        <p:spPr>
          <a:xfrm>
            <a:off x="5454424" y="4519770"/>
            <a:ext cx="2304256" cy="1728192"/>
          </a:xfrm>
          <a:prstGeom prst="rect">
            <a:avLst/>
          </a:prstGeom>
        </p:spPr>
      </p:pic>
      <p:pic>
        <p:nvPicPr>
          <p:cNvPr id="3" name="Imagem 2"/>
          <p:cNvPicPr>
            <a:picLocks noChangeAspect="1"/>
          </p:cNvPicPr>
          <p:nvPr/>
        </p:nvPicPr>
        <p:blipFill>
          <a:blip r:embed="rId3"/>
          <a:stretch>
            <a:fillRect/>
          </a:stretch>
        </p:blipFill>
        <p:spPr>
          <a:xfrm>
            <a:off x="5148064" y="1124744"/>
            <a:ext cx="2610616" cy="3045718"/>
          </a:xfrm>
          <a:prstGeom prst="rect">
            <a:avLst/>
          </a:prstGeom>
        </p:spPr>
      </p:pic>
      <p:pic>
        <p:nvPicPr>
          <p:cNvPr id="1026" name="Picture 2" descr="Resultado de imagem para endereço de cas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584" y="1096144"/>
            <a:ext cx="3528392" cy="231381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sultado de imagem para número do tênis de crianç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0072" y="3861048"/>
            <a:ext cx="3192289" cy="2538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05748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476672"/>
            <a:ext cx="8229600" cy="1143000"/>
          </a:xfrm>
        </p:spPr>
        <p:txBody>
          <a:bodyPr>
            <a:normAutofit/>
          </a:bodyPr>
          <a:lstStyle/>
          <a:p>
            <a:r>
              <a:rPr lang="pt-BR" sz="3200" dirty="0" smtClean="0"/>
              <a:t>Pág. 75</a:t>
            </a:r>
            <a:endParaRPr lang="pt-BR" sz="3200" dirty="0"/>
          </a:p>
        </p:txBody>
      </p:sp>
      <p:sp>
        <p:nvSpPr>
          <p:cNvPr id="3" name="Espaço Reservado para Conteúdo 2"/>
          <p:cNvSpPr>
            <a:spLocks noGrp="1"/>
          </p:cNvSpPr>
          <p:nvPr>
            <p:ph idx="1"/>
          </p:nvPr>
        </p:nvSpPr>
        <p:spPr>
          <a:xfrm>
            <a:off x="457200" y="1844824"/>
            <a:ext cx="8229600" cy="4389120"/>
          </a:xfrm>
        </p:spPr>
        <p:txBody>
          <a:bodyPr>
            <a:normAutofit fontScale="85000" lnSpcReduction="10000"/>
          </a:bodyPr>
          <a:lstStyle/>
          <a:p>
            <a:r>
              <a:rPr lang="pt-BR" dirty="0" smtClean="0"/>
              <a:t>Objetivo do estudo: </a:t>
            </a:r>
            <a:r>
              <a:rPr lang="pt-BR" dirty="0" smtClean="0"/>
              <a:t>descobrir quais os aspectos do sistema de numeração que as crianças consideram relevantes ou de seu interesse, quais as ideias que elaboram acerca dos números, quais os problemas que formulam, quais as soluções que constroem, quais os conflitos que podem gerar-se entre suas pr</a:t>
            </a:r>
            <a:r>
              <a:rPr lang="pt-BR" dirty="0" smtClean="0"/>
              <a:t>óprias </a:t>
            </a:r>
            <a:r>
              <a:rPr lang="pt-BR" dirty="0" err="1" smtClean="0"/>
              <a:t>conceitualizações</a:t>
            </a:r>
            <a:r>
              <a:rPr lang="pt-BR" dirty="0" smtClean="0"/>
              <a:t> ou entre estas e determinadas características do objeto que estão tentando compreender.</a:t>
            </a:r>
            <a:endParaRPr lang="pt-BR" dirty="0" smtClean="0"/>
          </a:p>
          <a:p>
            <a:pPr marL="0" indent="0">
              <a:buNone/>
            </a:pPr>
            <a:endParaRPr lang="pt-BR" dirty="0" smtClean="0"/>
          </a:p>
          <a:p>
            <a:r>
              <a:rPr lang="pt-BR" dirty="0" smtClean="0"/>
              <a:t>Local do estudo: escolas públicas e privadas, em Buenos Aires, Argentina.</a:t>
            </a:r>
          </a:p>
          <a:p>
            <a:pPr marL="0" indent="0">
              <a:buNone/>
            </a:pPr>
            <a:endParaRPr lang="pt-BR" dirty="0" smtClean="0"/>
          </a:p>
          <a:p>
            <a:r>
              <a:rPr lang="pt-BR" dirty="0" smtClean="0"/>
              <a:t>Sujeitos do estudo: 25 duplas de crianças de cinco a oito anos (cada dupla pertencia à mesma série).</a:t>
            </a:r>
          </a:p>
          <a:p>
            <a:endParaRPr lang="pt-BR" dirty="0" smtClean="0"/>
          </a:p>
          <a:p>
            <a:endParaRPr lang="pt-B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46192" y="792480"/>
            <a:ext cx="8229600" cy="1143000"/>
          </a:xfrm>
        </p:spPr>
        <p:txBody>
          <a:bodyPr>
            <a:normAutofit fontScale="90000"/>
          </a:bodyPr>
          <a:lstStyle/>
          <a:p>
            <a:r>
              <a:rPr lang="pt-BR" sz="4400" dirty="0" smtClean="0"/>
              <a:t>Atividades </a:t>
            </a:r>
            <a:r>
              <a:rPr lang="pt-BR" sz="4400" dirty="0" smtClean="0"/>
              <a:t>apresentadas aos sujeitos da</a:t>
            </a:r>
            <a:r>
              <a:rPr lang="pt-BR" sz="4400" dirty="0" smtClean="0"/>
              <a:t> </a:t>
            </a:r>
            <a:r>
              <a:rPr lang="pt-BR" sz="4400" dirty="0" smtClean="0"/>
              <a:t>pesquisa</a:t>
            </a:r>
            <a:endParaRPr lang="pt-BR" sz="4400" dirty="0"/>
          </a:p>
        </p:txBody>
      </p:sp>
      <p:sp>
        <p:nvSpPr>
          <p:cNvPr id="3" name="Espaço Reservado para Conteúdo 2"/>
          <p:cNvSpPr>
            <a:spLocks noGrp="1"/>
          </p:cNvSpPr>
          <p:nvPr>
            <p:ph idx="1"/>
          </p:nvPr>
        </p:nvSpPr>
        <p:spPr>
          <a:xfrm>
            <a:off x="446192" y="2204864"/>
            <a:ext cx="8229600" cy="4389120"/>
          </a:xfrm>
        </p:spPr>
        <p:txBody>
          <a:bodyPr/>
          <a:lstStyle/>
          <a:p>
            <a:r>
              <a:rPr lang="pt-BR" sz="3200" dirty="0" smtClean="0"/>
              <a:t>Jogo </a:t>
            </a:r>
            <a:r>
              <a:rPr lang="pt-BR" sz="3200" dirty="0" smtClean="0"/>
              <a:t>da batalha: baralho com 20 cartas com números entre 5 e 31.</a:t>
            </a:r>
          </a:p>
          <a:p>
            <a:pPr marL="0" indent="0">
              <a:buNone/>
            </a:pPr>
            <a:r>
              <a:rPr lang="pt-BR" sz="3200" dirty="0" err="1" smtClean="0"/>
              <a:t>Ex</a:t>
            </a:r>
            <a:r>
              <a:rPr lang="pt-BR" sz="3200" dirty="0" smtClean="0"/>
              <a:t>:</a:t>
            </a:r>
          </a:p>
          <a:p>
            <a:endParaRPr lang="pt-BR" sz="3200" dirty="0" smtClean="0"/>
          </a:p>
          <a:p>
            <a:endParaRPr lang="pt-BR" sz="3200" dirty="0" smtClean="0"/>
          </a:p>
          <a:p>
            <a:r>
              <a:rPr lang="pt-BR" sz="3200" dirty="0" smtClean="0"/>
              <a:t>Pensar </a:t>
            </a:r>
            <a:r>
              <a:rPr lang="pt-BR" sz="3200" dirty="0" smtClean="0"/>
              <a:t>em um número muito alto e registrá-lo.</a:t>
            </a:r>
            <a:endParaRPr lang="pt-BR" sz="3200" dirty="0"/>
          </a:p>
        </p:txBody>
      </p:sp>
      <p:pic>
        <p:nvPicPr>
          <p:cNvPr id="4" name="Imagem 3"/>
          <p:cNvPicPr>
            <a:picLocks noChangeAspect="1"/>
          </p:cNvPicPr>
          <p:nvPr/>
        </p:nvPicPr>
        <p:blipFill>
          <a:blip r:embed="rId2"/>
          <a:stretch>
            <a:fillRect/>
          </a:stretch>
        </p:blipFill>
        <p:spPr>
          <a:xfrm>
            <a:off x="3491880" y="3429000"/>
            <a:ext cx="1400175" cy="14859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sultado de imagem para jogo da batalha cart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2420888"/>
            <a:ext cx="6991350" cy="3657600"/>
          </a:xfrm>
          <a:prstGeom prst="rect">
            <a:avLst/>
          </a:prstGeom>
          <a:noFill/>
          <a:extLst>
            <a:ext uri="{909E8E84-426E-40DD-AFC4-6F175D3DCCD1}">
              <a14:hiddenFill xmlns:a14="http://schemas.microsoft.com/office/drawing/2010/main">
                <a:solidFill>
                  <a:srgbClr val="FFFFFF"/>
                </a:solidFill>
              </a14:hiddenFill>
            </a:ext>
          </a:extLst>
        </p:spPr>
      </p:pic>
      <p:sp>
        <p:nvSpPr>
          <p:cNvPr id="3" name="Título 1"/>
          <p:cNvSpPr txBox="1">
            <a:spLocks/>
          </p:cNvSpPr>
          <p:nvPr/>
        </p:nvSpPr>
        <p:spPr>
          <a:xfrm>
            <a:off x="755576" y="980728"/>
            <a:ext cx="8229600" cy="1143000"/>
          </a:xfrm>
          <a:prstGeom prst="rect">
            <a:avLst/>
          </a:prstGeom>
        </p:spPr>
        <p:txBody>
          <a:bodyPr>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pt-BR" sz="3200" dirty="0" smtClean="0"/>
              <a:t>OBS. A partir do 2º/3º ano (com três cartas de baralho comum)</a:t>
            </a:r>
            <a:endParaRPr lang="pt-BR" sz="3200" dirty="0"/>
          </a:p>
        </p:txBody>
      </p:sp>
    </p:spTree>
    <p:extLst>
      <p:ext uri="{BB962C8B-B14F-4D97-AF65-F5344CB8AC3E}">
        <p14:creationId xmlns:p14="http://schemas.microsoft.com/office/powerpoint/2010/main" val="240261455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xo">
  <a:themeElements>
    <a:clrScheme name="Flux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ux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x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1253</TotalTime>
  <Words>1362</Words>
  <Application>Microsoft Office PowerPoint</Application>
  <PresentationFormat>Apresentação na tela (4:3)</PresentationFormat>
  <Paragraphs>208</Paragraphs>
  <Slides>35</Slides>
  <Notes>0</Notes>
  <HiddenSlides>0</HiddenSlides>
  <MMClips>0</MMClips>
  <ScaleCrop>false</ScaleCrop>
  <HeadingPairs>
    <vt:vector size="6" baseType="variant">
      <vt:variant>
        <vt:lpstr>Fontes usadas</vt:lpstr>
      </vt:variant>
      <vt:variant>
        <vt:i4>8</vt:i4>
      </vt:variant>
      <vt:variant>
        <vt:lpstr>Tema</vt:lpstr>
      </vt:variant>
      <vt:variant>
        <vt:i4>1</vt:i4>
      </vt:variant>
      <vt:variant>
        <vt:lpstr>Títulos de slides</vt:lpstr>
      </vt:variant>
      <vt:variant>
        <vt:i4>35</vt:i4>
      </vt:variant>
    </vt:vector>
  </HeadingPairs>
  <TitlesOfParts>
    <vt:vector size="44" baseType="lpstr">
      <vt:lpstr>Arial</vt:lpstr>
      <vt:lpstr>Arial Black</vt:lpstr>
      <vt:lpstr>Calibri</vt:lpstr>
      <vt:lpstr>Constantia</vt:lpstr>
      <vt:lpstr>Times New Roman</vt:lpstr>
      <vt:lpstr>Verdana</vt:lpstr>
      <vt:lpstr>Wingdings</vt:lpstr>
      <vt:lpstr>Wingdings 2</vt:lpstr>
      <vt:lpstr>Fluxo</vt:lpstr>
      <vt:lpstr>METODOLOGIA DO ENSINO DE MATEMÁTICA Pedagogia Uma abordagem didática  do número</vt:lpstr>
      <vt:lpstr>Apresentação do PowerPoint</vt:lpstr>
      <vt:lpstr>Apresentação do PowerPoint</vt:lpstr>
      <vt:lpstr>Apresentação do PowerPoint</vt:lpstr>
      <vt:lpstr>Pág. 74</vt:lpstr>
      <vt:lpstr>Apresentação do PowerPoint</vt:lpstr>
      <vt:lpstr>Pág. 75</vt:lpstr>
      <vt:lpstr>Atividades apresentadas aos sujeitos da pesquisa</vt:lpstr>
      <vt:lpstr>Apresentação do PowerPoint</vt:lpstr>
      <vt:lpstr>Hipóteses das crianças de 5/6 anos sobre a escrita numérica</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“Achados” da pesquisa (p. 96)</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Sueli</dc:creator>
  <cp:lastModifiedBy>Sueli</cp:lastModifiedBy>
  <cp:revision>97</cp:revision>
  <dcterms:created xsi:type="dcterms:W3CDTF">2010-08-26T21:27:58Z</dcterms:created>
  <dcterms:modified xsi:type="dcterms:W3CDTF">2016-09-12T23:37:14Z</dcterms:modified>
</cp:coreProperties>
</file>