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6" r:id="rId2"/>
    <p:sldId id="265" r:id="rId3"/>
    <p:sldId id="266" r:id="rId4"/>
    <p:sldId id="267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91" r:id="rId20"/>
    <p:sldId id="292" r:id="rId21"/>
    <p:sldId id="293" r:id="rId22"/>
    <p:sldId id="298" r:id="rId23"/>
    <p:sldId id="295" r:id="rId24"/>
    <p:sldId id="294" r:id="rId25"/>
    <p:sldId id="296" r:id="rId26"/>
    <p:sldId id="300" r:id="rId27"/>
    <p:sldId id="304" r:id="rId28"/>
    <p:sldId id="305" r:id="rId29"/>
    <p:sldId id="306" r:id="rId30"/>
    <p:sldId id="307" r:id="rId31"/>
    <p:sldId id="328" r:id="rId32"/>
    <p:sldId id="331" r:id="rId33"/>
    <p:sldId id="329" r:id="rId34"/>
    <p:sldId id="330" r:id="rId35"/>
    <p:sldId id="311" r:id="rId36"/>
    <p:sldId id="313" r:id="rId37"/>
    <p:sldId id="314" r:id="rId38"/>
    <p:sldId id="315" r:id="rId39"/>
    <p:sldId id="316" r:id="rId40"/>
    <p:sldId id="317" r:id="rId41"/>
    <p:sldId id="320" r:id="rId42"/>
    <p:sldId id="321" r:id="rId43"/>
    <p:sldId id="322" r:id="rId44"/>
    <p:sldId id="323" r:id="rId45"/>
    <p:sldId id="324" r:id="rId46"/>
    <p:sldId id="325" r:id="rId47"/>
    <p:sldId id="326" r:id="rId48"/>
    <p:sldId id="327" r:id="rId4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-120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7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Planilha_do_Microsoft_Excel1.xlsx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Plan1!$A$2:$A$6</c:f>
              <c:numCache>
                <c:formatCode>0%</c:formatCode>
                <c:ptCount val="5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</c:numCache>
            </c:numRef>
          </c:cat>
          <c:val>
            <c:numRef>
              <c:f>Plan1!$B$2:$B$6</c:f>
              <c:numCache>
                <c:formatCode>0%</c:formatCode>
                <c:ptCount val="5"/>
                <c:pt idx="0">
                  <c:v>0.19999999999999996</c:v>
                </c:pt>
                <c:pt idx="1">
                  <c:v>0.1399999999999999</c:v>
                </c:pt>
                <c:pt idx="2">
                  <c:v>8.0000000000000071E-2</c:v>
                </c:pt>
                <c:pt idx="3">
                  <c:v>2.0000000000000018E-2</c:v>
                </c:pt>
                <c:pt idx="4">
                  <c:v>-4.0000000000000036E-2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840704"/>
        <c:axId val="72842624"/>
      </c:lineChart>
      <c:catAx>
        <c:axId val="72840704"/>
        <c:scaling>
          <c:orientation val="minMax"/>
        </c:scaling>
        <c:delete val="0"/>
        <c:axPos val="b"/>
        <c:majorGridlines>
          <c:spPr>
            <a:ln w="2540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</a:ln>
            <a:effectLst/>
          </c:spPr>
        </c:majorGridlines>
        <c:minorGridlines>
          <c:spPr>
            <a:ln w="2540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sz="2000" dirty="0" smtClean="0"/>
                  <a:t>Quebra</a:t>
                </a:r>
                <a:endParaRPr lang="pt-BR" sz="20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%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2842624"/>
        <c:crosses val="autoZero"/>
        <c:auto val="1"/>
        <c:lblAlgn val="ctr"/>
        <c:lblOffset val="100"/>
        <c:tickLblSkip val="1"/>
        <c:noMultiLvlLbl val="0"/>
      </c:catAx>
      <c:valAx>
        <c:axId val="72842624"/>
        <c:scaling>
          <c:orientation val="minMax"/>
        </c:scaling>
        <c:delete val="0"/>
        <c:axPos val="l"/>
        <c:majorGridlines>
          <c:spPr>
            <a:ln w="25400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sz="2000" dirty="0" smtClean="0"/>
                  <a:t>TIR</a:t>
                </a:r>
                <a:endParaRPr lang="pt-BR" sz="20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%" sourceLinked="1"/>
        <c:majorTickMark val="none"/>
        <c:minorTickMark val="none"/>
        <c:tickLblPos val="nextTo"/>
        <c:spPr>
          <a:noFill/>
          <a:ln w="38100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2840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0.14794</cdr:x>
      <cdr:y>0.52459</cdr:y>
    </cdr:from>
    <cdr:to>
      <cdr:x>0.64847</cdr:x>
      <cdr:y>0.52459</cdr:y>
    </cdr:to>
    <cdr:cxnSp macro="">
      <cdr:nvCxnSpPr>
        <cdr:cNvPr id="3" name="Conector reto 2"/>
        <cdr:cNvCxnSpPr/>
      </cdr:nvCxnSpPr>
      <cdr:spPr>
        <a:xfrm xmlns:a="http://schemas.openxmlformats.org/drawingml/2006/main">
          <a:off x="1234480" y="2304256"/>
          <a:ext cx="4176464" cy="0"/>
        </a:xfrm>
        <a:prstGeom xmlns:a="http://schemas.openxmlformats.org/drawingml/2006/main" prst="line">
          <a:avLst/>
        </a:prstGeom>
        <a:ln xmlns:a="http://schemas.openxmlformats.org/drawingml/2006/main" w="3175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0.64847</cdr:x>
      <cdr:y>0.52459</cdr:y>
    </cdr:from>
    <cdr:to>
      <cdr:x>0.64847</cdr:x>
      <cdr:y>0.65574</cdr:y>
    </cdr:to>
    <cdr:cxnSp macro="">
      <cdr:nvCxnSpPr>
        <cdr:cNvPr id="5" name="Conector reto 4"/>
        <cdr:cNvCxnSpPr/>
      </cdr:nvCxnSpPr>
      <cdr:spPr>
        <a:xfrm xmlns:a="http://schemas.openxmlformats.org/drawingml/2006/main">
          <a:off x="5410944" y="2304256"/>
          <a:ext cx="0" cy="576064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23ECB-64C8-4432-B74E-86D30C907E8F}" type="datetimeFigureOut">
              <a:rPr lang="pt-BR" smtClean="0"/>
              <a:t>26/09/2016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7AFF0-0FFE-479A-9A20-B8034A490E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0795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2DBB1-F276-4146-8D0B-8440EFD2AAD9}" type="datetimeFigureOut">
              <a:rPr lang="pt-BR" smtClean="0"/>
              <a:t>26/09/2016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BD2B0-D805-4B88-9323-6F39E99EDA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2826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26/09/2016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9806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26/09/2016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9587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26/09/2016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378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26/09/2016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841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26/09/2016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2127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26/09/2016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5886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26/09/2016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182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26/09/2016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5239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26/09/2016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6865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26/09/2016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9725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26/09/2016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0409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C3B2E-DFA4-47C9-A5AE-30165794CFBD}" type="datetimeFigureOut">
              <a:rPr lang="pt-BR" smtClean="0"/>
              <a:t>26/09/2016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2348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LES0160 - Matemática Aplicada a Finanças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solidFill>
                  <a:srgbClr val="FF0000"/>
                </a:solidFill>
              </a:rPr>
              <a:t>Análise sob condições de incerteza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79512" y="5924550"/>
            <a:ext cx="8712968" cy="922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chemeClr val="tx1"/>
                </a:solidFill>
              </a:rPr>
              <a:t>Baseado em </a:t>
            </a:r>
            <a:r>
              <a:rPr lang="pt-BR" sz="2000" dirty="0" err="1" smtClean="0">
                <a:solidFill>
                  <a:schemeClr val="tx1"/>
                </a:solidFill>
              </a:rPr>
              <a:t>Casarotto</a:t>
            </a:r>
            <a:r>
              <a:rPr lang="pt-BR" sz="2000" dirty="0" smtClean="0">
                <a:solidFill>
                  <a:schemeClr val="tx1"/>
                </a:solidFill>
              </a:rPr>
              <a:t> Filho, N.; </a:t>
            </a:r>
            <a:r>
              <a:rPr lang="pt-BR" sz="2000" dirty="0" err="1" smtClean="0">
                <a:solidFill>
                  <a:schemeClr val="tx1"/>
                </a:solidFill>
              </a:rPr>
              <a:t>Kopittke</a:t>
            </a:r>
            <a:r>
              <a:rPr lang="pt-BR" sz="2000" dirty="0" smtClean="0">
                <a:solidFill>
                  <a:schemeClr val="tx1"/>
                </a:solidFill>
              </a:rPr>
              <a:t>, B.H. Análise de Investimentos. São Paulo: Ed. Atlas, 2010. Cap.16</a:t>
            </a:r>
            <a:endParaRPr lang="pt-B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36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Regras </a:t>
            </a:r>
            <a:r>
              <a:rPr lang="pt-BR" dirty="0"/>
              <a:t>de decisão </a:t>
            </a:r>
            <a:r>
              <a:rPr lang="pt-BR" dirty="0" smtClean="0"/>
              <a:t>para matrizes </a:t>
            </a:r>
            <a:r>
              <a:rPr lang="pt-BR" dirty="0"/>
              <a:t>de decisão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pt-BR" dirty="0"/>
              <a:t>5</a:t>
            </a:r>
            <a:r>
              <a:rPr lang="pt-BR" dirty="0" smtClean="0"/>
              <a:t>ª Regra: Regra do mínimo arrependimento ou 		 de </a:t>
            </a:r>
            <a:r>
              <a:rPr lang="pt-BR" dirty="0" err="1" smtClean="0"/>
              <a:t>Savage</a:t>
            </a:r>
            <a:endParaRPr lang="pt-BR" dirty="0" smtClean="0"/>
          </a:p>
          <a:p>
            <a:pPr marL="895350" indent="0">
              <a:buNone/>
            </a:pPr>
            <a:r>
              <a:rPr lang="pt-BR" dirty="0" smtClean="0"/>
              <a:t>Requer que o </a:t>
            </a:r>
            <a:r>
              <a:rPr lang="pt-BR" dirty="0" err="1" smtClean="0"/>
              <a:t>decisor</a:t>
            </a:r>
            <a:r>
              <a:rPr lang="pt-BR" dirty="0" smtClean="0"/>
              <a:t> elabore uma matriz do arrependimento considerando uma perspectiva pessimista</a:t>
            </a:r>
            <a:endParaRPr lang="pt-BR" dirty="0"/>
          </a:p>
        </p:txBody>
      </p:sp>
      <p:graphicFrame>
        <p:nvGraphicFramePr>
          <p:cNvPr id="4" name="Espaço Reservado para Conteúd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1220569"/>
              </p:ext>
            </p:extLst>
          </p:nvPr>
        </p:nvGraphicFramePr>
        <p:xfrm>
          <a:off x="1917820" y="5085184"/>
          <a:ext cx="530836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090"/>
                <a:gridCol w="1327090"/>
                <a:gridCol w="1327090"/>
                <a:gridCol w="1327090"/>
              </a:tblGrid>
              <a:tr h="298832"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Condições</a:t>
                      </a:r>
                      <a:r>
                        <a:rPr lang="pt-BR" sz="1600" baseline="0" dirty="0" smtClean="0"/>
                        <a:t> climáticas</a:t>
                      </a:r>
                      <a:endParaRPr lang="pt-BR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2988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Alternativas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100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30</a:t>
                      </a:r>
                      <a:endParaRPr lang="pt-BR" sz="1600" dirty="0"/>
                    </a:p>
                  </a:txBody>
                  <a:tcPr anchor="ctr"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B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72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60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50</a:t>
                      </a:r>
                      <a:endParaRPr lang="pt-BR" sz="1600" dirty="0"/>
                    </a:p>
                  </a:txBody>
                  <a:tcPr anchor="ctr"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90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90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25</a:t>
                      </a:r>
                      <a:endParaRPr lang="pt-BR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666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0360954"/>
              </p:ext>
            </p:extLst>
          </p:nvPr>
        </p:nvGraphicFramePr>
        <p:xfrm>
          <a:off x="1917820" y="5085184"/>
          <a:ext cx="530836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090"/>
                <a:gridCol w="1327090"/>
                <a:gridCol w="1327090"/>
                <a:gridCol w="1327090"/>
              </a:tblGrid>
              <a:tr h="298832"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Condições</a:t>
                      </a:r>
                      <a:r>
                        <a:rPr lang="pt-BR" sz="1600" baseline="0" dirty="0" smtClean="0"/>
                        <a:t> climáticas</a:t>
                      </a:r>
                      <a:endParaRPr lang="pt-BR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2988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Alternativas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100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30</a:t>
                      </a:r>
                      <a:endParaRPr lang="pt-BR" sz="1600" dirty="0"/>
                    </a:p>
                  </a:txBody>
                  <a:tcPr anchor="ctr"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B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72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60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50</a:t>
                      </a:r>
                      <a:endParaRPr lang="pt-BR" sz="1600" dirty="0"/>
                    </a:p>
                  </a:txBody>
                  <a:tcPr anchor="ctr"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90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90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25</a:t>
                      </a:r>
                      <a:endParaRPr lang="pt-BR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Regras </a:t>
            </a:r>
            <a:r>
              <a:rPr lang="pt-BR" dirty="0"/>
              <a:t>de decisão </a:t>
            </a:r>
            <a:r>
              <a:rPr lang="pt-BR" dirty="0" smtClean="0"/>
              <a:t>para matrizes </a:t>
            </a:r>
            <a:r>
              <a:rPr lang="pt-BR" dirty="0"/>
              <a:t>de decisão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4525963"/>
          </a:xfrm>
        </p:spPr>
        <p:txBody>
          <a:bodyPr/>
          <a:lstStyle/>
          <a:p>
            <a:r>
              <a:rPr lang="pt-BR" dirty="0"/>
              <a:t>5</a:t>
            </a:r>
            <a:r>
              <a:rPr lang="pt-BR" dirty="0" smtClean="0"/>
              <a:t>ª Regra: Regra do mínimo arrependimento ou 		 de </a:t>
            </a:r>
            <a:r>
              <a:rPr lang="pt-BR" dirty="0" err="1" smtClean="0"/>
              <a:t>Savage</a:t>
            </a:r>
            <a:endParaRPr lang="pt-BR" dirty="0" smtClean="0"/>
          </a:p>
          <a:p>
            <a:pPr marL="895350" indent="0">
              <a:buNone/>
            </a:pPr>
            <a:endParaRPr lang="pt-BR" dirty="0" smtClean="0"/>
          </a:p>
          <a:p>
            <a:pPr marL="895350" indent="0">
              <a:buNone/>
            </a:pPr>
            <a:endParaRPr lang="pt-BR" dirty="0" smtClean="0"/>
          </a:p>
          <a:p>
            <a:pPr marL="895350" indent="0">
              <a:buNone/>
            </a:pPr>
            <a:endParaRPr lang="pt-BR" dirty="0"/>
          </a:p>
          <a:p>
            <a:pPr marL="895350" indent="0">
              <a:buNone/>
            </a:pPr>
            <a:endParaRPr lang="pt-BR" sz="2400" dirty="0"/>
          </a:p>
          <a:p>
            <a:pPr marL="895350" indent="0">
              <a:buNone/>
            </a:pPr>
            <a:r>
              <a:rPr lang="pt-BR" dirty="0">
                <a:solidFill>
                  <a:srgbClr val="FF0000"/>
                </a:solidFill>
              </a:rPr>
              <a:t>Escolhe </a:t>
            </a:r>
            <a:r>
              <a:rPr lang="pt-BR" dirty="0" smtClean="0">
                <a:solidFill>
                  <a:srgbClr val="FF0000"/>
                </a:solidFill>
              </a:rPr>
              <a:t>C</a:t>
            </a:r>
            <a:endParaRPr lang="pt-BR" dirty="0"/>
          </a:p>
        </p:txBody>
      </p:sp>
      <p:graphicFrame>
        <p:nvGraphicFramePr>
          <p:cNvPr id="6" name="Espaço Reservado para Conteúd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7220724"/>
              </p:ext>
            </p:extLst>
          </p:nvPr>
        </p:nvGraphicFramePr>
        <p:xfrm>
          <a:off x="1835696" y="2636912"/>
          <a:ext cx="6851104" cy="2286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44216"/>
                <a:gridCol w="1481336"/>
                <a:gridCol w="1712776"/>
                <a:gridCol w="1712776"/>
              </a:tblGrid>
              <a:tr h="298832"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chemeClr val="bg1"/>
                          </a:solidFill>
                        </a:rPr>
                        <a:t>Condições</a:t>
                      </a:r>
                      <a:r>
                        <a:rPr lang="pt-BR" sz="2400" baseline="0" dirty="0" smtClean="0">
                          <a:solidFill>
                            <a:schemeClr val="bg1"/>
                          </a:solidFill>
                        </a:rPr>
                        <a:t> climáticas</a:t>
                      </a:r>
                      <a:endParaRPr lang="pt-BR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2988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400" kern="1200" dirty="0" smtClean="0">
                          <a:solidFill>
                            <a:schemeClr val="bg1"/>
                          </a:solidFill>
                        </a:rPr>
                        <a:t>Alternativas</a:t>
                      </a:r>
                      <a:endParaRPr lang="pt-BR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400" kern="12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pt-BR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400" kern="1200" dirty="0" smtClean="0">
                          <a:solidFill>
                            <a:schemeClr val="bg1"/>
                          </a:solidFill>
                        </a:rPr>
                        <a:t>M</a:t>
                      </a:r>
                      <a:endParaRPr lang="pt-BR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400" kern="1200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endParaRPr lang="pt-BR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A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20</a:t>
                      </a:r>
                      <a:endParaRPr lang="pt-BR" sz="2400" dirty="0"/>
                    </a:p>
                  </a:txBody>
                  <a:tcPr anchor="ctr"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B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28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30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0</a:t>
                      </a:r>
                      <a:endParaRPr lang="pt-BR" sz="2400" dirty="0"/>
                    </a:p>
                  </a:txBody>
                  <a:tcPr anchor="ctr"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C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25</a:t>
                      </a:r>
                      <a:endParaRPr lang="pt-BR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3203848" y="5805264"/>
            <a:ext cx="1368152" cy="288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4563120" y="6453336"/>
            <a:ext cx="1368152" cy="288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5868144" y="6093296"/>
            <a:ext cx="1368152" cy="288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546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Análise de sensibilidade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4525963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Na análise de sensibilidade é estudado o efeito que a variação de um dado de entrada pode ocasionar nos resultados.</a:t>
            </a:r>
          </a:p>
          <a:p>
            <a:r>
              <a:rPr lang="pt-BR" dirty="0" smtClean="0"/>
              <a:t>Quando uma pequena variação num parâmetro altera drasticamente a rentabilidade de um projeto, diz-se que o projeto é muito sensível a este parâmetro e poderá ser interessante concentrar esforços para obter dados menos incertos.</a:t>
            </a:r>
          </a:p>
        </p:txBody>
      </p:sp>
    </p:spTree>
    <p:extLst>
      <p:ext uri="{BB962C8B-B14F-4D97-AF65-F5344CB8AC3E}">
        <p14:creationId xmlns:p14="http://schemas.microsoft.com/office/powerpoint/2010/main" val="256118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Análise de sensibilidade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504056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Exemplo</a:t>
            </a:r>
          </a:p>
          <a:p>
            <a:pPr marL="400050" lvl="1" indent="0">
              <a:buNone/>
            </a:pPr>
            <a:r>
              <a:rPr lang="pt-BR" dirty="0" smtClean="0"/>
              <a:t>Um agricultor realiza plantio de milho em novembro e fará a colheita em março em uma área de 24 hectares. Para tanto, gasta R$ 100.000 em novembro.</a:t>
            </a:r>
          </a:p>
          <a:p>
            <a:pPr marL="400050" lvl="1" indent="0">
              <a:buNone/>
            </a:pPr>
            <a:r>
              <a:rPr lang="pt-BR" dirty="0" smtClean="0"/>
              <a:t>Ele espera obter uma produtividade de 12.000 kg/ha e vender a saca de 60 kg por R$ 25,00.</a:t>
            </a:r>
          </a:p>
          <a:p>
            <a:pPr marL="400050" lvl="1" indent="0">
              <a:buNone/>
            </a:pPr>
            <a:r>
              <a:rPr lang="pt-BR" dirty="0" smtClean="0"/>
              <a:t>Ele espera obter uma rentabilidade mínima de 5% no quadrimestre. </a:t>
            </a:r>
            <a:endParaRPr lang="pt-BR" dirty="0"/>
          </a:p>
          <a:p>
            <a:pPr marL="400050" lvl="1" indent="0">
              <a:buNone/>
            </a:pPr>
            <a:r>
              <a:rPr lang="pt-BR" dirty="0" smtClean="0"/>
              <a:t>No máximo quanto de </a:t>
            </a:r>
            <a:r>
              <a:rPr lang="pt-BR" dirty="0"/>
              <a:t>eventual quebra de </a:t>
            </a:r>
            <a:r>
              <a:rPr lang="pt-BR" dirty="0" smtClean="0"/>
              <a:t>safra poderá ser aceitável para ele ? Considere que o preço da saca não sofre alteração.</a:t>
            </a:r>
          </a:p>
        </p:txBody>
      </p:sp>
    </p:spTree>
    <p:extLst>
      <p:ext uri="{BB962C8B-B14F-4D97-AF65-F5344CB8AC3E}">
        <p14:creationId xmlns:p14="http://schemas.microsoft.com/office/powerpoint/2010/main" val="327632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Análise de sensibilidade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5040560"/>
          </a:xfrm>
        </p:spPr>
        <p:txBody>
          <a:bodyPr>
            <a:normAutofit/>
          </a:bodyPr>
          <a:lstStyle/>
          <a:p>
            <a:r>
              <a:rPr lang="pt-BR" dirty="0" smtClean="0"/>
              <a:t>Exemplo</a:t>
            </a:r>
          </a:p>
          <a:p>
            <a:pPr marL="400050" lvl="1" indent="0">
              <a:buNone/>
            </a:pPr>
            <a:r>
              <a:rPr lang="pt-BR" dirty="0" smtClean="0"/>
              <a:t>Receita esperada:</a:t>
            </a:r>
          </a:p>
          <a:p>
            <a:pPr marL="400050" lvl="1" indent="0">
              <a:buNone/>
            </a:pPr>
            <a:r>
              <a:rPr lang="pt-BR" dirty="0" smtClean="0"/>
              <a:t>12.000 kg/ha = 12.000 kg </a:t>
            </a:r>
            <a:r>
              <a:rPr lang="pt-BR" dirty="0" smtClean="0">
                <a:solidFill>
                  <a:srgbClr val="FF0000"/>
                </a:solidFill>
              </a:rPr>
              <a:t>/60 kg/</a:t>
            </a:r>
            <a:r>
              <a:rPr lang="pt-BR" dirty="0" err="1" smtClean="0">
                <a:solidFill>
                  <a:srgbClr val="FF0000"/>
                </a:solidFill>
              </a:rPr>
              <a:t>sc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/>
              <a:t>/ha = </a:t>
            </a:r>
            <a:r>
              <a:rPr lang="pt-BR" dirty="0"/>
              <a:t>200 </a:t>
            </a:r>
            <a:r>
              <a:rPr lang="pt-BR" dirty="0" err="1"/>
              <a:t>sc</a:t>
            </a:r>
            <a:r>
              <a:rPr lang="pt-BR" dirty="0"/>
              <a:t>/ha</a:t>
            </a:r>
          </a:p>
          <a:p>
            <a:pPr marL="400050" lvl="1" indent="0">
              <a:buNone/>
            </a:pPr>
            <a:r>
              <a:rPr lang="pt-BR" dirty="0"/>
              <a:t>Ao preço de R$ 25/</a:t>
            </a:r>
            <a:r>
              <a:rPr lang="pt-BR" dirty="0" err="1"/>
              <a:t>sc</a:t>
            </a:r>
            <a:r>
              <a:rPr lang="pt-BR" dirty="0"/>
              <a:t> terá 200× 25 = R$ 5.000,00/ha</a:t>
            </a:r>
          </a:p>
          <a:p>
            <a:pPr marL="400050" lvl="1" indent="0">
              <a:buNone/>
            </a:pPr>
            <a:r>
              <a:rPr lang="pt-BR" dirty="0"/>
              <a:t>Em 24 ha terá 24 × </a:t>
            </a:r>
            <a:r>
              <a:rPr lang="pt-BR" dirty="0" smtClean="0"/>
              <a:t>5.000 = R$ 120.000,00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987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Análise de sensibilidade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5040560"/>
          </a:xfrm>
        </p:spPr>
        <p:txBody>
          <a:bodyPr>
            <a:normAutofit/>
          </a:bodyPr>
          <a:lstStyle/>
          <a:p>
            <a:r>
              <a:rPr lang="pt-BR" dirty="0" smtClean="0"/>
              <a:t>Exemplo</a:t>
            </a:r>
          </a:p>
          <a:p>
            <a:pPr marL="400050" lvl="1" indent="0">
              <a:buNone/>
            </a:pPr>
            <a:r>
              <a:rPr lang="pt-BR" dirty="0" smtClean="0"/>
              <a:t>Receita esperada:</a:t>
            </a:r>
            <a:r>
              <a:rPr lang="pt-BR" dirty="0"/>
              <a:t> </a:t>
            </a:r>
            <a:r>
              <a:rPr lang="pt-BR" dirty="0" smtClean="0"/>
              <a:t>R</a:t>
            </a:r>
            <a:r>
              <a:rPr lang="pt-BR" dirty="0"/>
              <a:t>$ 120.000,00 </a:t>
            </a:r>
            <a:endParaRPr lang="pt-BR" dirty="0" smtClean="0"/>
          </a:p>
          <a:p>
            <a:pPr marL="400050" lvl="1" indent="0">
              <a:buNone/>
            </a:pPr>
            <a:r>
              <a:rPr lang="pt-BR" dirty="0" smtClean="0"/>
              <a:t>Custo = R$ 100.000,00 </a:t>
            </a:r>
          </a:p>
          <a:p>
            <a:pPr marL="400050" lvl="1" indent="0">
              <a:buNone/>
            </a:pPr>
            <a:r>
              <a:rPr lang="pt-BR" dirty="0" smtClean="0"/>
              <a:t>Fluxo de caixa:</a:t>
            </a:r>
            <a:endParaRPr lang="pt-BR" dirty="0"/>
          </a:p>
          <a:p>
            <a:pPr marL="400050" lvl="1" indent="0">
              <a:buNone/>
            </a:pPr>
            <a:r>
              <a:rPr lang="pt-BR" dirty="0" smtClean="0"/>
              <a:t>                                                              120.000</a:t>
            </a:r>
          </a:p>
          <a:p>
            <a:pPr marL="400050" lvl="1" indent="0">
              <a:buNone/>
            </a:pPr>
            <a:endParaRPr lang="pt-BR" dirty="0"/>
          </a:p>
          <a:p>
            <a:pPr marL="400050" lvl="1" indent="0">
              <a:buNone/>
            </a:pPr>
            <a:r>
              <a:rPr lang="pt-BR" dirty="0" smtClean="0"/>
              <a:t>-100.000</a:t>
            </a:r>
          </a:p>
          <a:p>
            <a:pPr marL="400050" lvl="1" indent="0">
              <a:buNone/>
            </a:pPr>
            <a:endParaRPr lang="pt-BR" dirty="0"/>
          </a:p>
          <a:p>
            <a:pPr marL="400050" lvl="1" indent="0">
              <a:buNone/>
            </a:pPr>
            <a:r>
              <a:rPr lang="pt-BR" dirty="0" smtClean="0"/>
              <a:t>TIR = ?</a:t>
            </a:r>
            <a:endParaRPr lang="pt-BR" dirty="0"/>
          </a:p>
        </p:txBody>
      </p:sp>
      <p:cxnSp>
        <p:nvCxnSpPr>
          <p:cNvPr id="5" name="Conector reto 4"/>
          <p:cNvCxnSpPr/>
          <p:nvPr/>
        </p:nvCxnSpPr>
        <p:spPr>
          <a:xfrm>
            <a:off x="1691680" y="4509120"/>
            <a:ext cx="489654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1691680" y="4509120"/>
            <a:ext cx="0" cy="3600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flipV="1">
            <a:off x="6588224" y="4221088"/>
            <a:ext cx="0" cy="2880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167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Análise de sensibilidade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5040560"/>
          </a:xfrm>
        </p:spPr>
        <p:txBody>
          <a:bodyPr>
            <a:normAutofit/>
          </a:bodyPr>
          <a:lstStyle/>
          <a:p>
            <a:r>
              <a:rPr lang="pt-BR" dirty="0" smtClean="0"/>
              <a:t>Exemplo</a:t>
            </a:r>
          </a:p>
          <a:p>
            <a:pPr marL="400050" lvl="1" indent="0">
              <a:buNone/>
            </a:pP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82609"/>
              </p:ext>
            </p:extLst>
          </p:nvPr>
        </p:nvGraphicFramePr>
        <p:xfrm>
          <a:off x="899592" y="2348880"/>
          <a:ext cx="7787208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6802"/>
                <a:gridCol w="1946802"/>
                <a:gridCol w="1946802"/>
                <a:gridCol w="19468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CUSTO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RECEITA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QUEBRA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TIR</a:t>
                      </a:r>
                      <a:endParaRPr lang="pt-B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-100.000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120.000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0%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20%</a:t>
                      </a:r>
                      <a:endParaRPr lang="pt-B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-100.000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5%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-100.000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10%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-100.000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15%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-100.000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20%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08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Análise de sensibilidade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5040560"/>
          </a:xfrm>
        </p:spPr>
        <p:txBody>
          <a:bodyPr>
            <a:normAutofit/>
          </a:bodyPr>
          <a:lstStyle/>
          <a:p>
            <a:r>
              <a:rPr lang="pt-BR" dirty="0" smtClean="0"/>
              <a:t>Exemplo</a:t>
            </a:r>
          </a:p>
          <a:p>
            <a:pPr marL="400050" lvl="1" indent="0">
              <a:buNone/>
            </a:pP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408605"/>
              </p:ext>
            </p:extLst>
          </p:nvPr>
        </p:nvGraphicFramePr>
        <p:xfrm>
          <a:off x="899592" y="2348880"/>
          <a:ext cx="7787208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6802"/>
                <a:gridCol w="1946802"/>
                <a:gridCol w="1946802"/>
                <a:gridCol w="19468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CUSTO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RECEITA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QUEBRA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TIR</a:t>
                      </a:r>
                      <a:endParaRPr lang="pt-B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-100.000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120.000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0%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20%</a:t>
                      </a:r>
                      <a:endParaRPr lang="pt-B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-100.000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114.000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5%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14%</a:t>
                      </a:r>
                      <a:endParaRPr lang="pt-B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-100.000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108.000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10%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8%</a:t>
                      </a:r>
                      <a:endParaRPr lang="pt-B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-100.000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102.000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15%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2%</a:t>
                      </a:r>
                      <a:endParaRPr lang="pt-B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-100.000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96.000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20%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-4%</a:t>
                      </a:r>
                      <a:endParaRPr lang="pt-BR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953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Análise de sensibilidade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5040560"/>
          </a:xfrm>
        </p:spPr>
        <p:txBody>
          <a:bodyPr>
            <a:normAutofit/>
          </a:bodyPr>
          <a:lstStyle/>
          <a:p>
            <a:r>
              <a:rPr lang="pt-BR" dirty="0" smtClean="0"/>
              <a:t>Exemplo</a:t>
            </a:r>
          </a:p>
          <a:p>
            <a:pPr marL="400050" lvl="1" indent="0">
              <a:buNone/>
            </a:pPr>
            <a:endParaRPr lang="pt-BR" dirty="0"/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2434346389"/>
              </p:ext>
            </p:extLst>
          </p:nvPr>
        </p:nvGraphicFramePr>
        <p:xfrm>
          <a:off x="457200" y="2276872"/>
          <a:ext cx="834422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683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Simulação </a:t>
            </a:r>
            <a:r>
              <a:rPr lang="pt-BR" dirty="0"/>
              <a:t>de Monte Carlo</a:t>
            </a:r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683568" y="1844824"/>
            <a:ext cx="7777162" cy="4320117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9413" indent="-379413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Clr>
                <a:schemeClr val="tx1"/>
              </a:buClr>
              <a:buFont typeface="Lucida Sans Unicode" pitchFamily="34" charset="0"/>
              <a:buChar char="•"/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/>
            </a:pPr>
            <a:r>
              <a:rPr lang="pt-BR" dirty="0" smtClean="0">
                <a:cs typeface="Times New Roman" pitchFamily="18" charset="0"/>
              </a:rPr>
              <a:t>Este método possibilita a simulação de variáveis selecionadas do projeto, levando-se em consideração as distribuições de probabilidade destas variáveis assumirem valores diferentes ao longo da via útil do projeto.</a:t>
            </a:r>
          </a:p>
        </p:txBody>
      </p:sp>
    </p:spTree>
    <p:extLst>
      <p:ext uri="{BB962C8B-B14F-4D97-AF65-F5344CB8AC3E}">
        <p14:creationId xmlns:p14="http://schemas.microsoft.com/office/powerpoint/2010/main" val="330686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sob condições de incerteza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pt-BR" dirty="0" smtClean="0"/>
              <a:t>Uso de regras de decisão às matrizes de decisão</a:t>
            </a:r>
          </a:p>
          <a:p>
            <a:pPr marL="514350" indent="-514350">
              <a:buFont typeface="+mj-lt"/>
              <a:buAutoNum type="alphaLcParenR"/>
            </a:pPr>
            <a:r>
              <a:rPr lang="pt-BR" dirty="0" smtClean="0"/>
              <a:t>Análise de sensibilidade (desconhece distribuição de probabilidade)</a:t>
            </a:r>
          </a:p>
          <a:p>
            <a:pPr marL="514350" indent="-514350">
              <a:buFont typeface="+mj-lt"/>
              <a:buAutoNum type="alphaLcParenR"/>
            </a:pPr>
            <a:r>
              <a:rPr lang="pt-BR" dirty="0" smtClean="0"/>
              <a:t>Simulação (precisa conhecer a distribuição </a:t>
            </a:r>
            <a:r>
              <a:rPr lang="pt-BR" dirty="0"/>
              <a:t>de probabilidade</a:t>
            </a:r>
            <a:r>
              <a:rPr lang="pt-BR" dirty="0" smtClean="0"/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760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mtClean="0"/>
              <a:t>Simulação </a:t>
            </a:r>
            <a:r>
              <a:rPr lang="pt-BR" dirty="0"/>
              <a:t>de Monte Carlo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sz="quarter" idx="4294967295"/>
          </p:nvPr>
        </p:nvSpPr>
        <p:spPr>
          <a:xfrm>
            <a:off x="144016" y="1700808"/>
            <a:ext cx="8892480" cy="1152128"/>
          </a:xfrm>
          <a:prstGeom prst="rect">
            <a:avLst/>
          </a:prstGeom>
        </p:spPr>
        <p:txBody>
          <a:bodyPr anchor="t"/>
          <a:lstStyle/>
          <a:p>
            <a:pPr marL="379413" indent="-379413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Clr>
                <a:schemeClr val="tx1"/>
              </a:buClr>
              <a:buFont typeface="Lucida Sans Unicode" pitchFamily="34" charset="0"/>
              <a:buChar char="•"/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/>
            </a:pPr>
            <a:r>
              <a:rPr lang="pt-BR" sz="3000" dirty="0">
                <a:cs typeface="Times New Roman" pitchFamily="18" charset="0"/>
              </a:rPr>
              <a:t>A grosso modo, a sequência de cálculo deste método é a seguinte: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1520" y="2743200"/>
            <a:ext cx="8617396" cy="207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457200" indent="-457200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Clr>
                <a:schemeClr val="tx1"/>
              </a:buClr>
              <a:buFont typeface="Times New Roman" pitchFamily="18" charset="0"/>
              <a:buAutoNum type="alphaLcParenR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pt-BR" sz="2800" dirty="0">
                <a:cs typeface="Times New Roman" pitchFamily="18" charset="0"/>
              </a:rPr>
              <a:t>identificação da distribuição da probabilidade de cada uma das variáveis relevantes do fluxo de caixa do projeto;</a:t>
            </a:r>
          </a:p>
          <a:p>
            <a:pPr marL="457200" indent="-457200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Clr>
                <a:schemeClr val="tx1"/>
              </a:buClr>
              <a:buFont typeface="Times New Roman" pitchFamily="18" charset="0"/>
              <a:buAutoNum type="alphaLcParenR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pt-BR" sz="2800" dirty="0">
                <a:cs typeface="Times New Roman" pitchFamily="18" charset="0"/>
              </a:rPr>
              <a:t>seleção, ao acaso, de um valor para cada variável simulada, a partir de sua distribuição de probabilidade;</a:t>
            </a:r>
          </a:p>
        </p:txBody>
      </p:sp>
    </p:spTree>
    <p:extLst>
      <p:ext uri="{BB962C8B-B14F-4D97-AF65-F5344CB8AC3E}">
        <p14:creationId xmlns:p14="http://schemas.microsoft.com/office/powerpoint/2010/main" val="150464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mtClean="0"/>
              <a:t>Simulação </a:t>
            </a:r>
            <a:r>
              <a:rPr lang="pt-BR" dirty="0"/>
              <a:t>de Monte Carlo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9100" y="2743200"/>
            <a:ext cx="8305800" cy="207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457200" indent="-457200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Clr>
                <a:schemeClr val="tx1"/>
              </a:buClr>
              <a:buFont typeface="Times New Roman" pitchFamily="18" charset="0"/>
              <a:buAutoNum type="alphaLcParenR" startAt="3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pt-BR" sz="2800" dirty="0">
                <a:cs typeface="Times New Roman" pitchFamily="18" charset="0"/>
              </a:rPr>
              <a:t>cálculo do indicador de rentabilidade (por exemplo, TIR) do projeto hipotético construído com a utilização das variáveis obtidas no processo de simulação acima; e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sz="quarter" idx="4294967295"/>
          </p:nvPr>
        </p:nvSpPr>
        <p:spPr>
          <a:xfrm>
            <a:off x="144016" y="1700808"/>
            <a:ext cx="8892480" cy="1152128"/>
          </a:xfrm>
          <a:prstGeom prst="rect">
            <a:avLst/>
          </a:prstGeom>
        </p:spPr>
        <p:txBody>
          <a:bodyPr anchor="t"/>
          <a:lstStyle/>
          <a:p>
            <a:pPr marL="379413" indent="-379413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Clr>
                <a:schemeClr val="tx1"/>
              </a:buClr>
              <a:buFont typeface="Lucida Sans Unicode" pitchFamily="34" charset="0"/>
              <a:buChar char="•"/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/>
            </a:pPr>
            <a:r>
              <a:rPr lang="pt-BR" sz="3000" dirty="0">
                <a:cs typeface="Times New Roman" pitchFamily="18" charset="0"/>
              </a:rPr>
              <a:t>A grosso modo, a sequência de cálculo deste método é a seguinte:</a:t>
            </a:r>
          </a:p>
        </p:txBody>
      </p:sp>
    </p:spTree>
    <p:extLst>
      <p:ext uri="{BB962C8B-B14F-4D97-AF65-F5344CB8AC3E}">
        <p14:creationId xmlns:p14="http://schemas.microsoft.com/office/powerpoint/2010/main" val="73681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mtClean="0"/>
              <a:t>Simulação </a:t>
            </a:r>
            <a:r>
              <a:rPr lang="pt-BR" dirty="0"/>
              <a:t>de Monte Carlo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3076" y="2653456"/>
            <a:ext cx="8905428" cy="207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457200" indent="-457200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Clr>
                <a:schemeClr val="tx1"/>
              </a:buClr>
              <a:buFont typeface="Times New Roman" pitchFamily="18" charset="0"/>
              <a:buAutoNum type="alphaLcParenR" startAt="4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pt-BR" sz="2800" dirty="0">
                <a:cs typeface="Times New Roman" pitchFamily="18" charset="0"/>
              </a:rPr>
              <a:t>Repetição do processo até a obtenção da confirmação adequada da distribuição da frequência do indicador da escolha, ou até obter uma ideia aproximada do formato da distribuição. A partir desta distribuição torna-se possível verificar a probabilidade de sucesso ou fracasso do projeto.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sz="quarter" idx="4294967295"/>
          </p:nvPr>
        </p:nvSpPr>
        <p:spPr>
          <a:xfrm>
            <a:off x="144016" y="1700808"/>
            <a:ext cx="8892480" cy="1152128"/>
          </a:xfrm>
          <a:prstGeom prst="rect">
            <a:avLst/>
          </a:prstGeom>
        </p:spPr>
        <p:txBody>
          <a:bodyPr anchor="t"/>
          <a:lstStyle/>
          <a:p>
            <a:pPr marL="379413" indent="-379413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Clr>
                <a:schemeClr val="tx1"/>
              </a:buClr>
              <a:buFont typeface="Lucida Sans Unicode" pitchFamily="34" charset="0"/>
              <a:buChar char="•"/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/>
            </a:pPr>
            <a:r>
              <a:rPr lang="pt-BR" sz="3000" dirty="0">
                <a:cs typeface="Times New Roman" pitchFamily="18" charset="0"/>
              </a:rPr>
              <a:t>A grosso modo, a sequência de cálculo deste método é a seguinte:</a:t>
            </a:r>
          </a:p>
        </p:txBody>
      </p:sp>
    </p:spTree>
    <p:extLst>
      <p:ext uri="{BB962C8B-B14F-4D97-AF65-F5344CB8AC3E}">
        <p14:creationId xmlns:p14="http://schemas.microsoft.com/office/powerpoint/2010/main" val="147535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mtClean="0"/>
              <a:t>Simulação </a:t>
            </a:r>
            <a:r>
              <a:rPr lang="pt-BR" dirty="0"/>
              <a:t>de Monte Carlo</a:t>
            </a:r>
          </a:p>
        </p:txBody>
      </p:sp>
      <p:sp>
        <p:nvSpPr>
          <p:cNvPr id="3" name="Título 4"/>
          <p:cNvSpPr txBox="1">
            <a:spLocks/>
          </p:cNvSpPr>
          <p:nvPr/>
        </p:nvSpPr>
        <p:spPr>
          <a:xfrm>
            <a:off x="688032" y="1484785"/>
            <a:ext cx="7772400" cy="576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Média e Desvio-padrão</a:t>
            </a:r>
            <a:endParaRPr lang="pt-BR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24" y="1966615"/>
            <a:ext cx="6408737" cy="2326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0" y="4509120"/>
            <a:ext cx="9144000" cy="1944216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379413" indent="-379413">
              <a:lnSpc>
                <a:spcPct val="110000"/>
              </a:lnSpc>
              <a:spcBef>
                <a:spcPts val="500"/>
              </a:spcBef>
              <a:buClr>
                <a:schemeClr val="tx1"/>
              </a:buClr>
              <a:buFont typeface="Lucida Sans Unicode" pitchFamily="34" charset="0"/>
              <a:buChar char="•"/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/>
            </a:pPr>
            <a:r>
              <a:rPr lang="pt-BR" sz="1800" dirty="0"/>
              <a:t>68% dos valores encontram-se a uma distância da média inferior a um desvio padrão. </a:t>
            </a:r>
          </a:p>
          <a:p>
            <a:pPr marL="379413" indent="-379413">
              <a:lnSpc>
                <a:spcPct val="110000"/>
              </a:lnSpc>
              <a:spcBef>
                <a:spcPts val="500"/>
              </a:spcBef>
              <a:buClr>
                <a:schemeClr val="tx1"/>
              </a:buClr>
              <a:buFont typeface="Lucida Sans Unicode" pitchFamily="34" charset="0"/>
              <a:buChar char="•"/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/>
            </a:pPr>
            <a:r>
              <a:rPr lang="pt-BR" sz="1800" dirty="0"/>
              <a:t>95% dos valores encontram-se a uma distância da média inferior a duas vezes o desvio padrão. </a:t>
            </a:r>
          </a:p>
          <a:p>
            <a:pPr marL="379413" indent="-379413">
              <a:lnSpc>
                <a:spcPct val="110000"/>
              </a:lnSpc>
              <a:spcBef>
                <a:spcPts val="500"/>
              </a:spcBef>
              <a:buClr>
                <a:schemeClr val="tx1"/>
              </a:buClr>
              <a:buFont typeface="Lucida Sans Unicode" pitchFamily="34" charset="0"/>
              <a:buChar char="•"/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/>
            </a:pPr>
            <a:r>
              <a:rPr lang="pt-BR" sz="1800" dirty="0"/>
              <a:t>99,7% dos valores encontram-se a uma distância da média inferior a três vezes o desvio padrão. </a:t>
            </a:r>
          </a:p>
        </p:txBody>
      </p:sp>
    </p:spTree>
    <p:extLst>
      <p:ext uri="{BB962C8B-B14F-4D97-AF65-F5344CB8AC3E}">
        <p14:creationId xmlns:p14="http://schemas.microsoft.com/office/powerpoint/2010/main" val="244434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mtClean="0"/>
              <a:t>Simulação </a:t>
            </a:r>
            <a:r>
              <a:rPr lang="pt-BR" dirty="0"/>
              <a:t>de Monte Carlo</a:t>
            </a:r>
          </a:p>
        </p:txBody>
      </p:sp>
      <p:sp>
        <p:nvSpPr>
          <p:cNvPr id="3" name="Rectangle 1"/>
          <p:cNvSpPr>
            <a:spLocks noGrp="1" noChangeArrowheads="1"/>
          </p:cNvSpPr>
          <p:nvPr>
            <p:ph sz="quarter" idx="4294967295"/>
          </p:nvPr>
        </p:nvSpPr>
        <p:spPr>
          <a:xfrm>
            <a:off x="683568" y="2061120"/>
            <a:ext cx="7777162" cy="3240088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379413" indent="-379413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Font typeface="Lucida Sans Unicode" pitchFamily="34" charset="0"/>
              <a:buChar char="•"/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/>
            </a:pPr>
            <a:r>
              <a:rPr lang="pt-BR" dirty="0" smtClean="0">
                <a:cs typeface="Times New Roman" pitchFamily="18" charset="0"/>
              </a:rPr>
              <a:t>A qualidade das estimativas das distribuições de probabilidade dos indicadores econômicos determina uma melhor (ou pior) simulação dos possíveis fluxos de caixas.</a:t>
            </a:r>
          </a:p>
        </p:txBody>
      </p:sp>
    </p:spTree>
    <p:extLst>
      <p:ext uri="{BB962C8B-B14F-4D97-AF65-F5344CB8AC3E}">
        <p14:creationId xmlns:p14="http://schemas.microsoft.com/office/powerpoint/2010/main" val="104677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mtClean="0"/>
              <a:t>Simulação </a:t>
            </a:r>
            <a:r>
              <a:rPr lang="pt-BR" dirty="0"/>
              <a:t>de Monte Carlo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539552" y="1772816"/>
            <a:ext cx="8065194" cy="3240088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Clr>
                <a:srgbClr val="FFFF00"/>
              </a:buClr>
              <a:buNone/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/>
            </a:pPr>
            <a:r>
              <a:rPr lang="pt-BR" sz="2800" dirty="0">
                <a:cs typeface="Times New Roman" pitchFamily="18" charset="0"/>
              </a:rPr>
              <a:t>“O número final alcançado no processo de simulação é apenas uma parte do trabalho. A parte principal é feita pelos especialistas que fornecem os dados de entrada para rodar o programa. Caso estas informações estejam incorretas, então o resultado final não representa a realidade.” </a:t>
            </a:r>
          </a:p>
          <a:p>
            <a:pPr algn="r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Clr>
                <a:srgbClr val="FFFF00"/>
              </a:buClr>
              <a:buNone/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/>
            </a:pPr>
            <a:r>
              <a:rPr lang="pt-BR" sz="2800" dirty="0">
                <a:cs typeface="Times New Roman" pitchFamily="18" charset="0"/>
              </a:rPr>
              <a:t>(</a:t>
            </a:r>
            <a:r>
              <a:rPr lang="pt-BR" sz="2800" dirty="0" err="1">
                <a:cs typeface="Times New Roman" pitchFamily="18" charset="0"/>
              </a:rPr>
              <a:t>Oda</a:t>
            </a:r>
            <a:r>
              <a:rPr lang="pt-BR" sz="2800" dirty="0">
                <a:cs typeface="Times New Roman" pitchFamily="18" charset="0"/>
              </a:rPr>
              <a:t> et al, s/d)</a:t>
            </a:r>
          </a:p>
        </p:txBody>
      </p:sp>
    </p:spTree>
    <p:extLst>
      <p:ext uri="{BB962C8B-B14F-4D97-AF65-F5344CB8AC3E}">
        <p14:creationId xmlns:p14="http://schemas.microsoft.com/office/powerpoint/2010/main" val="279000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Árvore de </a:t>
            </a:r>
            <a:r>
              <a:rPr lang="pt-BR" dirty="0" smtClean="0"/>
              <a:t>Decisão</a:t>
            </a:r>
            <a:endParaRPr lang="pt-BR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5496" y="1772816"/>
            <a:ext cx="8928992" cy="3240088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379413" indent="-379413">
              <a:lnSpc>
                <a:spcPct val="110000"/>
              </a:lnSpc>
              <a:spcBef>
                <a:spcPts val="500"/>
              </a:spcBef>
              <a:buClr>
                <a:schemeClr val="tx1"/>
              </a:buClr>
              <a:buFont typeface="Lucida Sans Unicode" pitchFamily="34" charset="0"/>
              <a:buChar char="•"/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/>
            </a:pPr>
            <a:r>
              <a:rPr lang="pt-BR" sz="2800" dirty="0"/>
              <a:t>Árvore de decisão é um diagrama que mostra as interações entre as decisões e os eventos associados a ela, como são entendidas pelo tomador de decisão.</a:t>
            </a:r>
          </a:p>
          <a:p>
            <a:pPr marL="379413" indent="-379413">
              <a:lnSpc>
                <a:spcPct val="110000"/>
              </a:lnSpc>
              <a:spcBef>
                <a:spcPts val="500"/>
              </a:spcBef>
              <a:buClr>
                <a:schemeClr val="tx1"/>
              </a:buClr>
              <a:buNone/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/>
            </a:pPr>
            <a:endParaRPr lang="pt-BR" sz="200" dirty="0"/>
          </a:p>
          <a:p>
            <a:pPr marL="379413" indent="-379413">
              <a:lnSpc>
                <a:spcPct val="110000"/>
              </a:lnSpc>
              <a:spcBef>
                <a:spcPts val="500"/>
              </a:spcBef>
              <a:buClr>
                <a:schemeClr val="tx1"/>
              </a:buClr>
              <a:buFont typeface="Lucida Sans Unicode" pitchFamily="34" charset="0"/>
              <a:buChar char="•"/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/>
            </a:pPr>
            <a:r>
              <a:rPr lang="pt-BR" sz="2800" dirty="0"/>
              <a:t>Os nós da árvore são tradicionalmente representados por um quadrado e os referentes a eventos aleatórios por um círculo. A avaliação de cada alternativa é feita, geralmente, pelo valor monetário esperado.</a:t>
            </a:r>
          </a:p>
        </p:txBody>
      </p:sp>
    </p:spTree>
    <p:extLst>
      <p:ext uri="{BB962C8B-B14F-4D97-AF65-F5344CB8AC3E}">
        <p14:creationId xmlns:p14="http://schemas.microsoft.com/office/powerpoint/2010/main" val="132515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Árvore de </a:t>
            </a:r>
            <a:r>
              <a:rPr lang="pt-BR" dirty="0" smtClean="0"/>
              <a:t>Decisão</a:t>
            </a:r>
            <a:endParaRPr lang="pt-BR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5496" y="1772816"/>
            <a:ext cx="8928992" cy="3240088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pt-BR" sz="2800" dirty="0"/>
              <a:t>O dono de um varejão compra tomates no Ceasa por R$ 3,50/kg. As compras são sempre em caixas de 20 kg. O tomate é comercializado no varejo a R$ 7,00/kg e ele tem uma perda de 30% devido a problemas de transporte e de armazenagem. O movimento no varejão depende das condições climáticas: em dias chuvosos são vendidos 20 kg e, quando não chove, vende 50 kg. Registros históricos indicam que há 40% de ocorrer chuva</a:t>
            </a:r>
            <a:r>
              <a:rPr lang="pt-BR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142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73" y="0"/>
            <a:ext cx="9146945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30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73" y="27385"/>
            <a:ext cx="9146945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86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Regras </a:t>
            </a:r>
            <a:r>
              <a:rPr lang="pt-BR" dirty="0"/>
              <a:t>de decisão </a:t>
            </a:r>
            <a:r>
              <a:rPr lang="pt-BR" dirty="0" smtClean="0"/>
              <a:t>para </a:t>
            </a:r>
            <a:r>
              <a:rPr lang="pt-BR" dirty="0"/>
              <a:t>matrizes de decisão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421539"/>
              </p:ext>
            </p:extLst>
          </p:nvPr>
        </p:nvGraphicFramePr>
        <p:xfrm>
          <a:off x="6084168" y="2204864"/>
          <a:ext cx="2376264" cy="1080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48"/>
                <a:gridCol w="1944216"/>
              </a:tblGrid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smtClean="0">
                          <a:effectLst/>
                        </a:rPr>
                        <a:t>&gt; </a:t>
                      </a:r>
                      <a:r>
                        <a:rPr lang="pt-BR" sz="1800" u="none" strike="noStrike" dirty="0">
                          <a:effectLst/>
                        </a:rPr>
                        <a:t>lucro por clima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B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&lt; risco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C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&gt; lucro 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10" name="Espaço Reservado para Conteúd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3534293"/>
              </p:ext>
            </p:extLst>
          </p:nvPr>
        </p:nvGraphicFramePr>
        <p:xfrm>
          <a:off x="457200" y="1600200"/>
          <a:ext cx="82296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2800" dirty="0"/>
                    </a:p>
                  </a:txBody>
                  <a:tcPr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Condições</a:t>
                      </a:r>
                      <a:r>
                        <a:rPr lang="pt-BR" sz="2800" baseline="0" dirty="0" smtClean="0"/>
                        <a:t> climáticas</a:t>
                      </a:r>
                      <a:endParaRPr lang="pt-BR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Alternativas</a:t>
                      </a:r>
                      <a:endParaRPr lang="pt-BR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pt-BR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pt-BR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A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100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70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30</a:t>
                      </a:r>
                      <a:endParaRPr lang="pt-BR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B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72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60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50</a:t>
                      </a:r>
                      <a:endParaRPr lang="pt-BR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C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90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90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25</a:t>
                      </a:r>
                      <a:endParaRPr lang="pt-BR" sz="2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02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Árvore de </a:t>
            </a:r>
            <a:r>
              <a:rPr lang="pt-BR" dirty="0" smtClean="0"/>
              <a:t>Decisão</a:t>
            </a:r>
            <a:endParaRPr lang="pt-BR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07504" y="1269032"/>
            <a:ext cx="8928992" cy="3240088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pt-BR" sz="2000" dirty="0"/>
              <a:t>O dono de um varejão compra tomates no Ceasa por R$ 3,50/kg. As compras são sempre em caixas de 20 kg. O tomate é comercializado no varejo a R$ 7,00/kg e ele tem uma perda de 30% devido a problemas de transporte e de armazenagem. O movimento no varejão depende das condições climáticas: em dias chuvosos são vendidos 20 kg e, quando não chove, vende 50 kg. Registros históricos indicam que há 40% de ocorrer chuva</a:t>
            </a:r>
            <a:r>
              <a:rPr lang="pt-BR" sz="2000" dirty="0" smtClean="0"/>
              <a:t>.</a:t>
            </a:r>
          </a:p>
          <a:p>
            <a:r>
              <a:rPr lang="pt-BR" sz="2600" dirty="0"/>
              <a:t>Calcule:</a:t>
            </a:r>
          </a:p>
          <a:p>
            <a:pPr marL="914400" lvl="1" indent="-514350">
              <a:buFont typeface="+mj-lt"/>
              <a:buAutoNum type="alphaLcParenR"/>
            </a:pPr>
            <a:r>
              <a:rPr lang="pt-BR" sz="2600" dirty="0"/>
              <a:t>Qual a quantidade de tomates que o varejista deverá comprar para maximizar seu lucro?</a:t>
            </a:r>
          </a:p>
          <a:p>
            <a:pPr marL="914400" lvl="1" indent="-514350">
              <a:buFont typeface="+mj-lt"/>
              <a:buAutoNum type="alphaLcParenR"/>
            </a:pPr>
            <a:r>
              <a:rPr lang="pt-BR" sz="2600" dirty="0"/>
              <a:t>Disponha os resultados sob a forma de matriz de receitas.</a:t>
            </a:r>
          </a:p>
          <a:p>
            <a:pPr marL="914400" lvl="1" indent="-514350">
              <a:buFont typeface="+mj-lt"/>
              <a:buAutoNum type="alphaLcParenR"/>
            </a:pPr>
            <a:r>
              <a:rPr lang="pt-BR" sz="2600" dirty="0"/>
              <a:t>Suponha que a compra de tomate deve ser efetuada um mês antes da venda e que o custo do dinheiro para o varejista seja de 10% ao mês. </a:t>
            </a:r>
          </a:p>
        </p:txBody>
      </p:sp>
    </p:spTree>
    <p:extLst>
      <p:ext uri="{BB962C8B-B14F-4D97-AF65-F5344CB8AC3E}">
        <p14:creationId xmlns:p14="http://schemas.microsoft.com/office/powerpoint/2010/main" val="231354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51094" cy="6619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294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764"/>
            <a:ext cx="9144000" cy="6614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107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51094" cy="6619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843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16632"/>
            <a:ext cx="9151093" cy="6619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106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26" name="Picture 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00483"/>
            <a:ext cx="9180512" cy="6640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eta para baixo 2"/>
          <p:cNvSpPr/>
          <p:nvPr/>
        </p:nvSpPr>
        <p:spPr>
          <a:xfrm rot="17946240">
            <a:off x="1835696" y="2276872"/>
            <a:ext cx="432048" cy="648072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462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Árvore de </a:t>
            </a:r>
            <a:r>
              <a:rPr lang="pt-BR" dirty="0" smtClean="0"/>
              <a:t>Decisão</a:t>
            </a:r>
            <a:endParaRPr lang="pt-BR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07504" y="1269032"/>
            <a:ext cx="8928992" cy="3240088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pt-BR" sz="2000" dirty="0"/>
              <a:t>O dono de um varejão compra tomates no Ceasa por R$ 3,50/kg. As compras são sempre em caixas de 20 kg. O tomate é comercializado no varejo a R$ 7,00/kg e ele tem uma perda de 30% devido a problemas de transporte e de armazenagem. O movimento no varejão depende das condições climáticas: em dias chuvosos são vendidos 20 kg e, quando não chove, vende 50 kg. Registros históricos indicam que há 40% de ocorrer chuva</a:t>
            </a:r>
            <a:r>
              <a:rPr lang="pt-BR" sz="2000" dirty="0" smtClean="0"/>
              <a:t>.</a:t>
            </a:r>
          </a:p>
          <a:p>
            <a:r>
              <a:rPr lang="pt-BR" sz="2600" dirty="0"/>
              <a:t>Calcule:</a:t>
            </a:r>
          </a:p>
          <a:p>
            <a:pPr marL="914400" lvl="1" indent="-514350">
              <a:buFont typeface="+mj-lt"/>
              <a:buAutoNum type="alphaLcParenR"/>
            </a:pPr>
            <a:r>
              <a:rPr lang="pt-BR" sz="2600" dirty="0"/>
              <a:t>Qual a quantidade de tomates que o varejista deverá comprar para maximizar seu lucro?</a:t>
            </a:r>
          </a:p>
          <a:p>
            <a:pPr marL="914400" lvl="1" indent="-514350">
              <a:buFont typeface="+mj-lt"/>
              <a:buAutoNum type="alphaLcParenR"/>
            </a:pPr>
            <a:r>
              <a:rPr lang="pt-BR" sz="2600" dirty="0">
                <a:solidFill>
                  <a:srgbClr val="FF0000"/>
                </a:solidFill>
              </a:rPr>
              <a:t>Disponha os resultados sob a forma de matriz de receitas.</a:t>
            </a:r>
          </a:p>
          <a:p>
            <a:pPr marL="914400" lvl="1" indent="-514350">
              <a:buFont typeface="+mj-lt"/>
              <a:buAutoNum type="alphaLcParenR"/>
            </a:pPr>
            <a:r>
              <a:rPr lang="pt-BR" sz="2600" dirty="0"/>
              <a:t>Suponha que a compra de tomate deve ser efetuada um mês antes da venda e que o custo do dinheiro para o varejista seja de 10% ao mês. </a:t>
            </a:r>
          </a:p>
        </p:txBody>
      </p:sp>
    </p:spTree>
    <p:extLst>
      <p:ext uri="{BB962C8B-B14F-4D97-AF65-F5344CB8AC3E}">
        <p14:creationId xmlns:p14="http://schemas.microsoft.com/office/powerpoint/2010/main" val="134214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165" y="0"/>
            <a:ext cx="91863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51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9" y="0"/>
            <a:ext cx="9137121" cy="6858000"/>
          </a:xfrm>
          <a:prstGeom prst="rect">
            <a:avLst/>
          </a:prstGeom>
        </p:spPr>
      </p:pic>
      <p:cxnSp>
        <p:nvCxnSpPr>
          <p:cNvPr id="4" name="Conector reto 3"/>
          <p:cNvCxnSpPr/>
          <p:nvPr/>
        </p:nvCxnSpPr>
        <p:spPr>
          <a:xfrm>
            <a:off x="4283968" y="4725144"/>
            <a:ext cx="720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231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Árvore de </a:t>
            </a:r>
            <a:r>
              <a:rPr lang="pt-BR" dirty="0" smtClean="0"/>
              <a:t>Decisão</a:t>
            </a:r>
            <a:endParaRPr lang="pt-BR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07504" y="1269032"/>
            <a:ext cx="8928992" cy="3240088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pt-BR" sz="2000" dirty="0"/>
              <a:t>O dono de um varejão compra tomates no Ceasa por R$ 3,50/kg. As compras são sempre em caixas de 20 kg. O tomate é comercializado no varejo a R$ 7,00/kg e ele tem uma perda de 30% devido a problemas de transporte e de armazenagem. O movimento no varejão depende das condições climáticas: em dias chuvosos são vendidos 20 kg e, quando não chove, vende 50 kg. Registros históricos indicam que há 40% de ocorrer chuva</a:t>
            </a:r>
            <a:r>
              <a:rPr lang="pt-BR" sz="2000" dirty="0" smtClean="0"/>
              <a:t>.</a:t>
            </a:r>
          </a:p>
          <a:p>
            <a:r>
              <a:rPr lang="pt-BR" sz="2600" dirty="0"/>
              <a:t>Calcule:</a:t>
            </a:r>
          </a:p>
          <a:p>
            <a:pPr marL="914400" lvl="1" indent="-514350">
              <a:buFont typeface="+mj-lt"/>
              <a:buAutoNum type="alphaLcParenR"/>
            </a:pPr>
            <a:r>
              <a:rPr lang="pt-BR" sz="2600" dirty="0"/>
              <a:t>Qual a quantidade de tomates que o varejista deverá comprar para maximizar seu lucro?</a:t>
            </a:r>
          </a:p>
          <a:p>
            <a:pPr marL="914400" lvl="1" indent="-514350">
              <a:buFont typeface="+mj-lt"/>
              <a:buAutoNum type="alphaLcParenR"/>
            </a:pPr>
            <a:r>
              <a:rPr lang="pt-BR" sz="2600" dirty="0"/>
              <a:t>Disponha os resultados sob a forma de matriz de receitas.</a:t>
            </a:r>
          </a:p>
          <a:p>
            <a:pPr marL="914400" lvl="1" indent="-514350">
              <a:buFont typeface="+mj-lt"/>
              <a:buAutoNum type="alphaLcParenR"/>
            </a:pPr>
            <a:r>
              <a:rPr lang="pt-BR" sz="2600" dirty="0">
                <a:solidFill>
                  <a:srgbClr val="FF0000"/>
                </a:solidFill>
              </a:rPr>
              <a:t>Suponha que a compra de tomate deve ser efetuada um mês antes da venda e que o custo do dinheiro para o varejista seja de 10% ao mês. </a:t>
            </a:r>
          </a:p>
        </p:txBody>
      </p:sp>
    </p:spTree>
    <p:extLst>
      <p:ext uri="{BB962C8B-B14F-4D97-AF65-F5344CB8AC3E}">
        <p14:creationId xmlns:p14="http://schemas.microsoft.com/office/powerpoint/2010/main" val="298443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Regras </a:t>
            </a:r>
            <a:r>
              <a:rPr lang="pt-BR" dirty="0"/>
              <a:t>de decisão </a:t>
            </a:r>
            <a:r>
              <a:rPr lang="pt-BR" dirty="0" smtClean="0"/>
              <a:t>para matrizes </a:t>
            </a:r>
            <a:r>
              <a:rPr lang="pt-BR" dirty="0"/>
              <a:t>de decisão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1ª Regra: </a:t>
            </a:r>
            <a:r>
              <a:rPr lang="pt-BR" dirty="0" err="1" smtClean="0"/>
              <a:t>Maximin</a:t>
            </a:r>
            <a:r>
              <a:rPr lang="pt-BR" dirty="0" smtClean="0"/>
              <a:t> ou </a:t>
            </a:r>
            <a:r>
              <a:rPr lang="pt-BR" dirty="0" err="1" smtClean="0"/>
              <a:t>minimax</a:t>
            </a:r>
            <a:endParaRPr lang="pt-BR" dirty="0" smtClean="0"/>
          </a:p>
          <a:p>
            <a:pPr marL="895350" indent="0">
              <a:buNone/>
            </a:pPr>
            <a:r>
              <a:rPr lang="pt-BR" dirty="0" smtClean="0"/>
              <a:t>É a regra do pessimista. O pessimista tenderá a escolher a máxima receita dos piores resultados. </a:t>
            </a:r>
          </a:p>
          <a:p>
            <a:pPr marL="89535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Escolhe B</a:t>
            </a:r>
            <a:endParaRPr lang="pt-BR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1220569"/>
              </p:ext>
            </p:extLst>
          </p:nvPr>
        </p:nvGraphicFramePr>
        <p:xfrm>
          <a:off x="1917820" y="5085184"/>
          <a:ext cx="530836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090"/>
                <a:gridCol w="1327090"/>
                <a:gridCol w="1327090"/>
                <a:gridCol w="1327090"/>
              </a:tblGrid>
              <a:tr h="298832"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Condições</a:t>
                      </a:r>
                      <a:r>
                        <a:rPr lang="pt-BR" sz="1600" baseline="0" dirty="0" smtClean="0"/>
                        <a:t> climáticas</a:t>
                      </a:r>
                      <a:endParaRPr lang="pt-BR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2988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Alternativas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100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30</a:t>
                      </a:r>
                      <a:endParaRPr lang="pt-BR" sz="1600" dirty="0"/>
                    </a:p>
                  </a:txBody>
                  <a:tcPr anchor="ctr"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B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72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60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50</a:t>
                      </a:r>
                      <a:endParaRPr lang="pt-BR" sz="1600" dirty="0"/>
                    </a:p>
                  </a:txBody>
                  <a:tcPr anchor="ctr"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90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90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25</a:t>
                      </a:r>
                      <a:endParaRPr lang="pt-BR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5940152" y="5445224"/>
            <a:ext cx="1296144" cy="141277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060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19" y="16213"/>
            <a:ext cx="9165719" cy="684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eta para baixo 2"/>
          <p:cNvSpPr/>
          <p:nvPr/>
        </p:nvSpPr>
        <p:spPr>
          <a:xfrm rot="17946240">
            <a:off x="1835696" y="571003"/>
            <a:ext cx="432048" cy="648072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197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Uma empresa está decidindo se aumenta ou não a sua capacidade de produção. A decisão deve valer para um horizonte de 5 anos, a taxa atrativa mínima é de 25% ao ano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842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Uma alternativa é automatizar toda a fábrica, com um investimento de R$ 250.000. Se a procura for alta (probabilidade de 20%), deve resultar um aumento anual de receita de R$ 140.000. Se a procura for média (probabilidade de 70%), deve resultar um aumento anual de receita de R$ 100.000. Se a procura for baixa (probabilidade de 10%), deve resultar um aumento anual de receita de R$ 50.000.</a:t>
            </a:r>
          </a:p>
        </p:txBody>
      </p:sp>
    </p:spTree>
    <p:extLst>
      <p:ext uri="{BB962C8B-B14F-4D97-AF65-F5344CB8AC3E}">
        <p14:creationId xmlns:p14="http://schemas.microsoft.com/office/powerpoint/2010/main" val="46118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Outra alternativa é fazer uma ampliação simples, com um investimento de R$ 100.000, estimando-se que os aumentos das receitas serão a metade dos da alternativa de automação.</a:t>
            </a:r>
          </a:p>
          <a:p>
            <a:endParaRPr lang="pt-BR" dirty="0"/>
          </a:p>
          <a:p>
            <a:r>
              <a:rPr lang="pt-BR" dirty="0"/>
              <a:t>Determinar a melhor decisão.</a:t>
            </a:r>
          </a:p>
        </p:txBody>
      </p:sp>
    </p:spTree>
    <p:extLst>
      <p:ext uri="{BB962C8B-B14F-4D97-AF65-F5344CB8AC3E}">
        <p14:creationId xmlns:p14="http://schemas.microsoft.com/office/powerpoint/2010/main" val="150148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1117759"/>
          <a:ext cx="9121139" cy="4722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54330"/>
                <a:gridCol w="1703070"/>
                <a:gridCol w="537210"/>
                <a:gridCol w="342900"/>
                <a:gridCol w="1322804"/>
                <a:gridCol w="197387"/>
                <a:gridCol w="812408"/>
                <a:gridCol w="701626"/>
                <a:gridCol w="701626"/>
                <a:gridCol w="701626"/>
                <a:gridCol w="701626"/>
                <a:gridCol w="701626"/>
              </a:tblGrid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VPL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 0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 1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 2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 3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 4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 5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Automatização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8573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Ampliação Simples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</a:tbl>
          </a:graphicData>
        </a:graphic>
      </p:graphicFrame>
      <p:cxnSp>
        <p:nvCxnSpPr>
          <p:cNvPr id="6" name="Conector reto 5"/>
          <p:cNvCxnSpPr/>
          <p:nvPr/>
        </p:nvCxnSpPr>
        <p:spPr>
          <a:xfrm flipV="1">
            <a:off x="365760" y="2686050"/>
            <a:ext cx="354330" cy="11887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365760" y="3886201"/>
            <a:ext cx="351473" cy="99930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Elipse 8"/>
          <p:cNvSpPr/>
          <p:nvPr/>
        </p:nvSpPr>
        <p:spPr>
          <a:xfrm>
            <a:off x="2480310" y="2548890"/>
            <a:ext cx="285750" cy="29718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cxnSp>
        <p:nvCxnSpPr>
          <p:cNvPr id="13" name="Conector reto 12"/>
          <p:cNvCxnSpPr>
            <a:stCxn id="9" idx="6"/>
          </p:cNvCxnSpPr>
          <p:nvPr/>
        </p:nvCxnSpPr>
        <p:spPr>
          <a:xfrm>
            <a:off x="2766060" y="2697480"/>
            <a:ext cx="199390" cy="142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>
            <a:stCxn id="9" idx="6"/>
          </p:cNvCxnSpPr>
          <p:nvPr/>
        </p:nvCxnSpPr>
        <p:spPr>
          <a:xfrm>
            <a:off x="2766060" y="2697480"/>
            <a:ext cx="199390" cy="4400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>
            <a:stCxn id="9" idx="6"/>
          </p:cNvCxnSpPr>
          <p:nvPr/>
        </p:nvCxnSpPr>
        <p:spPr>
          <a:xfrm flipV="1">
            <a:off x="2766060" y="2286001"/>
            <a:ext cx="199390" cy="4114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 flipV="1">
            <a:off x="2965450" y="2286000"/>
            <a:ext cx="1606550" cy="57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 flipV="1">
            <a:off x="2959735" y="2708910"/>
            <a:ext cx="1606550" cy="57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flipV="1">
            <a:off x="2965450" y="3137535"/>
            <a:ext cx="1606550" cy="57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 flipV="1">
            <a:off x="717232" y="2697480"/>
            <a:ext cx="1757363" cy="142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ipse 31"/>
          <p:cNvSpPr/>
          <p:nvPr/>
        </p:nvSpPr>
        <p:spPr>
          <a:xfrm>
            <a:off x="2472146" y="4736918"/>
            <a:ext cx="285750" cy="29718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cxnSp>
        <p:nvCxnSpPr>
          <p:cNvPr id="33" name="Conector reto 32"/>
          <p:cNvCxnSpPr>
            <a:stCxn id="32" idx="6"/>
          </p:cNvCxnSpPr>
          <p:nvPr/>
        </p:nvCxnSpPr>
        <p:spPr>
          <a:xfrm>
            <a:off x="2757896" y="4885508"/>
            <a:ext cx="199390" cy="142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>
            <a:stCxn id="32" idx="6"/>
          </p:cNvCxnSpPr>
          <p:nvPr/>
        </p:nvCxnSpPr>
        <p:spPr>
          <a:xfrm>
            <a:off x="2757896" y="4885508"/>
            <a:ext cx="199390" cy="4400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>
            <a:stCxn id="32" idx="6"/>
          </p:cNvCxnSpPr>
          <p:nvPr/>
        </p:nvCxnSpPr>
        <p:spPr>
          <a:xfrm flipV="1">
            <a:off x="2757896" y="4474030"/>
            <a:ext cx="199390" cy="4114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 flipV="1">
            <a:off x="2957286" y="4474028"/>
            <a:ext cx="1606550" cy="57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 flipV="1">
            <a:off x="2951571" y="4896938"/>
            <a:ext cx="1606550" cy="57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 flipV="1">
            <a:off x="2957286" y="5325563"/>
            <a:ext cx="1606550" cy="57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/>
          <p:nvPr/>
        </p:nvCxnSpPr>
        <p:spPr>
          <a:xfrm flipV="1">
            <a:off x="709068" y="4885508"/>
            <a:ext cx="1757363" cy="142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344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1117759"/>
          <a:ext cx="9121139" cy="4722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54330"/>
                <a:gridCol w="1703070"/>
                <a:gridCol w="537210"/>
                <a:gridCol w="342900"/>
                <a:gridCol w="1322804"/>
                <a:gridCol w="197387"/>
                <a:gridCol w="812408"/>
                <a:gridCol w="701626"/>
                <a:gridCol w="701626"/>
                <a:gridCol w="701626"/>
                <a:gridCol w="701626"/>
                <a:gridCol w="701626"/>
              </a:tblGrid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VPL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 0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 1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 2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 3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 4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 5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Automatização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8573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Ampliação Simples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</a:tbl>
          </a:graphicData>
        </a:graphic>
      </p:graphicFrame>
      <p:cxnSp>
        <p:nvCxnSpPr>
          <p:cNvPr id="6" name="Conector reto 5"/>
          <p:cNvCxnSpPr/>
          <p:nvPr/>
        </p:nvCxnSpPr>
        <p:spPr>
          <a:xfrm flipV="1">
            <a:off x="365760" y="2686050"/>
            <a:ext cx="354330" cy="11887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365760" y="3886201"/>
            <a:ext cx="351473" cy="99930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Elipse 8"/>
          <p:cNvSpPr/>
          <p:nvPr/>
        </p:nvSpPr>
        <p:spPr>
          <a:xfrm>
            <a:off x="2480310" y="2548890"/>
            <a:ext cx="285750" cy="29718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cxnSp>
        <p:nvCxnSpPr>
          <p:cNvPr id="13" name="Conector reto 12"/>
          <p:cNvCxnSpPr>
            <a:stCxn id="9" idx="6"/>
          </p:cNvCxnSpPr>
          <p:nvPr/>
        </p:nvCxnSpPr>
        <p:spPr>
          <a:xfrm>
            <a:off x="2766060" y="2697480"/>
            <a:ext cx="199390" cy="142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>
            <a:stCxn id="9" idx="6"/>
          </p:cNvCxnSpPr>
          <p:nvPr/>
        </p:nvCxnSpPr>
        <p:spPr>
          <a:xfrm>
            <a:off x="2766060" y="2697480"/>
            <a:ext cx="199390" cy="4400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>
            <a:stCxn id="9" idx="6"/>
          </p:cNvCxnSpPr>
          <p:nvPr/>
        </p:nvCxnSpPr>
        <p:spPr>
          <a:xfrm flipV="1">
            <a:off x="2766060" y="2286001"/>
            <a:ext cx="199390" cy="4114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 flipV="1">
            <a:off x="2965450" y="2286000"/>
            <a:ext cx="1606550" cy="57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 flipV="1">
            <a:off x="2959735" y="2708910"/>
            <a:ext cx="1606550" cy="57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flipV="1">
            <a:off x="2965450" y="3137535"/>
            <a:ext cx="1606550" cy="57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 flipV="1">
            <a:off x="717232" y="2697480"/>
            <a:ext cx="1757363" cy="142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ipse 31"/>
          <p:cNvSpPr/>
          <p:nvPr/>
        </p:nvSpPr>
        <p:spPr>
          <a:xfrm>
            <a:off x="2472146" y="4736918"/>
            <a:ext cx="285750" cy="29718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cxnSp>
        <p:nvCxnSpPr>
          <p:cNvPr id="33" name="Conector reto 32"/>
          <p:cNvCxnSpPr>
            <a:stCxn id="32" idx="6"/>
          </p:cNvCxnSpPr>
          <p:nvPr/>
        </p:nvCxnSpPr>
        <p:spPr>
          <a:xfrm>
            <a:off x="2757896" y="4885508"/>
            <a:ext cx="199390" cy="142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>
            <a:stCxn id="32" idx="6"/>
          </p:cNvCxnSpPr>
          <p:nvPr/>
        </p:nvCxnSpPr>
        <p:spPr>
          <a:xfrm>
            <a:off x="2757896" y="4885508"/>
            <a:ext cx="199390" cy="4400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>
            <a:stCxn id="32" idx="6"/>
          </p:cNvCxnSpPr>
          <p:nvPr/>
        </p:nvCxnSpPr>
        <p:spPr>
          <a:xfrm flipV="1">
            <a:off x="2757896" y="4474030"/>
            <a:ext cx="199390" cy="4114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 flipV="1">
            <a:off x="2957286" y="4474028"/>
            <a:ext cx="1606550" cy="57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 flipV="1">
            <a:off x="2951571" y="4896938"/>
            <a:ext cx="1606550" cy="57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 flipV="1">
            <a:off x="2957286" y="5325563"/>
            <a:ext cx="1606550" cy="57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/>
          <p:nvPr/>
        </p:nvCxnSpPr>
        <p:spPr>
          <a:xfrm flipV="1">
            <a:off x="709068" y="4885508"/>
            <a:ext cx="1757363" cy="142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634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3032242"/>
              </p:ext>
            </p:extLst>
          </p:nvPr>
        </p:nvGraphicFramePr>
        <p:xfrm>
          <a:off x="0" y="1117759"/>
          <a:ext cx="9121139" cy="4722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54330"/>
                <a:gridCol w="1703070"/>
                <a:gridCol w="537210"/>
                <a:gridCol w="342900"/>
                <a:gridCol w="1322804"/>
                <a:gridCol w="197387"/>
                <a:gridCol w="812408"/>
                <a:gridCol w="701626"/>
                <a:gridCol w="701626"/>
                <a:gridCol w="701626"/>
                <a:gridCol w="701626"/>
                <a:gridCol w="701626"/>
              </a:tblGrid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VPL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 0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 1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 2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 3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 4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 5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Automatização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8573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Ampliação Simples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</a:tr>
            </a:tbl>
          </a:graphicData>
        </a:graphic>
      </p:graphicFrame>
      <p:cxnSp>
        <p:nvCxnSpPr>
          <p:cNvPr id="6" name="Conector reto 5"/>
          <p:cNvCxnSpPr/>
          <p:nvPr/>
        </p:nvCxnSpPr>
        <p:spPr>
          <a:xfrm flipV="1">
            <a:off x="365760" y="2686050"/>
            <a:ext cx="354330" cy="11887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365760" y="3886201"/>
            <a:ext cx="351473" cy="99930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Elipse 8"/>
          <p:cNvSpPr/>
          <p:nvPr/>
        </p:nvSpPr>
        <p:spPr>
          <a:xfrm>
            <a:off x="2480310" y="2548890"/>
            <a:ext cx="285750" cy="29718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cxnSp>
        <p:nvCxnSpPr>
          <p:cNvPr id="13" name="Conector reto 12"/>
          <p:cNvCxnSpPr>
            <a:stCxn id="9" idx="6"/>
          </p:cNvCxnSpPr>
          <p:nvPr/>
        </p:nvCxnSpPr>
        <p:spPr>
          <a:xfrm>
            <a:off x="2766060" y="2697480"/>
            <a:ext cx="199390" cy="142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>
            <a:stCxn id="9" idx="6"/>
          </p:cNvCxnSpPr>
          <p:nvPr/>
        </p:nvCxnSpPr>
        <p:spPr>
          <a:xfrm>
            <a:off x="2766060" y="2697480"/>
            <a:ext cx="199390" cy="4400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>
            <a:stCxn id="9" idx="6"/>
          </p:cNvCxnSpPr>
          <p:nvPr/>
        </p:nvCxnSpPr>
        <p:spPr>
          <a:xfrm flipV="1">
            <a:off x="2766060" y="2286001"/>
            <a:ext cx="199390" cy="4114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 flipV="1">
            <a:off x="2965450" y="2286000"/>
            <a:ext cx="1606550" cy="57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 flipV="1">
            <a:off x="2959735" y="2708910"/>
            <a:ext cx="1606550" cy="57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flipV="1">
            <a:off x="2965450" y="3137535"/>
            <a:ext cx="1606550" cy="57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 flipV="1">
            <a:off x="717232" y="2697480"/>
            <a:ext cx="1757363" cy="142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ipse 31"/>
          <p:cNvSpPr/>
          <p:nvPr/>
        </p:nvSpPr>
        <p:spPr>
          <a:xfrm>
            <a:off x="2472146" y="4736918"/>
            <a:ext cx="285750" cy="29718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cxnSp>
        <p:nvCxnSpPr>
          <p:cNvPr id="33" name="Conector reto 32"/>
          <p:cNvCxnSpPr>
            <a:stCxn id="32" idx="6"/>
          </p:cNvCxnSpPr>
          <p:nvPr/>
        </p:nvCxnSpPr>
        <p:spPr>
          <a:xfrm>
            <a:off x="2757896" y="4885508"/>
            <a:ext cx="199390" cy="142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>
            <a:stCxn id="32" idx="6"/>
          </p:cNvCxnSpPr>
          <p:nvPr/>
        </p:nvCxnSpPr>
        <p:spPr>
          <a:xfrm>
            <a:off x="2757896" y="4885508"/>
            <a:ext cx="199390" cy="4400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>
            <a:stCxn id="32" idx="6"/>
          </p:cNvCxnSpPr>
          <p:nvPr/>
        </p:nvCxnSpPr>
        <p:spPr>
          <a:xfrm flipV="1">
            <a:off x="2757896" y="4474030"/>
            <a:ext cx="199390" cy="4114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 flipV="1">
            <a:off x="2957286" y="4474028"/>
            <a:ext cx="1606550" cy="57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 flipV="1">
            <a:off x="2951571" y="4896938"/>
            <a:ext cx="1606550" cy="57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 flipV="1">
            <a:off x="2957286" y="5325563"/>
            <a:ext cx="1606550" cy="57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/>
          <p:nvPr/>
        </p:nvCxnSpPr>
        <p:spPr>
          <a:xfrm flipV="1">
            <a:off x="709068" y="4885508"/>
            <a:ext cx="1757363" cy="142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52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271378"/>
              </p:ext>
            </p:extLst>
          </p:nvPr>
        </p:nvGraphicFramePr>
        <p:xfrm>
          <a:off x="0" y="1117759"/>
          <a:ext cx="9121139" cy="4722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54330"/>
                <a:gridCol w="1703070"/>
                <a:gridCol w="537210"/>
                <a:gridCol w="342900"/>
                <a:gridCol w="1322804"/>
                <a:gridCol w="197387"/>
                <a:gridCol w="812408"/>
                <a:gridCol w="701626"/>
                <a:gridCol w="701626"/>
                <a:gridCol w="701626"/>
                <a:gridCol w="701626"/>
                <a:gridCol w="701626"/>
              </a:tblGrid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VPL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 0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 1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 2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 3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 4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 5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R$ 126.499,20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Automatização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R$ 18.928,00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-R$ 115.536,00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R$ 88.249,60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8573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Ampliação Simples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R$ 34.464,00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-R$ 32.768,00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</a:tr>
            </a:tbl>
          </a:graphicData>
        </a:graphic>
      </p:graphicFrame>
      <p:cxnSp>
        <p:nvCxnSpPr>
          <p:cNvPr id="6" name="Conector reto 5"/>
          <p:cNvCxnSpPr/>
          <p:nvPr/>
        </p:nvCxnSpPr>
        <p:spPr>
          <a:xfrm flipV="1">
            <a:off x="365760" y="2686050"/>
            <a:ext cx="354330" cy="11887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365760" y="3886201"/>
            <a:ext cx="351473" cy="99930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Elipse 8"/>
          <p:cNvSpPr/>
          <p:nvPr/>
        </p:nvSpPr>
        <p:spPr>
          <a:xfrm>
            <a:off x="2480310" y="2548890"/>
            <a:ext cx="285750" cy="29718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cxnSp>
        <p:nvCxnSpPr>
          <p:cNvPr id="13" name="Conector reto 12"/>
          <p:cNvCxnSpPr>
            <a:stCxn id="9" idx="6"/>
          </p:cNvCxnSpPr>
          <p:nvPr/>
        </p:nvCxnSpPr>
        <p:spPr>
          <a:xfrm>
            <a:off x="2766060" y="2697480"/>
            <a:ext cx="199390" cy="142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>
            <a:stCxn id="9" idx="6"/>
          </p:cNvCxnSpPr>
          <p:nvPr/>
        </p:nvCxnSpPr>
        <p:spPr>
          <a:xfrm>
            <a:off x="2766060" y="2697480"/>
            <a:ext cx="199390" cy="4400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>
            <a:stCxn id="9" idx="6"/>
          </p:cNvCxnSpPr>
          <p:nvPr/>
        </p:nvCxnSpPr>
        <p:spPr>
          <a:xfrm flipV="1">
            <a:off x="2766060" y="2286001"/>
            <a:ext cx="199390" cy="4114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 flipV="1">
            <a:off x="2965450" y="2286000"/>
            <a:ext cx="1606550" cy="57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 flipV="1">
            <a:off x="2959735" y="2708910"/>
            <a:ext cx="1606550" cy="57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flipV="1">
            <a:off x="2965450" y="3137535"/>
            <a:ext cx="1606550" cy="57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 flipV="1">
            <a:off x="717232" y="2697480"/>
            <a:ext cx="1757363" cy="142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ipse 31"/>
          <p:cNvSpPr/>
          <p:nvPr/>
        </p:nvSpPr>
        <p:spPr>
          <a:xfrm>
            <a:off x="2472146" y="4736918"/>
            <a:ext cx="285750" cy="29718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cxnSp>
        <p:nvCxnSpPr>
          <p:cNvPr id="33" name="Conector reto 32"/>
          <p:cNvCxnSpPr>
            <a:stCxn id="32" idx="6"/>
          </p:cNvCxnSpPr>
          <p:nvPr/>
        </p:nvCxnSpPr>
        <p:spPr>
          <a:xfrm>
            <a:off x="2757896" y="4885508"/>
            <a:ext cx="199390" cy="142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>
            <a:stCxn id="32" idx="6"/>
          </p:cNvCxnSpPr>
          <p:nvPr/>
        </p:nvCxnSpPr>
        <p:spPr>
          <a:xfrm>
            <a:off x="2757896" y="4885508"/>
            <a:ext cx="199390" cy="4400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>
            <a:stCxn id="32" idx="6"/>
          </p:cNvCxnSpPr>
          <p:nvPr/>
        </p:nvCxnSpPr>
        <p:spPr>
          <a:xfrm flipV="1">
            <a:off x="2757896" y="4474030"/>
            <a:ext cx="199390" cy="4114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 flipV="1">
            <a:off x="2957286" y="4474028"/>
            <a:ext cx="1606550" cy="57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 flipV="1">
            <a:off x="2951571" y="4896938"/>
            <a:ext cx="1606550" cy="57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 flipV="1">
            <a:off x="2957286" y="5325563"/>
            <a:ext cx="1606550" cy="57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/>
          <p:nvPr/>
        </p:nvCxnSpPr>
        <p:spPr>
          <a:xfrm flipV="1">
            <a:off x="709068" y="4885508"/>
            <a:ext cx="1757363" cy="142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338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5719314"/>
              </p:ext>
            </p:extLst>
          </p:nvPr>
        </p:nvGraphicFramePr>
        <p:xfrm>
          <a:off x="0" y="1117759"/>
          <a:ext cx="9121139" cy="4722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54330"/>
                <a:gridCol w="1703070"/>
                <a:gridCol w="537210"/>
                <a:gridCol w="342900"/>
                <a:gridCol w="1322804"/>
                <a:gridCol w="197387"/>
                <a:gridCol w="812408"/>
                <a:gridCol w="701626"/>
                <a:gridCol w="701626"/>
                <a:gridCol w="701626"/>
                <a:gridCol w="701626"/>
                <a:gridCol w="701626"/>
              </a:tblGrid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VPL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 0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 1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 2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 3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 4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 5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R$ 126.499,20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Automatização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R$ 18.928,00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R$ 26.995,84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-R$ 115.536,00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R$ 88.249,60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8573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Ampliação Simples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R$ 34.464,00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R$ 38.497,92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-R$ 32.768,00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37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</a:tr>
            </a:tbl>
          </a:graphicData>
        </a:graphic>
      </p:graphicFrame>
      <p:cxnSp>
        <p:nvCxnSpPr>
          <p:cNvPr id="6" name="Conector reto 5"/>
          <p:cNvCxnSpPr/>
          <p:nvPr/>
        </p:nvCxnSpPr>
        <p:spPr>
          <a:xfrm flipV="1">
            <a:off x="365760" y="2686050"/>
            <a:ext cx="354330" cy="11887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365760" y="3886201"/>
            <a:ext cx="351473" cy="99930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Elipse 8"/>
          <p:cNvSpPr/>
          <p:nvPr/>
        </p:nvSpPr>
        <p:spPr>
          <a:xfrm>
            <a:off x="2480310" y="2548890"/>
            <a:ext cx="285750" cy="29718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cxnSp>
        <p:nvCxnSpPr>
          <p:cNvPr id="13" name="Conector reto 12"/>
          <p:cNvCxnSpPr>
            <a:stCxn id="9" idx="6"/>
          </p:cNvCxnSpPr>
          <p:nvPr/>
        </p:nvCxnSpPr>
        <p:spPr>
          <a:xfrm>
            <a:off x="2766060" y="2697480"/>
            <a:ext cx="199390" cy="142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>
            <a:stCxn id="9" idx="6"/>
          </p:cNvCxnSpPr>
          <p:nvPr/>
        </p:nvCxnSpPr>
        <p:spPr>
          <a:xfrm>
            <a:off x="2766060" y="2697480"/>
            <a:ext cx="199390" cy="4400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>
            <a:stCxn id="9" idx="6"/>
          </p:cNvCxnSpPr>
          <p:nvPr/>
        </p:nvCxnSpPr>
        <p:spPr>
          <a:xfrm flipV="1">
            <a:off x="2766060" y="2286001"/>
            <a:ext cx="199390" cy="4114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 flipV="1">
            <a:off x="2965450" y="2286000"/>
            <a:ext cx="1606550" cy="57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 flipV="1">
            <a:off x="2959735" y="2708910"/>
            <a:ext cx="1606550" cy="57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flipV="1">
            <a:off x="2965450" y="3137535"/>
            <a:ext cx="1606550" cy="57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 flipV="1">
            <a:off x="717232" y="2697480"/>
            <a:ext cx="1757363" cy="142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ipse 31"/>
          <p:cNvSpPr/>
          <p:nvPr/>
        </p:nvSpPr>
        <p:spPr>
          <a:xfrm>
            <a:off x="2472146" y="4736918"/>
            <a:ext cx="285750" cy="29718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cxnSp>
        <p:nvCxnSpPr>
          <p:cNvPr id="33" name="Conector reto 32"/>
          <p:cNvCxnSpPr>
            <a:stCxn id="32" idx="6"/>
          </p:cNvCxnSpPr>
          <p:nvPr/>
        </p:nvCxnSpPr>
        <p:spPr>
          <a:xfrm>
            <a:off x="2757896" y="4885508"/>
            <a:ext cx="199390" cy="142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>
            <a:stCxn id="32" idx="6"/>
          </p:cNvCxnSpPr>
          <p:nvPr/>
        </p:nvCxnSpPr>
        <p:spPr>
          <a:xfrm>
            <a:off x="2757896" y="4885508"/>
            <a:ext cx="199390" cy="4400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>
            <a:stCxn id="32" idx="6"/>
          </p:cNvCxnSpPr>
          <p:nvPr/>
        </p:nvCxnSpPr>
        <p:spPr>
          <a:xfrm flipV="1">
            <a:off x="2757896" y="4474030"/>
            <a:ext cx="199390" cy="4114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 flipV="1">
            <a:off x="2957286" y="4474028"/>
            <a:ext cx="1606550" cy="57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 flipV="1">
            <a:off x="2951571" y="4896938"/>
            <a:ext cx="1606550" cy="57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 flipV="1">
            <a:off x="2957286" y="5325563"/>
            <a:ext cx="1606550" cy="57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/>
          <p:nvPr/>
        </p:nvCxnSpPr>
        <p:spPr>
          <a:xfrm flipV="1">
            <a:off x="709068" y="4885508"/>
            <a:ext cx="1757363" cy="142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53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Regras </a:t>
            </a:r>
            <a:r>
              <a:rPr lang="pt-BR" dirty="0"/>
              <a:t>de decisão </a:t>
            </a:r>
            <a:r>
              <a:rPr lang="pt-BR" dirty="0" smtClean="0"/>
              <a:t>para matrizes </a:t>
            </a:r>
            <a:r>
              <a:rPr lang="pt-BR" dirty="0"/>
              <a:t>de decisão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2</a:t>
            </a:r>
            <a:r>
              <a:rPr lang="pt-BR" dirty="0" smtClean="0"/>
              <a:t>ª Regra: </a:t>
            </a:r>
            <a:r>
              <a:rPr lang="pt-BR" dirty="0" err="1" smtClean="0"/>
              <a:t>Maximax</a:t>
            </a:r>
            <a:r>
              <a:rPr lang="pt-BR" dirty="0" smtClean="0"/>
              <a:t> ou </a:t>
            </a:r>
            <a:r>
              <a:rPr lang="pt-BR" dirty="0" err="1" smtClean="0"/>
              <a:t>minimin</a:t>
            </a:r>
            <a:endParaRPr lang="pt-BR" dirty="0" smtClean="0"/>
          </a:p>
          <a:p>
            <a:pPr marL="895350" indent="0">
              <a:buNone/>
            </a:pPr>
            <a:r>
              <a:rPr lang="pt-BR" dirty="0" smtClean="0"/>
              <a:t>	</a:t>
            </a:r>
          </a:p>
          <a:p>
            <a:pPr marL="895350" indent="0">
              <a:buNone/>
            </a:pPr>
            <a:endParaRPr lang="pt-BR" dirty="0"/>
          </a:p>
          <a:p>
            <a:pPr marL="895350" indent="0">
              <a:buNone/>
            </a:pPr>
            <a:endParaRPr lang="pt-BR" dirty="0" smtClean="0"/>
          </a:p>
          <a:p>
            <a:pPr marL="895350" indent="0">
              <a:buNone/>
            </a:pPr>
            <a:endParaRPr lang="pt-BR" dirty="0" smtClean="0"/>
          </a:p>
          <a:p>
            <a:pPr marL="89535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Escolhe A</a:t>
            </a:r>
            <a:endParaRPr lang="pt-BR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1220569"/>
              </p:ext>
            </p:extLst>
          </p:nvPr>
        </p:nvGraphicFramePr>
        <p:xfrm>
          <a:off x="1917820" y="5085184"/>
          <a:ext cx="530836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090"/>
                <a:gridCol w="1327090"/>
                <a:gridCol w="1327090"/>
                <a:gridCol w="1327090"/>
              </a:tblGrid>
              <a:tr h="298832"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Condições</a:t>
                      </a:r>
                      <a:r>
                        <a:rPr lang="pt-BR" sz="1600" baseline="0" dirty="0" smtClean="0"/>
                        <a:t> climáticas</a:t>
                      </a:r>
                      <a:endParaRPr lang="pt-BR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2988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Alternativas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100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30</a:t>
                      </a:r>
                      <a:endParaRPr lang="pt-BR" sz="1600" dirty="0"/>
                    </a:p>
                  </a:txBody>
                  <a:tcPr anchor="ctr"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B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72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60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50</a:t>
                      </a:r>
                      <a:endParaRPr lang="pt-BR" sz="1600" dirty="0"/>
                    </a:p>
                  </a:txBody>
                  <a:tcPr anchor="ctr"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90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90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25</a:t>
                      </a:r>
                      <a:endParaRPr lang="pt-BR" sz="16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467662"/>
              </p:ext>
            </p:extLst>
          </p:nvPr>
        </p:nvGraphicFramePr>
        <p:xfrm>
          <a:off x="1465312" y="2292464"/>
          <a:ext cx="7355160" cy="2072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51720"/>
                <a:gridCol w="2451720"/>
                <a:gridCol w="24517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Se escolher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o tempo estará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e a receita será</a:t>
                      </a:r>
                      <a:endParaRPr lang="pt-B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A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B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100</a:t>
                      </a:r>
                      <a:endParaRPr lang="pt-B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B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B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72</a:t>
                      </a:r>
                      <a:endParaRPr lang="pt-B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C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B ou</a:t>
                      </a:r>
                      <a:r>
                        <a:rPr lang="pt-BR" sz="2800" baseline="0" dirty="0" smtClean="0"/>
                        <a:t> M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90</a:t>
                      </a:r>
                      <a:endParaRPr lang="pt-BR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3275856" y="5445224"/>
            <a:ext cx="1296144" cy="141277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330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Regras </a:t>
            </a:r>
            <a:r>
              <a:rPr lang="pt-BR" dirty="0"/>
              <a:t>de decisão </a:t>
            </a:r>
            <a:r>
              <a:rPr lang="pt-BR" dirty="0" smtClean="0"/>
              <a:t>para matrizes </a:t>
            </a:r>
            <a:r>
              <a:rPr lang="pt-BR" dirty="0"/>
              <a:t>de decisão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3ª Regra: </a:t>
            </a:r>
            <a:r>
              <a:rPr lang="pt-BR" dirty="0" err="1" smtClean="0"/>
              <a:t>Hurwicz</a:t>
            </a:r>
            <a:endParaRPr lang="pt-BR" dirty="0" smtClean="0"/>
          </a:p>
          <a:p>
            <a:pPr marL="895350" indent="0">
              <a:buNone/>
            </a:pPr>
            <a:r>
              <a:rPr lang="pt-BR" dirty="0" smtClean="0"/>
              <a:t>Considera que cada pessoa tem um grau de otimismo (e de pessimismo). </a:t>
            </a:r>
            <a:endParaRPr lang="pt-BR" dirty="0"/>
          </a:p>
        </p:txBody>
      </p:sp>
      <p:graphicFrame>
        <p:nvGraphicFramePr>
          <p:cNvPr id="4" name="Espaço Reservado para Conteúd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1220569"/>
              </p:ext>
            </p:extLst>
          </p:nvPr>
        </p:nvGraphicFramePr>
        <p:xfrm>
          <a:off x="1917820" y="5085184"/>
          <a:ext cx="530836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090"/>
                <a:gridCol w="1327090"/>
                <a:gridCol w="1327090"/>
                <a:gridCol w="1327090"/>
              </a:tblGrid>
              <a:tr h="298832"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Condições</a:t>
                      </a:r>
                      <a:r>
                        <a:rPr lang="pt-BR" sz="1600" baseline="0" dirty="0" smtClean="0"/>
                        <a:t> climáticas</a:t>
                      </a:r>
                      <a:endParaRPr lang="pt-BR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2988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Alternativas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100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30</a:t>
                      </a:r>
                      <a:endParaRPr lang="pt-BR" sz="1600" dirty="0"/>
                    </a:p>
                  </a:txBody>
                  <a:tcPr anchor="ctr"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B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72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60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50</a:t>
                      </a:r>
                      <a:endParaRPr lang="pt-BR" sz="1600" dirty="0"/>
                    </a:p>
                  </a:txBody>
                  <a:tcPr anchor="ctr"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90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90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25</a:t>
                      </a:r>
                      <a:endParaRPr lang="pt-BR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543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7391602"/>
              </p:ext>
            </p:extLst>
          </p:nvPr>
        </p:nvGraphicFramePr>
        <p:xfrm>
          <a:off x="1917820" y="5085184"/>
          <a:ext cx="530836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090"/>
                <a:gridCol w="1327090"/>
                <a:gridCol w="1327090"/>
                <a:gridCol w="1327090"/>
              </a:tblGrid>
              <a:tr h="298832"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Condições</a:t>
                      </a:r>
                      <a:r>
                        <a:rPr lang="pt-BR" sz="1600" baseline="0" dirty="0" smtClean="0"/>
                        <a:t> climáticas</a:t>
                      </a:r>
                      <a:endParaRPr lang="pt-BR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2988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Alternativas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100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30</a:t>
                      </a:r>
                      <a:endParaRPr lang="pt-BR" sz="1600" dirty="0"/>
                    </a:p>
                  </a:txBody>
                  <a:tcPr anchor="ctr"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B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72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60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50</a:t>
                      </a:r>
                      <a:endParaRPr lang="pt-BR" sz="1600" dirty="0"/>
                    </a:p>
                  </a:txBody>
                  <a:tcPr anchor="ctr"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90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90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25</a:t>
                      </a:r>
                      <a:endParaRPr lang="pt-BR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Regras </a:t>
            </a:r>
            <a:r>
              <a:rPr lang="pt-BR" dirty="0"/>
              <a:t>de decisão </a:t>
            </a:r>
            <a:r>
              <a:rPr lang="pt-BR" dirty="0" smtClean="0"/>
              <a:t>para matrizes </a:t>
            </a:r>
            <a:r>
              <a:rPr lang="pt-BR" dirty="0"/>
              <a:t>de decisão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3ª Regra: </a:t>
            </a:r>
            <a:r>
              <a:rPr lang="pt-BR" dirty="0" err="1" smtClean="0"/>
              <a:t>Hurwicz</a:t>
            </a:r>
            <a:endParaRPr lang="pt-BR" dirty="0" smtClean="0"/>
          </a:p>
          <a:p>
            <a:pPr marL="895350" indent="0">
              <a:buNone/>
            </a:pPr>
            <a:r>
              <a:rPr lang="pt-BR" sz="2800" dirty="0" smtClean="0"/>
              <a:t>Supondo que o agricultor seja 40% otimista e 60% pessimista:</a:t>
            </a:r>
          </a:p>
          <a:p>
            <a:pPr marL="895350" indent="0">
              <a:buNone/>
            </a:pPr>
            <a:r>
              <a:rPr lang="pt-BR" sz="2800" dirty="0" smtClean="0"/>
              <a:t>Receita A = 100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× 0,4 +</a:t>
            </a:r>
            <a:r>
              <a:rPr lang="pt-BR" sz="2800" dirty="0"/>
              <a:t> 3</a:t>
            </a:r>
            <a:r>
              <a:rPr lang="pt-BR" sz="2800" dirty="0" smtClean="0"/>
              <a:t>0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0,6 = 58</a:t>
            </a:r>
          </a:p>
          <a:p>
            <a:pPr marL="895350" indent="0">
              <a:buNone/>
            </a:pPr>
            <a:r>
              <a:rPr lang="pt-BR" sz="2800" dirty="0"/>
              <a:t>Receita </a:t>
            </a:r>
            <a:r>
              <a:rPr lang="pt-BR" sz="2800" dirty="0" smtClean="0"/>
              <a:t>B </a:t>
            </a:r>
            <a:r>
              <a:rPr lang="pt-BR" sz="2800" dirty="0"/>
              <a:t>= </a:t>
            </a:r>
            <a:r>
              <a:rPr lang="pt-BR" sz="2800" dirty="0" smtClean="0"/>
              <a:t>72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 0,4 +</a:t>
            </a:r>
            <a:r>
              <a:rPr lang="pt-BR" sz="2800" dirty="0"/>
              <a:t> </a:t>
            </a:r>
            <a:r>
              <a:rPr lang="pt-BR" sz="2800" dirty="0" smtClean="0"/>
              <a:t>50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 0,6 =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58,8</a:t>
            </a:r>
          </a:p>
          <a:p>
            <a:pPr marL="895350" indent="0">
              <a:buNone/>
            </a:pPr>
            <a:r>
              <a:rPr lang="pt-BR" sz="2800" dirty="0"/>
              <a:t>Receita C</a:t>
            </a:r>
            <a:r>
              <a:rPr lang="pt-BR" sz="2800" dirty="0" smtClean="0"/>
              <a:t> </a:t>
            </a:r>
            <a:r>
              <a:rPr lang="pt-BR" sz="2800" dirty="0"/>
              <a:t>= 9</a:t>
            </a:r>
            <a:r>
              <a:rPr lang="pt-BR" sz="2800" dirty="0" smtClean="0"/>
              <a:t>0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 0,4 +</a:t>
            </a:r>
            <a:r>
              <a:rPr lang="pt-BR" sz="2800" dirty="0"/>
              <a:t> </a:t>
            </a:r>
            <a:r>
              <a:rPr lang="pt-BR" sz="2800" dirty="0" smtClean="0"/>
              <a:t>25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 0,6 =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51</a:t>
            </a:r>
            <a:r>
              <a:rPr lang="pt-BR" sz="2800" dirty="0" smtClean="0"/>
              <a:t> </a:t>
            </a:r>
          </a:p>
          <a:p>
            <a:pPr marL="895350" indent="0">
              <a:buNone/>
            </a:pPr>
            <a:r>
              <a:rPr lang="pt-BR" dirty="0">
                <a:solidFill>
                  <a:srgbClr val="FF0000"/>
                </a:solidFill>
              </a:rPr>
              <a:t>Escolhe B</a:t>
            </a:r>
          </a:p>
        </p:txBody>
      </p:sp>
      <p:sp>
        <p:nvSpPr>
          <p:cNvPr id="5" name="Retângulo 4"/>
          <p:cNvSpPr/>
          <p:nvPr/>
        </p:nvSpPr>
        <p:spPr>
          <a:xfrm>
            <a:off x="5940152" y="5445224"/>
            <a:ext cx="1296144" cy="141277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3275856" y="5445224"/>
            <a:ext cx="1296144" cy="141277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501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Regras </a:t>
            </a:r>
            <a:r>
              <a:rPr lang="pt-BR" dirty="0"/>
              <a:t>de decisão </a:t>
            </a:r>
            <a:r>
              <a:rPr lang="pt-BR" dirty="0" smtClean="0"/>
              <a:t>para matrizes </a:t>
            </a:r>
            <a:r>
              <a:rPr lang="pt-BR" dirty="0"/>
              <a:t>de decisão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pt-BR" dirty="0"/>
              <a:t>4</a:t>
            </a:r>
            <a:r>
              <a:rPr lang="pt-BR" dirty="0" smtClean="0"/>
              <a:t>ª Regra: Regra de Laplace ou da razão 			 insuficiente</a:t>
            </a:r>
          </a:p>
          <a:p>
            <a:pPr marL="895350" indent="0">
              <a:buNone/>
            </a:pPr>
            <a:r>
              <a:rPr lang="pt-BR" dirty="0" smtClean="0"/>
              <a:t>Se não é possível prever o estado da natureza, então por que não supor que todos os estados sejam igualmente prováveis?  </a:t>
            </a:r>
            <a:endParaRPr lang="pt-BR" dirty="0"/>
          </a:p>
        </p:txBody>
      </p:sp>
      <p:graphicFrame>
        <p:nvGraphicFramePr>
          <p:cNvPr id="4" name="Espaço Reservado para Conteúd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1220569"/>
              </p:ext>
            </p:extLst>
          </p:nvPr>
        </p:nvGraphicFramePr>
        <p:xfrm>
          <a:off x="1917820" y="5085184"/>
          <a:ext cx="530836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090"/>
                <a:gridCol w="1327090"/>
                <a:gridCol w="1327090"/>
                <a:gridCol w="1327090"/>
              </a:tblGrid>
              <a:tr h="298832"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Condições</a:t>
                      </a:r>
                      <a:r>
                        <a:rPr lang="pt-BR" sz="1600" baseline="0" dirty="0" smtClean="0"/>
                        <a:t> climáticas</a:t>
                      </a:r>
                      <a:endParaRPr lang="pt-BR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2988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Alternativas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100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30</a:t>
                      </a:r>
                      <a:endParaRPr lang="pt-BR" sz="1600" dirty="0"/>
                    </a:p>
                  </a:txBody>
                  <a:tcPr anchor="ctr"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B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72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60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50</a:t>
                      </a:r>
                      <a:endParaRPr lang="pt-BR" sz="1600" dirty="0"/>
                    </a:p>
                  </a:txBody>
                  <a:tcPr anchor="ctr"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90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90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25</a:t>
                      </a:r>
                      <a:endParaRPr lang="pt-BR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89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1601148"/>
              </p:ext>
            </p:extLst>
          </p:nvPr>
        </p:nvGraphicFramePr>
        <p:xfrm>
          <a:off x="1917820" y="5085184"/>
          <a:ext cx="530836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090"/>
                <a:gridCol w="1327090"/>
                <a:gridCol w="1327090"/>
                <a:gridCol w="1327090"/>
              </a:tblGrid>
              <a:tr h="298832"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Condições</a:t>
                      </a:r>
                      <a:r>
                        <a:rPr lang="pt-BR" sz="1600" baseline="0" dirty="0" smtClean="0"/>
                        <a:t> climáticas</a:t>
                      </a:r>
                      <a:endParaRPr lang="pt-BR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2988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Alternativas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100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30</a:t>
                      </a:r>
                      <a:endParaRPr lang="pt-BR" sz="1600" dirty="0"/>
                    </a:p>
                  </a:txBody>
                  <a:tcPr anchor="ctr"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B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72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60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50</a:t>
                      </a:r>
                      <a:endParaRPr lang="pt-BR" sz="1600" dirty="0"/>
                    </a:p>
                  </a:txBody>
                  <a:tcPr anchor="ctr"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90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90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25</a:t>
                      </a:r>
                      <a:endParaRPr lang="pt-BR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Regras </a:t>
            </a:r>
            <a:r>
              <a:rPr lang="pt-BR" dirty="0"/>
              <a:t>de decisão </a:t>
            </a:r>
            <a:r>
              <a:rPr lang="pt-BR" dirty="0" smtClean="0"/>
              <a:t>para matrizes </a:t>
            </a:r>
            <a:r>
              <a:rPr lang="pt-BR" dirty="0"/>
              <a:t>de decisão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pt-BR" dirty="0"/>
              <a:t>4</a:t>
            </a:r>
            <a:r>
              <a:rPr lang="pt-BR" dirty="0" smtClean="0"/>
              <a:t>ª Regra: Regra de Laplace ou da razão 			 insuficiente</a:t>
            </a:r>
          </a:p>
          <a:p>
            <a:pPr marL="895350" indent="0">
              <a:buNone/>
            </a:pPr>
            <a:endParaRPr lang="pt-BR" dirty="0"/>
          </a:p>
          <a:p>
            <a:pPr marL="895350" indent="0">
              <a:buNone/>
            </a:pPr>
            <a:endParaRPr lang="pt-BR" dirty="0" smtClean="0"/>
          </a:p>
          <a:p>
            <a:pPr marL="895350" indent="0">
              <a:buNone/>
            </a:pPr>
            <a:endParaRPr lang="pt-BR" dirty="0" smtClean="0"/>
          </a:p>
          <a:p>
            <a:pPr marL="895350" indent="0">
              <a:buNone/>
            </a:pPr>
            <a:endParaRPr lang="pt-BR" sz="2800" dirty="0" smtClean="0">
              <a:solidFill>
                <a:srgbClr val="FF0000"/>
              </a:solidFill>
            </a:endParaRPr>
          </a:p>
          <a:p>
            <a:pPr marL="89535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Escolhe </a:t>
            </a:r>
            <a:r>
              <a:rPr lang="pt-BR" dirty="0">
                <a:solidFill>
                  <a:srgbClr val="FF0000"/>
                </a:solidFill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1187624" y="2663148"/>
                <a:ext cx="6264696" cy="6938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pt-BR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×1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×1</m:t>
                          </m:r>
                        </m:num>
                        <m:den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pt-BR" sz="2400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pt-BR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×1</m:t>
                          </m:r>
                        </m:num>
                        <m:den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=66,77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2663148"/>
                <a:ext cx="6264696" cy="69384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1115616" y="3429000"/>
                <a:ext cx="6264696" cy="7013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pt-BR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72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×1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×1</m:t>
                          </m:r>
                        </m:num>
                        <m:den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pt-BR" sz="2400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pt-BR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×1</m:t>
                          </m:r>
                        </m:num>
                        <m:den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=60,67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429000"/>
                <a:ext cx="6264696" cy="7013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1115616" y="4247324"/>
                <a:ext cx="6264696" cy="7013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pt-BR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90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×1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×1</m:t>
                          </m:r>
                        </m:num>
                        <m:den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pt-BR" sz="2400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pt-BR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×1</m:t>
                          </m:r>
                        </m:num>
                        <m:den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=68,33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247324"/>
                <a:ext cx="6264696" cy="7013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tângulo 7"/>
          <p:cNvSpPr/>
          <p:nvPr/>
        </p:nvSpPr>
        <p:spPr>
          <a:xfrm>
            <a:off x="3203848" y="5733256"/>
            <a:ext cx="3960440" cy="288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3203848" y="6093296"/>
            <a:ext cx="3960440" cy="288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3203848" y="6453336"/>
            <a:ext cx="3960440" cy="288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228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12091</TotalTime>
  <Words>2257</Words>
  <Application>Microsoft Office PowerPoint</Application>
  <PresentationFormat>Apresentação na tela (4:3)</PresentationFormat>
  <Paragraphs>907</Paragraphs>
  <Slides>48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48</vt:i4>
      </vt:variant>
    </vt:vector>
  </HeadingPairs>
  <TitlesOfParts>
    <vt:vector size="49" baseType="lpstr">
      <vt:lpstr>Tema do Office</vt:lpstr>
      <vt:lpstr>LES0160 - Matemática Aplicada a Finanças </vt:lpstr>
      <vt:lpstr>Análise sob condições de incerteza</vt:lpstr>
      <vt:lpstr>Regras de decisão para matrizes de decisão</vt:lpstr>
      <vt:lpstr>Regras de decisão para matrizes de decisão</vt:lpstr>
      <vt:lpstr>Regras de decisão para matrizes de decisão</vt:lpstr>
      <vt:lpstr>Regras de decisão para matrizes de decisão</vt:lpstr>
      <vt:lpstr>Regras de decisão para matrizes de decisão</vt:lpstr>
      <vt:lpstr>Regras de decisão para matrizes de decisão</vt:lpstr>
      <vt:lpstr>Regras de decisão para matrizes de decisão</vt:lpstr>
      <vt:lpstr>Regras de decisão para matrizes de decisão</vt:lpstr>
      <vt:lpstr>Regras de decisão para matrizes de decisão</vt:lpstr>
      <vt:lpstr>Análise de sensibilidade</vt:lpstr>
      <vt:lpstr>Análise de sensibilidade</vt:lpstr>
      <vt:lpstr>Análise de sensibilidade</vt:lpstr>
      <vt:lpstr>Análise de sensibilidade</vt:lpstr>
      <vt:lpstr>Análise de sensibilidade</vt:lpstr>
      <vt:lpstr>Análise de sensibilidade</vt:lpstr>
      <vt:lpstr>Análise de sensibilidade</vt:lpstr>
      <vt:lpstr>Simulação de Monte Carlo</vt:lpstr>
      <vt:lpstr>Simulação de Monte Carlo</vt:lpstr>
      <vt:lpstr>Simulação de Monte Carlo</vt:lpstr>
      <vt:lpstr>Simulação de Monte Carlo</vt:lpstr>
      <vt:lpstr>Simulação de Monte Carlo</vt:lpstr>
      <vt:lpstr>Simulação de Monte Carlo</vt:lpstr>
      <vt:lpstr>Simulação de Monte Carlo</vt:lpstr>
      <vt:lpstr>Árvore de Decisão</vt:lpstr>
      <vt:lpstr>Árvore de Decisão</vt:lpstr>
      <vt:lpstr>Apresentação do PowerPoint</vt:lpstr>
      <vt:lpstr>Apresentação do PowerPoint</vt:lpstr>
      <vt:lpstr>Árvore de Decisão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Árvore de Decisão</vt:lpstr>
      <vt:lpstr>Apresentação do PowerPoint</vt:lpstr>
      <vt:lpstr>Apresentação do PowerPoint</vt:lpstr>
      <vt:lpstr>Árvore de Decisão</vt:lpstr>
      <vt:lpstr>Apresentação do PowerPoint</vt:lpstr>
      <vt:lpstr>Exercício</vt:lpstr>
      <vt:lpstr>Exercício</vt:lpstr>
      <vt:lpstr>Exercício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LES0160 - Matemática Aplicada a Finanças</dc:title>
  <dc:creator>Roberto</dc:creator>
  <cp:lastModifiedBy>Roberto</cp:lastModifiedBy>
  <cp:revision>43</cp:revision>
  <cp:lastPrinted>2016-09-26T19:36:20Z</cp:lastPrinted>
  <dcterms:created xsi:type="dcterms:W3CDTF">2015-02-20T17:46:23Z</dcterms:created>
  <dcterms:modified xsi:type="dcterms:W3CDTF">2016-09-26T20:01:56Z</dcterms:modified>
</cp:coreProperties>
</file>