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73" r:id="rId4"/>
    <p:sldId id="276" r:id="rId5"/>
    <p:sldId id="259" r:id="rId6"/>
    <p:sldId id="284" r:id="rId7"/>
    <p:sldId id="278" r:id="rId8"/>
    <p:sldId id="280" r:id="rId9"/>
    <p:sldId id="277" r:id="rId10"/>
    <p:sldId id="285" r:id="rId11"/>
    <p:sldId id="260" r:id="rId12"/>
    <p:sldId id="261" r:id="rId13"/>
    <p:sldId id="266" r:id="rId14"/>
    <p:sldId id="267" r:id="rId15"/>
    <p:sldId id="268" r:id="rId16"/>
    <p:sldId id="281" r:id="rId17"/>
    <p:sldId id="269" r:id="rId18"/>
    <p:sldId id="27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4660"/>
  </p:normalViewPr>
  <p:slideViewPr>
    <p:cSldViewPr>
      <p:cViewPr varScale="1">
        <p:scale>
          <a:sx n="107" d="100"/>
          <a:sy n="107" d="100"/>
        </p:scale>
        <p:origin x="21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Lehmann" userId="27cd80794c08ff37" providerId="LiveId" clId="{46515505-8721-4318-9EB2-B66FFABB8A52}"/>
    <pc:docChg chg="custSel modSld">
      <pc:chgData name="Kai Lehmann" userId="27cd80794c08ff37" providerId="LiveId" clId="{46515505-8721-4318-9EB2-B66FFABB8A52}" dt="2024-05-22T13:14:20.418" v="39" actId="20577"/>
      <pc:docMkLst>
        <pc:docMk/>
      </pc:docMkLst>
      <pc:sldChg chg="modSp mod">
        <pc:chgData name="Kai Lehmann" userId="27cd80794c08ff37" providerId="LiveId" clId="{46515505-8721-4318-9EB2-B66FFABB8A52}" dt="2024-05-21T13:39:42.425" v="7" actId="27636"/>
        <pc:sldMkLst>
          <pc:docMk/>
          <pc:sldMk cId="3642958721" sldId="271"/>
        </pc:sldMkLst>
        <pc:spChg chg="mod">
          <ac:chgData name="Kai Lehmann" userId="27cd80794c08ff37" providerId="LiveId" clId="{46515505-8721-4318-9EB2-B66FFABB8A52}" dt="2024-05-21T13:39:42.425" v="7" actId="27636"/>
          <ac:spMkLst>
            <pc:docMk/>
            <pc:sldMk cId="3642958721" sldId="271"/>
            <ac:spMk id="3" creationId="{00000000-0000-0000-0000-000000000000}"/>
          </ac:spMkLst>
        </pc:spChg>
      </pc:sldChg>
      <pc:sldChg chg="modSp mod">
        <pc:chgData name="Kai Lehmann" userId="27cd80794c08ff37" providerId="LiveId" clId="{46515505-8721-4318-9EB2-B66FFABB8A52}" dt="2024-05-22T13:14:20.418" v="39" actId="20577"/>
        <pc:sldMkLst>
          <pc:docMk/>
          <pc:sldMk cId="3554013608" sldId="276"/>
        </pc:sldMkLst>
        <pc:spChg chg="mod">
          <ac:chgData name="Kai Lehmann" userId="27cd80794c08ff37" providerId="LiveId" clId="{46515505-8721-4318-9EB2-B66FFABB8A52}" dt="2024-05-22T13:14:20.418" v="39" actId="20577"/>
          <ac:spMkLst>
            <pc:docMk/>
            <pc:sldMk cId="3554013608" sldId="276"/>
            <ac:spMk id="3" creationId="{00000000-0000-0000-0000-000000000000}"/>
          </ac:spMkLst>
        </pc:spChg>
      </pc:sldChg>
      <pc:sldChg chg="modSp mod">
        <pc:chgData name="Kai Lehmann" userId="27cd80794c08ff37" providerId="LiveId" clId="{46515505-8721-4318-9EB2-B66FFABB8A52}" dt="2024-05-21T13:40:08.196" v="8" actId="113"/>
        <pc:sldMkLst>
          <pc:docMk/>
          <pc:sldMk cId="2153882464" sldId="282"/>
        </pc:sldMkLst>
        <pc:spChg chg="mod">
          <ac:chgData name="Kai Lehmann" userId="27cd80794c08ff37" providerId="LiveId" clId="{46515505-8721-4318-9EB2-B66FFABB8A52}" dt="2024-05-21T13:40:08.196" v="8" actId="113"/>
          <ac:spMkLst>
            <pc:docMk/>
            <pc:sldMk cId="2153882464" sldId="282"/>
            <ac:spMk id="3" creationId="{54E9D9DD-71C4-4D09-ACFB-DA3472A6F02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4481-F263-42D0-A296-B5A2EA910F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E3390C-3B61-43A2-894E-96A5A5D96DE6}">
      <dgm:prSet/>
      <dgm:spPr/>
      <dgm:t>
        <a:bodyPr/>
        <a:lstStyle/>
        <a:p>
          <a:r>
            <a:rPr lang="pt-BR"/>
            <a:t>Em 5.000 anos de história, 14.000 guerras vitimaram 5 bilhões de seres humanos.</a:t>
          </a:r>
          <a:endParaRPr lang="en-US"/>
        </a:p>
      </dgm:t>
    </dgm:pt>
    <dgm:pt modelId="{9F1B94F3-1F6E-4F50-AF8F-05F169E00854}" type="parTrans" cxnId="{249CE6EE-583E-4431-941F-387EF208EB07}">
      <dgm:prSet/>
      <dgm:spPr/>
      <dgm:t>
        <a:bodyPr/>
        <a:lstStyle/>
        <a:p>
          <a:endParaRPr lang="en-US"/>
        </a:p>
      </dgm:t>
    </dgm:pt>
    <dgm:pt modelId="{18A9299B-1B3B-4489-AEB4-4413DADC4225}" type="sibTrans" cxnId="{249CE6EE-583E-4431-941F-387EF208EB07}">
      <dgm:prSet/>
      <dgm:spPr/>
      <dgm:t>
        <a:bodyPr/>
        <a:lstStyle/>
        <a:p>
          <a:endParaRPr lang="en-US"/>
        </a:p>
      </dgm:t>
    </dgm:pt>
    <dgm:pt modelId="{A1FD2975-E146-47A1-9485-6701B2C14C55}">
      <dgm:prSet/>
      <dgm:spPr/>
      <dgm:t>
        <a:bodyPr/>
        <a:lstStyle/>
        <a:p>
          <a:r>
            <a:rPr lang="pt-BR"/>
            <a:t>Nos últimos 3.400 anos não houve no mundo mais do que 250 anos de paz geral.</a:t>
          </a:r>
          <a:endParaRPr lang="en-US"/>
        </a:p>
      </dgm:t>
    </dgm:pt>
    <dgm:pt modelId="{B9B18F5E-BB2D-4A51-9886-C33AB236E79C}" type="parTrans" cxnId="{2D2FD202-323F-4256-AC49-2351400BFABE}">
      <dgm:prSet/>
      <dgm:spPr/>
      <dgm:t>
        <a:bodyPr/>
        <a:lstStyle/>
        <a:p>
          <a:endParaRPr lang="en-US"/>
        </a:p>
      </dgm:t>
    </dgm:pt>
    <dgm:pt modelId="{327F5C20-97BF-4C84-BF03-B13AF3804F43}" type="sibTrans" cxnId="{2D2FD202-323F-4256-AC49-2351400BFABE}">
      <dgm:prSet/>
      <dgm:spPr/>
      <dgm:t>
        <a:bodyPr/>
        <a:lstStyle/>
        <a:p>
          <a:endParaRPr lang="en-US"/>
        </a:p>
      </dgm:t>
    </dgm:pt>
    <dgm:pt modelId="{9B9A1C4A-F54E-48D5-ADC4-29FA62AAC7EC}" type="pres">
      <dgm:prSet presAssocID="{9C884481-F263-42D0-A296-B5A2EA910F88}" presName="linear" presStyleCnt="0">
        <dgm:presLayoutVars>
          <dgm:animLvl val="lvl"/>
          <dgm:resizeHandles val="exact"/>
        </dgm:presLayoutVars>
      </dgm:prSet>
      <dgm:spPr/>
    </dgm:pt>
    <dgm:pt modelId="{6C2DEA56-0C5F-4CF5-8EEC-B6F438C99925}" type="pres">
      <dgm:prSet presAssocID="{8BE3390C-3B61-43A2-894E-96A5A5D96D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5973D3-C948-4590-87D6-241AE1B7149F}" type="pres">
      <dgm:prSet presAssocID="{18A9299B-1B3B-4489-AEB4-4413DADC4225}" presName="spacer" presStyleCnt="0"/>
      <dgm:spPr/>
    </dgm:pt>
    <dgm:pt modelId="{8814E628-D46A-444C-AF03-F44268AEF8B5}" type="pres">
      <dgm:prSet presAssocID="{A1FD2975-E146-47A1-9485-6701B2C14C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2FD202-323F-4256-AC49-2351400BFABE}" srcId="{9C884481-F263-42D0-A296-B5A2EA910F88}" destId="{A1FD2975-E146-47A1-9485-6701B2C14C55}" srcOrd="1" destOrd="0" parTransId="{B9B18F5E-BB2D-4A51-9886-C33AB236E79C}" sibTransId="{327F5C20-97BF-4C84-BF03-B13AF3804F43}"/>
    <dgm:cxn modelId="{7396E721-EF41-4155-8F33-DC04ED2CE8F4}" type="presOf" srcId="{9C884481-F263-42D0-A296-B5A2EA910F88}" destId="{9B9A1C4A-F54E-48D5-ADC4-29FA62AAC7EC}" srcOrd="0" destOrd="0" presId="urn:microsoft.com/office/officeart/2005/8/layout/vList2"/>
    <dgm:cxn modelId="{4F5BB431-7C7D-410A-8276-4FF4A743B40E}" type="presOf" srcId="{8BE3390C-3B61-43A2-894E-96A5A5D96DE6}" destId="{6C2DEA56-0C5F-4CF5-8EEC-B6F438C99925}" srcOrd="0" destOrd="0" presId="urn:microsoft.com/office/officeart/2005/8/layout/vList2"/>
    <dgm:cxn modelId="{40349EAC-4396-4439-8418-F0B76EA2731F}" type="presOf" srcId="{A1FD2975-E146-47A1-9485-6701B2C14C55}" destId="{8814E628-D46A-444C-AF03-F44268AEF8B5}" srcOrd="0" destOrd="0" presId="urn:microsoft.com/office/officeart/2005/8/layout/vList2"/>
    <dgm:cxn modelId="{249CE6EE-583E-4431-941F-387EF208EB07}" srcId="{9C884481-F263-42D0-A296-B5A2EA910F88}" destId="{8BE3390C-3B61-43A2-894E-96A5A5D96DE6}" srcOrd="0" destOrd="0" parTransId="{9F1B94F3-1F6E-4F50-AF8F-05F169E00854}" sibTransId="{18A9299B-1B3B-4489-AEB4-4413DADC4225}"/>
    <dgm:cxn modelId="{F43AA70F-210F-47B6-85CA-321759508803}" type="presParOf" srcId="{9B9A1C4A-F54E-48D5-ADC4-29FA62AAC7EC}" destId="{6C2DEA56-0C5F-4CF5-8EEC-B6F438C99925}" srcOrd="0" destOrd="0" presId="urn:microsoft.com/office/officeart/2005/8/layout/vList2"/>
    <dgm:cxn modelId="{CDF341AB-12AD-4504-A4C8-1739103130D5}" type="presParOf" srcId="{9B9A1C4A-F54E-48D5-ADC4-29FA62AAC7EC}" destId="{295973D3-C948-4590-87D6-241AE1B7149F}" srcOrd="1" destOrd="0" presId="urn:microsoft.com/office/officeart/2005/8/layout/vList2"/>
    <dgm:cxn modelId="{E2090CB7-B130-46E6-AA1E-CAB361488F40}" type="presParOf" srcId="{9B9A1C4A-F54E-48D5-ADC4-29FA62AAC7EC}" destId="{8814E628-D46A-444C-AF03-F44268AEF8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EA56-0C5F-4CF5-8EEC-B6F438C99925}">
      <dsp:nvSpPr>
        <dsp:cNvPr id="0" name=""/>
        <dsp:cNvSpPr/>
      </dsp:nvSpPr>
      <dsp:spPr>
        <a:xfrm>
          <a:off x="0" y="502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Em 5.000 anos de história, 14.000 guerras vitimaram 5 bilhões de seres humanos.</a:t>
          </a:r>
          <a:endParaRPr lang="en-US" sz="4000" kern="1200"/>
        </a:p>
      </dsp:txBody>
      <dsp:txXfrm>
        <a:off x="109660" y="159922"/>
        <a:ext cx="7467355" cy="2027080"/>
      </dsp:txXfrm>
    </dsp:sp>
    <dsp:sp modelId="{8814E628-D46A-444C-AF03-F44268AEF8B5}">
      <dsp:nvSpPr>
        <dsp:cNvPr id="0" name=""/>
        <dsp:cNvSpPr/>
      </dsp:nvSpPr>
      <dsp:spPr>
        <a:xfrm>
          <a:off x="0" y="24118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Nos últimos 3.400 anos não houve no mundo mais do que 250 anos de paz geral.</a:t>
          </a:r>
          <a:endParaRPr lang="en-US" sz="4000" kern="1200"/>
        </a:p>
      </dsp:txBody>
      <dsp:txXfrm>
        <a:off x="109660" y="2521522"/>
        <a:ext cx="7467355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F302-A651-4022-818C-75BD5DB10CEE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181F-1A13-411C-AB0C-C97D24F6E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9D6CE9-FBA5-4060-A825-8188D634D7ED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1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8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7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65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13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0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67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7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2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8C76-29B6-4A43-B780-AE045B5440BB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403D-D77B-4DDB-B325-1296ED3EC1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24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o.int/cps/en/natohq/topics_78170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deado em placa-mãe de computador">
            <a:extLst>
              <a:ext uri="{FF2B5EF4-FFF2-40B4-BE49-F238E27FC236}">
                <a16:creationId xmlns:a16="http://schemas.microsoft.com/office/drawing/2014/main" id="{4DCDCBBA-F8DA-413C-9F1F-5B4CB32E3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0" y="2237173"/>
            <a:ext cx="7086600" cy="2602062"/>
          </a:xfrm>
        </p:spPr>
        <p:txBody>
          <a:bodyPr>
            <a:normAutofit/>
          </a:bodyPr>
          <a:lstStyle/>
          <a:p>
            <a:r>
              <a:rPr lang="pt-BR" dirty="0"/>
              <a:t>Segurança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4842935"/>
            <a:ext cx="7086600" cy="685800"/>
          </a:xfrm>
        </p:spPr>
        <p:txBody>
          <a:bodyPr>
            <a:normAutofit/>
          </a:bodyPr>
          <a:lstStyle/>
          <a:p>
            <a:r>
              <a:rPr lang="pt-BR" dirty="0"/>
              <a:t>Continuidades e mudanças </a:t>
            </a:r>
          </a:p>
        </p:txBody>
      </p:sp>
    </p:spTree>
    <p:extLst>
      <p:ext uri="{BB962C8B-B14F-4D97-AF65-F5344CB8AC3E}">
        <p14:creationId xmlns:p14="http://schemas.microsoft.com/office/powerpoint/2010/main" val="24675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50D1-3D39-BC6C-0BD2-227ABA2D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Eventos chaves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120F-35B0-63A2-7CFA-302ED285F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Primeira guerra do Golfo</a:t>
            </a:r>
          </a:p>
          <a:p>
            <a:r>
              <a:rPr lang="pt-BR" dirty="0"/>
              <a:t>Ruanda </a:t>
            </a:r>
          </a:p>
          <a:p>
            <a:r>
              <a:rPr lang="pt-BR" dirty="0"/>
              <a:t>11 de setembro </a:t>
            </a:r>
          </a:p>
          <a:p>
            <a:r>
              <a:rPr lang="pt-BR" dirty="0"/>
              <a:t>Iraque/Afeganistão </a:t>
            </a:r>
          </a:p>
          <a:p>
            <a:r>
              <a:rPr lang="pt-BR" dirty="0"/>
              <a:t>Ucrânia </a:t>
            </a:r>
          </a:p>
          <a:p>
            <a:r>
              <a:rPr lang="pt-BR" dirty="0"/>
              <a:t>‘Cyber </a:t>
            </a:r>
            <a:r>
              <a:rPr lang="pt-BR" dirty="0" err="1"/>
              <a:t>warfare</a:t>
            </a:r>
            <a:r>
              <a:rPr lang="pt-BR"/>
              <a:t>’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05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Conceito chave: Defesa coletiva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uma aliança preparada para agir coletivamente em defesa de um dos seus membros ou quando a sua segurança estivesse ameaçada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Iniciativa da França e do Reino Unido. Assinaram, em 1948, o ‘Pacto de Bruxelas’, junto com a Holanda, a Bélgica e Luxemburgo.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OTAN criada em Abril de 1949, com 12 países, durante o bloqueio de Berlim Ocidental pela União Soviética  </a:t>
            </a:r>
          </a:p>
        </p:txBody>
      </p:sp>
    </p:spTree>
    <p:extLst>
      <p:ext uri="{BB962C8B-B14F-4D97-AF65-F5344CB8AC3E}">
        <p14:creationId xmlns:p14="http://schemas.microsoft.com/office/powerpoint/2010/main" val="15938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(II)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400"/>
              <a:t>Inicialmente, a OTAN não tinha uma estrutura institucional.</a:t>
            </a:r>
          </a:p>
          <a:p>
            <a:r>
              <a:rPr lang="pt-BR" sz="1400"/>
              <a:t>Somente a guerra entre as Coréias levou à criação de uma estrutura institucional e militar: um comitê de defesa, um grupo de planejamento nuclear, um comitê militar, e um</a:t>
            </a:r>
            <a:r>
              <a:rPr lang="pt-BR" sz="1400" b="1"/>
              <a:t> </a:t>
            </a:r>
            <a:r>
              <a:rPr lang="pt-BR" sz="1400"/>
              <a:t>comando militar integrado</a:t>
            </a:r>
          </a:p>
          <a:p>
            <a:r>
              <a:rPr lang="pt-BR" sz="1400"/>
              <a:t>Quartel político estabelecido em Bruxelas </a:t>
            </a:r>
          </a:p>
          <a:p>
            <a:r>
              <a:rPr lang="pt-BR" sz="1400"/>
              <a:t>Resultado: ‘um nível de cooperação sem precedentes em uma aliança militar entre estados soberanos durante tempos de paz’ (Yost, 2005).  </a:t>
            </a:r>
          </a:p>
          <a:p>
            <a:r>
              <a:rPr lang="pt-BR" sz="1400"/>
              <a:t>Foco central da aliança eram os países da Europa Central, particularmente depois da entrada da Alemanha Ocidental na OTAN em 1955, como parte do seu processo de re-armamento e o fracasso da Comunidade Européia de Defesa. </a:t>
            </a:r>
          </a:p>
        </p:txBody>
      </p:sp>
    </p:spTree>
    <p:extLst>
      <p:ext uri="{BB962C8B-B14F-4D97-AF65-F5344CB8AC3E}">
        <p14:creationId xmlns:p14="http://schemas.microsoft.com/office/powerpoint/2010/main" val="13319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sz="3100"/>
              <a:t>A evolução do conceito ‘Segurança Coletiva’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Primeira definição: um pacto da comunidade internacional contra o uso da guerra para alcançar objetivos políticos ou estratégicos particulares.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estabelecimento de regras internacionais e uma ordem internacional para evitar agressões e para punir possíveis agressores.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Liga das Nações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OTAN NÃO usa essa definição, mas alguns dos seus líderes chegaram perto de utilizar esse tipo de definição (Blair, 1998)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75975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Segunda definição: de uma intervenção por um grupo de estados contra um ato de agressão, desordem ou conflitos internos, normalmente com o consenso de uma ou várias das grandes potências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Ações militares, mediação, sanções políticas e/ou econômicas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 Normalmente depende de um mandato do Conselho de Segurança, executado por uma ‘coalizão dos dispostos’</a:t>
            </a:r>
          </a:p>
        </p:txBody>
      </p:sp>
    </p:spTree>
    <p:extLst>
      <p:ext uri="{BB962C8B-B14F-4D97-AF65-F5344CB8AC3E}">
        <p14:creationId xmlns:p14="http://schemas.microsoft.com/office/powerpoint/2010/main" val="160879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intervenção de um estado ou um grupo de estados contra uma</a:t>
            </a:r>
            <a:r>
              <a:rPr lang="pt-BR" sz="1700" b="1"/>
              <a:t> </a:t>
            </a:r>
            <a:r>
              <a:rPr lang="pt-BR" sz="1700"/>
              <a:t>‘agressão internacional’ ou para resolver conflitos internos sem a participação de uma ou várias das grandes potências e sem autorização do Conselho de Segurança.  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22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A doutrina Blair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Are we sure of our cause?</a:t>
            </a:r>
          </a:p>
          <a:p>
            <a:r>
              <a:rPr lang="pt-BR" sz="1700"/>
              <a:t>Have diplomatic options been exhausted?</a:t>
            </a:r>
          </a:p>
          <a:p>
            <a:r>
              <a:rPr lang="pt-BR" sz="1700"/>
              <a:t>Are there sensible military options?</a:t>
            </a:r>
          </a:p>
          <a:p>
            <a:r>
              <a:rPr lang="pt-BR" sz="1700"/>
              <a:t>Are we prepared for the long-term?</a:t>
            </a:r>
          </a:p>
          <a:p>
            <a:r>
              <a:rPr lang="pt-BR" sz="1700"/>
              <a:t>Are national interests involved?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49634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três definições em contexto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Tensões sobre a definição do termo ‘segurança coletiva’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dois dos princípios mais importantes desse conceito - a responsabilidade de agir contra agressão e a necessidade de agir coletivamente - entram em conflito.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Falta de ação do Conselho = falta de ação?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82780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‘novas’ tarefas da OTAN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Segurança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o crescimento e o fortalecimento das instituições democráticas e a resolução pacífica de disputas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Parceria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Promover parcerias, cooperação e dialogo com todos os países da região </a:t>
            </a:r>
            <a:r>
              <a:rPr lang="pt-BR" sz="1400" dirty="0" err="1"/>
              <a:t>Européia</a:t>
            </a:r>
            <a:r>
              <a:rPr lang="pt-BR" sz="1400" dirty="0"/>
              <a:t> atlântica para criar confiança entre eles, aumentar a transparência e a capacidade para ações conjuntas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Gerenciamento de crises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Contribuir para a prevenção de conflitos e ações em resposta a crises.</a:t>
            </a:r>
          </a:p>
          <a:p>
            <a:pPr>
              <a:defRPr/>
            </a:pPr>
            <a:r>
              <a:rPr lang="pt-BR" sz="1400" dirty="0">
                <a:hlinkClick r:id="rId3"/>
              </a:rPr>
              <a:t>https://www.nato.int/cps/en/natohq/topics_78170.htm</a:t>
            </a:r>
            <a:r>
              <a:rPr lang="pt-BR" sz="14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/>
              <a:t>= Manutenção da segurança coletiva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400" dirty="0"/>
              <a:t>Exemplo: A OTAN e a guerra na Ucrânia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4295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1B7430-663B-4B2A-B71C-37B432EB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Implicações e o Futuro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9D9DD-71C4-4D09-ACFB-DA3472A6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2400" dirty="0"/>
              <a:t>O ressurgimento da OTAN no contexto da ‘Defesa Coletiva’</a:t>
            </a:r>
          </a:p>
          <a:p>
            <a:r>
              <a:rPr lang="pt-BR" sz="2400" b="1" dirty="0"/>
              <a:t>O papel da OTAN em uma frase</a:t>
            </a:r>
          </a:p>
          <a:p>
            <a:r>
              <a:rPr lang="pt-BR" sz="2400" dirty="0"/>
              <a:t>Ampliação dos seus estados membros </a:t>
            </a:r>
          </a:p>
          <a:p>
            <a:r>
              <a:rPr lang="pt-BR" sz="2400" dirty="0"/>
              <a:t>Aumento dos gastos com a defesa dos seus estados membros </a:t>
            </a:r>
          </a:p>
        </p:txBody>
      </p:sp>
    </p:spTree>
    <p:extLst>
      <p:ext uri="{BB962C8B-B14F-4D97-AF65-F5344CB8AC3E}">
        <p14:creationId xmlns:p14="http://schemas.microsoft.com/office/powerpoint/2010/main" val="215388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92" y="188640"/>
            <a:ext cx="6377940" cy="129302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Um panorama do mundo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221" name="2 Marcador de contenido">
            <a:extLst>
              <a:ext uri="{FF2B5EF4-FFF2-40B4-BE49-F238E27FC236}">
                <a16:creationId xmlns:a16="http://schemas.microsoft.com/office/drawing/2014/main" id="{CE227836-D067-41CB-8ED1-DBBD826E0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125" y="1600200"/>
          <a:ext cx="768667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363613"/>
      </p:ext>
    </p:extLst>
  </p:cSld>
  <p:clrMapOvr>
    <a:masterClrMapping/>
  </p:clrMapOvr>
  <p:transition advTm="4577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As Nações Unidas: Contexto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Conceito chave: Segurança coletiva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600" dirty="0"/>
              <a:t>um sistema institucionalizado, através do qual os Estados-membros acordam conjuntamente, por via de tratado, reagir a qualquer ato de agressão ou qualquer outra forma ilegal de recurso ao uso da força por parte de um Estado- membro.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Em 1945, as Nações Unidas tinha 51 estados membros. Hoje, tem 192.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4 princípios básicos: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 manutenção da paz e da segurança internacional (principalmente capítulo 7 da Carta Magna)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As relações amigáveis entre as nações membros.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cooperação pacifica para resolver os problemas internacionais e o respeito para os direitos humanos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harmonização das relações entre as nações do mundo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5020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História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dirty="0"/>
              <a:t>Durante a Guerra Fria, o Conselho de Segurança era, de fato, paralisado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 dirty="0"/>
              <a:t>Somente autorizou a intervenção na Coréia durante os anos 50 e a libertação do Kuwait em 90/91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 dirty="0"/>
              <a:t>Organização se adaptou às circunstâncias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 dirty="0"/>
              <a:t>Missões para a manutenção (e ‘criação’) de paz: Suez (1956), Chipre, Golan etc. </a:t>
            </a:r>
          </a:p>
          <a:p>
            <a:pPr>
              <a:defRPr/>
            </a:pPr>
            <a:r>
              <a:rPr lang="pt-BR" sz="1700" dirty="0"/>
              <a:t>O sistema das Nações Unidas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 dirty="0"/>
              <a:t>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E213D2-8B95-4E2C-9B9C-30ABB413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44000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1700"/>
              <a:t>Durante a Guerra Fria, 30 milhões de pessoas foram mortas em mais de 80 guerras e conflitos.</a:t>
            </a:r>
          </a:p>
          <a:p>
            <a:pPr eaLnBrk="1" hangingPunct="1"/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44019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530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926C-858C-14CE-9A93-328FAE34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4" y="764373"/>
            <a:ext cx="8082236" cy="1293028"/>
          </a:xfrm>
        </p:spPr>
        <p:txBody>
          <a:bodyPr/>
          <a:lstStyle/>
          <a:p>
            <a:pPr algn="ctr"/>
            <a:r>
              <a:rPr lang="pt-BR" dirty="0"/>
              <a:t>Mortes in conflitos – Legado da ONU?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5BA28AFE-9268-D866-D4DA-8B27F7874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93925"/>
            <a:ext cx="8082236" cy="4070350"/>
          </a:xfrm>
        </p:spPr>
      </p:pic>
    </p:spTree>
    <p:extLst>
      <p:ext uri="{BB962C8B-B14F-4D97-AF65-F5344CB8AC3E}">
        <p14:creationId xmlns:p14="http://schemas.microsoft.com/office/powerpoint/2010/main" val="73519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Foco de prevenção?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Principais regimes e convenções internacionais estabelecidos pelos países comprometidos com o desarmamento e a não-proliferação:</a:t>
            </a:r>
          </a:p>
          <a:p>
            <a:r>
              <a:rPr lang="pt-BR" sz="1700"/>
              <a:t>Tratado de Não-Proliferação de Armas Nucleares (TNP).</a:t>
            </a:r>
          </a:p>
          <a:p>
            <a:r>
              <a:rPr lang="pt-BR" sz="1700"/>
              <a:t>Convenção para Proibição de Armas Químicas (CPAQ).</a:t>
            </a:r>
          </a:p>
          <a:p>
            <a:r>
              <a:rPr lang="pt-BR" sz="1700"/>
              <a:t>Convenção para Proibição de Armas Biológicas e Bacteriológicas (CPAB).</a:t>
            </a:r>
          </a:p>
          <a:p>
            <a:r>
              <a:rPr lang="pt-BR" sz="1700"/>
              <a:t>Grupo dos Supridores Nucleares (NSG).</a:t>
            </a:r>
          </a:p>
          <a:p>
            <a:r>
              <a:rPr lang="pt-BR" sz="1700"/>
              <a:t>Regime de Controle de Tecnologia de Mísseis (MTCR).</a:t>
            </a:r>
          </a:p>
        </p:txBody>
      </p:sp>
    </p:spTree>
    <p:extLst>
      <p:ext uri="{BB962C8B-B14F-4D97-AF65-F5344CB8AC3E}">
        <p14:creationId xmlns:p14="http://schemas.microsoft.com/office/powerpoint/2010/main" val="288734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Espaço Reservado para Conteúdo 3" descr="qtd ogivas nuclear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6838"/>
            <a:ext cx="5580063" cy="6761162"/>
          </a:xfrm>
        </p:spPr>
      </p:pic>
    </p:spTree>
    <p:extLst>
      <p:ext uri="{BB962C8B-B14F-4D97-AF65-F5344CB8AC3E}">
        <p14:creationId xmlns:p14="http://schemas.microsoft.com/office/powerpoint/2010/main" val="72193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algn="ctr"/>
            <a:r>
              <a:rPr lang="pt-BR" sz="3100" dirty="0"/>
              <a:t>Segurança internacional na Pós-Guerra Fria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 dirty="0"/>
              <a:t>o narcotráfico e demais máfias internacionais.</a:t>
            </a:r>
          </a:p>
          <a:p>
            <a:r>
              <a:rPr lang="pt-BR" sz="1700" dirty="0"/>
              <a:t>o novo terrorismo internacional.</a:t>
            </a:r>
          </a:p>
          <a:p>
            <a:r>
              <a:rPr lang="pt-BR" sz="1700" dirty="0"/>
              <a:t>as ameaças ecológicas e de esgotamento do patrimônio natural, em especial água, energia e alimentos.</a:t>
            </a:r>
          </a:p>
          <a:p>
            <a:r>
              <a:rPr lang="pt-BR" sz="1700" dirty="0"/>
              <a:t>as ameaças aos direitos humanos.</a:t>
            </a:r>
          </a:p>
          <a:p>
            <a:r>
              <a:rPr lang="pt-BR" sz="1700" dirty="0"/>
              <a:t>as novas pandemias globais.</a:t>
            </a:r>
          </a:p>
          <a:p>
            <a:r>
              <a:rPr lang="pt-BR" sz="1700" dirty="0"/>
              <a:t>a presença de Estados-falidos e Estados- párias nas relações internacionais.</a:t>
            </a:r>
          </a:p>
          <a:p>
            <a:r>
              <a:rPr lang="pt-BR" sz="1700" dirty="0"/>
              <a:t>‘The </a:t>
            </a:r>
            <a:r>
              <a:rPr lang="pt-BR" sz="1700" dirty="0" err="1"/>
              <a:t>return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conquest</a:t>
            </a:r>
            <a:r>
              <a:rPr lang="pt-BR" sz="1700" dirty="0"/>
              <a:t>’</a:t>
            </a:r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519661983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276</TotalTime>
  <Words>1014</Words>
  <Application>Microsoft Office PowerPoint</Application>
  <PresentationFormat>Apresentação na tela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Trilha de Vapor</vt:lpstr>
      <vt:lpstr>Segurança </vt:lpstr>
      <vt:lpstr>Um panorama do mundo</vt:lpstr>
      <vt:lpstr>As Nações Unidas: Contexto</vt:lpstr>
      <vt:lpstr>História </vt:lpstr>
      <vt:lpstr>Apresentação do PowerPoint</vt:lpstr>
      <vt:lpstr>Mortes in conflitos – Legado da ONU?</vt:lpstr>
      <vt:lpstr>Foco de prevenção?</vt:lpstr>
      <vt:lpstr>Apresentação do PowerPoint</vt:lpstr>
      <vt:lpstr>Segurança internacional na Pós-Guerra Fria</vt:lpstr>
      <vt:lpstr>Eventos chaves</vt:lpstr>
      <vt:lpstr>A OTAN durante a Guerra Fria  </vt:lpstr>
      <vt:lpstr>A OTAN durante a Guerra Fria (II)</vt:lpstr>
      <vt:lpstr>A evolução do conceito ‘Segurança Coletiva’</vt:lpstr>
      <vt:lpstr>Segurança Coletiva (II)</vt:lpstr>
      <vt:lpstr>Segurança coletiva (III)</vt:lpstr>
      <vt:lpstr>A doutrina Blair</vt:lpstr>
      <vt:lpstr>As três definições em contexto</vt:lpstr>
      <vt:lpstr>As ‘novas’ tarefas da OTAN</vt:lpstr>
      <vt:lpstr>Implicações e o Futuro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</dc:title>
  <dc:creator>Kai Lehmann</dc:creator>
  <cp:lastModifiedBy>Kai Lehmann</cp:lastModifiedBy>
  <cp:revision>23</cp:revision>
  <dcterms:created xsi:type="dcterms:W3CDTF">2013-05-15T02:00:49Z</dcterms:created>
  <dcterms:modified xsi:type="dcterms:W3CDTF">2024-05-22T13:16:04Z</dcterms:modified>
</cp:coreProperties>
</file>