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65"/>
  </p:notesMasterIdLst>
  <p:sldIdLst>
    <p:sldId id="257" r:id="rId3"/>
    <p:sldId id="258" r:id="rId4"/>
    <p:sldId id="280" r:id="rId5"/>
    <p:sldId id="305" r:id="rId6"/>
    <p:sldId id="261" r:id="rId7"/>
    <p:sldId id="302" r:id="rId8"/>
    <p:sldId id="262" r:id="rId9"/>
    <p:sldId id="291" r:id="rId10"/>
    <p:sldId id="260" r:id="rId11"/>
    <p:sldId id="281" r:id="rId12"/>
    <p:sldId id="263" r:id="rId13"/>
    <p:sldId id="284" r:id="rId14"/>
    <p:sldId id="264" r:id="rId15"/>
    <p:sldId id="265" r:id="rId16"/>
    <p:sldId id="266" r:id="rId17"/>
    <p:sldId id="329" r:id="rId18"/>
    <p:sldId id="282" r:id="rId19"/>
    <p:sldId id="267" r:id="rId20"/>
    <p:sldId id="268" r:id="rId21"/>
    <p:sldId id="299" r:id="rId22"/>
    <p:sldId id="300" r:id="rId23"/>
    <p:sldId id="298" r:id="rId24"/>
    <p:sldId id="301" r:id="rId25"/>
    <p:sldId id="272" r:id="rId26"/>
    <p:sldId id="296" r:id="rId27"/>
    <p:sldId id="297" r:id="rId28"/>
    <p:sldId id="271" r:id="rId29"/>
    <p:sldId id="274" r:id="rId30"/>
    <p:sldId id="277" r:id="rId31"/>
    <p:sldId id="276" r:id="rId32"/>
    <p:sldId id="285" r:id="rId33"/>
    <p:sldId id="287" r:id="rId34"/>
    <p:sldId id="289" r:id="rId35"/>
    <p:sldId id="290" r:id="rId36"/>
    <p:sldId id="292" r:id="rId37"/>
    <p:sldId id="293" r:id="rId38"/>
    <p:sldId id="288" r:id="rId39"/>
    <p:sldId id="303" r:id="rId40"/>
    <p:sldId id="295" r:id="rId41"/>
    <p:sldId id="304" r:id="rId42"/>
    <p:sldId id="307" r:id="rId43"/>
    <p:sldId id="309" r:id="rId44"/>
    <p:sldId id="311" r:id="rId45"/>
    <p:sldId id="310" r:id="rId46"/>
    <p:sldId id="313" r:id="rId47"/>
    <p:sldId id="312" r:id="rId48"/>
    <p:sldId id="315" r:id="rId49"/>
    <p:sldId id="314" r:id="rId50"/>
    <p:sldId id="317" r:id="rId51"/>
    <p:sldId id="316" r:id="rId52"/>
    <p:sldId id="318" r:id="rId53"/>
    <p:sldId id="319" r:id="rId54"/>
    <p:sldId id="320" r:id="rId55"/>
    <p:sldId id="321" r:id="rId56"/>
    <p:sldId id="322" r:id="rId57"/>
    <p:sldId id="324" r:id="rId58"/>
    <p:sldId id="323" r:id="rId59"/>
    <p:sldId id="325" r:id="rId60"/>
    <p:sldId id="326" r:id="rId61"/>
    <p:sldId id="327" r:id="rId62"/>
    <p:sldId id="328" r:id="rId63"/>
    <p:sldId id="278" r:id="rId64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66"/>
      <p:bold r:id="rId67"/>
    </p:embeddedFont>
    <p:embeddedFont>
      <p:font typeface="Bookman Old Style" panose="02050604050505020204" pitchFamily="18" charset="0"/>
      <p:regular r:id="rId68"/>
      <p:bold r:id="rId69"/>
      <p:italic r:id="rId70"/>
      <p:boldItalic r:id="rId71"/>
    </p:embeddedFont>
    <p:embeddedFont>
      <p:font typeface="Comic Sans MS" panose="030F0702030302020204" pitchFamily="66" charset="0"/>
      <p:regular r:id="rId72"/>
      <p:bold r:id="rId73"/>
      <p:italic r:id="rId74"/>
      <p:boldItalic r:id="rId75"/>
    </p:embeddedFont>
    <p:embeddedFont>
      <p:font typeface="FrankRuehl" panose="020E0503060101010101" pitchFamily="34" charset="-79"/>
      <p:regular r:id="rId76"/>
    </p:embeddedFont>
    <p:embeddedFont>
      <p:font typeface="Verdana" panose="020B0604030504040204" pitchFamily="34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1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5" autoAdjust="0"/>
    <p:restoredTop sz="83815" autoAdjust="0"/>
  </p:normalViewPr>
  <p:slideViewPr>
    <p:cSldViewPr snapToGrid="0">
      <p:cViewPr varScale="1">
        <p:scale>
          <a:sx n="98" d="100"/>
          <a:sy n="98" d="100"/>
        </p:scale>
        <p:origin x="582" y="72"/>
      </p:cViewPr>
      <p:guideLst>
        <p:guide orient="horz" pos="17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3.fntdata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2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1.fntdata"/><Relationship Id="rId7" Type="http://schemas.openxmlformats.org/officeDocument/2006/relationships/slide" Target="slides/slide5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640bb28c59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1640bb28c59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63bdc66d2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63bdc66d2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155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63bdc66d2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63bdc66d2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63bdc66d2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63bdc66d2b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20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63bdc66d2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63bdc66d2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63bdc66d2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63bdc66d2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63bdc66d2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63bdc66d2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63bdc66d2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63bdc66d2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9082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63ec4f6e6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63ec4f6e6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5178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40d19f1e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40d19f1e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40d19f1ee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40d19f1ee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5c27720a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5c27720ad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63ec4f6e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63ec4f6e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141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63ec4f6e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63ec4f6e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152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63ec4f6e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63ec4f6e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440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63ec4f6e6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63ec4f6e6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383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63ec4f6e6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63ec4f6e6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61b0bd519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61b0bd519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8041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61b0bd519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61b0bd519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6211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61b0bd519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61b0bd519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411edc52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411edc52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63bdc66d2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63bdc66d2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2164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63ec4f6e6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63ec4f6e6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61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248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38745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4098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CPT=engloba todos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CV=Volume máximo expelido pelos pulmões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VEF= Volume de gás expelido em 1 segundo em teste forçado.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CFR=  Volume mínimo de gás que permanece no pulmão em uma respiração normal.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VR=  Volume que permanece no pulmão após um expiração forçada máxima.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5935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6358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183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9519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36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63bdc66d2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63bdc66d2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005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347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43018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0363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74147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963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23119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36238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749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42964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4887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63bdc66d2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63bdc66d2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10439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12167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07057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35783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452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34116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87826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74394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95367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912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63bdc66d2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63bdc66d2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9792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66279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411edc529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411edc529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96982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40d19f1ee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40d19f1ee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63bdc66d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63bdc66d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63bdc66d2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63bdc66d2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0416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63bdc66d2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63bdc66d2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295400" y="1657350"/>
            <a:ext cx="7162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524000" y="2628900"/>
            <a:ext cx="64008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/>
            </a:lvl1pPr>
            <a:lvl2pPr lvl="1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lvl="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lvl="3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lvl="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lvl="5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lvl="6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lvl="7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lvl="8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85800" y="457200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57200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57200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1219200" y="971550"/>
            <a:ext cx="7696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1219200" y="1714500"/>
            <a:ext cx="7696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1219200" y="971550"/>
            <a:ext cx="7696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1219200" y="1714500"/>
            <a:ext cx="37719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5143500" y="1714500"/>
            <a:ext cx="37719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1219200" y="971550"/>
            <a:ext cx="7696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4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219200" y="971550"/>
            <a:ext cx="7696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3581400" y="-647700"/>
            <a:ext cx="2971800" cy="76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6096000" y="1867050"/>
            <a:ext cx="3714900" cy="19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171700" y="19200"/>
            <a:ext cx="3714900" cy="5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219200" y="971550"/>
            <a:ext cx="7696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lt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219200" y="1714500"/>
            <a:ext cx="7696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3048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200400" y="4743450"/>
            <a:ext cx="28956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010400" y="4743450"/>
            <a:ext cx="1905000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emf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jpe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76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7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7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7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8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8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8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ielo.br/j/rbcdh/a/mRYct5Q3B9kmk4Zt4SVLSqM/?stop=next&amp;format=html&amp;lang=pt" TargetMode="External"/><Relationship Id="rId5" Type="http://schemas.openxmlformats.org/officeDocument/2006/relationships/hyperlink" Target="https://www.scielosp.org/article/csp/1993.v9suppl1/S58-S70/" TargetMode="External"/><Relationship Id="rId4" Type="http://schemas.openxmlformats.org/officeDocument/2006/relationships/hyperlink" Target="https://bibliotecadigital.ipb.pt/bitstream/10198/2693/3/CartasPercentA%C3%A7ores_20007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115" y="105355"/>
            <a:ext cx="890400" cy="10518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reflection stA="38000" endPos="28000" dist="5000" dir="5400000" fadeDir="5400012" sy="-100000" algn="bl" rotWithShape="0"/>
          </a:effectLst>
        </p:spPr>
      </p:pic>
      <p:sp>
        <p:nvSpPr>
          <p:cNvPr id="136" name="Google Shape;136;p26"/>
          <p:cNvSpPr/>
          <p:nvPr/>
        </p:nvSpPr>
        <p:spPr>
          <a:xfrm>
            <a:off x="1312485" y="181702"/>
            <a:ext cx="6501000" cy="988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Verdana"/>
              <a:buNone/>
            </a:pPr>
            <a:r>
              <a:rPr lang="pt-BR" sz="2400" b="1" i="0" u="none" strike="noStrike" cap="none" dirty="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UNIVERSIDADE DE SÃO PAULO</a:t>
            </a:r>
            <a:endParaRPr sz="1100" i="0" u="none" strike="noStrike" cap="none" dirty="0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400"/>
              <a:buFont typeface="Verdana"/>
              <a:buNone/>
            </a:pPr>
            <a:r>
              <a:rPr lang="pt-BR" sz="1200" b="1" i="0" u="none" strike="noStrike" cap="none" dirty="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ESCOLA DE EDUCAÇÃO FÍSICA E ESPORTE DE RIBEIRÃO PRETO</a:t>
            </a:r>
            <a:endParaRPr sz="1800" i="0" u="none" strike="noStrike" cap="none" dirty="0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Verdana"/>
              <a:buNone/>
            </a:pPr>
            <a:r>
              <a:rPr lang="pt-BR" sz="1800" i="0" u="none" strike="noStrike" cap="none" dirty="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EEFERP - USP</a:t>
            </a:r>
            <a:r>
              <a:rPr lang="pt-BR" sz="1100" i="0" u="none" strike="noStrike" cap="none" dirty="0">
                <a:solidFill>
                  <a:srgbClr val="FEFEF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400" i="0" u="none" strike="noStrike" cap="none" dirty="0">
              <a:solidFill>
                <a:srgbClr val="FEFEF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26"/>
          <p:cNvSpPr/>
          <p:nvPr/>
        </p:nvSpPr>
        <p:spPr>
          <a:xfrm>
            <a:off x="2582950" y="4607705"/>
            <a:ext cx="40323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 dirty="0">
                <a:solidFill>
                  <a:schemeClr val="l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Ribeirão Preto</a:t>
            </a:r>
            <a:endParaRPr sz="1600" b="1" i="0" u="none" strike="noStrike" cap="none" dirty="0">
              <a:solidFill>
                <a:schemeClr val="lt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lt2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2022</a:t>
            </a:r>
            <a:endParaRPr sz="1600" b="1" dirty="0">
              <a:solidFill>
                <a:schemeClr val="lt2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subTitle" idx="1"/>
          </p:nvPr>
        </p:nvSpPr>
        <p:spPr>
          <a:xfrm>
            <a:off x="3643200" y="3051882"/>
            <a:ext cx="5500800" cy="1822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DFFF5"/>
              </a:buClr>
              <a:buSzPts val="2000"/>
              <a:buFont typeface="Comic Sans MS"/>
              <a:buNone/>
            </a:pPr>
            <a:r>
              <a:rPr lang="pt-BR" sz="1600" dirty="0">
                <a:solidFill>
                  <a:srgbClr val="2DFFF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Prof. Dr. Enrico </a:t>
            </a:r>
            <a:r>
              <a:rPr lang="pt-BR" sz="1600" dirty="0" err="1">
                <a:solidFill>
                  <a:srgbClr val="2DFFF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Fuini</a:t>
            </a:r>
            <a:r>
              <a:rPr lang="pt-BR" sz="1600" dirty="0">
                <a:solidFill>
                  <a:srgbClr val="2DFFF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  <a:r>
              <a:rPr lang="pt-BR" sz="1600" dirty="0" err="1">
                <a:solidFill>
                  <a:srgbClr val="2DFFF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Puggina</a:t>
            </a:r>
            <a:endParaRPr sz="1600" dirty="0">
              <a:solidFill>
                <a:srgbClr val="2DFFF5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DFFF5"/>
              </a:buClr>
              <a:buSzPts val="2000"/>
              <a:buFont typeface="Comic Sans MS"/>
              <a:buNone/>
            </a:pPr>
            <a:r>
              <a:rPr lang="pt-BR" sz="1600" dirty="0">
                <a:solidFill>
                  <a:srgbClr val="2DFFF5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Prof. Dr. Hugo Tourinho Filho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DFFF5"/>
              </a:buClr>
              <a:buSzPts val="2000"/>
              <a:buFont typeface="Comic Sans MS"/>
              <a:buNone/>
            </a:pPr>
            <a:endParaRPr lang="pt-BR" sz="1600" dirty="0">
              <a:solidFill>
                <a:srgbClr val="2DFFF5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DFFF5"/>
              </a:buClr>
              <a:buSzPts val="2000"/>
              <a:buFont typeface="Comic Sans MS"/>
              <a:buNone/>
            </a:pPr>
            <a:endParaRPr lang="pt-BR" sz="1600" dirty="0">
              <a:solidFill>
                <a:srgbClr val="2DFFF5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DFFF5"/>
              </a:buClr>
              <a:buSzPts val="2000"/>
              <a:buFont typeface="Comic Sans MS"/>
              <a:buNone/>
            </a:pPr>
            <a:r>
              <a:rPr lang="pt-BR" sz="1600" dirty="0">
                <a:solidFill>
                  <a:schemeClr val="tx1">
                    <a:lumMod val="10000"/>
                    <a:lumOff val="9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Monitores:		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DFFF5"/>
              </a:buClr>
              <a:buSzPts val="2000"/>
              <a:buFont typeface="Comic Sans MS"/>
              <a:buNone/>
            </a:pPr>
            <a:r>
              <a:rPr lang="pt-BR" sz="1600" dirty="0">
                <a:solidFill>
                  <a:schemeClr val="tx1">
                    <a:lumMod val="10000"/>
                    <a:lumOff val="9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Marcio;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DFFF5"/>
              </a:buClr>
              <a:buSzPts val="2000"/>
              <a:buFont typeface="Comic Sans MS"/>
              <a:buNone/>
            </a:pPr>
            <a:r>
              <a:rPr lang="pt-BR" sz="1600" dirty="0">
                <a:solidFill>
                  <a:schemeClr val="tx1">
                    <a:lumMod val="10000"/>
                    <a:lumOff val="9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Lavínia e;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2DFFF5"/>
              </a:buClr>
              <a:buSzPts val="2000"/>
              <a:buFont typeface="Comic Sans MS"/>
              <a:buNone/>
            </a:pPr>
            <a:r>
              <a:rPr lang="pt-BR" sz="1600" dirty="0">
                <a:solidFill>
                  <a:schemeClr val="tx1">
                    <a:lumMod val="10000"/>
                    <a:lumOff val="9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Leonardo</a:t>
            </a:r>
            <a:endParaRPr sz="2400" dirty="0">
              <a:solidFill>
                <a:schemeClr val="tx1">
                  <a:lumMod val="10000"/>
                  <a:lumOff val="90000"/>
                </a:schemeClr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63610" y="1535729"/>
            <a:ext cx="8820580" cy="12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i="0" u="none" strike="noStrike" cap="none" dirty="0">
                <a:solidFill>
                  <a:schemeClr val="accent3"/>
                </a:solidFill>
                <a:latin typeface="FrankRuehl" panose="020E0503060101010101" pitchFamily="34" charset="-79"/>
                <a:ea typeface="Federo"/>
                <a:cs typeface="FrankRuehl" panose="020E0503060101010101" pitchFamily="34" charset="-79"/>
                <a:sym typeface="Federo"/>
              </a:rPr>
              <a:t>Crescimento Físico e Desempenho Motor</a:t>
            </a:r>
            <a:endParaRPr sz="30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1514" y="88215"/>
            <a:ext cx="1206559" cy="10689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5;p1">
            <a:extLst>
              <a:ext uri="{FF2B5EF4-FFF2-40B4-BE49-F238E27FC236}">
                <a16:creationId xmlns:a16="http://schemas.microsoft.com/office/drawing/2014/main" id="{D2DC8D03-F4C5-128C-55EA-1CA00BEBABC9}"/>
              </a:ext>
            </a:extLst>
          </p:cNvPr>
          <p:cNvSpPr txBox="1"/>
          <p:nvPr/>
        </p:nvSpPr>
        <p:spPr>
          <a:xfrm>
            <a:off x="352585" y="4858064"/>
            <a:ext cx="165614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marcio_tasinafo</a:t>
            </a:r>
            <a:endParaRPr sz="8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56;p1">
            <a:extLst>
              <a:ext uri="{FF2B5EF4-FFF2-40B4-BE49-F238E27FC236}">
                <a16:creationId xmlns:a16="http://schemas.microsoft.com/office/drawing/2014/main" id="{447C6B58-94CC-D589-4D68-748066295B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785" y="4882352"/>
            <a:ext cx="180000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7;p1">
            <a:extLst>
              <a:ext uri="{FF2B5EF4-FFF2-40B4-BE49-F238E27FC236}">
                <a16:creationId xmlns:a16="http://schemas.microsoft.com/office/drawing/2014/main" id="{6C5033E0-CB79-0B3D-D8B3-279A09D935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6422" y="4582469"/>
            <a:ext cx="163636" cy="1636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8;p1">
            <a:extLst>
              <a:ext uri="{FF2B5EF4-FFF2-40B4-BE49-F238E27FC236}">
                <a16:creationId xmlns:a16="http://schemas.microsoft.com/office/drawing/2014/main" id="{34DE757E-7295-910C-459C-7A433A733950}"/>
              </a:ext>
            </a:extLst>
          </p:cNvPr>
          <p:cNvSpPr txBox="1"/>
          <p:nvPr/>
        </p:nvSpPr>
        <p:spPr>
          <a:xfrm>
            <a:off x="352585" y="4569958"/>
            <a:ext cx="1656144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marciotasinafojr@usp.br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135850" y="50096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latin typeface="Bookman Old Style" panose="02050604050505020204" pitchFamily="18" charset="0"/>
              </a:rPr>
              <a:t>Estudo longitudinal</a:t>
            </a: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135850" y="1293175"/>
            <a:ext cx="8520600" cy="15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“É o método de pesquisa pelo qual os mesmos indivíduos ou grupos são estudados em intervalos regulares durante um período prolongado de tempo, usando o mesmo ou equivalentes métodos de investigação.[...]”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Barbanti, 2001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135850" y="2794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latin typeface="Bookman Old Style" panose="02050604050505020204" pitchFamily="18" charset="0"/>
              </a:rPr>
              <a:t>Estudo transversal </a:t>
            </a: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186650" y="3481500"/>
            <a:ext cx="8520600" cy="89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“[...] tipo de investigação no qual várias pessoas ou grupos de pessoas são testados somente uma vez em um determinado tempo.[...]”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73B3591-96C2-415D-ADA1-49C35520B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59" y="1453730"/>
            <a:ext cx="4825067" cy="277761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434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23850"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>
            <a:spLocks noGrp="1"/>
          </p:cNvSpPr>
          <p:nvPr>
            <p:ph type="body" idx="1"/>
          </p:nvPr>
        </p:nvSpPr>
        <p:spPr>
          <a:xfrm>
            <a:off x="206200" y="947988"/>
            <a:ext cx="8520600" cy="15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800" dirty="0">
                <a:latin typeface="Bookman Old Style" panose="02050604050505020204" pitchFamily="18" charset="0"/>
              </a:rPr>
              <a:t>“Um dado percentil, estabelece a quantidade de indivíduos que está abaixo dele.” </a:t>
            </a:r>
            <a:endParaRPr sz="2800" dirty="0">
              <a:latin typeface="Bookman Old Style" panose="02050604050505020204" pitchFamily="18" charset="0"/>
            </a:endParaRPr>
          </a:p>
        </p:txBody>
      </p:sp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Malina e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2002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078" name="Picture 6" descr="Excuse Me Reaction GIF">
            <a:extLst>
              <a:ext uri="{FF2B5EF4-FFF2-40B4-BE49-F238E27FC236}">
                <a16:creationId xmlns:a16="http://schemas.microsoft.com/office/drawing/2014/main" id="{AAC955C6-9DE9-4810-A602-A915B28932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66" y="2404269"/>
            <a:ext cx="2698750" cy="273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92;p32">
            <a:extLst>
              <a:ext uri="{FF2B5EF4-FFF2-40B4-BE49-F238E27FC236}">
                <a16:creationId xmlns:a16="http://schemas.microsoft.com/office/drawing/2014/main" id="{9C399FEC-F653-4B9A-816D-27F05C98443F}"/>
              </a:ext>
            </a:extLst>
          </p:cNvPr>
          <p:cNvSpPr txBox="1">
            <a:spLocks/>
          </p:cNvSpPr>
          <p:nvPr/>
        </p:nvSpPr>
        <p:spPr>
          <a:xfrm>
            <a:off x="0" y="37528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500" i="1" dirty="0">
                <a:latin typeface="Bookman Old Style" panose="02050604050505020204" pitchFamily="18" charset="0"/>
              </a:rPr>
              <a:t>Percentil</a:t>
            </a:r>
            <a:endParaRPr lang="pt-BR" sz="25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191" name="Google Shape;19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4">
            <a:alphaModFix/>
          </a:blip>
          <a:srcRect b="26320"/>
          <a:stretch/>
        </p:blipFill>
        <p:spPr>
          <a:xfrm>
            <a:off x="887600" y="1835566"/>
            <a:ext cx="7992201" cy="323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2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Malina e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2002;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Dodds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 et al., 2014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0" name="Google Shape;192;p32">
            <a:extLst>
              <a:ext uri="{FF2B5EF4-FFF2-40B4-BE49-F238E27FC236}">
                <a16:creationId xmlns:a16="http://schemas.microsoft.com/office/drawing/2014/main" id="{0EAF786E-C2B4-4283-ABB2-78876A68991C}"/>
              </a:ext>
            </a:extLst>
          </p:cNvPr>
          <p:cNvSpPr txBox="1">
            <a:spLocks/>
          </p:cNvSpPr>
          <p:nvPr/>
        </p:nvSpPr>
        <p:spPr>
          <a:xfrm>
            <a:off x="0" y="36785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500" i="1" dirty="0">
                <a:latin typeface="Bookman Old Style" panose="02050604050505020204" pitchFamily="18" charset="0"/>
              </a:rPr>
              <a:t>Percentil</a:t>
            </a:r>
            <a:endParaRPr lang="pt-BR" sz="2500" dirty="0">
              <a:latin typeface="Bookman Old Style" panose="02050604050505020204" pitchFamily="18" charset="0"/>
            </a:endParaRPr>
          </a:p>
        </p:txBody>
      </p:sp>
      <p:sp>
        <p:nvSpPr>
          <p:cNvPr id="13" name="Google Shape;193;p32">
            <a:extLst>
              <a:ext uri="{FF2B5EF4-FFF2-40B4-BE49-F238E27FC236}">
                <a16:creationId xmlns:a16="http://schemas.microsoft.com/office/drawing/2014/main" id="{CB645DC8-73B3-4D78-A21E-61C90F9E4BAE}"/>
              </a:ext>
            </a:extLst>
          </p:cNvPr>
          <p:cNvSpPr txBox="1">
            <a:spLocks/>
          </p:cNvSpPr>
          <p:nvPr/>
        </p:nvSpPr>
        <p:spPr>
          <a:xfrm>
            <a:off x="206200" y="791874"/>
            <a:ext cx="85206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200"/>
              </a:spcAft>
              <a:buFont typeface="Arial"/>
              <a:buNone/>
            </a:pPr>
            <a:r>
              <a:rPr lang="pt-BR" sz="2800" dirty="0">
                <a:latin typeface="Bookman Old Style" panose="02050604050505020204" pitchFamily="18" charset="0"/>
              </a:rPr>
              <a:t>“Um dado percentil, estabelece a quantidade de indivíduos que está abaixo dele.” </a:t>
            </a:r>
          </a:p>
        </p:txBody>
      </p:sp>
    </p:spTree>
    <p:extLst>
      <p:ext uri="{BB962C8B-B14F-4D97-AF65-F5344CB8AC3E}">
        <p14:creationId xmlns:p14="http://schemas.microsoft.com/office/powerpoint/2010/main" val="26948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95;p32">
            <a:extLst>
              <a:ext uri="{FF2B5EF4-FFF2-40B4-BE49-F238E27FC236}">
                <a16:creationId xmlns:a16="http://schemas.microsoft.com/office/drawing/2014/main" id="{9027901A-BAD3-4F7F-ABD3-1D9F28B1A6A8}"/>
              </a:ext>
            </a:extLst>
          </p:cNvPr>
          <p:cNvSpPr txBox="1">
            <a:spLocks/>
          </p:cNvSpPr>
          <p:nvPr/>
        </p:nvSpPr>
        <p:spPr>
          <a:xfrm>
            <a:off x="623400" y="4873625"/>
            <a:ext cx="8520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200"/>
              </a:spcAft>
              <a:buFont typeface="Arial"/>
              <a:buNone/>
            </a:pPr>
            <a:r>
              <a:rPr lang="fr-F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2002; Dodds et al., 2014</a:t>
            </a:r>
            <a:endParaRPr lang="fr-FR"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201" name="Google Shape;20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>
            <a:spLocks noGrp="1"/>
          </p:cNvSpPr>
          <p:nvPr>
            <p:ph type="title"/>
          </p:nvPr>
        </p:nvSpPr>
        <p:spPr>
          <a:xfrm>
            <a:off x="0" y="3752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latin typeface="Bookman Old Style" panose="02050604050505020204" pitchFamily="18" charset="0"/>
              </a:rPr>
              <a:t>Percentil</a:t>
            </a:r>
            <a:endParaRPr dirty="0">
              <a:latin typeface="Bookman Old Style" panose="02050604050505020204" pitchFamily="18" charset="0"/>
            </a:endParaRPr>
          </a:p>
        </p:txBody>
      </p:sp>
      <p:pic>
        <p:nvPicPr>
          <p:cNvPr id="205" name="Google Shape;20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3898" y="1992351"/>
            <a:ext cx="5596204" cy="29939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193;p32">
            <a:extLst>
              <a:ext uri="{FF2B5EF4-FFF2-40B4-BE49-F238E27FC236}">
                <a16:creationId xmlns:a16="http://schemas.microsoft.com/office/drawing/2014/main" id="{24800D1E-026C-41A0-A934-9223CF6CC63E}"/>
              </a:ext>
            </a:extLst>
          </p:cNvPr>
          <p:cNvSpPr txBox="1">
            <a:spLocks/>
          </p:cNvSpPr>
          <p:nvPr/>
        </p:nvSpPr>
        <p:spPr>
          <a:xfrm>
            <a:off x="206200" y="791874"/>
            <a:ext cx="85206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1200"/>
              </a:spcAft>
              <a:buFont typeface="Arial"/>
              <a:buNone/>
            </a:pPr>
            <a:r>
              <a:rPr lang="pt-BR" sz="2800" dirty="0">
                <a:latin typeface="Bookman Old Style" panose="02050604050505020204" pitchFamily="18" charset="0"/>
              </a:rPr>
              <a:t>“Um dado percentil, estabelece a quantidade de indivíduos que está abaixo dele.”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pt-BR" sz="1500" i="1">
                <a:latin typeface="Bookman Old Style" panose="02050604050505020204" pitchFamily="18" charset="0"/>
              </a:rPr>
              <a:t>Conceitos iniciais</a:t>
            </a:r>
            <a:endParaRPr sz="1500" i="1">
              <a:latin typeface="Bookman Old Style" panose="02050604050505020204" pitchFamily="18" charset="0"/>
            </a:endParaRPr>
          </a:p>
        </p:txBody>
      </p:sp>
      <p:pic>
        <p:nvPicPr>
          <p:cNvPr id="211" name="Google Shape;21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0" y="3752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i="1" dirty="0">
                <a:latin typeface="Bookman Old Style" panose="02050604050505020204" pitchFamily="18" charset="0"/>
              </a:rPr>
              <a:t>Percentil</a:t>
            </a:r>
            <a:endParaRPr sz="2500" dirty="0">
              <a:latin typeface="Bookman Old Style" panose="02050604050505020204" pitchFamily="18" charset="0"/>
            </a:endParaRPr>
          </a:p>
        </p:txBody>
      </p:sp>
      <p:pic>
        <p:nvPicPr>
          <p:cNvPr id="214" name="Google Shape;2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475" y="702850"/>
            <a:ext cx="6681082" cy="4170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95;p32">
            <a:extLst>
              <a:ext uri="{FF2B5EF4-FFF2-40B4-BE49-F238E27FC236}">
                <a16:creationId xmlns:a16="http://schemas.microsoft.com/office/drawing/2014/main" id="{4330FB81-332D-4198-9A1D-C5636B1F4164}"/>
              </a:ext>
            </a:extLst>
          </p:cNvPr>
          <p:cNvSpPr txBox="1">
            <a:spLocks/>
          </p:cNvSpPr>
          <p:nvPr/>
        </p:nvSpPr>
        <p:spPr>
          <a:xfrm>
            <a:off x="623400" y="4873625"/>
            <a:ext cx="8520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200"/>
              </a:spcAft>
              <a:buFont typeface="Arial"/>
              <a:buNone/>
            </a:pPr>
            <a:r>
              <a:rPr lang="fr-F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2002; Dodds et al., 2014</a:t>
            </a:r>
            <a:endParaRPr lang="fr-FR"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95;p32">
            <a:extLst>
              <a:ext uri="{FF2B5EF4-FFF2-40B4-BE49-F238E27FC236}">
                <a16:creationId xmlns:a16="http://schemas.microsoft.com/office/drawing/2014/main" id="{901FA148-412F-4BF1-9113-193FC7D96282}"/>
              </a:ext>
            </a:extLst>
          </p:cNvPr>
          <p:cNvSpPr txBox="1">
            <a:spLocks/>
          </p:cNvSpPr>
          <p:nvPr/>
        </p:nvSpPr>
        <p:spPr>
          <a:xfrm>
            <a:off x="623400" y="4873625"/>
            <a:ext cx="8520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200"/>
              </a:spcAft>
              <a:buFont typeface="Arial"/>
              <a:buNone/>
            </a:pPr>
            <a:r>
              <a:rPr lang="fr-F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2002; Dodds et al., 2014</a:t>
            </a:r>
            <a:endParaRPr lang="fr-FR"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22" name="Google Shape;222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grpSp>
        <p:nvGrpSpPr>
          <p:cNvPr id="224" name="Google Shape;224;p35"/>
          <p:cNvGrpSpPr/>
          <p:nvPr/>
        </p:nvGrpSpPr>
        <p:grpSpPr>
          <a:xfrm>
            <a:off x="1458255" y="200915"/>
            <a:ext cx="6496761" cy="4842655"/>
            <a:chOff x="1932350" y="1239087"/>
            <a:chExt cx="4590702" cy="3343451"/>
          </a:xfrm>
        </p:grpSpPr>
        <p:pic>
          <p:nvPicPr>
            <p:cNvPr id="225" name="Google Shape;225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58700" y="1671987"/>
              <a:ext cx="4517175" cy="191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32350" y="3547021"/>
              <a:ext cx="4517176" cy="10355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005875" y="1239087"/>
              <a:ext cx="4517177" cy="3611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0" name="Google Shape;220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12;p34">
            <a:extLst>
              <a:ext uri="{FF2B5EF4-FFF2-40B4-BE49-F238E27FC236}">
                <a16:creationId xmlns:a16="http://schemas.microsoft.com/office/drawing/2014/main" id="{740704AC-F510-48C3-A8F6-5C0E9FF65772}"/>
              </a:ext>
            </a:extLst>
          </p:cNvPr>
          <p:cNvSpPr txBox="1">
            <a:spLocks/>
          </p:cNvSpPr>
          <p:nvPr/>
        </p:nvSpPr>
        <p:spPr>
          <a:xfrm>
            <a:off x="0" y="37528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500" i="1">
                <a:latin typeface="Bookman Old Style" panose="02050604050505020204" pitchFamily="18" charset="0"/>
              </a:rPr>
              <a:t>Percentil</a:t>
            </a:r>
            <a:endParaRPr lang="pt-BR" sz="25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95;p32">
            <a:extLst>
              <a:ext uri="{FF2B5EF4-FFF2-40B4-BE49-F238E27FC236}">
                <a16:creationId xmlns:a16="http://schemas.microsoft.com/office/drawing/2014/main" id="{901FA148-412F-4BF1-9113-193FC7D96282}"/>
              </a:ext>
            </a:extLst>
          </p:cNvPr>
          <p:cNvSpPr txBox="1">
            <a:spLocks/>
          </p:cNvSpPr>
          <p:nvPr/>
        </p:nvSpPr>
        <p:spPr>
          <a:xfrm>
            <a:off x="623400" y="4873625"/>
            <a:ext cx="8520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200"/>
              </a:spcAft>
              <a:buFont typeface="Arial"/>
              <a:buNone/>
            </a:pPr>
            <a:r>
              <a:rPr lang="fr-F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2002; Dodds et al., 2014</a:t>
            </a:r>
            <a:endParaRPr lang="fr-FR"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A1B133-1DB8-3DF1-9750-E495AC99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9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i="1" dirty="0">
                <a:latin typeface="Bookman Old Style" panose="02050604050505020204" pitchFamily="18" charset="0"/>
              </a:rPr>
              <a:t>2. Fatores que influenciam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sp>
        <p:nvSpPr>
          <p:cNvPr id="246" name="Google Shape;246;p38"/>
          <p:cNvSpPr txBox="1">
            <a:spLocks noGrp="1"/>
          </p:cNvSpPr>
          <p:nvPr>
            <p:ph type="body" idx="1"/>
          </p:nvPr>
        </p:nvSpPr>
        <p:spPr>
          <a:xfrm>
            <a:off x="483150" y="1113125"/>
            <a:ext cx="8349150" cy="1458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Crescimento, desenvolvimento e maturação, 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-Fatores regulatórios complexos 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-Amplamente explorados.</a:t>
            </a:r>
            <a:endParaRPr sz="2000" dirty="0">
              <a:solidFill>
                <a:schemeClr val="tx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0" name="Google Shape;246;p38">
            <a:extLst>
              <a:ext uri="{FF2B5EF4-FFF2-40B4-BE49-F238E27FC236}">
                <a16:creationId xmlns:a16="http://schemas.microsoft.com/office/drawing/2014/main" id="{7DB7559F-4096-4772-8965-405D6712B465}"/>
              </a:ext>
            </a:extLst>
          </p:cNvPr>
          <p:cNvSpPr txBox="1">
            <a:spLocks/>
          </p:cNvSpPr>
          <p:nvPr/>
        </p:nvSpPr>
        <p:spPr>
          <a:xfrm>
            <a:off x="1762675" y="3753728"/>
            <a:ext cx="8520600" cy="98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Ainda não é completamente entendido.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B87ACEC-55E7-4ABB-9521-A09F743B4613}"/>
              </a:ext>
            </a:extLst>
          </p:cNvPr>
          <p:cNvSpPr/>
          <p:nvPr/>
        </p:nvSpPr>
        <p:spPr>
          <a:xfrm>
            <a:off x="7363570" y="4897279"/>
            <a:ext cx="17828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1000" dirty="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Malina e </a:t>
            </a:r>
            <a:r>
              <a:rPr lang="pt-BR" sz="1000" dirty="0" err="1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, 2002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6E2E98A-AED8-4138-9E00-525334D2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505" y="24212"/>
            <a:ext cx="720000" cy="72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7357B95-94A9-4DE2-A29D-31A3644B6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" y="3822699"/>
            <a:ext cx="706609" cy="70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build="p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6"/>
          <p:cNvPicPr preferRelativeResize="0"/>
          <p:nvPr/>
        </p:nvPicPr>
        <p:blipFill rotWithShape="1">
          <a:blip r:embed="rId3">
            <a:alphaModFix/>
          </a:blip>
          <a:srcRect b="67958"/>
          <a:stretch/>
        </p:blipFill>
        <p:spPr>
          <a:xfrm>
            <a:off x="667950" y="3469229"/>
            <a:ext cx="8164350" cy="16742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4;p38">
            <a:extLst>
              <a:ext uri="{FF2B5EF4-FFF2-40B4-BE49-F238E27FC236}">
                <a16:creationId xmlns:a16="http://schemas.microsoft.com/office/drawing/2014/main" id="{81A6E924-AAD6-4C2B-AD7D-4D482FF991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500" i="1">
                <a:latin typeface="Bookman Old Style" panose="02050604050505020204" pitchFamily="18" charset="0"/>
              </a:rPr>
              <a:t>2. Fatores que influenciam</a:t>
            </a:r>
            <a:endParaRPr sz="1500" i="1">
              <a:latin typeface="Bookman Old Style" panose="020506040505050202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ABD0EFA-5C4D-4855-87F1-725063CBE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505" y="24212"/>
            <a:ext cx="720000" cy="7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7"/>
          <p:cNvPicPr preferRelativeResize="0"/>
          <p:nvPr/>
        </p:nvPicPr>
        <p:blipFill rotWithShape="1">
          <a:blip r:embed="rId3">
            <a:alphaModFix/>
          </a:blip>
          <a:srcRect t="1245" b="1245"/>
          <a:stretch/>
        </p:blipFill>
        <p:spPr>
          <a:xfrm>
            <a:off x="733135" y="24212"/>
            <a:ext cx="8164350" cy="50950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4;p38">
            <a:extLst>
              <a:ext uri="{FF2B5EF4-FFF2-40B4-BE49-F238E27FC236}">
                <a16:creationId xmlns:a16="http://schemas.microsoft.com/office/drawing/2014/main" id="{8546C644-11DE-4253-90DC-16B43C8026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500" i="1">
                <a:latin typeface="Bookman Old Style" panose="02050604050505020204" pitchFamily="18" charset="0"/>
              </a:rPr>
              <a:t>2. Fatores que influenciam</a:t>
            </a:r>
            <a:endParaRPr sz="1500" i="1">
              <a:latin typeface="Bookman Old Style" panose="020506040505050202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D3AE576-C0C5-4C48-96C3-13B8697DF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505" y="24212"/>
            <a:ext cx="720000" cy="720000"/>
          </a:xfrm>
          <a:prstGeom prst="rect">
            <a:avLst/>
          </a:prstGeom>
        </p:spPr>
      </p:pic>
      <p:sp>
        <p:nvSpPr>
          <p:cNvPr id="5" name="Google Shape;246;p38">
            <a:extLst>
              <a:ext uri="{FF2B5EF4-FFF2-40B4-BE49-F238E27FC236}">
                <a16:creationId xmlns:a16="http://schemas.microsoft.com/office/drawing/2014/main" id="{F6CAEEEC-0D47-4CC5-A7EA-0C40603738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15310" y="1717288"/>
            <a:ext cx="3332514" cy="3245883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2.1 Hormônios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2.2 Composição corporal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2.3 Adaptações neuromusculares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2.4 Sistema circulatório</a:t>
            </a:r>
            <a:endParaRPr sz="2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ctrTitle"/>
          </p:nvPr>
        </p:nvSpPr>
        <p:spPr>
          <a:xfrm>
            <a:off x="456450" y="666775"/>
            <a:ext cx="8520600" cy="915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Bookman Old Style" panose="02050604050505020204" pitchFamily="18" charset="0"/>
              </a:rPr>
              <a:t>Sumário</a:t>
            </a: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46" name="Google Shape;146;p27"/>
          <p:cNvSpPr txBox="1">
            <a:spLocks noGrp="1"/>
          </p:cNvSpPr>
          <p:nvPr>
            <p:ph type="subTitle" idx="1"/>
          </p:nvPr>
        </p:nvSpPr>
        <p:spPr>
          <a:xfrm>
            <a:off x="456450" y="975949"/>
            <a:ext cx="8520600" cy="45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Conceitos iniciais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lvl="0" indent="-4064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Fatores que influenciam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  <a:p>
            <a:pPr marL="457200" lvl="0" indent="-40640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Estudos brasileiros e prática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r">
              <a:spcAft>
                <a:spcPts val="1200"/>
              </a:spcAft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Melmed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 et al., 2011; Malina e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2002; Smith et al., 1987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8" name="Google Shape;278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i="1" dirty="0">
                <a:latin typeface="Bookman Old Style" panose="02050604050505020204" pitchFamily="18" charset="0"/>
              </a:rPr>
              <a:t>2. 1 Hormônios (GH e IGH-1)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BADC9F-1D83-4B00-93A1-6AB31CC60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10" y="375300"/>
            <a:ext cx="2979845" cy="4525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Google Shape;279;p42">
            <a:extLst>
              <a:ext uri="{FF2B5EF4-FFF2-40B4-BE49-F238E27FC236}">
                <a16:creationId xmlns:a16="http://schemas.microsoft.com/office/drawing/2014/main" id="{3966CDBA-20FE-44B2-9DDF-ED34F510F2AC}"/>
              </a:ext>
            </a:extLst>
          </p:cNvPr>
          <p:cNvSpPr txBox="1">
            <a:spLocks/>
          </p:cNvSpPr>
          <p:nvPr/>
        </p:nvSpPr>
        <p:spPr>
          <a:xfrm>
            <a:off x="161379" y="998312"/>
            <a:ext cx="5654152" cy="1355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spcBef>
                <a:spcPts val="1200"/>
              </a:spcBef>
              <a:buFont typeface="Arial"/>
              <a:buNone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Aumento na produção no mesmo período de início da atividade dos hormônios sexuais </a:t>
            </a:r>
            <a:r>
              <a:rPr lang="pt-BR" sz="2000" dirty="0">
                <a:latin typeface="Bookman Old Style"/>
                <a:ea typeface="Bookman Old Style"/>
                <a:cs typeface="Bookman Old Style"/>
                <a:sym typeface="Bookman Old Style"/>
              </a:rPr>
              <a:t>(maturação sexual).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16B1931-48FF-4537-A85A-498C37A33565}"/>
              </a:ext>
            </a:extLst>
          </p:cNvPr>
          <p:cNvSpPr/>
          <p:nvPr/>
        </p:nvSpPr>
        <p:spPr>
          <a:xfrm>
            <a:off x="137433" y="3433770"/>
            <a:ext cx="5652232" cy="77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1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Maior mediador do crescimento esquelético e do tecido magro em crianças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2D920E3-5B62-4A8E-9F0A-F87828719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521" y="6736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5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Malina e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2002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8" name="Google Shape;278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500" i="1" dirty="0">
                <a:latin typeface="Bookman Old Style" panose="02050604050505020204" pitchFamily="18" charset="0"/>
              </a:rPr>
              <a:t>2. 1 Hormônios (GH)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BA49684-C0DA-48E2-BAFA-EB946BE01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52" y="536850"/>
            <a:ext cx="8466423" cy="429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0FA624E-D083-496A-9D7C-F89F3F71E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521" y="6736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1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Melmed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 et al., 2011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8" name="Google Shape;278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500" i="1" dirty="0">
                <a:latin typeface="Bookman Old Style" panose="02050604050505020204" pitchFamily="18" charset="0"/>
              </a:rPr>
              <a:t>2. 1 Hormônios (IGF-1)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E86812-FF5C-4DEA-B6A6-85216816E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48" y="787360"/>
            <a:ext cx="3924000" cy="274178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3BE9AB-94A4-4039-9F2B-FD833D5E8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125" y="865887"/>
            <a:ext cx="3924000" cy="270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EA16774-FBC7-43F0-BD90-98DB49543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727" y="3882995"/>
            <a:ext cx="6229350" cy="8382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CDA22FA-F9F3-4272-87B8-8D95942BB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83" y="778240"/>
            <a:ext cx="3924000" cy="2741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FA8B88A-6F36-4EE1-B408-02B5F09CE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462" y="3873875"/>
            <a:ext cx="622935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B01A0C5-93C4-4C73-A764-1E39A55EB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6521" y="6736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Malina e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2002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8" name="Google Shape;278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500" i="1" dirty="0">
                <a:latin typeface="Bookman Old Style" panose="02050604050505020204" pitchFamily="18" charset="0"/>
              </a:rPr>
              <a:t>2. 1 Hormônios (sexuais)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0FA624E-D083-496A-9D7C-F89F3F71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521" y="67360"/>
            <a:ext cx="720000" cy="720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46CFD3-A95A-4DDB-A00E-35AF2F0DE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812"/>
          <a:stretch/>
        </p:blipFill>
        <p:spPr>
          <a:xfrm>
            <a:off x="157881" y="1259257"/>
            <a:ext cx="3866656" cy="233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731148D-1F5D-4494-B6E3-4A260BB108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555" b="12776"/>
          <a:stretch/>
        </p:blipFill>
        <p:spPr>
          <a:xfrm>
            <a:off x="4646878" y="1259257"/>
            <a:ext cx="4448637" cy="233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264C9A6-118F-467F-8B16-1C09F0C0F3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490"/>
          <a:stretch/>
        </p:blipFill>
        <p:spPr>
          <a:xfrm>
            <a:off x="2428425" y="4033253"/>
            <a:ext cx="4502773" cy="870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98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>
            <a:spLocks noGrp="1"/>
          </p:cNvSpPr>
          <p:nvPr>
            <p:ph type="body" idx="1"/>
          </p:nvPr>
        </p:nvSpPr>
        <p:spPr>
          <a:xfrm>
            <a:off x="160397" y="11825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500" dirty="0">
                <a:latin typeface="Bookman Old Style"/>
                <a:ea typeface="Bookman Old Style"/>
                <a:cs typeface="Bookman Old Style"/>
                <a:sym typeface="Bookman Old Style"/>
              </a:rPr>
              <a:t>Tem forte relação com:</a:t>
            </a:r>
            <a:endParaRPr sz="25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71" name="Google Shape;271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i="1" dirty="0">
                <a:latin typeface="Bookman Old Style" panose="02050604050505020204" pitchFamily="18" charset="0"/>
              </a:rPr>
              <a:t>2.2</a:t>
            </a:r>
            <a:r>
              <a:rPr lang="pt-BR" sz="1500" dirty="0">
                <a:latin typeface="Bookman Old Style" panose="02050604050505020204" pitchFamily="18" charset="0"/>
              </a:rPr>
              <a:t> </a:t>
            </a:r>
            <a:r>
              <a:rPr lang="pt-BR" sz="1500" i="1" dirty="0">
                <a:latin typeface="Bookman Old Style" panose="02050604050505020204" pitchFamily="18" charset="0"/>
              </a:rPr>
              <a:t>Composição corporal</a:t>
            </a:r>
            <a:endParaRPr sz="1500" dirty="0">
              <a:latin typeface="Bookman Old Style" panose="020506040505050202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4534D68-0161-4BE3-86EF-9052670B1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997" y="187650"/>
            <a:ext cx="720000" cy="720000"/>
          </a:xfrm>
          <a:prstGeom prst="rect">
            <a:avLst/>
          </a:prstGeom>
        </p:spPr>
      </p:pic>
      <p:sp>
        <p:nvSpPr>
          <p:cNvPr id="10" name="Google Shape;277;p42">
            <a:extLst>
              <a:ext uri="{FF2B5EF4-FFF2-40B4-BE49-F238E27FC236}">
                <a16:creationId xmlns:a16="http://schemas.microsoft.com/office/drawing/2014/main" id="{5A147971-EF89-468C-9CA5-C7625D45F312}"/>
              </a:ext>
            </a:extLst>
          </p:cNvPr>
          <p:cNvSpPr txBox="1">
            <a:spLocks/>
          </p:cNvSpPr>
          <p:nvPr/>
        </p:nvSpPr>
        <p:spPr>
          <a:xfrm>
            <a:off x="623400" y="4873625"/>
            <a:ext cx="8520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200"/>
              </a:spcAft>
              <a:buFont typeface="Arial"/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Malina e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2002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A523693-844D-40CE-B4F2-1DBA4F3D5A02}"/>
              </a:ext>
            </a:extLst>
          </p:cNvPr>
          <p:cNvSpPr/>
          <p:nvPr/>
        </p:nvSpPr>
        <p:spPr>
          <a:xfrm>
            <a:off x="2615586" y="2239159"/>
            <a:ext cx="340349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dirty="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Questões hormonais</a:t>
            </a:r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0B66A92-1AA3-4391-A09F-73288B4029E3}"/>
              </a:ext>
            </a:extLst>
          </p:cNvPr>
          <p:cNvSpPr/>
          <p:nvPr/>
        </p:nvSpPr>
        <p:spPr>
          <a:xfrm>
            <a:off x="2615586" y="3149683"/>
            <a:ext cx="36215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dirty="0">
                <a:solidFill>
                  <a:srgbClr val="595959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Questões nutricionais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 build="p"/>
      <p:bldP spid="8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 txBox="1">
            <a:spLocks noGrp="1"/>
          </p:cNvSpPr>
          <p:nvPr>
            <p:ph type="body" idx="1"/>
          </p:nvPr>
        </p:nvSpPr>
        <p:spPr>
          <a:xfrm>
            <a:off x="311700" y="1248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>
                <a:latin typeface="Bookman Old Style"/>
                <a:ea typeface="Bookman Old Style"/>
                <a:cs typeface="Bookman Old Style"/>
                <a:sym typeface="Bookman Old Style"/>
              </a:rPr>
              <a:t>Composição</a:t>
            </a:r>
            <a:endParaRPr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63" name="Google Shape;263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2.2 Composição corporal</a:t>
            </a:r>
            <a:endParaRPr sz="15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FFCAC07-3E6D-41D8-BE44-CD8FF6175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400" y="427597"/>
            <a:ext cx="4530713" cy="464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D4DE621-B629-4385-8191-C79BB21F0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81" y="1008584"/>
            <a:ext cx="720000" cy="720000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E868330E-0F0B-4052-8749-AC3D92D0D413}"/>
              </a:ext>
            </a:extLst>
          </p:cNvPr>
          <p:cNvSpPr/>
          <p:nvPr/>
        </p:nvSpPr>
        <p:spPr>
          <a:xfrm rot="20617725">
            <a:off x="3042103" y="748628"/>
            <a:ext cx="1776172" cy="3130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2B73D72-7E19-47EA-A12D-2EE82488E956}"/>
              </a:ext>
            </a:extLst>
          </p:cNvPr>
          <p:cNvSpPr/>
          <p:nvPr/>
        </p:nvSpPr>
        <p:spPr>
          <a:xfrm rot="20617725">
            <a:off x="3538761" y="1717670"/>
            <a:ext cx="275726" cy="28002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5751E8B-9065-4394-A3E0-9E1D0C26E5C1}"/>
              </a:ext>
            </a:extLst>
          </p:cNvPr>
          <p:cNvSpPr/>
          <p:nvPr/>
        </p:nvSpPr>
        <p:spPr>
          <a:xfrm rot="20617725">
            <a:off x="4079288" y="1890862"/>
            <a:ext cx="275726" cy="28002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1A585883-1569-4A81-850E-0B39285D78D9}"/>
              </a:ext>
            </a:extLst>
          </p:cNvPr>
          <p:cNvSpPr/>
          <p:nvPr/>
        </p:nvSpPr>
        <p:spPr>
          <a:xfrm rot="20617725">
            <a:off x="3157328" y="2938120"/>
            <a:ext cx="1776172" cy="3130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709A731-E4E9-4445-904A-E8A9C76FA25B}"/>
              </a:ext>
            </a:extLst>
          </p:cNvPr>
          <p:cNvSpPr/>
          <p:nvPr/>
        </p:nvSpPr>
        <p:spPr>
          <a:xfrm>
            <a:off x="7040166" y="1596070"/>
            <a:ext cx="453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202124"/>
                </a:solidFill>
                <a:latin typeface="+mj-lt"/>
              </a:rPr>
              <a:t>♂</a:t>
            </a:r>
            <a:endParaRPr lang="pt-BR" sz="2800" b="1" dirty="0">
              <a:latin typeface="+mj-lt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7EF2E13-8DA9-4D1B-A450-0B3B0B32A100}"/>
              </a:ext>
            </a:extLst>
          </p:cNvPr>
          <p:cNvSpPr/>
          <p:nvPr/>
        </p:nvSpPr>
        <p:spPr>
          <a:xfrm>
            <a:off x="7040166" y="3495127"/>
            <a:ext cx="3572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202124"/>
                </a:solidFill>
                <a:latin typeface="+mj-lt"/>
              </a:rPr>
              <a:t>♀</a:t>
            </a:r>
            <a:r>
              <a:rPr lang="pt-BR" sz="3200" dirty="0">
                <a:solidFill>
                  <a:srgbClr val="202124"/>
                </a:solidFill>
                <a:latin typeface="+mj-lt"/>
              </a:rPr>
              <a:t> </a:t>
            </a:r>
            <a:endParaRPr lang="pt-BR" sz="3200" dirty="0">
              <a:latin typeface="+mj-lt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13873F4-BCA6-4C13-8F7B-99F329B5B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001" y="4388273"/>
            <a:ext cx="556320" cy="156634"/>
          </a:xfrm>
          <a:prstGeom prst="rect">
            <a:avLst/>
          </a:prstGeom>
        </p:spPr>
      </p:pic>
      <p:sp>
        <p:nvSpPr>
          <p:cNvPr id="25" name="Google Shape;277;p42">
            <a:extLst>
              <a:ext uri="{FF2B5EF4-FFF2-40B4-BE49-F238E27FC236}">
                <a16:creationId xmlns:a16="http://schemas.microsoft.com/office/drawing/2014/main" id="{9747EA4D-AD7B-4E54-9AE9-1E99CCB80379}"/>
              </a:ext>
            </a:extLst>
          </p:cNvPr>
          <p:cNvSpPr txBox="1">
            <a:spLocks/>
          </p:cNvSpPr>
          <p:nvPr/>
        </p:nvSpPr>
        <p:spPr>
          <a:xfrm>
            <a:off x="623400" y="4873625"/>
            <a:ext cx="8520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200"/>
              </a:spcAft>
              <a:buFont typeface="Arial"/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Malina e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2002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DA6B3E6C-CE50-40D3-8055-A3499496F8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997" y="18765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5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2.2 Composição corporal </a:t>
            </a:r>
            <a:r>
              <a:rPr lang="pt-BR" sz="1500" i="1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(influência na força)</a:t>
            </a:r>
            <a:endParaRPr sz="1500" i="1" dirty="0">
              <a:solidFill>
                <a:schemeClr val="tx2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7EF2E13-8DA9-4D1B-A450-0B3B0B32A100}"/>
              </a:ext>
            </a:extLst>
          </p:cNvPr>
          <p:cNvSpPr/>
          <p:nvPr/>
        </p:nvSpPr>
        <p:spPr>
          <a:xfrm>
            <a:off x="7040166" y="3495127"/>
            <a:ext cx="3572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202124"/>
                </a:solidFill>
                <a:latin typeface="+mj-lt"/>
              </a:rPr>
              <a:t> </a:t>
            </a:r>
            <a:endParaRPr lang="pt-BR" sz="3200" dirty="0"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146E80-A589-46E4-B283-D3AD85156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49" y="433834"/>
            <a:ext cx="5112690" cy="4564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79262B34-564F-453F-AB50-917AB5DD1BFF}"/>
              </a:ext>
            </a:extLst>
          </p:cNvPr>
          <p:cNvSpPr/>
          <p:nvPr/>
        </p:nvSpPr>
        <p:spPr>
          <a:xfrm rot="19844942">
            <a:off x="2230657" y="1127098"/>
            <a:ext cx="2383108" cy="3352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51D1AA1-60BA-44EF-ABE8-748A702B4D6D}"/>
              </a:ext>
            </a:extLst>
          </p:cNvPr>
          <p:cNvSpPr/>
          <p:nvPr/>
        </p:nvSpPr>
        <p:spPr>
          <a:xfrm rot="19229183">
            <a:off x="2065835" y="2794504"/>
            <a:ext cx="2666063" cy="5052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Google Shape;245;p38">
            <a:extLst>
              <a:ext uri="{FF2B5EF4-FFF2-40B4-BE49-F238E27FC236}">
                <a16:creationId xmlns:a16="http://schemas.microsoft.com/office/drawing/2014/main" id="{6FD02088-B091-486F-A5AD-869978B532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1431" y="1983740"/>
            <a:ext cx="2888227" cy="13467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Mais tempo em “contato” com testosterona</a:t>
            </a:r>
            <a:endParaRPr sz="2000" dirty="0">
              <a:solidFill>
                <a:schemeClr val="tx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4" name="Google Shape;277;p42">
            <a:extLst>
              <a:ext uri="{FF2B5EF4-FFF2-40B4-BE49-F238E27FC236}">
                <a16:creationId xmlns:a16="http://schemas.microsoft.com/office/drawing/2014/main" id="{DD16D8BD-7A4B-4E02-9F1A-4624DB648863}"/>
              </a:ext>
            </a:extLst>
          </p:cNvPr>
          <p:cNvSpPr txBox="1">
            <a:spLocks/>
          </p:cNvSpPr>
          <p:nvPr/>
        </p:nvSpPr>
        <p:spPr>
          <a:xfrm>
            <a:off x="623400" y="4873625"/>
            <a:ext cx="8520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200"/>
              </a:spcAft>
              <a:buFont typeface="Arial"/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lang="pt-BR"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95929600-B9E3-428F-9035-4D508885A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997" y="187650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500" i="1" dirty="0">
                <a:latin typeface="Bookman Old Style" panose="02050604050505020204" pitchFamily="18" charset="0"/>
              </a:rPr>
              <a:t>2.3 Adaptações neuromusculares</a:t>
            </a:r>
            <a:endParaRPr sz="1500" i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Google Shape;277;p42">
            <a:extLst>
              <a:ext uri="{FF2B5EF4-FFF2-40B4-BE49-F238E27FC236}">
                <a16:creationId xmlns:a16="http://schemas.microsoft.com/office/drawing/2014/main" id="{0140536F-B2F4-49DC-A91F-B5C0427FC726}"/>
              </a:ext>
            </a:extLst>
          </p:cNvPr>
          <p:cNvSpPr txBox="1">
            <a:spLocks/>
          </p:cNvSpPr>
          <p:nvPr/>
        </p:nvSpPr>
        <p:spPr>
          <a:xfrm>
            <a:off x="623400" y="4873625"/>
            <a:ext cx="8520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200"/>
              </a:spcAft>
              <a:buFont typeface="Arial"/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Radnor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 et al., 2018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9384A488-E87B-4ECC-B2F3-1E20CD239A99}"/>
              </a:ext>
            </a:extLst>
          </p:cNvPr>
          <p:cNvSpPr/>
          <p:nvPr/>
        </p:nvSpPr>
        <p:spPr>
          <a:xfrm>
            <a:off x="195072" y="4011168"/>
            <a:ext cx="8851392" cy="915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latin typeface="Bookman Old Style" panose="02050604050505020204" pitchFamily="18" charset="0"/>
              </a:rPr>
              <a:t>Maturação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57E1097-43C7-43F2-AA83-89AEEDFB0190}"/>
              </a:ext>
            </a:extLst>
          </p:cNvPr>
          <p:cNvSpPr/>
          <p:nvPr/>
        </p:nvSpPr>
        <p:spPr>
          <a:xfrm>
            <a:off x="329185" y="2314756"/>
            <a:ext cx="2627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↑ Comprimento do fascículo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3D394CB-2FC1-42B5-B60E-F90A1E245E9B}"/>
              </a:ext>
            </a:extLst>
          </p:cNvPr>
          <p:cNvSpPr/>
          <p:nvPr/>
        </p:nvSpPr>
        <p:spPr>
          <a:xfrm>
            <a:off x="329184" y="2662602"/>
            <a:ext cx="2725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↑ Ângulo de penação da fibra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39F6D53-69E6-4B9A-AD02-120F94DDD31F}"/>
              </a:ext>
            </a:extLst>
          </p:cNvPr>
          <p:cNvSpPr/>
          <p:nvPr/>
        </p:nvSpPr>
        <p:spPr>
          <a:xfrm>
            <a:off x="329184" y="3378755"/>
            <a:ext cx="35317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↑ Área de secção transversa do tendão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EE60C04-5E88-4C6E-9546-1A44B0DEA608}"/>
              </a:ext>
            </a:extLst>
          </p:cNvPr>
          <p:cNvSpPr/>
          <p:nvPr/>
        </p:nvSpPr>
        <p:spPr>
          <a:xfrm>
            <a:off x="329184" y="3034204"/>
            <a:ext cx="3688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↑ Área de secção transversa do músculo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84E8A9C-4124-4720-B9CE-1881778259D0}"/>
              </a:ext>
            </a:extLst>
          </p:cNvPr>
          <p:cNvSpPr/>
          <p:nvPr/>
        </p:nvSpPr>
        <p:spPr>
          <a:xfrm>
            <a:off x="329184" y="3671165"/>
            <a:ext cx="18806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↑ Rigidez do tendão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2A08142-EA49-4CE8-A274-7182FB51D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05" y="1151374"/>
            <a:ext cx="720000" cy="72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87B9F5C-1ABE-41FC-8860-EA43463BC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45" y="1113281"/>
            <a:ext cx="720000" cy="720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CF04A103-B63E-4030-8A26-4BD9FC3F094C}"/>
              </a:ext>
            </a:extLst>
          </p:cNvPr>
          <p:cNvSpPr/>
          <p:nvPr/>
        </p:nvSpPr>
        <p:spPr>
          <a:xfrm>
            <a:off x="4217392" y="2306981"/>
            <a:ext cx="2194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↑ Recrutamento de UM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51FB9289-8F32-481F-8FD0-CEC272C90C66}"/>
              </a:ext>
            </a:extLst>
          </p:cNvPr>
          <p:cNvSpPr/>
          <p:nvPr/>
        </p:nvSpPr>
        <p:spPr>
          <a:xfrm>
            <a:off x="4210492" y="2624539"/>
            <a:ext cx="1409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↑ </a:t>
            </a:r>
            <a:r>
              <a:rPr lang="pt-BR" dirty="0" err="1">
                <a:latin typeface="Bookman Old Style" panose="02050604050505020204" pitchFamily="18" charset="0"/>
              </a:rPr>
              <a:t>Pré</a:t>
            </a:r>
            <a:r>
              <a:rPr lang="pt-BR" dirty="0">
                <a:latin typeface="Bookman Old Style" panose="02050604050505020204" pitchFamily="18" charset="0"/>
              </a:rPr>
              <a:t>-ativação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C490B9-D883-498A-9670-E14F8F6D6DB0}"/>
              </a:ext>
            </a:extLst>
          </p:cNvPr>
          <p:cNvSpPr/>
          <p:nvPr/>
        </p:nvSpPr>
        <p:spPr>
          <a:xfrm>
            <a:off x="4229920" y="3051493"/>
            <a:ext cx="17171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↑ Controle reflexo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F1C2280-DDD3-4937-A4D7-1F749D2E65B6}"/>
              </a:ext>
            </a:extLst>
          </p:cNvPr>
          <p:cNvSpPr/>
          <p:nvPr/>
        </p:nvSpPr>
        <p:spPr>
          <a:xfrm>
            <a:off x="4222684" y="3432307"/>
            <a:ext cx="1500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↓ </a:t>
            </a:r>
            <a:r>
              <a:rPr lang="pt-BR" dirty="0" err="1">
                <a:latin typeface="Bookman Old Style" panose="02050604050505020204" pitchFamily="18" charset="0"/>
              </a:rPr>
              <a:t>Co-contração</a:t>
            </a:r>
            <a:endParaRPr lang="pt-BR" dirty="0">
              <a:latin typeface="Bookman Old Style" panose="02050604050505020204" pitchFamily="18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43DBCB57-BF87-417C-A552-51C3AE004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884" y="1090220"/>
            <a:ext cx="1041194" cy="1041194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7E4C6945-5F5C-48B9-8F00-BD469EB819B8}"/>
              </a:ext>
            </a:extLst>
          </p:cNvPr>
          <p:cNvSpPr/>
          <p:nvPr/>
        </p:nvSpPr>
        <p:spPr>
          <a:xfrm>
            <a:off x="6774634" y="2325104"/>
            <a:ext cx="1922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↑ </a:t>
            </a:r>
            <a:r>
              <a:rPr lang="pt-BR" dirty="0">
                <a:solidFill>
                  <a:schemeClr val="tx1"/>
                </a:solidFill>
                <a:latin typeface="Bookman Old Style" panose="02050604050505020204" pitchFamily="18" charset="0"/>
              </a:rPr>
              <a:t>Ciclo encurtamento alongamento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F82FCA6F-E7EA-4135-ADF7-373C3592F06C}"/>
              </a:ext>
            </a:extLst>
          </p:cNvPr>
          <p:cNvSpPr/>
          <p:nvPr/>
        </p:nvSpPr>
        <p:spPr>
          <a:xfrm>
            <a:off x="6774633" y="3025780"/>
            <a:ext cx="2271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↑ </a:t>
            </a:r>
            <a:r>
              <a:rPr lang="pt-BR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Tx</a:t>
            </a:r>
            <a:r>
              <a:rPr lang="pt-BR" dirty="0">
                <a:solidFill>
                  <a:schemeClr val="tx1"/>
                </a:solidFill>
                <a:latin typeface="Bookman Old Style" panose="02050604050505020204" pitchFamily="18" charset="0"/>
              </a:rPr>
              <a:t>.  Desenvolvimento de força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DBAA725C-CAC3-452E-A14F-2B81A4293644}"/>
              </a:ext>
            </a:extLst>
          </p:cNvPr>
          <p:cNvSpPr/>
          <p:nvPr/>
        </p:nvSpPr>
        <p:spPr>
          <a:xfrm>
            <a:off x="6774632" y="3509701"/>
            <a:ext cx="2271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↑ </a:t>
            </a:r>
            <a:r>
              <a:rPr lang="pt-BR" dirty="0">
                <a:solidFill>
                  <a:schemeClr val="tx1"/>
                </a:solidFill>
                <a:latin typeface="Bookman Old Style" panose="02050604050505020204" pitchFamily="18" charset="0"/>
              </a:rPr>
              <a:t>Força máxima</a:t>
            </a:r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  <p:bldP spid="24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3"/>
          <p:cNvSpPr txBox="1">
            <a:spLocks noGrp="1"/>
          </p:cNvSpPr>
          <p:nvPr>
            <p:ph type="body" idx="1"/>
          </p:nvPr>
        </p:nvSpPr>
        <p:spPr>
          <a:xfrm>
            <a:off x="0" y="1600787"/>
            <a:ext cx="8520600" cy="3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Alterações:</a:t>
            </a:r>
          </a:p>
          <a:p>
            <a:pPr marL="0" indent="0" algn="just">
              <a:lnSpc>
                <a:spcPct val="160000"/>
              </a:lnSpc>
              <a:spcBef>
                <a:spcPts val="120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Funções cardíacas</a:t>
            </a:r>
          </a:p>
          <a:p>
            <a:pPr marL="0" lvl="0" indent="0" algn="just">
              <a:lnSpc>
                <a:spcPct val="160000"/>
              </a:lnSpc>
              <a:spcBef>
                <a:spcPts val="120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Tamanho do coração</a:t>
            </a:r>
          </a:p>
          <a:p>
            <a:pPr marL="0" lvl="0" indent="0" algn="just">
              <a:lnSpc>
                <a:spcPct val="160000"/>
              </a:lnSpc>
              <a:spcBef>
                <a:spcPts val="120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Características do sangue</a:t>
            </a:r>
          </a:p>
          <a:p>
            <a:pPr marL="0" lvl="0" indent="0" algn="just">
              <a:lnSpc>
                <a:spcPct val="160000"/>
              </a:lnSpc>
              <a:spcBef>
                <a:spcPts val="1200"/>
              </a:spcBef>
              <a:buNone/>
            </a:pPr>
            <a:r>
              <a:rPr lang="pt-BR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Funções pulmonares e respiratórias</a:t>
            </a:r>
            <a:endParaRPr dirty="0">
              <a:solidFill>
                <a:schemeClr val="tx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87" name="Google Shape;287;p43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88" name="Google Shape;288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i="1" dirty="0">
                <a:latin typeface="Bookman Old Style" panose="02050604050505020204" pitchFamily="18" charset="0"/>
              </a:rPr>
              <a:t>2.4 Sistema circulatório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8" name="Google Shape;314;p46">
            <a:extLst>
              <a:ext uri="{FF2B5EF4-FFF2-40B4-BE49-F238E27FC236}">
                <a16:creationId xmlns:a16="http://schemas.microsoft.com/office/drawing/2014/main" id="{126A3830-F863-49E4-BA8B-F52A6A0D561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308ABFF-9BCA-48DF-9F0A-476538ADC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02" y="564234"/>
            <a:ext cx="3285250" cy="219016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3377B37-CBB9-4CFB-8F77-AD3E786E3882}"/>
              </a:ext>
            </a:extLst>
          </p:cNvPr>
          <p:cNvSpPr/>
          <p:nvPr/>
        </p:nvSpPr>
        <p:spPr>
          <a:xfrm>
            <a:off x="1898429" y="579162"/>
            <a:ext cx="2856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Ajustes circulatórios</a:t>
            </a:r>
            <a:endParaRPr lang="pt-B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0" build="p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4810CC2-8C7A-46F8-98DE-BD64DF44C440}"/>
              </a:ext>
            </a:extLst>
          </p:cNvPr>
          <p:cNvSpPr/>
          <p:nvPr/>
        </p:nvSpPr>
        <p:spPr>
          <a:xfrm>
            <a:off x="88525" y="1655045"/>
            <a:ext cx="2686050" cy="77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~140bpm-100bpm                      no 1° ano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6A17741-C867-4D51-9E26-8C219A2C48E4}"/>
              </a:ext>
            </a:extLst>
          </p:cNvPr>
          <p:cNvSpPr/>
          <p:nvPr/>
        </p:nvSpPr>
        <p:spPr>
          <a:xfrm>
            <a:off x="0" y="3264155"/>
            <a:ext cx="3054041" cy="421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~70 </a:t>
            </a:r>
            <a:r>
              <a:rPr lang="pt-BR" sz="2000" dirty="0" err="1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bpm</a:t>
            </a: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com 10 anos</a:t>
            </a:r>
          </a:p>
        </p:txBody>
      </p:sp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13" name="Google Shape;31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2271" y="1062400"/>
            <a:ext cx="6012000" cy="33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Google Shape;288;p43">
            <a:extLst>
              <a:ext uri="{FF2B5EF4-FFF2-40B4-BE49-F238E27FC236}">
                <a16:creationId xmlns:a16="http://schemas.microsoft.com/office/drawing/2014/main" id="{8500851E-6AD9-4365-AC66-99EC023E13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i="1" dirty="0">
                <a:latin typeface="Bookman Old Style" panose="02050604050505020204" pitchFamily="18" charset="0"/>
              </a:rPr>
              <a:t>2.4.1 Frequência cardíaca de repouso [</a:t>
            </a:r>
            <a:r>
              <a:rPr lang="pt-BR" sz="1500" i="1" dirty="0" err="1">
                <a:latin typeface="Bookman Old Style" panose="02050604050505020204" pitchFamily="18" charset="0"/>
              </a:rPr>
              <a:t>bpm</a:t>
            </a:r>
            <a:r>
              <a:rPr lang="pt-BR" sz="1500" i="1" dirty="0">
                <a:latin typeface="Bookman Old Style" panose="02050604050505020204" pitchFamily="18" charset="0"/>
              </a:rPr>
              <a:t>]</a:t>
            </a: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135850" y="50096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latin typeface="Bookman Old Style" panose="02050604050505020204" pitchFamily="18" charset="0"/>
              </a:rPr>
              <a:t>Desempenho</a:t>
            </a: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135850" y="1758558"/>
            <a:ext cx="8520600" cy="2892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Bookman Old Style" panose="02050604050505020204" pitchFamily="18" charset="0"/>
              </a:rPr>
              <a:t>“O que uma pessoa faz ou obtém quando está entregue a uma tarefa. É a realização de uma tarefa, ou o resultado obtido. Na Educação Física e nos Esportes, diz-se também </a:t>
            </a:r>
            <a:r>
              <a:rPr lang="pt-BR" i="1" dirty="0">
                <a:latin typeface="Bookman Old Style" panose="02050604050505020204" pitchFamily="18" charset="0"/>
              </a:rPr>
              <a:t>performance</a:t>
            </a:r>
            <a:r>
              <a:rPr lang="pt-BR" dirty="0">
                <a:latin typeface="Bookman Old Style" panose="02050604050505020204" pitchFamily="18" charset="0"/>
              </a:rPr>
              <a:t>.”</a:t>
            </a:r>
            <a:endParaRPr dirty="0">
              <a:latin typeface="Bookman Old Style" panose="02050604050505020204" pitchFamily="18" charset="0"/>
            </a:endParaRPr>
          </a:p>
          <a:p>
            <a:pPr marL="0" lvl="0" indent="0" algn="l" rtl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b="1" dirty="0">
              <a:latin typeface="Bookman Old Style" panose="02050604050505020204" pitchFamily="18" charset="0"/>
            </a:endParaRPr>
          </a:p>
        </p:txBody>
      </p:sp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23850"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Barbanti, 2001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0902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04" name="Google Shape;30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25" y="1267899"/>
            <a:ext cx="8279100" cy="32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288;p43">
            <a:extLst>
              <a:ext uri="{FF2B5EF4-FFF2-40B4-BE49-F238E27FC236}">
                <a16:creationId xmlns:a16="http://schemas.microsoft.com/office/drawing/2014/main" id="{B6DC3872-97F3-4235-AF59-335780988B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i="1" dirty="0">
                <a:latin typeface="Bookman Old Style" panose="02050604050505020204" pitchFamily="18" charset="0"/>
              </a:rPr>
              <a:t>2.4.2 Dimensões do coração</a:t>
            </a:r>
          </a:p>
        </p:txBody>
      </p:sp>
      <p:pic>
        <p:nvPicPr>
          <p:cNvPr id="305" name="Google Shape;30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5E24777-CE1B-457A-9D6B-59AC88A5B661}"/>
              </a:ext>
            </a:extLst>
          </p:cNvPr>
          <p:cNvSpPr/>
          <p:nvPr/>
        </p:nvSpPr>
        <p:spPr>
          <a:xfrm>
            <a:off x="6210300" y="1955800"/>
            <a:ext cx="450850" cy="2178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BEB2B61-6F5B-4E4F-B410-BDEA9B79C5B4}"/>
              </a:ext>
            </a:extLst>
          </p:cNvPr>
          <p:cNvSpPr/>
          <p:nvPr/>
        </p:nvSpPr>
        <p:spPr>
          <a:xfrm>
            <a:off x="1291237" y="1955800"/>
            <a:ext cx="450850" cy="21780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FEC3CCF-6251-4DFB-85EC-48013D8DEA70}"/>
              </a:ext>
            </a:extLst>
          </p:cNvPr>
          <p:cNvSpPr/>
          <p:nvPr/>
        </p:nvSpPr>
        <p:spPr>
          <a:xfrm>
            <a:off x="7442200" y="1955800"/>
            <a:ext cx="450850" cy="2178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8D583DE-CF49-4974-9FC6-660E7DDBC2C3}"/>
              </a:ext>
            </a:extLst>
          </p:cNvPr>
          <p:cNvSpPr/>
          <p:nvPr/>
        </p:nvSpPr>
        <p:spPr>
          <a:xfrm>
            <a:off x="1858468" y="1708150"/>
            <a:ext cx="5427063" cy="2546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t-BR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Curiosidade:</a:t>
            </a:r>
          </a:p>
          <a:p>
            <a:endParaRPr lang="pt-BR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endParaRPr lang="pt-BR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r>
              <a:rPr lang="pt-BR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O ventrículo esquerdo</a:t>
            </a:r>
          </a:p>
          <a:p>
            <a:r>
              <a:rPr lang="pt-BR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cresce mais rapidamente</a:t>
            </a:r>
            <a:r>
              <a:rPr lang="pt-BR" sz="1800" dirty="0">
                <a:solidFill>
                  <a:schemeClr val="tx1"/>
                </a:solidFill>
                <a:latin typeface="Bookman Old Style" panose="02050604050505020204" pitchFamily="18" charset="0"/>
              </a:rPr>
              <a:t>. 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CAB15DC0-5C4F-4733-B4F4-90160A04C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46" y="1955800"/>
            <a:ext cx="1762588" cy="1461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5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26A17741-C867-4D51-9E26-8C219A2C48E4}"/>
              </a:ext>
            </a:extLst>
          </p:cNvPr>
          <p:cNvSpPr/>
          <p:nvPr/>
        </p:nvSpPr>
        <p:spPr>
          <a:xfrm>
            <a:off x="489577" y="1152303"/>
            <a:ext cx="6939923" cy="77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“Volume de sangue ejetado do ventrículo esquerdo durante uma contração.” </a:t>
            </a:r>
          </a:p>
        </p:txBody>
      </p:sp>
      <p:sp>
        <p:nvSpPr>
          <p:cNvPr id="310" name="Google Shape;310;p46"/>
          <p:cNvSpPr txBox="1">
            <a:spLocks noGrp="1"/>
          </p:cNvSpPr>
          <p:nvPr>
            <p:ph type="body" idx="1"/>
          </p:nvPr>
        </p:nvSpPr>
        <p:spPr>
          <a:xfrm>
            <a:off x="88525" y="422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i="1" dirty="0">
                <a:latin typeface="Bookman Old Style"/>
                <a:ea typeface="Bookman Old Style"/>
                <a:cs typeface="Bookman Old Style"/>
                <a:sym typeface="Bookman Old Style"/>
              </a:rPr>
              <a:t>Volume de Ejeção [ml/</a:t>
            </a:r>
            <a:r>
              <a:rPr lang="pt-BR" i="1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bat</a:t>
            </a:r>
            <a:r>
              <a:rPr lang="pt-BR" i="1" dirty="0">
                <a:latin typeface="Bookman Old Style"/>
                <a:ea typeface="Bookman Old Style"/>
                <a:cs typeface="Bookman Old Style"/>
                <a:sym typeface="Bookman Old Style"/>
              </a:rPr>
              <a:t>]</a:t>
            </a:r>
            <a:endParaRPr i="1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" name="Google Shape;288;p43">
            <a:extLst>
              <a:ext uri="{FF2B5EF4-FFF2-40B4-BE49-F238E27FC236}">
                <a16:creationId xmlns:a16="http://schemas.microsoft.com/office/drawing/2014/main" id="{8500851E-6AD9-4365-AC66-99EC023E131B}"/>
              </a:ext>
            </a:extLst>
          </p:cNvPr>
          <p:cNvSpPr txBox="1">
            <a:spLocks/>
          </p:cNvSpPr>
          <p:nvPr/>
        </p:nvSpPr>
        <p:spPr>
          <a:xfrm>
            <a:off x="6578" y="6578"/>
            <a:ext cx="9144000" cy="375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i="1" dirty="0">
                <a:latin typeface="Bookman Old Style" panose="02050604050505020204" pitchFamily="18" charset="0"/>
              </a:rPr>
              <a:t>2.4.3 Função cardíaca</a:t>
            </a: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933DF94-5B33-44D4-9CE0-85FEC6AA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403" y="1067902"/>
            <a:ext cx="1266622" cy="95250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44975992-506E-418F-B382-6A74FFCE596C}"/>
              </a:ext>
            </a:extLst>
          </p:cNvPr>
          <p:cNvSpPr/>
          <p:nvPr/>
        </p:nvSpPr>
        <p:spPr>
          <a:xfrm>
            <a:off x="1150791" y="2873664"/>
            <a:ext cx="6939923" cy="42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3-4ml/</a:t>
            </a:r>
            <a:r>
              <a:rPr lang="pt-BR" sz="2000" dirty="0" err="1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bat</a:t>
            </a: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~40ml/</a:t>
            </a:r>
            <a:r>
              <a:rPr lang="pt-BR" sz="2000" dirty="0" err="1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bat</a:t>
            </a: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~60ml/</a:t>
            </a:r>
            <a:r>
              <a:rPr lang="pt-BR" sz="2000" dirty="0" err="1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bat</a:t>
            </a: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E17DDD3-8760-4DCD-8F23-D12BEF64E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000" y="3513296"/>
            <a:ext cx="720000" cy="720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C0CE00A-1183-4A4C-854B-F8E682FB7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555" y="3492511"/>
            <a:ext cx="720000" cy="72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F8E5C13-E260-4177-86C8-ABFC3F75F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155" y="355348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0" grpId="0" build="p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164CD34-7DCC-4433-A285-6545D5BF53F5}"/>
              </a:ext>
            </a:extLst>
          </p:cNvPr>
          <p:cNvSpPr/>
          <p:nvPr/>
        </p:nvSpPr>
        <p:spPr>
          <a:xfrm>
            <a:off x="2185027" y="2439884"/>
            <a:ext cx="8119548" cy="42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Volume de ejeção[ml] x Frequência cardíaca[min]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478EE51-6B60-4B99-9531-97AB42363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305" y="2260386"/>
            <a:ext cx="720000" cy="720000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19987C03-EDA5-499E-AB6C-4B5AEC60C1A5}"/>
              </a:ext>
            </a:extLst>
          </p:cNvPr>
          <p:cNvSpPr/>
          <p:nvPr/>
        </p:nvSpPr>
        <p:spPr>
          <a:xfrm>
            <a:off x="512226" y="1327023"/>
            <a:ext cx="8119548" cy="42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Quantidade de sangue que deixa o ventrículo esquerdo em 1’.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9947782-E850-487F-8EE1-D9C7DD56897F}"/>
              </a:ext>
            </a:extLst>
          </p:cNvPr>
          <p:cNvSpPr/>
          <p:nvPr/>
        </p:nvSpPr>
        <p:spPr>
          <a:xfrm>
            <a:off x="1102038" y="3326102"/>
            <a:ext cx="6939923" cy="42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~0,5 L	              	~5 L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6F118E6-8EBC-4517-A46D-401095AA1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652" y="3944949"/>
            <a:ext cx="720000" cy="72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58B31E0-730E-4007-AF76-D8A9BB595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152" y="3987407"/>
            <a:ext cx="720000" cy="720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0C94620-B6BA-497E-8184-55791D47E5A8}"/>
              </a:ext>
            </a:extLst>
          </p:cNvPr>
          <p:cNvSpPr/>
          <p:nvPr/>
        </p:nvSpPr>
        <p:spPr>
          <a:xfrm>
            <a:off x="9879" y="569223"/>
            <a:ext cx="2964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BR" sz="1800" i="1" dirty="0">
                <a:latin typeface="Bookman Old Style" panose="02050604050505020204" pitchFamily="18" charset="0"/>
              </a:rPr>
              <a:t>Débito cardíaco [ml/min] </a:t>
            </a:r>
          </a:p>
        </p:txBody>
      </p:sp>
      <p:sp>
        <p:nvSpPr>
          <p:cNvPr id="18" name="Google Shape;288;p43">
            <a:extLst>
              <a:ext uri="{FF2B5EF4-FFF2-40B4-BE49-F238E27FC236}">
                <a16:creationId xmlns:a16="http://schemas.microsoft.com/office/drawing/2014/main" id="{A85E36D1-ECE2-4D5E-9100-F6619DB43E85}"/>
              </a:ext>
            </a:extLst>
          </p:cNvPr>
          <p:cNvSpPr txBox="1">
            <a:spLocks/>
          </p:cNvSpPr>
          <p:nvPr/>
        </p:nvSpPr>
        <p:spPr>
          <a:xfrm>
            <a:off x="6578" y="6578"/>
            <a:ext cx="9144000" cy="375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i="1" dirty="0">
                <a:latin typeface="Bookman Old Style" panose="02050604050505020204" pitchFamily="18" charset="0"/>
              </a:rPr>
              <a:t>2.4.3 Função cardíaca</a:t>
            </a: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9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" name="Google Shape;288;p43">
            <a:extLst>
              <a:ext uri="{FF2B5EF4-FFF2-40B4-BE49-F238E27FC236}">
                <a16:creationId xmlns:a16="http://schemas.microsoft.com/office/drawing/2014/main" id="{8500851E-6AD9-4365-AC66-99EC023E13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i="1" dirty="0">
                <a:latin typeface="Bookman Old Style" panose="02050604050505020204" pitchFamily="18" charset="0"/>
              </a:rPr>
              <a:t>2.4.4 Volume sanguíneo</a:t>
            </a:r>
          </a:p>
          <a:p>
            <a:endParaRPr lang="pt-BR" sz="1500" i="1" dirty="0">
              <a:latin typeface="Bookman Old Style" panose="02050604050505020204" pitchFamily="18" charset="0"/>
            </a:endParaRP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164CD34-7DCC-4433-A285-6545D5BF53F5}"/>
              </a:ext>
            </a:extLst>
          </p:cNvPr>
          <p:cNvSpPr/>
          <p:nvPr/>
        </p:nvSpPr>
        <p:spPr>
          <a:xfrm>
            <a:off x="1252777" y="1887772"/>
            <a:ext cx="1846023" cy="42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Proporcional: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E5AA7F-3569-491F-8C59-FCBA11DA1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700" y="924941"/>
            <a:ext cx="720000" cy="72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2F08A16-3191-4C00-B40B-9594D69D6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700" y="2179283"/>
            <a:ext cx="720000" cy="72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DCA73AA-116F-4735-B4CC-F14B73E68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3700" y="2571750"/>
            <a:ext cx="360000" cy="360000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0BDDFF53-27B4-4CB5-96A4-9AF872D20295}"/>
              </a:ext>
            </a:extLst>
          </p:cNvPr>
          <p:cNvCxnSpPr>
            <a:stCxn id="12" idx="3"/>
            <a:endCxn id="3" idx="1"/>
          </p:cNvCxnSpPr>
          <p:nvPr/>
        </p:nvCxnSpPr>
        <p:spPr>
          <a:xfrm flipV="1">
            <a:off x="3098800" y="1284941"/>
            <a:ext cx="1064900" cy="813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34B90D5B-3C8D-4BF7-98EC-A58B116043DE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>
            <a:off x="3098800" y="2098279"/>
            <a:ext cx="1064900" cy="441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5FF3AE45-E939-456A-9B49-6D78BEDB4FD1}"/>
              </a:ext>
            </a:extLst>
          </p:cNvPr>
          <p:cNvSpPr/>
          <p:nvPr/>
        </p:nvSpPr>
        <p:spPr>
          <a:xfrm>
            <a:off x="879788" y="3498560"/>
            <a:ext cx="6939923" cy="42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~300-400ml	~5000ml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A4EDD33F-4B6F-4C19-8F57-57E4F6D13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302" y="3919573"/>
            <a:ext cx="720000" cy="72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2B12EB3-AB7D-4B45-91AC-3A1BD295F1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900" y="390803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4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" name="Google Shape;288;p43">
            <a:extLst>
              <a:ext uri="{FF2B5EF4-FFF2-40B4-BE49-F238E27FC236}">
                <a16:creationId xmlns:a16="http://schemas.microsoft.com/office/drawing/2014/main" id="{8500851E-6AD9-4365-AC66-99EC023E13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i="1" dirty="0">
                <a:latin typeface="Bookman Old Style" panose="02050604050505020204" pitchFamily="18" charset="0"/>
              </a:rPr>
              <a:t>2.4.4 Composição do sangue</a:t>
            </a:r>
          </a:p>
          <a:p>
            <a:endParaRPr lang="pt-BR" sz="1500" i="1" dirty="0">
              <a:latin typeface="Bookman Old Style" panose="02050604050505020204" pitchFamily="18" charset="0"/>
            </a:endParaRP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9179704-1204-4070-8F6C-8C62B27FF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22" y="430596"/>
            <a:ext cx="5881156" cy="444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6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" name="Google Shape;288;p43">
            <a:extLst>
              <a:ext uri="{FF2B5EF4-FFF2-40B4-BE49-F238E27FC236}">
                <a16:creationId xmlns:a16="http://schemas.microsoft.com/office/drawing/2014/main" id="{8500851E-6AD9-4365-AC66-99EC023E13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i="1" dirty="0">
                <a:latin typeface="Bookman Old Style" panose="02050604050505020204" pitchFamily="18" charset="0"/>
              </a:rPr>
              <a:t>2.4.5 Volume pulmonar</a:t>
            </a:r>
          </a:p>
          <a:p>
            <a:endParaRPr lang="pt-BR" sz="1500" i="1" dirty="0">
              <a:latin typeface="Bookman Old Style" panose="02050604050505020204" pitchFamily="18" charset="0"/>
            </a:endParaRP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642639A-337D-4DD7-9759-D4A9A5E7D7A3}"/>
              </a:ext>
            </a:extLst>
          </p:cNvPr>
          <p:cNvSpPr/>
          <p:nvPr/>
        </p:nvSpPr>
        <p:spPr>
          <a:xfrm>
            <a:off x="6908104" y="1358338"/>
            <a:ext cx="2198317" cy="225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11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CPT= Capacidade pulmonar total</a:t>
            </a:r>
          </a:p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11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CV= Capacidade vital</a:t>
            </a:r>
          </a:p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11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VEF </a:t>
            </a:r>
            <a:r>
              <a:rPr lang="pt-BR" sz="1100" baseline="-25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1,0</a:t>
            </a:r>
            <a:r>
              <a:rPr lang="pt-BR" sz="11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= Capacidade respiratória máxima</a:t>
            </a:r>
          </a:p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11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CFR= Capacidade funcional residual</a:t>
            </a:r>
          </a:p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11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VR= Volume respiratório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35458BB-3CC0-4204-B35C-7692B78AE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79" y="829624"/>
            <a:ext cx="6627943" cy="397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94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" name="Google Shape;288;p43">
            <a:extLst>
              <a:ext uri="{FF2B5EF4-FFF2-40B4-BE49-F238E27FC236}">
                <a16:creationId xmlns:a16="http://schemas.microsoft.com/office/drawing/2014/main" id="{8500851E-6AD9-4365-AC66-99EC023E13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i="1" dirty="0">
                <a:latin typeface="Bookman Old Style" panose="02050604050505020204" pitchFamily="18" charset="0"/>
              </a:rPr>
              <a:t>2.4.6 Frequência respiratória</a:t>
            </a: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BF01386-CB7D-42E0-9DAB-3C7842B14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75" y="828880"/>
            <a:ext cx="8621671" cy="3852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9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Barbanti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2011; Malina e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2002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" name="Google Shape;288;p43">
            <a:extLst>
              <a:ext uri="{FF2B5EF4-FFF2-40B4-BE49-F238E27FC236}">
                <a16:creationId xmlns:a16="http://schemas.microsoft.com/office/drawing/2014/main" id="{8500851E-6AD9-4365-AC66-99EC023E13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2.4.7 </a:t>
            </a:r>
            <a:r>
              <a:rPr lang="pt-BR" sz="1500" i="1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Consumo máximo de oxigênio (VO</a:t>
            </a:r>
            <a:r>
              <a:rPr lang="pt-BR" sz="1500" i="1" baseline="-25000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2</a:t>
            </a:r>
            <a:r>
              <a:rPr lang="pt-BR" sz="1500" i="1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máx)</a:t>
            </a:r>
            <a:endParaRPr lang="pt-BR"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endParaRPr lang="pt-BR"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44EA967-20B8-4F2B-90A5-FECEC29A0B96}"/>
              </a:ext>
            </a:extLst>
          </p:cNvPr>
          <p:cNvSpPr/>
          <p:nvPr/>
        </p:nvSpPr>
        <p:spPr>
          <a:xfrm>
            <a:off x="512226" y="1201382"/>
            <a:ext cx="8119548" cy="77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Quantidade de O</a:t>
            </a:r>
            <a:r>
              <a:rPr lang="pt-BR" sz="2000" baseline="-25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 </a:t>
            </a: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absorvida, transportada e utilizada pelas células.</a:t>
            </a:r>
            <a:endParaRPr lang="pt-BR" sz="2000" baseline="-25000" dirty="0">
              <a:solidFill>
                <a:schemeClr val="bg2">
                  <a:lumMod val="60000"/>
                  <a:lumOff val="40000"/>
                </a:schemeClr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6B8F40A-3208-400C-8CBE-2BC5D0907B52}"/>
              </a:ext>
            </a:extLst>
          </p:cNvPr>
          <p:cNvSpPr/>
          <p:nvPr/>
        </p:nvSpPr>
        <p:spPr>
          <a:xfrm>
            <a:off x="512226" y="3035441"/>
            <a:ext cx="8119548" cy="92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Os fatores citados acima influenciam no VO</a:t>
            </a:r>
            <a:r>
              <a:rPr lang="pt-BR" sz="1600" baseline="-25000" dirty="0"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2</a:t>
            </a: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máx </a:t>
            </a:r>
          </a:p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				</a:t>
            </a:r>
            <a:r>
              <a:rPr lang="pt-BR" sz="2000" dirty="0">
                <a:solidFill>
                  <a:schemeClr val="bg2">
                    <a:lumMod val="60000"/>
                    <a:lumOff val="40000"/>
                  </a:schemeClr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Diretamente ou indiretamente</a:t>
            </a:r>
          </a:p>
        </p:txBody>
      </p:sp>
    </p:spTree>
    <p:extLst>
      <p:ext uri="{BB962C8B-B14F-4D97-AF65-F5344CB8AC3E}">
        <p14:creationId xmlns:p14="http://schemas.microsoft.com/office/powerpoint/2010/main" val="27523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Rowland, 2008; Malina e </a:t>
            </a: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Bouchard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2002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3" name="Google Shape;288;p43">
            <a:extLst>
              <a:ext uri="{FF2B5EF4-FFF2-40B4-BE49-F238E27FC236}">
                <a16:creationId xmlns:a16="http://schemas.microsoft.com/office/drawing/2014/main" id="{8500851E-6AD9-4365-AC66-99EC023E131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2.4.7 </a:t>
            </a:r>
            <a:r>
              <a:rPr lang="pt-BR" sz="1500" i="1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Consumo máximo de oxigênio (VO</a:t>
            </a:r>
            <a:r>
              <a:rPr lang="pt-BR" sz="1500" i="1" baseline="-25000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2</a:t>
            </a:r>
            <a:r>
              <a:rPr lang="pt-BR" sz="1500" i="1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máx)</a:t>
            </a:r>
            <a:endParaRPr lang="pt-BR"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endParaRPr lang="pt-BR"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164CD34-7DCC-4433-A285-6545D5BF53F5}"/>
              </a:ext>
            </a:extLst>
          </p:cNvPr>
          <p:cNvSpPr/>
          <p:nvPr/>
        </p:nvSpPr>
        <p:spPr>
          <a:xfrm>
            <a:off x="256113" y="2360730"/>
            <a:ext cx="8631774" cy="422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1200"/>
              </a:spcBef>
              <a:buClr>
                <a:srgbClr val="595959"/>
              </a:buClr>
              <a:buSzPts val="1800"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VO</a:t>
            </a:r>
            <a:r>
              <a:rPr lang="pt-BR" sz="2000" i="1" baseline="-25000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2</a:t>
            </a: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máx = </a:t>
            </a:r>
            <a:r>
              <a:rPr lang="pt-BR" sz="2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Débito cardíaco máximo * Diferença Arteriovenosa de O</a:t>
            </a:r>
            <a:r>
              <a:rPr lang="pt-BR" sz="2000" baseline="-25000" dirty="0">
                <a:solidFill>
                  <a:schemeClr val="tx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2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478EE51-6B60-4B99-9531-97AB42363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700" y="152832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dirty="0">
                <a:solidFill>
                  <a:schemeClr val="tx1"/>
                </a:solidFill>
                <a:latin typeface="Bookman Old Style" panose="02050604050505020204" pitchFamily="18" charset="0"/>
              </a:rPr>
              <a:t>2.4.7 </a:t>
            </a:r>
            <a:r>
              <a:rPr lang="pt-BR" sz="1500" i="1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Consumo máximo de oxigênio (VO</a:t>
            </a:r>
            <a:r>
              <a:rPr lang="pt-BR" sz="1500" i="1" baseline="-25000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2</a:t>
            </a:r>
            <a:r>
              <a:rPr lang="pt-BR" sz="1500" i="1" dirty="0">
                <a:solidFill>
                  <a:schemeClr val="tx1"/>
                </a:solidFill>
                <a:latin typeface="Bookman Old Style" panose="02050604050505020204" pitchFamily="18" charset="0"/>
                <a:ea typeface="Bookman Old Style"/>
                <a:cs typeface="Bookman Old Style"/>
                <a:sym typeface="Bookman Old Style"/>
              </a:rPr>
              <a:t>máx)</a:t>
            </a:r>
            <a:endParaRPr lang="pt-BR"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endParaRPr lang="pt-BR" sz="15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Malina e Bouchard, 2002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7675" y="62475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BA9A6FE-AB14-4550-808D-22741A304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56" y="682322"/>
            <a:ext cx="8446688" cy="4144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4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23850"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Barbanti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2001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0" y="617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Habilidades </a:t>
            </a:r>
            <a:endParaRPr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311700" y="1240025"/>
            <a:ext cx="8520600" cy="1983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Bookman Old Style" panose="02050604050505020204" pitchFamily="18" charset="0"/>
              </a:rPr>
              <a:t>“São atos específicos, automáticos, movimentos predeterminados a um dado estímulo. São aprendidas por meio da prática. As habilidades são sujeitas a influências  socioculturais e podem se relacionar a todas as ações automatizadas, logo, às a habilidades intelectuais também. </a:t>
            </a:r>
            <a:endParaRPr sz="2000" dirty="0">
              <a:latin typeface="Bookman Old Style" panose="020506040505050202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8F7EEA1-87DB-48C8-845E-12840AFEFA64}"/>
              </a:ext>
            </a:extLst>
          </p:cNvPr>
          <p:cNvSpPr/>
          <p:nvPr/>
        </p:nvSpPr>
        <p:spPr>
          <a:xfrm>
            <a:off x="311701" y="3452387"/>
            <a:ext cx="8520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>
                <a:solidFill>
                  <a:srgbClr val="595959"/>
                </a:solidFill>
                <a:latin typeface="Bookman Old Style" panose="02050604050505020204" pitchFamily="18" charset="0"/>
              </a:rPr>
              <a:t>Quando as habilidades se relacionam a movimentos concretos, como no esporte (</a:t>
            </a:r>
            <a:r>
              <a:rPr lang="pt-BR" sz="2000" i="1" dirty="0">
                <a:solidFill>
                  <a:srgbClr val="595959"/>
                </a:solidFill>
                <a:latin typeface="Bookman Old Style" panose="02050604050505020204" pitchFamily="18" charset="0"/>
              </a:rPr>
              <a:t>jump</a:t>
            </a:r>
            <a:r>
              <a:rPr lang="pt-BR" sz="2000" dirty="0">
                <a:solidFill>
                  <a:srgbClr val="595959"/>
                </a:solidFill>
                <a:latin typeface="Bookman Old Style" panose="02050604050505020204" pitchFamily="18" charset="0"/>
              </a:rPr>
              <a:t> no basquete, cortada no voleibol, chute no futebol etc.) elas são específicas como </a:t>
            </a:r>
            <a:r>
              <a:rPr lang="pt-BR" sz="2000" b="1" dirty="0">
                <a:solidFill>
                  <a:srgbClr val="595959"/>
                </a:solidFill>
                <a:latin typeface="Bookman Old Style" panose="02050604050505020204" pitchFamily="18" charset="0"/>
              </a:rPr>
              <a:t>habilidades motoras</a:t>
            </a:r>
            <a:r>
              <a:rPr lang="pt-BR" sz="2000" dirty="0">
                <a:solidFill>
                  <a:srgbClr val="595959"/>
                </a:solidFill>
                <a:latin typeface="Bookman Old Style" panose="02050604050505020204" pitchFamily="18" charset="0"/>
              </a:rPr>
              <a:t>.”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4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build="p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E8CCDCF-19C2-43BE-8C26-CB8DB2811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537" y="513117"/>
            <a:ext cx="2245881" cy="29759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F993E80-89BB-4681-A014-BFE9C5A05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780" y="478940"/>
            <a:ext cx="2162183" cy="2975909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3D1611A-3E73-4C02-8D90-8C0CA00865CE}"/>
              </a:ext>
            </a:extLst>
          </p:cNvPr>
          <p:cNvSpPr/>
          <p:nvPr/>
        </p:nvSpPr>
        <p:spPr>
          <a:xfrm>
            <a:off x="1328084" y="3455591"/>
            <a:ext cx="6413957" cy="16440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A3FE8F0-ED71-486E-8CD9-4EDCA9427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149" y="3521336"/>
            <a:ext cx="5775657" cy="12954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DCDE9E9-93F0-9059-AA7F-8DBD3C90A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36" y="542909"/>
            <a:ext cx="3631856" cy="261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48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B2CCFAFB-9AB1-4380-B457-BE1A97C6411C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  <a:sym typeface="Arial"/>
              </a:rPr>
              <a:t>Flexibilidade: Sentar-e-Alcançar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B5FCBAE-2799-4E97-AB33-F16673954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544" y="1537853"/>
            <a:ext cx="6120000" cy="238297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16CA1AB-274B-4C6E-9DD6-1620BC0F1660}"/>
              </a:ext>
            </a:extLst>
          </p:cNvPr>
          <p:cNvSpPr/>
          <p:nvPr/>
        </p:nvSpPr>
        <p:spPr>
          <a:xfrm>
            <a:off x="5706441" y="545354"/>
            <a:ext cx="3572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♀</a:t>
            </a:r>
            <a:r>
              <a:rPr lang="pt-BR" sz="4400" dirty="0">
                <a:solidFill>
                  <a:srgbClr val="202124"/>
                </a:solidFill>
                <a:latin typeface="+mj-lt"/>
              </a:rPr>
              <a:t> </a:t>
            </a:r>
            <a:endParaRPr lang="pt-BR" sz="4400" dirty="0">
              <a:latin typeface="+mj-lt"/>
            </a:endParaRPr>
          </a:p>
        </p:txBody>
      </p:sp>
      <p:pic>
        <p:nvPicPr>
          <p:cNvPr id="2" name="Google Shape;137;p6" descr="IMG_1654">
            <a:extLst>
              <a:ext uri="{FF2B5EF4-FFF2-40B4-BE49-F238E27FC236}">
                <a16:creationId xmlns:a16="http://schemas.microsoft.com/office/drawing/2014/main" id="{56A88DFA-2D7B-85F3-0C2B-3F696ED7495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24" y="2067202"/>
            <a:ext cx="2673975" cy="18376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922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Google Shape;137;p6" descr="IMG_1654">
            <a:extLst>
              <a:ext uri="{FF2B5EF4-FFF2-40B4-BE49-F238E27FC236}">
                <a16:creationId xmlns:a16="http://schemas.microsoft.com/office/drawing/2014/main" id="{3F106CD4-BCA8-4EEE-B06D-EE6651D83D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324" y="2067202"/>
            <a:ext cx="2673975" cy="18376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B2CCFAFB-9AB1-4380-B457-BE1A97C6411C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  <a:sym typeface="Arial"/>
              </a:rPr>
              <a:t>Flexibilidade: Sentar-e-Alcançar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039C372-EE2B-4276-A9D4-8E24D3465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000" y="1725113"/>
            <a:ext cx="6120000" cy="2521854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4501B0DD-A80C-432C-9837-2FB517B6481B}"/>
              </a:ext>
            </a:extLst>
          </p:cNvPr>
          <p:cNvSpPr/>
          <p:nvPr/>
        </p:nvSpPr>
        <p:spPr>
          <a:xfrm>
            <a:off x="6002803" y="448795"/>
            <a:ext cx="6078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♂</a:t>
            </a:r>
            <a:endParaRPr lang="pt-BR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84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B2CCFAFB-9AB1-4380-B457-BE1A97C6411C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  <a:sym typeface="Arial"/>
              </a:rPr>
              <a:t>Força </a:t>
            </a: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MMII: Salto em extensão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A480ADA-8844-4CC1-B9AA-383708FBC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46"/>
          <a:stretch/>
        </p:blipFill>
        <p:spPr>
          <a:xfrm>
            <a:off x="3051356" y="1706206"/>
            <a:ext cx="6120000" cy="84961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E2A3B43-F3C8-4CEF-95D8-C5C87166C85B}"/>
              </a:ext>
            </a:extLst>
          </p:cNvPr>
          <p:cNvSpPr/>
          <p:nvPr/>
        </p:nvSpPr>
        <p:spPr>
          <a:xfrm>
            <a:off x="5706441" y="545354"/>
            <a:ext cx="3572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♀</a:t>
            </a:r>
            <a:r>
              <a:rPr lang="pt-BR" sz="4400" dirty="0">
                <a:solidFill>
                  <a:srgbClr val="202124"/>
                </a:solidFill>
                <a:latin typeface="+mj-lt"/>
              </a:rPr>
              <a:t> </a:t>
            </a:r>
            <a:endParaRPr lang="pt-BR" sz="4400" dirty="0">
              <a:latin typeface="+mj-lt"/>
            </a:endParaRPr>
          </a:p>
        </p:txBody>
      </p:sp>
      <p:pic>
        <p:nvPicPr>
          <p:cNvPr id="13" name="Picture 2" descr="Salto em Distância | V8 Assessoria Esportiva">
            <a:extLst>
              <a:ext uri="{FF2B5EF4-FFF2-40B4-BE49-F238E27FC236}">
                <a16:creationId xmlns:a16="http://schemas.microsoft.com/office/drawing/2014/main" id="{1BADEB3C-309F-469B-B695-9AD4A04AD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6" y="2099867"/>
            <a:ext cx="2990850" cy="1524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B3722A-E421-462F-84F1-11203404F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708" y="2587677"/>
            <a:ext cx="5711876" cy="154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B2CCFAFB-9AB1-4380-B457-BE1A97C6411C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  <a:sym typeface="Arial"/>
              </a:rPr>
              <a:t>Força </a:t>
            </a: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MMII: Salto em distância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E21AEC4-7C99-457D-90E0-69D5BACB1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366" y="2548940"/>
            <a:ext cx="6120000" cy="1640313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22613F2-ACBD-4B70-AE38-BE54AB8C2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700"/>
          <a:stretch/>
        </p:blipFill>
        <p:spPr>
          <a:xfrm>
            <a:off x="3016505" y="1567721"/>
            <a:ext cx="6120000" cy="9911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78586D55-E4CF-4E2E-851F-F8AC688D9FA6}"/>
              </a:ext>
            </a:extLst>
          </p:cNvPr>
          <p:cNvSpPr/>
          <p:nvPr/>
        </p:nvSpPr>
        <p:spPr>
          <a:xfrm>
            <a:off x="6002803" y="448795"/>
            <a:ext cx="6078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♂</a:t>
            </a:r>
            <a:endParaRPr lang="pt-BR" sz="4400" b="1" dirty="0">
              <a:latin typeface="+mj-lt"/>
            </a:endParaRPr>
          </a:p>
        </p:txBody>
      </p:sp>
      <p:pic>
        <p:nvPicPr>
          <p:cNvPr id="12290" name="Picture 2" descr="Salto em Distância | V8 Assessoria Esportiva">
            <a:extLst>
              <a:ext uri="{FF2B5EF4-FFF2-40B4-BE49-F238E27FC236}">
                <a16:creationId xmlns:a16="http://schemas.microsoft.com/office/drawing/2014/main" id="{386F3188-9440-4662-AE9A-4F2AAF522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867"/>
            <a:ext cx="2990850" cy="1524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0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A480ADA-8844-4CC1-B9AA-383708FBC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46"/>
          <a:stretch/>
        </p:blipFill>
        <p:spPr>
          <a:xfrm>
            <a:off x="3051356" y="1803641"/>
            <a:ext cx="6120000" cy="84961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E2A3B43-F3C8-4CEF-95D8-C5C87166C85B}"/>
              </a:ext>
            </a:extLst>
          </p:cNvPr>
          <p:cNvSpPr/>
          <p:nvPr/>
        </p:nvSpPr>
        <p:spPr>
          <a:xfrm>
            <a:off x="5706441" y="545354"/>
            <a:ext cx="3572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♀</a:t>
            </a:r>
            <a:r>
              <a:rPr lang="pt-BR" sz="4400" dirty="0">
                <a:solidFill>
                  <a:srgbClr val="202124"/>
                </a:solidFill>
                <a:latin typeface="+mj-lt"/>
              </a:rPr>
              <a:t> </a:t>
            </a:r>
            <a:endParaRPr lang="pt-BR" sz="4400" dirty="0">
              <a:latin typeface="+mj-lt"/>
            </a:endParaRPr>
          </a:p>
        </p:txBody>
      </p:sp>
      <p:pic>
        <p:nvPicPr>
          <p:cNvPr id="10" name="Picture 6" descr="Testes Motores - Puxada Suspensão Barra Modificado - YouTube">
            <a:extLst>
              <a:ext uri="{FF2B5EF4-FFF2-40B4-BE49-F238E27FC236}">
                <a16:creationId xmlns:a16="http://schemas.microsoft.com/office/drawing/2014/main" id="{67C85F4F-DF67-4D24-AEF1-6BA1332EF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7" t="22732" r="22459" b="3971"/>
          <a:stretch/>
        </p:blipFill>
        <p:spPr bwMode="auto">
          <a:xfrm>
            <a:off x="261197" y="1858780"/>
            <a:ext cx="2224470" cy="198669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38;p6">
            <a:extLst>
              <a:ext uri="{FF2B5EF4-FFF2-40B4-BE49-F238E27FC236}">
                <a16:creationId xmlns:a16="http://schemas.microsoft.com/office/drawing/2014/main" id="{E793BA38-67C0-4E42-BD01-040D2BAA8BDA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  <a:sym typeface="Arial"/>
              </a:rPr>
              <a:t>Força </a:t>
            </a: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MMSS: Puxada em suspensão na barra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7C885C-97B9-4361-AC62-7BCDAC42B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905" y="2716213"/>
            <a:ext cx="5725697" cy="156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22613F2-ACBD-4B70-AE38-BE54AB8C2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700"/>
          <a:stretch/>
        </p:blipFill>
        <p:spPr>
          <a:xfrm>
            <a:off x="3016505" y="1792572"/>
            <a:ext cx="6120000" cy="9911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78586D55-E4CF-4E2E-851F-F8AC688D9FA6}"/>
              </a:ext>
            </a:extLst>
          </p:cNvPr>
          <p:cNvSpPr/>
          <p:nvPr/>
        </p:nvSpPr>
        <p:spPr>
          <a:xfrm>
            <a:off x="5772575" y="753971"/>
            <a:ext cx="6078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♂</a:t>
            </a:r>
            <a:endParaRPr lang="pt-BR" sz="4400" b="1" dirty="0">
              <a:latin typeface="+mj-lt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960372E-11E3-4E11-89C8-C02585D9F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803" y="2754936"/>
            <a:ext cx="5760000" cy="1555520"/>
          </a:xfrm>
          <a:prstGeom prst="rect">
            <a:avLst/>
          </a:prstGeom>
        </p:spPr>
      </p:pic>
      <p:pic>
        <p:nvPicPr>
          <p:cNvPr id="10246" name="Picture 6" descr="Testes Motores - Puxada Suspensão Barra Modificado - YouTube">
            <a:extLst>
              <a:ext uri="{FF2B5EF4-FFF2-40B4-BE49-F238E27FC236}">
                <a16:creationId xmlns:a16="http://schemas.microsoft.com/office/drawing/2014/main" id="{D1FC3354-27F0-4735-A4BC-E2E6653BE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7" t="22732" r="22459" b="3971"/>
          <a:stretch/>
        </p:blipFill>
        <p:spPr bwMode="auto">
          <a:xfrm>
            <a:off x="261197" y="1851285"/>
            <a:ext cx="2224470" cy="198669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38;p6">
            <a:extLst>
              <a:ext uri="{FF2B5EF4-FFF2-40B4-BE49-F238E27FC236}">
                <a16:creationId xmlns:a16="http://schemas.microsoft.com/office/drawing/2014/main" id="{508BFA43-C202-42CC-94C0-54B96242DA9D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  <a:sym typeface="Arial"/>
              </a:rPr>
              <a:t>Força </a:t>
            </a: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MMSS: Puxada em suspensão na barra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8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A480ADA-8844-4CC1-B9AA-383708FBC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46"/>
          <a:stretch/>
        </p:blipFill>
        <p:spPr>
          <a:xfrm>
            <a:off x="3051356" y="1803641"/>
            <a:ext cx="6120000" cy="84961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E2A3B43-F3C8-4CEF-95D8-C5C87166C85B}"/>
              </a:ext>
            </a:extLst>
          </p:cNvPr>
          <p:cNvSpPr/>
          <p:nvPr/>
        </p:nvSpPr>
        <p:spPr>
          <a:xfrm>
            <a:off x="5706441" y="545354"/>
            <a:ext cx="3572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♀</a:t>
            </a:r>
            <a:r>
              <a:rPr lang="pt-BR" sz="4400" dirty="0">
                <a:solidFill>
                  <a:srgbClr val="202124"/>
                </a:solidFill>
                <a:latin typeface="+mj-lt"/>
              </a:rPr>
              <a:t> </a:t>
            </a:r>
            <a:endParaRPr lang="pt-BR" sz="4400" dirty="0">
              <a:latin typeface="+mj-lt"/>
            </a:endParaRPr>
          </a:p>
        </p:txBody>
      </p:sp>
      <p:sp>
        <p:nvSpPr>
          <p:cNvPr id="7" name="Google Shape;138;p6">
            <a:extLst>
              <a:ext uri="{FF2B5EF4-FFF2-40B4-BE49-F238E27FC236}">
                <a16:creationId xmlns:a16="http://schemas.microsoft.com/office/drawing/2014/main" id="{790D08DF-3728-44B4-97C4-5B6BAAF2924A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Abdominais em 1’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5F93CAF-2109-4DEB-A0F6-67C5C5F3B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75" y="2646700"/>
            <a:ext cx="5799879" cy="15655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1964C99-436B-424C-95BD-7DDD074E2C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057" y="1591834"/>
            <a:ext cx="2410582" cy="26933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6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22613F2-ACBD-4B70-AE38-BE54AB8C2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700"/>
          <a:stretch/>
        </p:blipFill>
        <p:spPr>
          <a:xfrm>
            <a:off x="3016505" y="1755097"/>
            <a:ext cx="6120000" cy="9911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78586D55-E4CF-4E2E-851F-F8AC688D9FA6}"/>
              </a:ext>
            </a:extLst>
          </p:cNvPr>
          <p:cNvSpPr/>
          <p:nvPr/>
        </p:nvSpPr>
        <p:spPr>
          <a:xfrm>
            <a:off x="6002803" y="448795"/>
            <a:ext cx="6078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♂</a:t>
            </a:r>
            <a:endParaRPr lang="pt-BR" sz="4400" b="1" dirty="0">
              <a:latin typeface="+mj-lt"/>
            </a:endParaRPr>
          </a:p>
        </p:txBody>
      </p:sp>
      <p:sp>
        <p:nvSpPr>
          <p:cNvPr id="6" name="Google Shape;138;p6">
            <a:extLst>
              <a:ext uri="{FF2B5EF4-FFF2-40B4-BE49-F238E27FC236}">
                <a16:creationId xmlns:a16="http://schemas.microsoft.com/office/drawing/2014/main" id="{D39C4B41-317E-4FEC-A620-D293D5924DD1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Abdominais em 1’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FC7DE1A-3CDA-4073-B7CC-7E7A7DDEE6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057" y="1591834"/>
            <a:ext cx="2410582" cy="26933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DC73AEA-4D4D-46CD-B11A-C408541B2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475" y="2746197"/>
            <a:ext cx="5738656" cy="15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B2CCFAFB-9AB1-4380-B457-BE1A97C6411C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Corrida de 50 m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A480ADA-8844-4CC1-B9AA-383708FBC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46"/>
          <a:stretch/>
        </p:blipFill>
        <p:spPr>
          <a:xfrm>
            <a:off x="3051356" y="1803641"/>
            <a:ext cx="6120000" cy="84961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E2A3B43-F3C8-4CEF-95D8-C5C87166C85B}"/>
              </a:ext>
            </a:extLst>
          </p:cNvPr>
          <p:cNvSpPr/>
          <p:nvPr/>
        </p:nvSpPr>
        <p:spPr>
          <a:xfrm>
            <a:off x="5706441" y="545354"/>
            <a:ext cx="3572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♀</a:t>
            </a:r>
            <a:r>
              <a:rPr lang="pt-BR" sz="4400" dirty="0">
                <a:solidFill>
                  <a:srgbClr val="202124"/>
                </a:solidFill>
                <a:latin typeface="+mj-lt"/>
              </a:rPr>
              <a:t> </a:t>
            </a:r>
            <a:endParaRPr lang="pt-BR" sz="4400" dirty="0"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BD6A7-C9D9-435B-8971-0867C0C674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71" y="1927361"/>
            <a:ext cx="2682405" cy="17875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9906C09-C3C0-4889-B647-6562F408B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636" y="2656544"/>
            <a:ext cx="5696492" cy="154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5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23850"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Barbanti, 2001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83600" y="614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Habilidades motoras</a:t>
            </a:r>
            <a:endParaRPr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1"/>
          </p:nvPr>
        </p:nvSpPr>
        <p:spPr>
          <a:xfrm>
            <a:off x="412400" y="2096272"/>
            <a:ext cx="8520600" cy="33811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Bookman Old Style" panose="02050604050505020204" pitchFamily="18" charset="0"/>
              </a:rPr>
              <a:t>“Atos motores que surgem dos movimento da vida diária do ser humano e dos animais; expressam um grau de qualidade de coordenação de movimentos do dia a dia e do trabalho, como também na área dos Esportes.”</a:t>
            </a:r>
            <a:endParaRPr sz="2000" dirty="0">
              <a:latin typeface="Bookman Old Style" panose="020506040505050202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9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22613F2-ACBD-4B70-AE38-BE54AB8C2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700"/>
          <a:stretch/>
        </p:blipFill>
        <p:spPr>
          <a:xfrm>
            <a:off x="3016505" y="1830047"/>
            <a:ext cx="6120000" cy="9911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78586D55-E4CF-4E2E-851F-F8AC688D9FA6}"/>
              </a:ext>
            </a:extLst>
          </p:cNvPr>
          <p:cNvSpPr/>
          <p:nvPr/>
        </p:nvSpPr>
        <p:spPr>
          <a:xfrm>
            <a:off x="6002803" y="448795"/>
            <a:ext cx="6078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♂</a:t>
            </a:r>
            <a:endParaRPr lang="pt-BR" sz="4400" b="1" dirty="0">
              <a:latin typeface="+mj-lt"/>
            </a:endParaRPr>
          </a:p>
        </p:txBody>
      </p:sp>
      <p:sp>
        <p:nvSpPr>
          <p:cNvPr id="6" name="Google Shape;138;p6">
            <a:extLst>
              <a:ext uri="{FF2B5EF4-FFF2-40B4-BE49-F238E27FC236}">
                <a16:creationId xmlns:a16="http://schemas.microsoft.com/office/drawing/2014/main" id="{EED2B43D-286B-4446-9AD7-0E0CAA3B85E2}"/>
              </a:ext>
            </a:extLst>
          </p:cNvPr>
          <p:cNvSpPr txBox="1"/>
          <p:nvPr/>
        </p:nvSpPr>
        <p:spPr>
          <a:xfrm>
            <a:off x="0" y="433447"/>
            <a:ext cx="673883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Corrida de 50 m</a:t>
            </a:r>
            <a:endParaRPr sz="200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95F0548-5AB0-42C9-98A9-7B70AF0C33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71" y="1927361"/>
            <a:ext cx="2682405" cy="17875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DAF404D-A929-4D96-89C3-26D6C38C9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820" y="2821147"/>
            <a:ext cx="5783580" cy="15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34BDBA2-2704-46D9-A895-52C52CD04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193" y="2666981"/>
            <a:ext cx="5821381" cy="1559737"/>
          </a:xfrm>
          <a:prstGeom prst="rect">
            <a:avLst/>
          </a:prstGeom>
        </p:spPr>
      </p:pic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Google Shape;138;p6">
            <a:extLst>
              <a:ext uri="{FF2B5EF4-FFF2-40B4-BE49-F238E27FC236}">
                <a16:creationId xmlns:a16="http://schemas.microsoft.com/office/drawing/2014/main" id="{B2CCFAFB-9AB1-4380-B457-BE1A97C6411C}"/>
              </a:ext>
            </a:extLst>
          </p:cNvPr>
          <p:cNvSpPr txBox="1"/>
          <p:nvPr/>
        </p:nvSpPr>
        <p:spPr>
          <a:xfrm>
            <a:off x="0" y="433447"/>
            <a:ext cx="81996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Caminhada/corrida de 9 min/12 min </a:t>
            </a:r>
            <a:r>
              <a:rPr lang="pt-BR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(13 anos ou mais)</a:t>
            </a:r>
            <a:endParaRPr sz="2000" i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7A480ADA-8844-4CC1-B9AA-383708FBCC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346"/>
          <a:stretch/>
        </p:blipFill>
        <p:spPr>
          <a:xfrm>
            <a:off x="3051356" y="1803641"/>
            <a:ext cx="6120000" cy="849618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0E2A3B43-F3C8-4CEF-95D8-C5C87166C85B}"/>
              </a:ext>
            </a:extLst>
          </p:cNvPr>
          <p:cNvSpPr/>
          <p:nvPr/>
        </p:nvSpPr>
        <p:spPr>
          <a:xfrm>
            <a:off x="5754154" y="833516"/>
            <a:ext cx="3572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♀</a:t>
            </a:r>
            <a:r>
              <a:rPr lang="pt-BR" sz="4400" dirty="0">
                <a:solidFill>
                  <a:srgbClr val="202124"/>
                </a:solidFill>
                <a:latin typeface="+mj-lt"/>
              </a:rPr>
              <a:t> </a:t>
            </a:r>
            <a:endParaRPr lang="pt-BR" sz="4400" dirty="0">
              <a:latin typeface="+mj-lt"/>
            </a:endParaRPr>
          </a:p>
        </p:txBody>
      </p:sp>
      <p:pic>
        <p:nvPicPr>
          <p:cNvPr id="6" name="Google Shape;241;p18" descr="08">
            <a:extLst>
              <a:ext uri="{FF2B5EF4-FFF2-40B4-BE49-F238E27FC236}">
                <a16:creationId xmlns:a16="http://schemas.microsoft.com/office/drawing/2014/main" id="{C8AF7057-F1D6-4326-9F85-5A669BA82D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426" y="2015095"/>
            <a:ext cx="2623280" cy="179240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7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22613F2-ACBD-4B70-AE38-BE54AB8C25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700"/>
          <a:stretch/>
        </p:blipFill>
        <p:spPr>
          <a:xfrm>
            <a:off x="3016505" y="1830047"/>
            <a:ext cx="6120000" cy="991100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78586D55-E4CF-4E2E-851F-F8AC688D9FA6}"/>
              </a:ext>
            </a:extLst>
          </p:cNvPr>
          <p:cNvSpPr/>
          <p:nvPr/>
        </p:nvSpPr>
        <p:spPr>
          <a:xfrm>
            <a:off x="5772575" y="891663"/>
            <a:ext cx="6078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>
                <a:solidFill>
                  <a:srgbClr val="202124"/>
                </a:solidFill>
                <a:latin typeface="+mj-lt"/>
              </a:rPr>
              <a:t>♂</a:t>
            </a:r>
            <a:endParaRPr lang="pt-BR" sz="4400" b="1" dirty="0">
              <a:latin typeface="+mj-lt"/>
            </a:endParaRPr>
          </a:p>
        </p:txBody>
      </p:sp>
      <p:sp>
        <p:nvSpPr>
          <p:cNvPr id="8" name="Google Shape;138;p6">
            <a:extLst>
              <a:ext uri="{FF2B5EF4-FFF2-40B4-BE49-F238E27FC236}">
                <a16:creationId xmlns:a16="http://schemas.microsoft.com/office/drawing/2014/main" id="{C91A78CA-8D5B-40CF-992A-6FC986B7067E}"/>
              </a:ext>
            </a:extLst>
          </p:cNvPr>
          <p:cNvSpPr txBox="1"/>
          <p:nvPr/>
        </p:nvSpPr>
        <p:spPr>
          <a:xfrm>
            <a:off x="0" y="433447"/>
            <a:ext cx="819962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Caminhada/corrida de 9 min/12 min </a:t>
            </a:r>
            <a:r>
              <a:rPr lang="pt-BR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Bookman Old Style" panose="02050604050505020204" pitchFamily="18" charset="0"/>
              </a:rPr>
              <a:t>(13 anos ou mais)</a:t>
            </a:r>
            <a:endParaRPr sz="2000" i="1" dirty="0">
              <a:solidFill>
                <a:schemeClr val="tx1">
                  <a:lumMod val="50000"/>
                  <a:lumOff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" name="Google Shape;241;p18" descr="08">
            <a:extLst>
              <a:ext uri="{FF2B5EF4-FFF2-40B4-BE49-F238E27FC236}">
                <a16:creationId xmlns:a16="http://schemas.microsoft.com/office/drawing/2014/main" id="{9CA25B50-107E-474F-B4CB-893E8B3A10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426" y="2015095"/>
            <a:ext cx="2623280" cy="179240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6BD60A0-A001-47F1-BFE4-D02BB62B3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005" y="2821146"/>
            <a:ext cx="5669081" cy="156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7451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Google Shape;311;p46">
            <a:extLst>
              <a:ext uri="{FF2B5EF4-FFF2-40B4-BE49-F238E27FC236}">
                <a16:creationId xmlns:a16="http://schemas.microsoft.com/office/drawing/2014/main" id="{706AC3E8-0F3F-6782-8F64-C5D526A238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Dórea, 2002.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C2ECA7-F1A4-C945-3461-B8535CF88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16" t="5197" r="23418" b="11482"/>
          <a:stretch/>
        </p:blipFill>
        <p:spPr>
          <a:xfrm rot="5400000">
            <a:off x="2270550" y="-1343680"/>
            <a:ext cx="4256208" cy="8119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34826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Google Shape;311;p46">
            <a:extLst>
              <a:ext uri="{FF2B5EF4-FFF2-40B4-BE49-F238E27FC236}">
                <a16:creationId xmlns:a16="http://schemas.microsoft.com/office/drawing/2014/main" id="{706AC3E8-0F3F-6782-8F64-C5D526A238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Dórea, 2002.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9D39EF-D9C0-AFFD-A331-A0AE4217C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36" t="5035" r="22962" b="13577"/>
          <a:stretch/>
        </p:blipFill>
        <p:spPr>
          <a:xfrm rot="5400000">
            <a:off x="2393072" y="-1279569"/>
            <a:ext cx="4428000" cy="7901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981888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Google Shape;311;p46">
            <a:extLst>
              <a:ext uri="{FF2B5EF4-FFF2-40B4-BE49-F238E27FC236}">
                <a16:creationId xmlns:a16="http://schemas.microsoft.com/office/drawing/2014/main" id="{706AC3E8-0F3F-6782-8F64-C5D526A238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Dórea, 2002.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AF82D8-98DA-9EE7-AEAD-EC893FA3D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70" t="4874" r="22735" b="14544"/>
          <a:stretch/>
        </p:blipFill>
        <p:spPr>
          <a:xfrm rot="5400000">
            <a:off x="2375304" y="-1472365"/>
            <a:ext cx="4464000" cy="8205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759822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Google Shape;311;p46">
            <a:extLst>
              <a:ext uri="{FF2B5EF4-FFF2-40B4-BE49-F238E27FC236}">
                <a16:creationId xmlns:a16="http://schemas.microsoft.com/office/drawing/2014/main" id="{706AC3E8-0F3F-6782-8F64-C5D526A238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Dórea, 2002.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D69242-558A-34F7-E473-90D7CCEE1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79" t="5868" r="24429" b="14294"/>
          <a:stretch/>
        </p:blipFill>
        <p:spPr>
          <a:xfrm rot="5400000">
            <a:off x="2146589" y="-1276472"/>
            <a:ext cx="4536000" cy="7941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50281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Google Shape;311;p46">
            <a:extLst>
              <a:ext uri="{FF2B5EF4-FFF2-40B4-BE49-F238E27FC236}">
                <a16:creationId xmlns:a16="http://schemas.microsoft.com/office/drawing/2014/main" id="{706AC3E8-0F3F-6782-8F64-C5D526A238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Dórea, 2002.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FE977C-A6BD-4E83-5E7D-43B572841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26" t="4799" r="23026" b="16033"/>
          <a:stretch/>
        </p:blipFill>
        <p:spPr>
          <a:xfrm rot="5400000">
            <a:off x="2527843" y="-1193500"/>
            <a:ext cx="4464000" cy="7659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92170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Google Shape;311;p46">
            <a:extLst>
              <a:ext uri="{FF2B5EF4-FFF2-40B4-BE49-F238E27FC236}">
                <a16:creationId xmlns:a16="http://schemas.microsoft.com/office/drawing/2014/main" id="{706AC3E8-0F3F-6782-8F64-C5D526A238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Barbanti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1983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D58031-10B4-0F45-2141-4D9092BD0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94969" y="-544377"/>
            <a:ext cx="4611113" cy="6521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800566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Google Shape;311;p46">
            <a:extLst>
              <a:ext uri="{FF2B5EF4-FFF2-40B4-BE49-F238E27FC236}">
                <a16:creationId xmlns:a16="http://schemas.microsoft.com/office/drawing/2014/main" id="{706AC3E8-0F3F-6782-8F64-C5D526A238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Barbanti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1983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C48E54B-E40D-086D-A739-B346E44B5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363487" y="-517804"/>
            <a:ext cx="4500000" cy="6364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992908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23850"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0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Barbanti, 2001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/>
          </p:nvPr>
        </p:nvSpPr>
        <p:spPr>
          <a:xfrm>
            <a:off x="0" y="73902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Capacidades</a:t>
            </a:r>
            <a:endParaRPr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5" name="Google Shape;175;p30"/>
          <p:cNvSpPr txBox="1">
            <a:spLocks noGrp="1"/>
          </p:cNvSpPr>
          <p:nvPr>
            <p:ph type="body" idx="1"/>
          </p:nvPr>
        </p:nvSpPr>
        <p:spPr>
          <a:xfrm>
            <a:off x="492453" y="1675440"/>
            <a:ext cx="8520600" cy="33217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latin typeface="Bookman Old Style" panose="02050604050505020204" pitchFamily="18" charset="0"/>
              </a:rPr>
              <a:t>“Qualidades gerais inatas de uma pessoa que permitem o desenvolvimento de habilidades. São condições físicas e/ou psíquicas hereditárias e aprendidas. É uma disposição natural necessária à realização de uma </a:t>
            </a:r>
            <a:r>
              <a:rPr lang="pt-BR" sz="2000" i="1" dirty="0">
                <a:latin typeface="Bookman Old Style" panose="02050604050505020204" pitchFamily="18" charset="0"/>
              </a:rPr>
              <a:t>performance</a:t>
            </a:r>
            <a:r>
              <a:rPr lang="pt-BR" sz="2000" dirty="0">
                <a:latin typeface="Bookman Old Style" panose="02050604050505020204" pitchFamily="18" charset="0"/>
              </a:rPr>
              <a:t> determinada. Como uma condição fundamental do rendimento, o termo capacidade é frequentemente usado no sentido de qualidade[...]”</a:t>
            </a:r>
            <a:endParaRPr sz="2000" dirty="0">
              <a:latin typeface="Bookman Old Style" panose="02050604050505020204" pitchFamily="18" charset="0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Google Shape;311;p46">
            <a:extLst>
              <a:ext uri="{FF2B5EF4-FFF2-40B4-BE49-F238E27FC236}">
                <a16:creationId xmlns:a16="http://schemas.microsoft.com/office/drawing/2014/main" id="{706AC3E8-0F3F-6782-8F64-C5D526A238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Barbanti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1983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5F6ED5-F9B8-CE12-40F9-DDE7DD9C1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18228" y="-466295"/>
            <a:ext cx="4464000" cy="631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81987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88;p43">
            <a:extLst>
              <a:ext uri="{FF2B5EF4-FFF2-40B4-BE49-F238E27FC236}">
                <a16:creationId xmlns:a16="http://schemas.microsoft.com/office/drawing/2014/main" id="{486BBAF7-44ED-4EA5-9C3D-9A8EF94460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b="1" dirty="0">
                <a:solidFill>
                  <a:schemeClr val="accent6"/>
                </a:solidFill>
                <a:latin typeface="Bookman Old Style" panose="02050604050505020204" pitchFamily="18" charset="0"/>
              </a:rPr>
              <a:t>3. Estudos Brasileiros</a:t>
            </a:r>
          </a:p>
          <a:p>
            <a:endParaRPr lang="pt-BR" sz="1500" b="1" dirty="0">
              <a:solidFill>
                <a:schemeClr val="accent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Google Shape;311;p46">
            <a:extLst>
              <a:ext uri="{FF2B5EF4-FFF2-40B4-BE49-F238E27FC236}">
                <a16:creationId xmlns:a16="http://schemas.microsoft.com/office/drawing/2014/main" id="{706AC3E8-0F3F-6782-8F64-C5D526A238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Barbanti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1983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21F5A0B-1D02-7406-7AD3-E8375A32BF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3" t="14373" r="30742" b="44775"/>
          <a:stretch/>
        </p:blipFill>
        <p:spPr>
          <a:xfrm>
            <a:off x="2056019" y="516001"/>
            <a:ext cx="5031962" cy="440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7797172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250" y="0"/>
            <a:ext cx="4160525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/>
        </p:nvSpPr>
        <p:spPr>
          <a:xfrm>
            <a:off x="46049" y="595647"/>
            <a:ext cx="5730300" cy="4672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Maia, J. A., &amp; Lopes, V. P. (2007). Crescimento e desempenho motor de crianças e jovens Açorianos. Cartas de referencia para uso em Educação Física, Desporto, Pediatria e Nutrição. </a:t>
            </a:r>
            <a:r>
              <a:rPr lang="pt-BR" sz="800" i="1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Crescimento e desempenho motor de crianças e jovens açorianos. Cartas de referência para uso em educação física, desporto, pediatria e nutrição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.</a:t>
            </a: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 dirty="0">
                <a:solidFill>
                  <a:schemeClr val="hlink"/>
                </a:solidFill>
                <a:latin typeface="Bookman Old Style" panose="02050604050505020204" pitchFamily="18" charset="0"/>
                <a:hlinkClick r:id="rId4"/>
              </a:rPr>
              <a:t>https://bibliotecadigital.ipb.pt/bitstream/10198/2693/3/CartasPercentA%C3%A7ores_20007.pdf</a:t>
            </a:r>
            <a:endParaRPr sz="800" dirty="0"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Guedes, D. P., &amp; Guedes, J. E. R. (1993). Crescimento e desempenho motor em escolares do município de Londrina, Paraná, Brasil. </a:t>
            </a:r>
            <a:r>
              <a:rPr lang="pt-BR" sz="800" i="1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Cadernos de Saúde Pública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, </a:t>
            </a:r>
            <a:r>
              <a:rPr lang="pt-BR" sz="800" i="1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9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, S58-S70.</a:t>
            </a: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 dirty="0">
                <a:solidFill>
                  <a:schemeClr val="hlink"/>
                </a:solidFill>
                <a:highlight>
                  <a:srgbClr val="FFFFFF"/>
                </a:highlight>
                <a:latin typeface="Bookman Old Style" panose="02050604050505020204" pitchFamily="18" charset="0"/>
                <a:hlinkClick r:id="rId5"/>
              </a:rPr>
              <a:t>https://www.scielosp.org/article/csp/1993.v9suppl1/S58-S70/</a:t>
            </a:r>
            <a:endParaRPr lang="pt-BR" sz="800" u="sng" dirty="0">
              <a:solidFill>
                <a:schemeClr val="hlink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800" u="sng" dirty="0">
              <a:solidFill>
                <a:schemeClr val="hlink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GUEDES,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Dartagnan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Pinto. Implicações associadas ao acompanhamento do desempenho motor de crianças e adolescentes. Revista Brasileira de Educação Física e Esporte, v. 21, p. 37-60, 2007.</a:t>
            </a: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Silva, S. P. D.,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Beunen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, G., Freitas, D. L. D., &amp; Maia, J. A. R. (2013). Estudos longitudinais sobre o crescimento somático e desempenho motor: delineamentos, desafios, necessidades. </a:t>
            </a:r>
            <a:r>
              <a:rPr lang="pt-BR" sz="800" i="1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Revista Brasileira de Cineantropometria &amp; Desempenho Humano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, </a:t>
            </a:r>
            <a:r>
              <a:rPr lang="pt-BR" sz="800" i="1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15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, 130-143.</a:t>
            </a: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u="sng" dirty="0">
                <a:solidFill>
                  <a:schemeClr val="hlink"/>
                </a:solidFill>
                <a:highlight>
                  <a:srgbClr val="FFFFFF"/>
                </a:highlight>
                <a:latin typeface="Bookman Old Style" panose="02050604050505020204" pitchFamily="18" charset="0"/>
                <a:hlinkClick r:id="rId6"/>
              </a:rPr>
              <a:t>https://www.scielo.br/j/rbcdh/a/mRYct5Q3B9kmk4Zt4SVLSqM/?stop=next&amp;format=html&amp;lang=pt</a:t>
            </a: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DODDS, Richard M. et al.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Grip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strength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across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the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life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course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: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normative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data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from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twelve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British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studies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. </a:t>
            </a:r>
            <a:r>
              <a:rPr lang="pt-BR" sz="800" b="1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PloS</a:t>
            </a:r>
            <a:r>
              <a:rPr lang="pt-BR" sz="800" b="1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b="1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one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, v. 9, n. 12, p. e113637, 2014.</a:t>
            </a: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lvl="0" algn="just"/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SMITH, Ann T. et al. The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effect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of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exercise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on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plasma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somatomedin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-C/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insulinlike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growth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factor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 I </a:t>
            </a:r>
            <a:r>
              <a:rPr lang="pt-BR" sz="800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concentrations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. </a:t>
            </a:r>
            <a:r>
              <a:rPr lang="pt-BR" sz="800" b="1" dirty="0" err="1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Metabolism</a:t>
            </a:r>
            <a:r>
              <a:rPr lang="pt-BR" sz="800" dirty="0">
                <a:solidFill>
                  <a:srgbClr val="222222"/>
                </a:solidFill>
                <a:highlight>
                  <a:srgbClr val="FFFFFF"/>
                </a:highlight>
                <a:latin typeface="Bookman Old Style" panose="02050604050505020204" pitchFamily="18" charset="0"/>
              </a:rPr>
              <a:t>, v. 36, n. 6, p. 533-537, 1987.</a:t>
            </a:r>
            <a:r>
              <a:rPr lang="pt-BR" sz="800" dirty="0">
                <a:solidFill>
                  <a:srgbClr val="222222"/>
                </a:solidFill>
                <a:latin typeface="Bookman Old Style" panose="02050604050505020204" pitchFamily="18" charset="0"/>
              </a:rPr>
              <a:t> </a:t>
            </a:r>
          </a:p>
          <a:p>
            <a:pPr lvl="0" algn="just"/>
            <a:endParaRPr lang="pt-BR" sz="800" dirty="0">
              <a:solidFill>
                <a:srgbClr val="222222"/>
              </a:solidFill>
              <a:latin typeface="Bookman Old Style" panose="02050604050505020204" pitchFamily="18" charset="0"/>
            </a:endParaRPr>
          </a:p>
          <a:p>
            <a:pPr lvl="0" algn="just"/>
            <a:r>
              <a:rPr lang="pt-BR" sz="800" dirty="0">
                <a:solidFill>
                  <a:srgbClr val="222222"/>
                </a:solidFill>
                <a:latin typeface="Bookman Old Style" panose="02050604050505020204" pitchFamily="18" charset="0"/>
              </a:rPr>
              <a:t>BARBANTI, Valdir J. </a:t>
            </a:r>
            <a:r>
              <a:rPr lang="pt-BR" sz="800" b="1" dirty="0">
                <a:solidFill>
                  <a:srgbClr val="222222"/>
                </a:solidFill>
                <a:latin typeface="Bookman Old Style" panose="02050604050505020204" pitchFamily="18" charset="0"/>
              </a:rPr>
              <a:t>Formação de esportistas</a:t>
            </a:r>
            <a:r>
              <a:rPr lang="pt-BR" sz="800" dirty="0">
                <a:solidFill>
                  <a:srgbClr val="222222"/>
                </a:solidFill>
                <a:latin typeface="Bookman Old Style" panose="02050604050505020204" pitchFamily="18" charset="0"/>
              </a:rPr>
              <a:t>. Editora Manole Ltda, 2005.</a:t>
            </a:r>
          </a:p>
          <a:p>
            <a:pPr lvl="0" algn="just"/>
            <a:endParaRPr lang="pt-BR" sz="800" dirty="0">
              <a:solidFill>
                <a:srgbClr val="222222"/>
              </a:solidFill>
              <a:latin typeface="Bookman Old Style" panose="02050604050505020204" pitchFamily="18" charset="0"/>
            </a:endParaRPr>
          </a:p>
          <a:p>
            <a:pPr lvl="0" algn="just"/>
            <a:r>
              <a:rPr lang="en-US" sz="800" dirty="0">
                <a:latin typeface="Bookman Old Style" panose="02050604050505020204" pitchFamily="18" charset="0"/>
              </a:rPr>
              <a:t>MELMED, </a:t>
            </a:r>
            <a:r>
              <a:rPr lang="en-US" sz="800" dirty="0" err="1">
                <a:latin typeface="Bookman Old Style" panose="02050604050505020204" pitchFamily="18" charset="0"/>
              </a:rPr>
              <a:t>Shlomo</a:t>
            </a:r>
            <a:r>
              <a:rPr lang="en-US" sz="800" dirty="0">
                <a:latin typeface="Bookman Old Style" panose="02050604050505020204" pitchFamily="18" charset="0"/>
              </a:rPr>
              <a:t> et al. </a:t>
            </a:r>
            <a:r>
              <a:rPr lang="en-US" sz="800" b="1" dirty="0">
                <a:latin typeface="Bookman Old Style" panose="02050604050505020204" pitchFamily="18" charset="0"/>
              </a:rPr>
              <a:t>Williams Textbook of Endocrinology E-Book</a:t>
            </a:r>
            <a:r>
              <a:rPr lang="en-US" sz="800" dirty="0">
                <a:latin typeface="Bookman Old Style" panose="02050604050505020204" pitchFamily="18" charset="0"/>
              </a:rPr>
              <a:t>. Elsevier Health Sciences, 2011.</a:t>
            </a:r>
          </a:p>
          <a:p>
            <a:pPr lvl="0" algn="just"/>
            <a:endParaRPr lang="en-US" sz="800" dirty="0">
              <a:latin typeface="Bookman Old Style" panose="02050604050505020204" pitchFamily="18" charset="0"/>
            </a:endParaRPr>
          </a:p>
          <a:p>
            <a:pPr lvl="0" algn="just"/>
            <a:r>
              <a:rPr lang="en-US" sz="800" dirty="0">
                <a:solidFill>
                  <a:srgbClr val="222222"/>
                </a:solidFill>
                <a:latin typeface="Bookman Old Style" panose="02050604050505020204" pitchFamily="18" charset="0"/>
              </a:rPr>
              <a:t>RADNOR, John M. et al. The influence of growth and maturation on stretch-shortening cycle function in youth. </a:t>
            </a:r>
            <a:r>
              <a:rPr lang="en-US" sz="800" b="1" dirty="0">
                <a:solidFill>
                  <a:srgbClr val="222222"/>
                </a:solidFill>
                <a:latin typeface="Bookman Old Style" panose="02050604050505020204" pitchFamily="18" charset="0"/>
              </a:rPr>
              <a:t>Sports Medicine</a:t>
            </a:r>
            <a:r>
              <a:rPr lang="en-US" sz="800" dirty="0">
                <a:solidFill>
                  <a:srgbClr val="222222"/>
                </a:solidFill>
                <a:latin typeface="Bookman Old Style" panose="02050604050505020204" pitchFamily="18" charset="0"/>
              </a:rPr>
              <a:t>, v. 48, n. 1, p. 57-71, 2018.</a:t>
            </a:r>
            <a:r>
              <a:rPr lang="pt-BR" sz="800" dirty="0">
                <a:latin typeface="Bookman Old Style" panose="02050604050505020204" pitchFamily="18" charset="0"/>
              </a:rPr>
              <a:t> </a:t>
            </a:r>
          </a:p>
          <a:p>
            <a:pPr lvl="0" algn="just"/>
            <a:endParaRPr lang="pt-BR" sz="800" dirty="0">
              <a:latin typeface="Bookman Old Style" panose="02050604050505020204" pitchFamily="18" charset="0"/>
            </a:endParaRPr>
          </a:p>
          <a:p>
            <a:pPr lvl="0" algn="just"/>
            <a:r>
              <a:rPr lang="pt-BR" sz="800" dirty="0">
                <a:latin typeface="Bookman Old Style" panose="02050604050505020204" pitchFamily="18" charset="0"/>
              </a:rPr>
              <a:t>ROWLAND, Thomas W. </a:t>
            </a:r>
            <a:r>
              <a:rPr lang="pt-BR" sz="800" b="1" dirty="0">
                <a:latin typeface="Bookman Old Style" panose="02050604050505020204" pitchFamily="18" charset="0"/>
              </a:rPr>
              <a:t>Fisiologia do exercício na criança</a:t>
            </a:r>
            <a:r>
              <a:rPr lang="pt-BR" sz="800" dirty="0">
                <a:latin typeface="Bookman Old Style" panose="02050604050505020204" pitchFamily="18" charset="0"/>
              </a:rPr>
              <a:t>. Manole, 2008.</a:t>
            </a: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222222"/>
              </a:solidFill>
              <a:highlight>
                <a:srgbClr val="FFFFFF"/>
              </a:highlight>
              <a:latin typeface="Bookman Old Style" panose="02050604050505020204" pitchFamily="18" charset="0"/>
            </a:endParaRPr>
          </a:p>
        </p:txBody>
      </p:sp>
      <p:sp>
        <p:nvSpPr>
          <p:cNvPr id="5" name="Google Shape;288;p43">
            <a:extLst>
              <a:ext uri="{FF2B5EF4-FFF2-40B4-BE49-F238E27FC236}">
                <a16:creationId xmlns:a16="http://schemas.microsoft.com/office/drawing/2014/main" id="{157EA214-9167-4B38-8299-ACDE08118B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5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Referências</a:t>
            </a:r>
          </a:p>
          <a:p>
            <a:endParaRPr lang="pt-BR" sz="1500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23850">
              <a:buSzPts val="1500"/>
              <a:buAutoNum type="arabicPeriod"/>
            </a:pPr>
            <a:r>
              <a:rPr lang="pt-BR" sz="1500" i="1">
                <a:latin typeface="Bookman Old Style" panose="02050604050505020204" pitchFamily="18" charset="0"/>
              </a:rPr>
              <a:t>Conceitos iniciais</a:t>
            </a:r>
            <a:endParaRPr sz="1500" i="1">
              <a:latin typeface="Bookman Old Style" panose="02050604050505020204" pitchFamily="18" charset="0"/>
            </a:endParaRPr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Barbanti, 2001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3" name="Google Shape;183;p31"/>
          <p:cNvSpPr txBox="1">
            <a:spLocks noGrp="1"/>
          </p:cNvSpPr>
          <p:nvPr>
            <p:ph type="title"/>
          </p:nvPr>
        </p:nvSpPr>
        <p:spPr>
          <a:xfrm>
            <a:off x="324693" y="495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latin typeface="Bookman Old Style" panose="02050604050505020204" pitchFamily="18" charset="0"/>
              </a:rPr>
              <a:t>Condicionais VS Coordenativas</a:t>
            </a: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84" name="Google Shape;184;p31"/>
          <p:cNvSpPr txBox="1">
            <a:spLocks noGrp="1"/>
          </p:cNvSpPr>
          <p:nvPr>
            <p:ph type="body" idx="1"/>
          </p:nvPr>
        </p:nvSpPr>
        <p:spPr>
          <a:xfrm>
            <a:off x="253075" y="1717749"/>
            <a:ext cx="3872400" cy="3155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>
                <a:latin typeface="Bookman Old Style" panose="02050604050505020204" pitchFamily="18" charset="0"/>
              </a:rPr>
              <a:t>“Qualidades que têm como fator limitante a disponibilidade de energia e baseia-se na condição orgânica muscular do homem. 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endParaRPr lang="pt-BR" dirty="0"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>
                <a:latin typeface="Bookman Old Style" panose="02050604050505020204" pitchFamily="18" charset="0"/>
              </a:rPr>
              <a:t>Ex.: a capacidade de força, de resistência.”</a:t>
            </a: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4758475" y="1717750"/>
            <a:ext cx="4174500" cy="29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Bookman Old Style" panose="02050604050505020204" pitchFamily="18" charset="0"/>
              </a:rPr>
              <a:t>“Qualidades que permitem organizar, regular e controlar os movimentos.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Bookman Old Style" panose="02050604050505020204" pitchFamily="18" charset="0"/>
              </a:rPr>
              <a:t>Ex.: a </a:t>
            </a:r>
            <a:r>
              <a:rPr lang="pt-BR" dirty="0" err="1">
                <a:latin typeface="Bookman Old Style" panose="02050604050505020204" pitchFamily="18" charset="0"/>
              </a:rPr>
              <a:t>coordenção</a:t>
            </a:r>
            <a:r>
              <a:rPr lang="pt-BR" dirty="0">
                <a:latin typeface="Bookman Old Style" panose="02050604050505020204" pitchFamily="18" charset="0"/>
              </a:rPr>
              <a:t> motora.”</a:t>
            </a:r>
            <a:endParaRPr dirty="0"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build="p"/>
      <p:bldP spid="18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23850">
              <a:buSzPts val="1500"/>
              <a:buAutoNum type="arabicPeriod"/>
            </a:pPr>
            <a:r>
              <a:rPr lang="pt-BR" sz="1500" i="1">
                <a:latin typeface="Bookman Old Style" panose="02050604050505020204" pitchFamily="18" charset="0"/>
              </a:rPr>
              <a:t>Conceitos iniciais</a:t>
            </a:r>
            <a:endParaRPr sz="1500" i="1">
              <a:latin typeface="Bookman Old Style" panose="02050604050505020204" pitchFamily="18" charset="0"/>
            </a:endParaRPr>
          </a:p>
        </p:txBody>
      </p:sp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Barbanti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2001</a:t>
            </a:r>
            <a:endParaRPr sz="1000" dirty="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2484750" y="1857098"/>
            <a:ext cx="4174500" cy="2304789"/>
          </a:xfrm>
          <a:prstGeom prst="rect">
            <a:avLst/>
          </a:prstGeom>
          <a:solidFill>
            <a:srgbClr val="FF7C80"/>
          </a:solidFill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/>
                </a:solidFill>
                <a:latin typeface="Bookman Old Style" panose="02050604050505020204" pitchFamily="18" charset="0"/>
              </a:rPr>
              <a:t>Pré-puberdade = ênfase nas capacidades coordenativas.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1"/>
                </a:solidFill>
                <a:latin typeface="Bookman Old Style" panose="02050604050505020204" pitchFamily="18" charset="0"/>
              </a:rPr>
              <a:t>Pós-púbere = ênfase nas capacidades coordenativas e condicionais.</a:t>
            </a:r>
            <a:endParaRPr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Google Shape;182;p31">
            <a:extLst>
              <a:ext uri="{FF2B5EF4-FFF2-40B4-BE49-F238E27FC236}">
                <a16:creationId xmlns:a16="http://schemas.microsoft.com/office/drawing/2014/main" id="{D11198EE-EE13-42A1-9CF6-5BC8DFA4BB6E}"/>
              </a:ext>
            </a:extLst>
          </p:cNvPr>
          <p:cNvSpPr txBox="1">
            <a:spLocks/>
          </p:cNvSpPr>
          <p:nvPr/>
        </p:nvSpPr>
        <p:spPr>
          <a:xfrm>
            <a:off x="3649350" y="3891887"/>
            <a:ext cx="30099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Aft>
                <a:spcPts val="1200"/>
              </a:spcAft>
              <a:buFont typeface="Arial"/>
              <a:buNone/>
            </a:pPr>
            <a:r>
              <a:rPr lang="pt-BR" sz="1000" dirty="0" err="1">
                <a:latin typeface="Bookman Old Style"/>
                <a:ea typeface="Bookman Old Style"/>
                <a:cs typeface="Bookman Old Style"/>
                <a:sym typeface="Bookman Old Style"/>
              </a:rPr>
              <a:t>Barbanti</a:t>
            </a:r>
            <a:r>
              <a:rPr lang="pt-BR" sz="1000" dirty="0">
                <a:latin typeface="Bookman Old Style"/>
                <a:ea typeface="Bookman Old Style"/>
                <a:cs typeface="Bookman Old Style"/>
                <a:sym typeface="Bookman Old Style"/>
              </a:rPr>
              <a:t>, 2005</a:t>
            </a:r>
          </a:p>
        </p:txBody>
      </p:sp>
      <p:sp>
        <p:nvSpPr>
          <p:cNvPr id="13" name="Google Shape;183;p31">
            <a:extLst>
              <a:ext uri="{FF2B5EF4-FFF2-40B4-BE49-F238E27FC236}">
                <a16:creationId xmlns:a16="http://schemas.microsoft.com/office/drawing/2014/main" id="{E260BBC8-5E7F-49E5-B2EE-4DDA2FD0D00E}"/>
              </a:ext>
            </a:extLst>
          </p:cNvPr>
          <p:cNvSpPr txBox="1">
            <a:spLocks/>
          </p:cNvSpPr>
          <p:nvPr/>
        </p:nvSpPr>
        <p:spPr>
          <a:xfrm>
            <a:off x="324693" y="495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i="1" dirty="0">
                <a:latin typeface="Bookman Old Style" panose="02050604050505020204" pitchFamily="18" charset="0"/>
              </a:rPr>
              <a:t>Condicionais VS Coordenativas</a:t>
            </a:r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build="p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>
            <a:spLocks noGrp="1"/>
          </p:cNvSpPr>
          <p:nvPr>
            <p:ph type="title"/>
          </p:nvPr>
        </p:nvSpPr>
        <p:spPr>
          <a:xfrm>
            <a:off x="135850" y="50096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latin typeface="Bookman Old Style" panose="02050604050505020204" pitchFamily="18" charset="0"/>
              </a:rPr>
              <a:t>Estudo longitudinal</a:t>
            </a: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1"/>
          </p:nvPr>
        </p:nvSpPr>
        <p:spPr>
          <a:xfrm>
            <a:off x="135850" y="1293175"/>
            <a:ext cx="8520600" cy="15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Bookman Old Style" panose="02050604050505020204" pitchFamily="18" charset="0"/>
              </a:rPr>
              <a:t>“É o método de pesquisa pelo qual os mesmos indivíduos ou grupos são estudados em intervalos regulares durante um período prolongado de tempo, usando o mesmo ou equivalentes métodos de investigação.[...]”</a:t>
            </a:r>
            <a:endParaRPr dirty="0"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Bookman Old Style" panose="02050604050505020204" pitchFamily="18" charset="0"/>
            </a:endParaRPr>
          </a:p>
        </p:txBody>
      </p:sp>
      <p:sp>
        <p:nvSpPr>
          <p:cNvPr id="160" name="Google Shape;160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23850">
              <a:buSzPts val="1500"/>
              <a:buAutoNum type="arabicPeriod"/>
            </a:pPr>
            <a:r>
              <a:rPr lang="pt-BR" sz="1500" i="1" dirty="0">
                <a:latin typeface="Bookman Old Style" panose="02050604050505020204" pitchFamily="18" charset="0"/>
              </a:rPr>
              <a:t>Conceitos iniciais</a:t>
            </a:r>
            <a:endParaRPr sz="1500" i="1" dirty="0">
              <a:latin typeface="Bookman Old Style" panose="02050604050505020204" pitchFamily="18" charset="0"/>
            </a:endParaRPr>
          </a:p>
        </p:txBody>
      </p:sp>
      <p:pic>
        <p:nvPicPr>
          <p:cNvPr id="161" name="Google Shape;16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5400" y="123275"/>
            <a:ext cx="657600" cy="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623400" y="4873625"/>
            <a:ext cx="8520600" cy="2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000">
                <a:latin typeface="Bookman Old Style"/>
                <a:ea typeface="Bookman Old Style"/>
                <a:cs typeface="Bookman Old Style"/>
                <a:sym typeface="Bookman Old Style"/>
              </a:rPr>
              <a:t>Barbanti, 2001</a:t>
            </a:r>
            <a:endParaRPr sz="1000"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135850" y="2603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i="1" dirty="0">
                <a:solidFill>
                  <a:schemeClr val="bg2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</a:rPr>
              <a:t>Estudo transversal </a:t>
            </a:r>
            <a:endParaRPr dirty="0">
              <a:solidFill>
                <a:schemeClr val="bg2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186650" y="3481500"/>
            <a:ext cx="8520600" cy="893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tx2">
                    <a:lumMod val="90000"/>
                  </a:schemeClr>
                </a:solidFill>
                <a:latin typeface="Bookman Old Style" panose="02050604050505020204" pitchFamily="18" charset="0"/>
              </a:rPr>
              <a:t>“[...] tipo de investigação no qual várias pessoas ou grupos de pessoas são testados somente uma vez em um determinado tempo.[...]”</a:t>
            </a:r>
            <a:endParaRPr dirty="0">
              <a:solidFill>
                <a:schemeClr val="tx2">
                  <a:lumMod val="90000"/>
                </a:schemeClr>
              </a:solidFill>
              <a:latin typeface="Bookman Old Style" panose="02050604050505020204" pitchFamily="18" charset="0"/>
            </a:endParaRPr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design do gel azul">
  <a:themeElements>
    <a:clrScheme name="Tema do Office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0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4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5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6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7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8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9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4285F4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1895</Words>
  <Application>Microsoft Office PowerPoint</Application>
  <PresentationFormat>Apresentação na tela (16:9)</PresentationFormat>
  <Paragraphs>277</Paragraphs>
  <Slides>62</Slides>
  <Notes>62</Notes>
  <HiddenSlides>10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62</vt:i4>
      </vt:variant>
    </vt:vector>
  </HeadingPairs>
  <TitlesOfParts>
    <vt:vector size="71" baseType="lpstr">
      <vt:lpstr>Verdana</vt:lpstr>
      <vt:lpstr>Bookman Old Style</vt:lpstr>
      <vt:lpstr>Times New Roman</vt:lpstr>
      <vt:lpstr>Comic Sans MS</vt:lpstr>
      <vt:lpstr>Arial</vt:lpstr>
      <vt:lpstr>FrankRuehl</vt:lpstr>
      <vt:lpstr>Arial Black</vt:lpstr>
      <vt:lpstr>Simple Light</vt:lpstr>
      <vt:lpstr>Modelo de design do gel azul</vt:lpstr>
      <vt:lpstr>Apresentação do PowerPoint</vt:lpstr>
      <vt:lpstr>Sumário</vt:lpstr>
      <vt:lpstr>Desempenho</vt:lpstr>
      <vt:lpstr>Conceitos iniciais</vt:lpstr>
      <vt:lpstr>Conceitos iniciais</vt:lpstr>
      <vt:lpstr>Conceitos iniciais</vt:lpstr>
      <vt:lpstr>Conceitos iniciais</vt:lpstr>
      <vt:lpstr>Conceitos iniciais</vt:lpstr>
      <vt:lpstr>Estudo longitudinal</vt:lpstr>
      <vt:lpstr>Estudo longitudinal</vt:lpstr>
      <vt:lpstr>Conceitos iniciais</vt:lpstr>
      <vt:lpstr>Conceitos iniciais</vt:lpstr>
      <vt:lpstr>Conceitos iniciais</vt:lpstr>
      <vt:lpstr>Conceitos iniciais</vt:lpstr>
      <vt:lpstr>Conceitos iniciais</vt:lpstr>
      <vt:lpstr>Apresentação do PowerPoint</vt:lpstr>
      <vt:lpstr>2. Fatores que influenciam</vt:lpstr>
      <vt:lpstr>2. Fatores que influenciam</vt:lpstr>
      <vt:lpstr>2. Fatores que influenciam</vt:lpstr>
      <vt:lpstr>2. 1 Hormônios (GH e IGH-1)</vt:lpstr>
      <vt:lpstr>2. 1 Hormônios (GH)</vt:lpstr>
      <vt:lpstr>2. 1 Hormônios (IGF-1)</vt:lpstr>
      <vt:lpstr>2. 1 Hormônios (sexuais)</vt:lpstr>
      <vt:lpstr>2.2 Composição corporal</vt:lpstr>
      <vt:lpstr>2.2 Composição corporal</vt:lpstr>
      <vt:lpstr>2.2 Composição corporal (influência na força)</vt:lpstr>
      <vt:lpstr>2.3 Adaptações neuromusculares</vt:lpstr>
      <vt:lpstr>2.4 Sistema circulatório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Meu objetivo</dc:title>
  <cp:lastModifiedBy>M. F. Tasinafo Jr.</cp:lastModifiedBy>
  <cp:revision>168</cp:revision>
  <dcterms:modified xsi:type="dcterms:W3CDTF">2022-10-12T01:42:26Z</dcterms:modified>
</cp:coreProperties>
</file>