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9C93C3-8F84-419B-A9AD-1C1A43ACF017}" type="datetimeFigureOut">
              <a:rPr lang="pt-BR" smtClean="0"/>
              <a:pPr/>
              <a:t>9/8/2017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103B91-9911-4D5E-84F3-42272B978B3C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FACULDADE DE DIREITO DA UNIVERSIDADE DE SÃO PAULO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TEORIA GERAL DO ESTADO I</a:t>
            </a:r>
          </a:p>
          <a:p>
            <a:r>
              <a:rPr lang="pt-BR" dirty="0" smtClean="0"/>
              <a:t>FEDERALISMO  - FORMAS DE ESTADO</a:t>
            </a:r>
          </a:p>
          <a:p>
            <a:r>
              <a:rPr lang="pt-BR" dirty="0" err="1" smtClean="0"/>
              <a:t>Profa</a:t>
            </a:r>
            <a:r>
              <a:rPr lang="pt-BR" dirty="0" smtClean="0"/>
              <a:t>.  Dra. Eunice Prudente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* esfera de competências = renda própria</a:t>
            </a:r>
          </a:p>
          <a:p>
            <a:r>
              <a:rPr lang="pt-BR" dirty="0"/>
              <a:t> </a:t>
            </a:r>
            <a:r>
              <a:rPr lang="pt-BR" dirty="0" smtClean="0"/>
              <a:t>   para desenvolver seus encargos/atribuições</a:t>
            </a:r>
          </a:p>
          <a:p>
            <a:r>
              <a:rPr lang="pt-BR" dirty="0" smtClean="0"/>
              <a:t>* poder político compartilhado entre unidades da federação</a:t>
            </a:r>
          </a:p>
          <a:p>
            <a:r>
              <a:rPr lang="pt-BR" dirty="0" smtClean="0"/>
              <a:t>* “Os cidadãos do Estado que adere à federação adquirem a cidadania do Estado federal e perdem a anterior” DALLARI, p. 259/260.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3.  Variedades no federalismo </a:t>
            </a:r>
          </a:p>
          <a:p>
            <a:r>
              <a:rPr lang="pt-BR" dirty="0" smtClean="0"/>
              <a:t>= Arranjos políticos = unidade na diversidade</a:t>
            </a:r>
          </a:p>
          <a:p>
            <a:r>
              <a:rPr lang="pt-BR" dirty="0" smtClean="0"/>
              <a:t>Estados Unidos =  treze estados = preservação da independência = movimento centralizador</a:t>
            </a:r>
          </a:p>
          <a:p>
            <a:r>
              <a:rPr lang="pt-BR" dirty="0" smtClean="0"/>
              <a:t>Brasil = distribuição do poder político entre</a:t>
            </a:r>
          </a:p>
          <a:p>
            <a:r>
              <a:rPr lang="pt-BR" dirty="0"/>
              <a:t>a</a:t>
            </a:r>
            <a:r>
              <a:rPr lang="pt-BR" dirty="0" smtClean="0"/>
              <a:t>s províncias para manter a coesão  = integração = movimento descentralizador = preservação </a:t>
            </a:r>
          </a:p>
          <a:p>
            <a:r>
              <a:rPr lang="pt-BR" dirty="0" smtClean="0"/>
              <a:t>Outros exemplos: </a:t>
            </a:r>
            <a:r>
              <a:rPr lang="pt-BR" dirty="0" err="1" smtClean="0"/>
              <a:t>India</a:t>
            </a:r>
            <a:r>
              <a:rPr lang="pt-BR" dirty="0" smtClean="0"/>
              <a:t>, Nigéria Canadá.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 startAt="4"/>
            </a:pPr>
            <a:r>
              <a:rPr lang="pt-BR" dirty="0" smtClean="0"/>
              <a:t>Federalismo e Intervencionismo de Estado</a:t>
            </a:r>
          </a:p>
          <a:p>
            <a:pPr marL="514350" indent="-514350">
              <a:buAutoNum type="alphaUcParenR"/>
            </a:pPr>
            <a:r>
              <a:rPr lang="pt-BR" dirty="0" smtClean="0"/>
              <a:t>Federalismo Dual = duas esferas de competências = federal e estadual</a:t>
            </a:r>
          </a:p>
          <a:p>
            <a:pPr marL="514350" indent="-514350">
              <a:buNone/>
            </a:pPr>
            <a:r>
              <a:rPr lang="pt-BR" dirty="0" smtClean="0"/>
              <a:t>      = estado liberal = poucas atribuições</a:t>
            </a:r>
          </a:p>
          <a:p>
            <a:pPr marL="514350" indent="-514350">
              <a:buNone/>
            </a:pPr>
            <a:r>
              <a:rPr lang="pt-BR" dirty="0" smtClean="0"/>
              <a:t>B) Federalismo Cooperativo = esferas de competências interagem =  comunicam-se, posto ter o estado muitas atribuições = formas de interferência na sociedade e na economia = Estado Social  </a:t>
            </a: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No federalismo cooperativo da atualidade as esferas de competências ( federal = União; estadual = estados membros e municipais = municípios ) * Distrito Federal vide art. 32 CF.</a:t>
            </a:r>
          </a:p>
          <a:p>
            <a:r>
              <a:rPr lang="pt-BR" dirty="0" smtClean="0"/>
              <a:t>São exercidas em comum = competências materiais = administrativas</a:t>
            </a:r>
          </a:p>
          <a:p>
            <a:r>
              <a:rPr lang="pt-BR" dirty="0" smtClean="0"/>
              <a:t>Competências Comuns ( art. 23   CF )</a:t>
            </a:r>
          </a:p>
          <a:p>
            <a:r>
              <a:rPr lang="pt-BR" dirty="0" smtClean="0"/>
              <a:t>Ou concorrentemente (União = normas gerais</a:t>
            </a:r>
          </a:p>
          <a:p>
            <a:r>
              <a:rPr lang="pt-BR" dirty="0"/>
              <a:t>e</a:t>
            </a:r>
            <a:r>
              <a:rPr lang="pt-BR" dirty="0" smtClean="0"/>
              <a:t> Estados especificam assuntos  ) = competência legislativa </a:t>
            </a:r>
          </a:p>
          <a:p>
            <a:r>
              <a:rPr lang="pt-BR" dirty="0" smtClean="0"/>
              <a:t>Competências concorrentes  ( art. 24 CF )</a:t>
            </a: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5. DISTRIBUIÇÃO  COMPETÊNCIAS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t-BR" dirty="0" smtClean="0"/>
              <a:t> *As Competências são de duas naturezas:</a:t>
            </a:r>
          </a:p>
          <a:p>
            <a:r>
              <a:rPr lang="pt-BR" b="1" dirty="0" smtClean="0"/>
              <a:t>Legislativa</a:t>
            </a:r>
            <a:r>
              <a:rPr lang="pt-BR" dirty="0" smtClean="0"/>
              <a:t> ( conteúdo/ leis ) ou </a:t>
            </a:r>
            <a:r>
              <a:rPr lang="pt-BR" b="1" dirty="0" smtClean="0"/>
              <a:t>Material</a:t>
            </a:r>
            <a:r>
              <a:rPr lang="pt-BR" dirty="0" smtClean="0"/>
              <a:t>/Administrativa ( obrigações de fazer )</a:t>
            </a:r>
          </a:p>
          <a:p>
            <a:r>
              <a:rPr lang="pt-BR" dirty="0" smtClean="0"/>
              <a:t>A)  Competência Legislativa</a:t>
            </a:r>
          </a:p>
          <a:p>
            <a:r>
              <a:rPr lang="pt-BR" dirty="0" smtClean="0"/>
              <a:t>União = art. 22 </a:t>
            </a:r>
          </a:p>
          <a:p>
            <a:r>
              <a:rPr lang="pt-BR" dirty="0" smtClean="0"/>
              <a:t>Estados = art. 25 = competência residual:</a:t>
            </a:r>
          </a:p>
          <a:p>
            <a:pPr>
              <a:buNone/>
            </a:pPr>
            <a:r>
              <a:rPr lang="pt-BR" baseline="-25000" dirty="0" smtClean="0"/>
              <a:t>§</a:t>
            </a:r>
            <a:r>
              <a:rPr lang="pt-BR" dirty="0" smtClean="0"/>
              <a:t> “1º reservadas aos Estados as competências que não lhes sejam vedadas por esta Constituição”</a:t>
            </a:r>
            <a:endParaRPr lang="pt-BR" baseline="-25000" dirty="0" smtClean="0"/>
          </a:p>
          <a:p>
            <a:r>
              <a:rPr lang="pt-BR" dirty="0" smtClean="0"/>
              <a:t>Municípios = art. 30, I e II = assuntos de interesse local e suplementar a legislação federal e estadual no que couber </a:t>
            </a:r>
          </a:p>
          <a:p>
            <a:endParaRPr lang="pt-BR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União, Estados e Distrito Federal = Competência Legislativa Concorrente = art. 24</a:t>
            </a:r>
          </a:p>
          <a:p>
            <a:endParaRPr lang="pt-BR" dirty="0"/>
          </a:p>
          <a:p>
            <a:r>
              <a:rPr lang="pt-BR" dirty="0" smtClean="0"/>
              <a:t>B) Competência Material = administrativas</a:t>
            </a:r>
          </a:p>
          <a:p>
            <a:r>
              <a:rPr lang="pt-BR" dirty="0" smtClean="0"/>
              <a:t>União = art. 21</a:t>
            </a:r>
          </a:p>
          <a:p>
            <a:r>
              <a:rPr lang="pt-BR" dirty="0" smtClean="0"/>
              <a:t>Competência Comum  = art. 23</a:t>
            </a:r>
          </a:p>
          <a:p>
            <a:r>
              <a:rPr lang="pt-BR" dirty="0" smtClean="0"/>
              <a:t>União, Estados, Distrito Federal e Municípios</a:t>
            </a:r>
          </a:p>
          <a:p>
            <a:r>
              <a:rPr lang="pt-BR" dirty="0" smtClean="0"/>
              <a:t>Municípios =  art. 30, III a IX</a:t>
            </a: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Limitações = cláusulas pétreas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Trata-se de limitações materiais (assuntos) impostas às  </a:t>
            </a:r>
            <a:r>
              <a:rPr lang="pt-BR" smtClean="0"/>
              <a:t>emendas constitucionais</a:t>
            </a:r>
            <a:endParaRPr lang="pt-BR" dirty="0" smtClean="0"/>
          </a:p>
          <a:p>
            <a:r>
              <a:rPr lang="pt-BR" dirty="0" smtClean="0"/>
              <a:t>Art. 60,§4º Não será objeto de deliberação a proposta de emenda tendente a abolir</a:t>
            </a:r>
          </a:p>
          <a:p>
            <a:r>
              <a:rPr lang="pt-BR" dirty="0" smtClean="0"/>
              <a:t>I – </a:t>
            </a:r>
            <a:r>
              <a:rPr lang="pt-BR" b="1" dirty="0" smtClean="0"/>
              <a:t>a forma federativa de Estado</a:t>
            </a:r>
            <a:r>
              <a:rPr lang="pt-BR" dirty="0" smtClean="0"/>
              <a:t>;</a:t>
            </a:r>
          </a:p>
          <a:p>
            <a:r>
              <a:rPr lang="pt-BR" dirty="0" smtClean="0"/>
              <a:t>II – o voto direto, secreto, universal e periódico;</a:t>
            </a:r>
          </a:p>
          <a:p>
            <a:r>
              <a:rPr lang="pt-BR" dirty="0" smtClean="0"/>
              <a:t>III – a separação dos Poderes;</a:t>
            </a:r>
          </a:p>
          <a:p>
            <a:r>
              <a:rPr lang="pt-BR" dirty="0" smtClean="0"/>
              <a:t>IV – os direitos e garantias individuais.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Introdução:  As formas de estado adotadas revelam-nos a organização interna dos Estados bem como os objetivos buscados pelos governantes e como enfrentam os obstáculos que se opõem à governabilidade.</a:t>
            </a:r>
          </a:p>
          <a:p>
            <a:r>
              <a:rPr lang="pt-BR" dirty="0" smtClean="0"/>
              <a:t>Experiências históricas, questões políticas, econômicas e sociais têm levado governos a escolherem e instituírem estruturas internas.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Observem com atenção  expressões dispostas na CF de 88:</a:t>
            </a:r>
          </a:p>
          <a:p>
            <a:r>
              <a:rPr lang="pt-BR" dirty="0" smtClean="0"/>
              <a:t>Art. 1º “união indissolúvel”</a:t>
            </a:r>
          </a:p>
          <a:p>
            <a:r>
              <a:rPr lang="pt-BR" dirty="0" smtClean="0"/>
              <a:t>Art. 18 </a:t>
            </a:r>
          </a:p>
          <a:p>
            <a:r>
              <a:rPr lang="pt-BR" dirty="0" smtClean="0"/>
              <a:t>“Da Organização Político-Administrativa”</a:t>
            </a:r>
          </a:p>
          <a:p>
            <a:r>
              <a:rPr lang="pt-BR" dirty="0" smtClean="0"/>
              <a:t>União   -  Estados  - Municípios  - Distrito Federal  </a:t>
            </a:r>
          </a:p>
          <a:p>
            <a:r>
              <a:rPr lang="pt-BR" dirty="0" smtClean="0"/>
              <a:t>É como olhar o estado por dentro e verificar o que contém e como está organizado 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A) Estados Unitários -  um governo central        ( comando político) com unidades/entidades</a:t>
            </a:r>
          </a:p>
          <a:p>
            <a:pPr>
              <a:buNone/>
            </a:pPr>
            <a:r>
              <a:rPr lang="pt-BR" dirty="0" smtClean="0"/>
              <a:t>    administrativas ( desconcentração = delegação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= repasse de atividades )</a:t>
            </a:r>
          </a:p>
          <a:p>
            <a:r>
              <a:rPr lang="pt-BR" dirty="0" smtClean="0"/>
              <a:t>Ex:  França, Japão, Israel</a:t>
            </a:r>
          </a:p>
          <a:p>
            <a:r>
              <a:rPr lang="pt-BR" dirty="0" smtClean="0"/>
              <a:t>B) Estados Regionais ou Regionalizados</a:t>
            </a:r>
          </a:p>
          <a:p>
            <a:pPr>
              <a:buNone/>
            </a:pPr>
            <a:r>
              <a:rPr lang="pt-BR" dirty="0" smtClean="0"/>
              <a:t>         - um governo central com regiões com representantes nos parlamentos, renda própria</a:t>
            </a:r>
          </a:p>
          <a:p>
            <a:pPr>
              <a:buNone/>
            </a:pPr>
            <a:r>
              <a:rPr lang="pt-BR" dirty="0" smtClean="0"/>
              <a:t>    (competência tributária)   Ex: Itália, Espanha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C)  Estados Federais</a:t>
            </a:r>
          </a:p>
          <a:p>
            <a:r>
              <a:rPr lang="pt-BR" dirty="0" smtClean="0"/>
              <a:t>* Compartilhamento do poder político</a:t>
            </a:r>
          </a:p>
          <a:p>
            <a:pPr>
              <a:buNone/>
            </a:pPr>
            <a:r>
              <a:rPr lang="pt-BR" dirty="0" smtClean="0"/>
              <a:t>       entre as unidades/entidades federadas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=  descentralização do poder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=  exercício das funções do poder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   = executivo/legislativo/judiciário/ministério </a:t>
            </a:r>
          </a:p>
          <a:p>
            <a:pPr>
              <a:buNone/>
            </a:pPr>
            <a:r>
              <a:rPr lang="pt-BR" dirty="0" smtClean="0"/>
              <a:t>           público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Estado  Federal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1. Notícias Históricas e    Conceitos</a:t>
            </a:r>
          </a:p>
          <a:p>
            <a:r>
              <a:rPr lang="pt-BR" dirty="0" smtClean="0"/>
              <a:t>Origem etimológica:  </a:t>
            </a:r>
            <a:r>
              <a:rPr lang="pt-BR" dirty="0" err="1" smtClean="0"/>
              <a:t>foedus</a:t>
            </a:r>
            <a:r>
              <a:rPr lang="pt-BR" dirty="0" smtClean="0"/>
              <a:t> </a:t>
            </a:r>
            <a:r>
              <a:rPr lang="pt-BR" dirty="0"/>
              <a:t>=</a:t>
            </a:r>
            <a:r>
              <a:rPr lang="pt-BR" dirty="0" smtClean="0"/>
              <a:t> aliança, união</a:t>
            </a:r>
          </a:p>
          <a:p>
            <a:r>
              <a:rPr lang="pt-BR" dirty="0"/>
              <a:t> </a:t>
            </a:r>
            <a:r>
              <a:rPr lang="pt-BR" dirty="0" smtClean="0"/>
              <a:t>                                                      associação</a:t>
            </a:r>
          </a:p>
          <a:p>
            <a:r>
              <a:rPr lang="pt-BR" dirty="0" smtClean="0"/>
              <a:t>Confederação: “aliança de Estados baseada </a:t>
            </a:r>
          </a:p>
          <a:p>
            <a:r>
              <a:rPr lang="pt-BR" dirty="0"/>
              <a:t> </a:t>
            </a:r>
            <a:r>
              <a:rPr lang="pt-BR" dirty="0" smtClean="0"/>
              <a:t>num tratado, com objetivos amplos e gerais e na qual cada integrante preserva sua soberania” DALLARI ( O Estado Federal, p.79 )</a:t>
            </a:r>
          </a:p>
          <a:p>
            <a:r>
              <a:rPr lang="pt-BR" dirty="0" smtClean="0"/>
              <a:t>Ex: alianças cidades-estado (Grécia Antiga),</a:t>
            </a:r>
          </a:p>
          <a:p>
            <a:r>
              <a:rPr lang="pt-BR" dirty="0" smtClean="0"/>
              <a:t>Estados  germânicos, Confederação Helvética (1291) = três cantões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Artigos da Nova Inglaterra ( 1643 )</a:t>
            </a:r>
          </a:p>
          <a:p>
            <a:r>
              <a:rPr lang="pt-BR" dirty="0" smtClean="0"/>
              <a:t>Artigos de Confederação ( 1781 )</a:t>
            </a:r>
          </a:p>
          <a:p>
            <a:r>
              <a:rPr lang="pt-BR" dirty="0" smtClean="0"/>
              <a:t>= Os Estados Unidos Reunidos em Congresso</a:t>
            </a:r>
          </a:p>
          <a:p>
            <a:r>
              <a:rPr lang="pt-BR" dirty="0" smtClean="0"/>
              <a:t>Art. 2º Cada Estado reterá sua soberania, liberdade e independência, e cada poder, jurisdição e direitos, que não sejam delegados expressamente por esta confederação para os Estados Unidos, reunidos em Congresso”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Federação: “aliança indissolúvel de Estados, baseada numa Constituição e dando nascimento a um novo Estado, assegurando-se a autonomia dos integrantes, quanto a determinadas matérias. É indispensável que o Estado-membro, integrante da Federação, tenha um conjunto significativo de competências próprias e exclusivas e possa desempenhá-las com seus próprios meios”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     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Estados Unidos da América ( 1787 )</a:t>
            </a:r>
          </a:p>
          <a:p>
            <a:r>
              <a:rPr lang="pt-BR" dirty="0" smtClean="0"/>
              <a:t>Suíça =  estado federal  ( 1848 )</a:t>
            </a:r>
          </a:p>
          <a:p>
            <a:r>
              <a:rPr lang="pt-BR" dirty="0" smtClean="0"/>
              <a:t>Brasil = Estados Unidos do Brasil (1891 - 1967 )</a:t>
            </a:r>
          </a:p>
          <a:p>
            <a:pPr>
              <a:buNone/>
            </a:pPr>
            <a:r>
              <a:rPr lang="pt-BR" dirty="0"/>
              <a:t> </a:t>
            </a:r>
            <a:r>
              <a:rPr lang="pt-BR" dirty="0" smtClean="0"/>
              <a:t>   2. Características do Estado Federal</a:t>
            </a:r>
          </a:p>
          <a:p>
            <a:r>
              <a:rPr lang="pt-BR" dirty="0" smtClean="0"/>
              <a:t>* surgimento de um novo estado</a:t>
            </a:r>
          </a:p>
          <a:p>
            <a:r>
              <a:rPr lang="pt-BR" dirty="0" smtClean="0"/>
              <a:t>* base jurídica = Constituição Federal</a:t>
            </a:r>
          </a:p>
          <a:p>
            <a:r>
              <a:rPr lang="pt-BR" dirty="0" smtClean="0"/>
              <a:t>* não há direito de secessão</a:t>
            </a:r>
          </a:p>
          <a:p>
            <a:r>
              <a:rPr lang="pt-BR" dirty="0" smtClean="0"/>
              <a:t>* só o Estado Federal tem soberania</a:t>
            </a:r>
          </a:p>
          <a:p>
            <a:r>
              <a:rPr lang="pt-BR" dirty="0" smtClean="0"/>
              <a:t>*União fixa competências para unidades federadas = distribuição de atribuições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436</TotalTime>
  <Words>895</Words>
  <Application>Microsoft Office PowerPoint</Application>
  <PresentationFormat>Apresentação na tela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Fluxo</vt:lpstr>
      <vt:lpstr>FACULDADE DE DIREITO DA UNIVERSIDADE DE SÃO PAULO</vt:lpstr>
      <vt:lpstr>Slide 2</vt:lpstr>
      <vt:lpstr>Slide 3</vt:lpstr>
      <vt:lpstr>Slide 4</vt:lpstr>
      <vt:lpstr>Slide 5</vt:lpstr>
      <vt:lpstr>Estado  Federal</vt:lpstr>
      <vt:lpstr>Slide 7</vt:lpstr>
      <vt:lpstr>Slide 8</vt:lpstr>
      <vt:lpstr>     </vt:lpstr>
      <vt:lpstr>Slide 10</vt:lpstr>
      <vt:lpstr>Slide 11</vt:lpstr>
      <vt:lpstr>Slide 12</vt:lpstr>
      <vt:lpstr>Slide 13</vt:lpstr>
      <vt:lpstr>5. DISTRIBUIÇÃO  COMPETÊNCIAS</vt:lpstr>
      <vt:lpstr>Slide 15</vt:lpstr>
      <vt:lpstr>Limitações = cláusulas pétreas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FACULDADE DE DIREITO DA UNIVERISDADE DE SÃO PAULO</dc:title>
  <dc:creator>CGA-EAJPrudente</dc:creator>
  <cp:lastModifiedBy>eunice.a</cp:lastModifiedBy>
  <cp:revision>67</cp:revision>
  <dcterms:created xsi:type="dcterms:W3CDTF">2013-10-14T14:19:23Z</dcterms:created>
  <dcterms:modified xsi:type="dcterms:W3CDTF">2017-08-09T19:41:06Z</dcterms:modified>
</cp:coreProperties>
</file>