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02"/>
  </p:normalViewPr>
  <p:slideViewPr>
    <p:cSldViewPr snapToGrid="0" snapToObjects="1">
      <p:cViewPr varScale="1">
        <p:scale>
          <a:sx n="91" d="100"/>
          <a:sy n="91" d="100"/>
        </p:scale>
        <p:origin x="5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02B22C-B433-624A-B98C-FB00A1FFDD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6B2F4C5-B38D-4F43-B3C4-1D5E6F6DBB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653EC1D-E4DB-594E-8C7E-AB3B7A6D7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14E1-C229-F642-A7E1-9BC6310339FD}" type="datetimeFigureOut">
              <a:rPr lang="pt-BR" smtClean="0"/>
              <a:t>17/01/2020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CFC0F4A-2159-9C43-B026-FF014DF8D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A14C147-12B1-AF49-9C6B-DEB278EB8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4465-9452-F442-B29D-167FE105E1F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4837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6B0C42-C5DB-204C-9BFB-B37F974ED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B6248DE-1899-9341-97C3-B870D9F783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B813A37-8D89-7D43-9A88-9FFD0BE63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14E1-C229-F642-A7E1-9BC6310339FD}" type="datetimeFigureOut">
              <a:rPr lang="pt-BR" smtClean="0"/>
              <a:t>17/01/2020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22ACA17-64A6-E047-A82B-51E9A9BC7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F02D2B9-B272-4C41-9D6C-1BC425E7A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4465-9452-F442-B29D-167FE105E1F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88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0AAB2A1-0F4F-824C-9D90-43F7EB7846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2FC38B2-B15D-0E4F-A77E-E207D436DE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6792F88-BAB0-1A4D-BB5D-8F7F25D42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14E1-C229-F642-A7E1-9BC6310339FD}" type="datetimeFigureOut">
              <a:rPr lang="pt-BR" smtClean="0"/>
              <a:t>17/01/2020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9D55007-4F97-DE4F-B5B5-E4965BE09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CEE3E20-688B-E344-8E72-0226159D0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4465-9452-F442-B29D-167FE105E1F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7035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B4F206-AA67-B843-B70B-2988C5C70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C7D377-85E8-1040-B162-09BB237C5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C786A6C-BD44-B74F-9CC2-5FBC79F79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14E1-C229-F642-A7E1-9BC6310339FD}" type="datetimeFigureOut">
              <a:rPr lang="pt-BR" smtClean="0"/>
              <a:t>17/01/2020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7AE4542-0A35-D146-9BEE-B916512C2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A398C28-C826-0F41-B6C2-C390C5A24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4465-9452-F442-B29D-167FE105E1F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324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A119EA-A197-FA41-A55A-D3A133D45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9577D48-3602-F141-A19C-5E586D6794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FF7100E-6C9F-A645-B7F7-081B9D26E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14E1-C229-F642-A7E1-9BC6310339FD}" type="datetimeFigureOut">
              <a:rPr lang="pt-BR" smtClean="0"/>
              <a:t>17/01/2020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4CD5F4D-45E8-644A-8D1E-68D3539D9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747F67B-950D-F740-A8CC-BDC0C4068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4465-9452-F442-B29D-167FE105E1F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1376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17CD54-E93F-3746-BD47-823799CD2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B59937A-4165-7044-AA78-4A24472C8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A1E0DB8-82E2-4A49-BD1F-EF0FDB96CB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E3CDC14-7B0E-1C46-BDA1-610D8D873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14E1-C229-F642-A7E1-9BC6310339FD}" type="datetimeFigureOut">
              <a:rPr lang="pt-BR" smtClean="0"/>
              <a:t>17/01/2020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3C38CA3-3047-AE43-8E71-E6584494C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A7EFDDD-529E-FF4E-AF31-AB1CB6474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4465-9452-F442-B29D-167FE105E1F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7547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9A858A-10CF-9E46-A99F-EA7A6FFE6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F3AA28-4FDF-8B48-89F6-890597087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8BB88C-44C9-A44B-9609-37D4AC76F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551D9C5-BF5C-7242-87C8-B45D0109EE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339067D-643C-0B4F-A087-BC7220BB6E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735309D-6152-884A-9F82-A359BC0D6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14E1-C229-F642-A7E1-9BC6310339FD}" type="datetimeFigureOut">
              <a:rPr lang="pt-BR" smtClean="0"/>
              <a:t>17/01/2020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4CADB0B-CFAC-AE48-8A7E-7D52F551E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F4197AC-9865-A449-A7E1-B2E4C731F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4465-9452-F442-B29D-167FE105E1F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400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FF9176-ADE9-8F45-9FB6-791E67F1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C8BE8BE-408C-554E-8DFB-E420F0FEE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14E1-C229-F642-A7E1-9BC6310339FD}" type="datetimeFigureOut">
              <a:rPr lang="pt-BR" smtClean="0"/>
              <a:t>17/01/2020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CD09E1E-5FA2-104D-8F4E-973A7443B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2F8E6E5-FF78-504A-8242-FA03CCD46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4465-9452-F442-B29D-167FE105E1F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352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0C8DF65-2924-394C-A4D8-B92C10CDA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14E1-C229-F642-A7E1-9BC6310339FD}" type="datetimeFigureOut">
              <a:rPr lang="pt-BR" smtClean="0"/>
              <a:t>17/01/2020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A4B3935-D23E-B74D-A97C-DB45B37FE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83B1872-5C9E-CB40-BD4E-B99C4E7AC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4465-9452-F442-B29D-167FE105E1F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3665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61326A-D77F-B745-B5C5-EC7CAECBC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1ECA81E-ED64-2547-B3AB-D1F76BF17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91D131F-425E-004D-BDEF-49E2DD8820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FA8BE70-9CCA-7449-9753-DC4D3D8D2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14E1-C229-F642-A7E1-9BC6310339FD}" type="datetimeFigureOut">
              <a:rPr lang="pt-BR" smtClean="0"/>
              <a:t>17/01/2020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1C67248-A121-FC49-BEAF-E7077DB9E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F1AD26A-AB3F-B340-B5B8-EA0475F3D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4465-9452-F442-B29D-167FE105E1F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7132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ADEC0A-FA87-5A40-A457-5CB09B29E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D69F0DF-2EE0-9F41-BCC1-7CCEFD2182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76C19CC-F49E-0B41-A3FC-705AA1A28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906BEC2-BE10-934F-9322-7EDBB992F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14E1-C229-F642-A7E1-9BC6310339FD}" type="datetimeFigureOut">
              <a:rPr lang="pt-BR" smtClean="0"/>
              <a:t>17/01/2020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9D70D0C-A408-8F49-89AE-4BA636D46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2A4243C-8398-4342-ACEA-35D647C4F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4465-9452-F442-B29D-167FE105E1F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3220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77BE7D2-7447-FA4D-8B53-ABF6CBC63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F01852E-7C91-964B-B652-8427FA322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BB7D578-7BE3-9D46-9EFD-176416C211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A14E1-C229-F642-A7E1-9BC6310339FD}" type="datetimeFigureOut">
              <a:rPr lang="pt-BR" smtClean="0"/>
              <a:t>17/01/2020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E4CC22-4F3A-D345-999F-B04236D258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D055F13-4967-344C-90EB-54CB5720E7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14465-9452-F442-B29D-167FE105E1F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368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6224DC-568C-D848-87F6-E96C4DCFB3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 estética romântica, seu reflexo no repertório orquestral e na </a:t>
            </a:r>
            <a:r>
              <a:rPr lang="pt-BR" dirty="0" err="1"/>
              <a:t>pr</a:t>
            </a:r>
            <a:r>
              <a:rPr lang="en-US" dirty="0" err="1"/>
              <a:t>á</a:t>
            </a:r>
            <a:r>
              <a:rPr lang="pt-BR" dirty="0"/>
              <a:t>tica de performance</a:t>
            </a:r>
            <a:r>
              <a:rPr lang="en-US" dirty="0">
                <a:effectLst/>
              </a:rPr>
              <a:t> 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DAF143D-69FB-FF43-A283-8BF8DE6981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3482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DCF905-CF97-2747-AFFA-146BDB122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104" y="300250"/>
            <a:ext cx="10534935" cy="5977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noProof="1"/>
              <a:t>Canonismo alterou a maneira de ouvir música.</a:t>
            </a:r>
          </a:p>
          <a:p>
            <a:pPr marL="0" indent="0">
              <a:buNone/>
            </a:pPr>
            <a:r>
              <a:rPr lang="en-US" noProof="1"/>
              <a:t>Compositores pré-românticos não imaginavam que suas obras pudessem ser ouvidas depois de seu período de vida</a:t>
            </a:r>
          </a:p>
          <a:p>
            <a:pPr marL="0" indent="0">
              <a:buNone/>
            </a:pPr>
            <a:r>
              <a:rPr lang="en-US" noProof="1"/>
              <a:t>Quantz adverte seus leitores a não se entusiasmarem excessivamente com uma peça unicamente pelo fato de ela ser nova. A obra deve ser, sobretudo, boa, não importa se já tem alguns anos. </a:t>
            </a:r>
          </a:p>
          <a:p>
            <a:pPr marL="0" indent="0">
              <a:buNone/>
            </a:pPr>
            <a:r>
              <a:rPr lang="en-US" noProof="1"/>
              <a:t>Como seria ver um filme dezenas de vezes ou ler o mesmo livro várias vezes ao ano? A música também era encarada assim antes do Romantismo</a:t>
            </a:r>
          </a:p>
          <a:p>
            <a:pPr marL="0" indent="0">
              <a:buNone/>
            </a:pPr>
            <a:r>
              <a:rPr lang="en-US" noProof="1"/>
              <a:t>Qual a diferença entre ouvir uma sinfonia de Beethoven pela primeira vez ou pela centésima vez? </a:t>
            </a:r>
          </a:p>
          <a:p>
            <a:pPr marL="0" indent="0">
              <a:buNone/>
            </a:pPr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519701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DCF905-CF97-2747-AFFA-146BDB122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104" y="300250"/>
            <a:ext cx="10534935" cy="5977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noProof="1"/>
              <a:t>Originalidade e Culto do Gênio </a:t>
            </a:r>
          </a:p>
          <a:p>
            <a:pPr marL="0" indent="0">
              <a:buNone/>
            </a:pPr>
            <a:r>
              <a:rPr lang="en-US" noProof="1"/>
              <a:t>Segundo Carl Dahlhaus, gênio consiste em “originalidade radical”, o que significa duas coisas:</a:t>
            </a:r>
          </a:p>
          <a:p>
            <a:pPr>
              <a:buFontTx/>
              <a:buChar char="-"/>
            </a:pPr>
            <a:r>
              <a:rPr lang="en-US" noProof="1"/>
              <a:t>O compositor está criando de dentro de seu âmago; expressando, de maneira autobiográfica, suas paixões e conflitos interiores</a:t>
            </a:r>
          </a:p>
          <a:p>
            <a:pPr>
              <a:buFontTx/>
              <a:buChar char="-"/>
            </a:pPr>
            <a:r>
              <a:rPr lang="en-US" noProof="1"/>
              <a:t>O compositor deve expressar algo novo para que sua voz seja ouvida nos círculos formadores de opinião</a:t>
            </a:r>
          </a:p>
          <a:p>
            <a:pPr marL="0" indent="0">
              <a:buNone/>
            </a:pPr>
            <a:r>
              <a:rPr lang="en-US" noProof="1"/>
              <a:t>Em Crítica da Razão Pura, Kant fala do gênio como capaz “de quebrar o molde”, produzindo novas regras de forma em arte e indo além de formas antigas. </a:t>
            </a:r>
          </a:p>
          <a:p>
            <a:pPr marL="0" indent="0">
              <a:buNone/>
            </a:pPr>
            <a:r>
              <a:rPr lang="en-US" noProof="1"/>
              <a:t>Originalidade do Romantismo X Funcionalidade e “artesanato” do Barroco/Classicismo</a:t>
            </a:r>
          </a:p>
        </p:txBody>
      </p:sp>
    </p:spTree>
    <p:extLst>
      <p:ext uri="{BB962C8B-B14F-4D97-AF65-F5344CB8AC3E}">
        <p14:creationId xmlns:p14="http://schemas.microsoft.com/office/powerpoint/2010/main" val="2854451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DCF905-CF97-2747-AFFA-146BDB122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104" y="300250"/>
            <a:ext cx="10534935" cy="59777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noProof="1"/>
              <a:t>Atribuição </a:t>
            </a:r>
          </a:p>
          <a:p>
            <a:pPr marL="0" indent="0">
              <a:buNone/>
            </a:pPr>
            <a:r>
              <a:rPr lang="en-US" noProof="1"/>
              <a:t>Atribuição começa a ser mais ou menos importante a partir do século XVI.</a:t>
            </a:r>
          </a:p>
          <a:p>
            <a:pPr marL="0" indent="0">
              <a:buNone/>
            </a:pPr>
            <a:r>
              <a:rPr lang="en-US" noProof="1"/>
              <a:t>John Spitzer tratou, em sua dissertação, da trajetória de peças que, inicialmente atribuídas a grandes gênios da música, foram postumamente incluídas na produção de compositores desconhecidos. Ex: em 1964, o Quarteto opus 3, equivocadamente atribuído até então a Haydn, foi imputado a Hofstetter e despontou para o obscurantismo. </a:t>
            </a:r>
          </a:p>
          <a:p>
            <a:pPr marL="0" indent="0">
              <a:buNone/>
            </a:pPr>
            <a:r>
              <a:rPr lang="en-US" noProof="1"/>
              <a:t>Experiência musical canônica implica saber nome do compositor, estilo, dados biográficos etc. Musicologia foi uma criação do século XIX para fornecer essas informações – paradigma do Romantismo é o herói/compositor e a obra prima. Consequência: obsessão por atribuição e documentação – Rótulo muitas vezes é mais importante que o produto.  </a:t>
            </a:r>
          </a:p>
          <a:p>
            <a:pPr marL="0" indent="0">
              <a:buNone/>
            </a:pPr>
            <a:r>
              <a:rPr lang="en-US" noProof="1"/>
              <a:t>Problemas como esse ameaçam as bases do canonismo. Se o Quarteto opus 3, agora atribuído a Hofstetter não é interessante, isso quer dizer que para ser atribuído a Haydn por tanto tempo, sem que ninguém duvidasse, Haydn não é tão genial quanto imaginamos? </a:t>
            </a:r>
          </a:p>
          <a:p>
            <a:pPr marL="0" indent="0">
              <a:buNone/>
            </a:pPr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3615680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DCF905-CF97-2747-AFFA-146BDB122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104" y="300250"/>
            <a:ext cx="10534935" cy="597772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noProof="1"/>
              <a:t>Repetição e Performance Ritualizada</a:t>
            </a:r>
          </a:p>
          <a:p>
            <a:pPr marL="0" indent="0">
              <a:buNone/>
            </a:pPr>
            <a:r>
              <a:rPr lang="en-US" noProof="1"/>
              <a:t>Rossini, ao ouvir Lohengrin de Wagner: “Não se pode julgar essa obra ouvindo uma única vez, mas eu certamente não pretendo ouvi-la uma segunda vez.”</a:t>
            </a:r>
          </a:p>
          <a:p>
            <a:pPr marL="0" indent="0">
              <a:buNone/>
            </a:pPr>
            <a:r>
              <a:rPr lang="en-US" noProof="1"/>
              <a:t>Argumento de Dahlhaus para a repetição da audição: a música não pode ser inteiramente entendida em uma única performance. </a:t>
            </a:r>
          </a:p>
          <a:p>
            <a:pPr marL="0" indent="0">
              <a:buNone/>
            </a:pPr>
            <a:r>
              <a:rPr lang="en-US" noProof="1"/>
              <a:t>Se as músicas duram para sempre, o estilo deve mudar menos rapidamente?</a:t>
            </a:r>
          </a:p>
          <a:p>
            <a:pPr marL="0" indent="0">
              <a:buNone/>
            </a:pPr>
            <a:r>
              <a:rPr lang="en-US" noProof="1"/>
              <a:t>Para Derek Bailey, mudanças na música popular são mais rápidas – razão: a música muitas vezes não é escrita (não em sua totalidade) e o gênero é impregnado de improvisação.</a:t>
            </a:r>
          </a:p>
          <a:p>
            <a:pPr marL="0" indent="0">
              <a:buNone/>
            </a:pPr>
            <a:r>
              <a:rPr lang="en-US" noProof="1"/>
              <a:t>Familiaridade no período pré-Romântico era algo desastroso, o compositor era considerado utrapassado</a:t>
            </a:r>
          </a:p>
          <a:p>
            <a:pPr marL="0" indent="0">
              <a:buNone/>
            </a:pPr>
            <a:r>
              <a:rPr lang="en-US" noProof="1"/>
              <a:t>Familiaridade na atualidade atenua o desconforto – “Quantas vezes a Sagração da Primavera pode chocar?”</a:t>
            </a:r>
          </a:p>
          <a:p>
            <a:pPr marL="0" indent="0">
              <a:buNone/>
            </a:pPr>
            <a:r>
              <a:rPr lang="en-US" noProof="1"/>
              <a:t>Peças do século XVIII eram forçosamente mais simples, já que seriam ouvidas apenas uma vez e deveriam ser imediatamente entendidas. Ouvir atualmente esse repertório centenas de vezes depõe contra nosso nível de sofisticação musical?</a:t>
            </a:r>
          </a:p>
          <a:p>
            <a:pPr marL="0" indent="0">
              <a:buNone/>
            </a:pPr>
            <a:r>
              <a:rPr lang="en-US" noProof="1"/>
              <a:t>Repetição – surpresa desaparece, cadência de engano não é mais uma cadência de engano. Caráter revolucionário e surpreendente de Beethoven desaparece</a:t>
            </a:r>
          </a:p>
          <a:p>
            <a:pPr marL="0" indent="0">
              <a:buNone/>
            </a:pPr>
            <a:r>
              <a:rPr lang="en-US" noProof="1"/>
              <a:t>Música clássica – contos para ninar adultos. Os ouvintes são como crianças que corrigem os pais se uma ligadura ou ornamento não está no lugar</a:t>
            </a:r>
          </a:p>
          <a:p>
            <a:pPr marL="0" indent="0">
              <a:buNone/>
            </a:pPr>
            <a:r>
              <a:rPr lang="en-US" noProof="1"/>
              <a:t>Repetição da música a transforma em ritual. </a:t>
            </a:r>
          </a:p>
          <a:p>
            <a:pPr marL="0" indent="0">
              <a:buNone/>
            </a:pPr>
            <a:r>
              <a:rPr lang="en-US" noProof="1"/>
              <a:t>A composição, amplamente conhecida, passa a ser mais um meio do que uma mensagem propriamente dita. </a:t>
            </a:r>
          </a:p>
          <a:p>
            <a:pPr marL="0" indent="0">
              <a:buNone/>
            </a:pPr>
            <a:r>
              <a:rPr lang="en-US" noProof="1"/>
              <a:t>O público está interessado na música ou no evento social? </a:t>
            </a:r>
          </a:p>
          <a:p>
            <a:pPr marL="0" indent="0">
              <a:buNone/>
            </a:pPr>
            <a:r>
              <a:rPr lang="en-US" noProof="1"/>
              <a:t> </a:t>
            </a:r>
          </a:p>
          <a:p>
            <a:pPr marL="0" indent="0">
              <a:buNone/>
            </a:pPr>
            <a:endParaRPr lang="en-US" noProof="1"/>
          </a:p>
          <a:p>
            <a:pPr marL="0" indent="0">
              <a:buNone/>
            </a:pPr>
            <a:endParaRPr lang="en-US" noProof="1"/>
          </a:p>
          <a:p>
            <a:pPr marL="0" indent="0">
              <a:buNone/>
            </a:pPr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4220469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DCF905-CF97-2747-AFFA-146BDB122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104" y="300250"/>
            <a:ext cx="10534935" cy="59777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noProof="1"/>
              <a:t>Intérprete Transparente</a:t>
            </a:r>
          </a:p>
          <a:p>
            <a:pPr marL="0" indent="0">
              <a:buNone/>
            </a:pPr>
            <a:r>
              <a:rPr lang="en-US" i="1" noProof="1"/>
              <a:t>Executio Anima Composition – </a:t>
            </a:r>
            <a:r>
              <a:rPr lang="en-US" noProof="1"/>
              <a:t>A interpretação é o princípio vital na composição – Lema em arabesco de gravura no final do tratado de Quantz. </a:t>
            </a:r>
          </a:p>
          <a:p>
            <a:pPr marL="0" indent="0">
              <a:buNone/>
            </a:pPr>
            <a:r>
              <a:rPr lang="en-US" i="1" noProof="1"/>
              <a:t>[O intérprete deveria tocar] de tal forma que se acreditaria que a obra fora composta por ele mesmo. </a:t>
            </a:r>
            <a:r>
              <a:rPr lang="en-US" noProof="1"/>
              <a:t>Mozart, em carta de 1778</a:t>
            </a:r>
          </a:p>
          <a:p>
            <a:pPr marL="0" indent="0">
              <a:buNone/>
            </a:pPr>
            <a:r>
              <a:rPr lang="en-US" i="1" noProof="1"/>
              <a:t>É um fato maliciosamente presunçoso de um intérprete alterar uma obra de arte segundo seu humor, uma vez que, ao fazer isso, ele sugere que compreende melhor o peça que o próprio compositor. </a:t>
            </a:r>
            <a:r>
              <a:rPr lang="en-US" noProof="1"/>
              <a:t>A. L. Crelle, Einiges über musicalischen Ausdruck und Vortrag, 1823. </a:t>
            </a:r>
          </a:p>
          <a:p>
            <a:pPr marL="0" indent="0">
              <a:buNone/>
            </a:pPr>
            <a:endParaRPr lang="en-US" noProof="1"/>
          </a:p>
          <a:p>
            <a:pPr marL="0" indent="0">
              <a:buNone/>
            </a:pPr>
            <a:r>
              <a:rPr lang="en-US" noProof="1"/>
              <a:t>Intenções do Compositor – Fidelidade ao Compositor</a:t>
            </a:r>
          </a:p>
          <a:p>
            <a:pPr marL="0" indent="0">
              <a:buNone/>
            </a:pPr>
            <a:r>
              <a:rPr lang="en-US" i="1" noProof="1"/>
              <a:t>A música da Wagner é melhor do que ela soa – Wagner’s music is better thas it sounds. </a:t>
            </a:r>
            <a:r>
              <a:rPr lang="en-US" noProof="1"/>
              <a:t>Gracejo atribuído a Mark Twain. </a:t>
            </a:r>
          </a:p>
          <a:p>
            <a:pPr marL="0" indent="0">
              <a:buNone/>
            </a:pPr>
            <a:r>
              <a:rPr lang="en-US" noProof="1"/>
              <a:t>Godlovitch: “é um respeito pela expertise e não pelos desejos do morto.”</a:t>
            </a:r>
          </a:p>
          <a:p>
            <a:pPr marL="0" indent="0">
              <a:buNone/>
            </a:pPr>
            <a:r>
              <a:rPr lang="en-US" noProof="1"/>
              <a:t>Respeitamos as intenções de um compositor ou respeitamos os recursos de que os compositores dispuseram em seu tempo? Questão levantada por Charles Rosen, em crítica à performance historicamente orientada. Bach gostaria de ter escrito para o piano, mas só dispunha do cravo? </a:t>
            </a:r>
          </a:p>
          <a:p>
            <a:pPr marL="0" indent="0">
              <a:buNone/>
            </a:pPr>
            <a:r>
              <a:rPr lang="en-US" noProof="1"/>
              <a:t>Imperativo intencional – intenção do autor = autenticidade? </a:t>
            </a:r>
          </a:p>
          <a:p>
            <a:pPr marL="0" indent="0">
              <a:buNone/>
            </a:pPr>
            <a:endParaRPr lang="en-US" i="1" noProof="1"/>
          </a:p>
        </p:txBody>
      </p:sp>
    </p:spTree>
    <p:extLst>
      <p:ext uri="{BB962C8B-B14F-4D97-AF65-F5344CB8AC3E}">
        <p14:creationId xmlns:p14="http://schemas.microsoft.com/office/powerpoint/2010/main" val="31968378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DCF905-CF97-2747-AFFA-146BDB122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104" y="300250"/>
            <a:ext cx="10534935" cy="59777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noProof="1"/>
              <a:t>O que é uma peça de música?</a:t>
            </a:r>
          </a:p>
          <a:p>
            <a:pPr marL="0" indent="0">
              <a:buNone/>
            </a:pPr>
            <a:r>
              <a:rPr lang="en-US" noProof="1"/>
              <a:t>Tendência teórica é separar performance da composição. </a:t>
            </a:r>
          </a:p>
          <a:p>
            <a:pPr marL="0" indent="0">
              <a:buNone/>
            </a:pPr>
            <a:r>
              <a:rPr lang="en-US" noProof="1"/>
              <a:t>Partitura-um mapa de genes que indica potencialidades em vários parâmetros. Todavia, um mapa de genes não é uma pessoa. </a:t>
            </a:r>
          </a:p>
          <a:p>
            <a:pPr marL="0" indent="0">
              <a:buNone/>
            </a:pPr>
            <a:r>
              <a:rPr lang="en-US" noProof="1"/>
              <a:t>A performance de uma peça é o momento em que se pode ter uma visão real de uma obra. Ouvir uma determinada interpretação é como ouvir um take de uma obra.</a:t>
            </a:r>
          </a:p>
          <a:p>
            <a:pPr marL="0" indent="0">
              <a:buNone/>
            </a:pPr>
            <a:r>
              <a:rPr lang="en-US" noProof="1"/>
              <a:t>Quais são os fatores que não mudam de uma performance a outra? Não admitimos mudança nas alturas, mas o que dizer de tempo, timbre, instrumentação, orquestração, fraseado, portamento, vibrato etc? Reflexão de José Bowen. </a:t>
            </a:r>
          </a:p>
          <a:p>
            <a:pPr marL="0" indent="0">
              <a:buNone/>
            </a:pPr>
            <a:r>
              <a:rPr lang="en-US" noProof="1"/>
              <a:t>Furtwängler e, antes dele, Wagner – Grandes defensores das intenções dos compositores, que alteraram o texto “inviolável” de Beethoven. </a:t>
            </a:r>
          </a:p>
          <a:p>
            <a:pPr marL="0" indent="0">
              <a:buNone/>
            </a:pPr>
            <a:r>
              <a:rPr lang="en-US" noProof="1"/>
              <a:t>E. T. A. Hoffmann – partitura é selada hermeticamente pelo compositor e alterá-la pode cancelar sua magia. Mas a notação pode encerrar em si todos os fatores de uma composição? </a:t>
            </a:r>
          </a:p>
          <a:p>
            <a:pPr marL="0" indent="0">
              <a:buNone/>
            </a:pPr>
            <a:r>
              <a:rPr lang="en-US" noProof="1"/>
              <a:t>Bowen observa: na ópera italiana, no jazz e nos adagios do século XVIII, “nós precisamos ouvir suficientes notas para nos convencer da identidade de uma determinada obra, porém, se ouvimos somente as notas tradicionais, a performance será rotulada de imitação”. Na música clássica, isso seria reconhecido como </a:t>
            </a:r>
            <a:r>
              <a:rPr lang="en-US" i="1" noProof="1"/>
              <a:t>Werktreue</a:t>
            </a:r>
            <a:r>
              <a:rPr lang="en-US" noProof="1"/>
              <a:t>. </a:t>
            </a:r>
          </a:p>
          <a:p>
            <a:pPr marL="0" indent="0">
              <a:buNone/>
            </a:pPr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4140729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DCF905-CF97-2747-AFFA-146BDB122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104" y="300250"/>
            <a:ext cx="10534935" cy="5977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noProof="1"/>
              <a:t>Werktreue</a:t>
            </a:r>
          </a:p>
          <a:p>
            <a:pPr marL="0" indent="0">
              <a:buNone/>
            </a:pPr>
            <a:r>
              <a:rPr lang="en-US" noProof="1"/>
              <a:t>Tocar simplesmente o que está escrito!</a:t>
            </a:r>
          </a:p>
          <a:p>
            <a:pPr marL="0" indent="0">
              <a:buNone/>
            </a:pPr>
            <a:r>
              <a:rPr lang="en-US" noProof="1"/>
              <a:t>Nicholas Cook sugere que Werktreue lembra o fundamentalismo religioso, o que é, na sua base, um erro linguístico: “Fundamentalismo advém da falsa crença que a linguagem pode circunscrever e conter a realidade, do que se depreende que o que não pode ser dito não existe.” Da mesma forma, Werktreue pressupõe que um texto musical pode circunscrever e conter a performance, em toda a sua inteireza. </a:t>
            </a:r>
          </a:p>
          <a:p>
            <a:pPr marL="0" indent="0">
              <a:buNone/>
            </a:pPr>
            <a:endParaRPr lang="en-US" noProof="1"/>
          </a:p>
          <a:p>
            <a:pPr marL="0" indent="0">
              <a:buNone/>
            </a:pPr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1367818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DCF905-CF97-2747-AFFA-146BDB122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104" y="300250"/>
            <a:ext cx="10534935" cy="59777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noProof="1"/>
              <a:t>Imperativo do Urtext e Fetichismo do Texto</a:t>
            </a:r>
          </a:p>
          <a:p>
            <a:pPr marL="0" indent="0">
              <a:buNone/>
            </a:pPr>
            <a:r>
              <a:rPr lang="en-US" noProof="1"/>
              <a:t>Partitura = autoridade máxima = intenções do compositor</a:t>
            </a:r>
          </a:p>
          <a:p>
            <a:pPr marL="0" indent="0">
              <a:buNone/>
            </a:pPr>
            <a:r>
              <a:rPr lang="en-US" noProof="1"/>
              <a:t>Christopher Small: Maestro, apesar de todo seu poder, deve obediência assim como todos no palco, às indicações da partitura.</a:t>
            </a:r>
          </a:p>
          <a:p>
            <a:pPr marL="0" indent="0">
              <a:buNone/>
            </a:pPr>
            <a:r>
              <a:rPr lang="en-US" noProof="1"/>
              <a:t>Execução moderna: desvios na leitura da partitura impressa são vistos como ato de desonestidade, ataque à grande obra de arte. </a:t>
            </a:r>
          </a:p>
          <a:p>
            <a:pPr marL="0" indent="0">
              <a:buNone/>
            </a:pPr>
            <a:r>
              <a:rPr lang="en-US" noProof="1"/>
              <a:t>Imperativo do Urtext deriva da visão romântica do culto ao gênio.</a:t>
            </a:r>
          </a:p>
          <a:p>
            <a:pPr marL="0" indent="0">
              <a:buNone/>
            </a:pPr>
            <a:r>
              <a:rPr lang="en-US" noProof="1"/>
              <a:t>Para Taruskin: </a:t>
            </a:r>
          </a:p>
          <a:p>
            <a:pPr marL="0" indent="0">
              <a:buNone/>
            </a:pPr>
            <a:r>
              <a:rPr lang="en-US" noProof="1"/>
              <a:t>Central para este conceito é a noção idealizada do que é uma obra musical; algo totalmente realizado por seu criador, fixado por escrito e, portanto, passível de ser preservado. Fidelidade é aquilo que habilita a preservação: escrupulosa execução de acordo com as intenções do criador, profetizada seja pela observação direta da partitura explícita ou indiretamente por convenções contemporâneas e pelas circunstâncias. No centro, pois, apresenta-se o texto e o “werktreue performer”(e o acadêmico, o editor, o crítico) estão ali para servi-lo.  </a:t>
            </a:r>
          </a:p>
          <a:p>
            <a:pPr marL="0" indent="0">
              <a:buNone/>
            </a:pPr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4377492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DCF905-CF97-2747-AFFA-146BDB122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104" y="300250"/>
            <a:ext cx="10534935" cy="597772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noProof="1"/>
              <a:t>Irretocabilidade</a:t>
            </a:r>
          </a:p>
          <a:p>
            <a:pPr marL="0" indent="0">
              <a:buNone/>
            </a:pPr>
            <a:r>
              <a:rPr lang="en-US" noProof="1"/>
              <a:t>Obrigação do intérprete de transmitir as intenções do compositor sem alterar o mínimo detalhe.</a:t>
            </a:r>
          </a:p>
          <a:p>
            <a:pPr marL="0" indent="0">
              <a:buNone/>
            </a:pPr>
            <a:endParaRPr lang="en-US" noProof="1"/>
          </a:p>
          <a:p>
            <a:pPr marL="0" indent="0">
              <a:buNone/>
            </a:pPr>
            <a:r>
              <a:rPr lang="en-US" noProof="1"/>
              <a:t>Intérprete transparente – Perfeita Obediência</a:t>
            </a:r>
          </a:p>
          <a:p>
            <a:pPr marL="0" indent="0">
              <a:buNone/>
            </a:pPr>
            <a:r>
              <a:rPr lang="en-US" noProof="1"/>
              <a:t>Mendelsohn era conhecido por sua absoluta devoção aos mestres cujas obras executava, não adicionando nada de si mesmo. O estabelecimento de seu conservatório, em Leipzig, em 1843, ajudou a difundir essa ideia por toda a Europa.</a:t>
            </a:r>
          </a:p>
          <a:p>
            <a:pPr marL="0" indent="0">
              <a:buNone/>
            </a:pPr>
            <a:r>
              <a:rPr lang="en-US" noProof="1"/>
              <a:t>Berlioz – expressão não envolve criação, mas sim reprodução das intenções e emoções do compositor.</a:t>
            </a:r>
          </a:p>
          <a:p>
            <a:pPr marL="0" indent="0">
              <a:buNone/>
            </a:pPr>
            <a:r>
              <a:rPr lang="en-US" noProof="1"/>
              <a:t>Definição do New Grove (2002) de “performance practice” propõe total separação entre a performance e a composição. “O compositor permite certas liberdades ao intérprete transparente”. Ou: “A notação musical pode ser compreendida como um conjunto de instruções indicando ao intérprete como o compositor desejava que sua obra soasse.” Isso é a direta continuação da mentalidade romântica. </a:t>
            </a:r>
          </a:p>
          <a:p>
            <a:pPr marL="0" indent="0">
              <a:buNone/>
            </a:pPr>
            <a:r>
              <a:rPr lang="en-US" noProof="1"/>
              <a:t>Clive Brown mostra como, no Romantismo, os manuscritos pasam a ser vistos como escrituras a serem lidas hiperliteralmente e como os compositores passam a escrever com mais precisão, exigências mais específicas e instruções. </a:t>
            </a:r>
          </a:p>
          <a:p>
            <a:pPr marL="0" indent="0">
              <a:buNone/>
            </a:pPr>
            <a:r>
              <a:rPr lang="en-US" noProof="1"/>
              <a:t>Schulz, em 1771, transforma observação de Mozart: “o intérprete deve tocar de dentro da alma do compositor.”</a:t>
            </a:r>
          </a:p>
          <a:p>
            <a:pPr marL="0" indent="0">
              <a:buNone/>
            </a:pPr>
            <a:r>
              <a:rPr lang="en-US" noProof="1"/>
              <a:t>Quantz e C. P. E. Bach- Vortrag = Eloquência, entrega da mensagem</a:t>
            </a:r>
          </a:p>
          <a:p>
            <a:pPr marL="0" indent="0">
              <a:buNone/>
            </a:pPr>
            <a:r>
              <a:rPr lang="en-US" noProof="1"/>
              <a:t>Hermann Mendel, 1882 – Vortrag=1- completo entendimento dos símbolos notacionais empregados pelo artista criador; 2- a habilidade técnica para executar o que o compositor pede. </a:t>
            </a:r>
          </a:p>
          <a:p>
            <a:pPr marL="0" indent="0">
              <a:buNone/>
            </a:pPr>
            <a:r>
              <a:rPr lang="en-US" noProof="1"/>
              <a:t>Jay Nordlinger, crítico, em recente conversa: “Irrito-me quando um intérprete diz que quer expressar-se, ser criativo.” “Se quer ser criativo, pegue um papel e componha algo”. “O intérprete é o servo do criador.”</a:t>
            </a:r>
          </a:p>
          <a:p>
            <a:pPr marL="0" indent="0">
              <a:buNone/>
            </a:pPr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24554216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DCF905-CF97-2747-AFFA-146BDB122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104" y="300250"/>
            <a:ext cx="10534935" cy="59777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noProof="1"/>
              <a:t>A Invenção Romântica do Maestro Intérprete</a:t>
            </a:r>
          </a:p>
          <a:p>
            <a:pPr marL="0" indent="0">
              <a:buNone/>
            </a:pPr>
            <a:r>
              <a:rPr lang="en-US" noProof="1"/>
              <a:t>Com a execução de obras de compositores mortos, o maestro passa ser o representante dos compositores.</a:t>
            </a:r>
          </a:p>
          <a:p>
            <a:pPr marL="0" indent="0">
              <a:buNone/>
            </a:pPr>
            <a:r>
              <a:rPr lang="en-US" noProof="1"/>
              <a:t>Schumann? (provavelmente) escreve: o maestro deveria apenas bater o tempo no início de cada movimento. Segundo Brown, era essa a maneira com que Mendelsohn regia. </a:t>
            </a:r>
          </a:p>
          <a:p>
            <a:pPr marL="0" indent="0">
              <a:buNone/>
            </a:pPr>
            <a:r>
              <a:rPr lang="en-US" noProof="1"/>
              <a:t>Christopher Small – maestro é como um xamã, um mago, que convoca o espírito dos compositores mortos. São os profetas das partituras sacradas, os únicos capazes de interpretá-las. Eles até fazem uma dança xamânica no podium. </a:t>
            </a:r>
          </a:p>
          <a:p>
            <a:pPr marL="0" indent="0">
              <a:buNone/>
            </a:pPr>
            <a:r>
              <a:rPr lang="en-US" noProof="1"/>
              <a:t>Bowen – intérprete transparente e maestro intérpret são dois fenômenos que surgem ao mesmo tempo. Segundo Nicholas Avery, formam uma “perniciosa simbiose.” </a:t>
            </a:r>
          </a:p>
          <a:p>
            <a:pPr marL="0" indent="0">
              <a:buNone/>
            </a:pPr>
            <a:r>
              <a:rPr lang="en-US" noProof="1"/>
              <a:t>Maestro- figura central na sala de concerto.</a:t>
            </a:r>
          </a:p>
          <a:p>
            <a:pPr marL="0" indent="0">
              <a:buNone/>
            </a:pPr>
            <a:r>
              <a:rPr lang="en-US" noProof="1"/>
              <a:t>Segundo Haynes: “Considerando que o “maestro” não escreve música, não toca, não produz de fato nenhum som, somente diz aos músicos o que fazer e leva todo o crédito pelo que eles fizeram, pode-se indagar como eles criaram esse nicho do nada a não ser seu charme pessoal e opiniões fortes sobre como a música deveria soar. Em muitos aspectos, o regente aproxima-se da definição biológica de um parasita, certamente no que se refere a sua capacidade de se encarregar da maior parte do dinheiro que, sem sua presença, seria destinado aos músicos.”</a:t>
            </a:r>
          </a:p>
        </p:txBody>
      </p:sp>
    </p:spTree>
    <p:extLst>
      <p:ext uri="{BB962C8B-B14F-4D97-AF65-F5344CB8AC3E}">
        <p14:creationId xmlns:p14="http://schemas.microsoft.com/office/powerpoint/2010/main" val="247894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DCF905-CF97-2747-AFFA-146BDB122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8615"/>
            <a:ext cx="10515600" cy="5658348"/>
          </a:xfrm>
        </p:spPr>
        <p:txBody>
          <a:bodyPr/>
          <a:lstStyle/>
          <a:p>
            <a:pPr marL="0" indent="0">
              <a:buNone/>
            </a:pPr>
            <a:r>
              <a:rPr lang="pt-BR"/>
              <a:t>O Romantismo surge com outros valores que são os fundamentos da vida moderna, tais como: os direitos humanos, o sistema decimal, o uso universal de sobrenomes, a democracia, o casamento baseado em amor e os endereços com nome de rua etc. </a:t>
            </a:r>
          </a:p>
          <a:p>
            <a:pPr marL="0" indent="0">
              <a:buNone/>
            </a:pPr>
            <a:endParaRPr lang="pt-BR"/>
          </a:p>
          <a:p>
            <a:pPr marL="0" indent="0">
              <a:buNone/>
            </a:pPr>
            <a:r>
              <a:rPr lang="pt-BR"/>
              <a:t>Muitos dos fortes axiomas do século XIX estão muito vivos e permeiam o pensamento musical moderno.</a:t>
            </a:r>
          </a:p>
        </p:txBody>
      </p:sp>
    </p:spTree>
    <p:extLst>
      <p:ext uri="{BB962C8B-B14F-4D97-AF65-F5344CB8AC3E}">
        <p14:creationId xmlns:p14="http://schemas.microsoft.com/office/powerpoint/2010/main" val="30028104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DCF905-CF97-2747-AFFA-146BDB122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104" y="300250"/>
            <a:ext cx="10534935" cy="5977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noProof="1"/>
              <a:t>O compositor Grétry, em 1797: músicos de orquestra tornam-se frios e indiferentes quando não acompanham diretamente os cantores. A batuta que os dirige também os humilha.</a:t>
            </a:r>
          </a:p>
          <a:p>
            <a:pPr marL="0" indent="0">
              <a:buNone/>
            </a:pPr>
            <a:r>
              <a:rPr lang="en-US" noProof="1"/>
              <a:t>Peter Gay, em seu livro sobre o Romantismo: o século XIX estava intensamente preocupado com o self, a ponto de ser neurótico. Isso ilustra a postura de regentes no marketing e no design gráfico de programas, CDs, pôsteres etc. </a:t>
            </a:r>
          </a:p>
        </p:txBody>
      </p:sp>
    </p:spTree>
    <p:extLst>
      <p:ext uri="{BB962C8B-B14F-4D97-AF65-F5344CB8AC3E}">
        <p14:creationId xmlns:p14="http://schemas.microsoft.com/office/powerpoint/2010/main" val="202672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DCF905-CF97-2747-AFFA-146BDB122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104" y="300250"/>
            <a:ext cx="10534935" cy="59777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noProof="1"/>
              <a:t>O Ensaio para Maestro</a:t>
            </a:r>
          </a:p>
          <a:p>
            <a:pPr marL="0" indent="0">
              <a:buNone/>
            </a:pPr>
            <a:r>
              <a:rPr lang="en-US" noProof="1"/>
              <a:t>O ensaio é o momento que o regente tem de convencer os músicos a fazerem o que ele quer. A situação é especialmente crítica para ele se for maestro convidado. </a:t>
            </a:r>
          </a:p>
          <a:p>
            <a:pPr marL="0" indent="0">
              <a:buNone/>
            </a:pPr>
            <a:r>
              <a:rPr lang="en-US" noProof="1"/>
              <a:t>Exemplos bem sucedidos de grupos de teatro experimental que encenavam sem ensaio e sem diretor – Original Shakespeare Company, Patrick Tucker</a:t>
            </a:r>
          </a:p>
          <a:p>
            <a:pPr marL="0" indent="0">
              <a:buNone/>
            </a:pPr>
            <a:r>
              <a:rPr lang="en-US" noProof="1"/>
              <a:t>Robert Levin: Assim que há um regente, você abre mão da responsabilidade em favor do maestro. Se você toca sem regente e tem um spalla e um pianista (seja um fortepiano ou Steinway), e todos estão sentados em um círculo íntimo, todos se ouvem, pois eles têm a responsabilidade pelo ensemble. O resultado é uma interpretação provavelmente mais sincronizada, muito mais ativa e muito mais engajada que aquela com regente, porque há responsabilidade coletiva. </a:t>
            </a:r>
          </a:p>
          <a:p>
            <a:pPr marL="0" indent="0">
              <a:buNone/>
            </a:pPr>
            <a:r>
              <a:rPr lang="en-US" noProof="1"/>
              <a:t>Ensaio para Maestro está intimamente ligado à ideia de intenções do compositor. Petri, em 1782, um dos primeiros relatos sobre ensaio: “quando o diretor desvenda aos músicos as intenções escondidas dos compositores.” </a:t>
            </a:r>
          </a:p>
          <a:p>
            <a:pPr marL="0" indent="0">
              <a:buNone/>
            </a:pPr>
            <a:r>
              <a:rPr lang="en-US" noProof="1"/>
              <a:t>Paradoxo: se o texto é o importante, a influência do maestro não seria algo nocivo?</a:t>
            </a:r>
          </a:p>
          <a:p>
            <a:pPr marL="0" indent="0">
              <a:buNone/>
            </a:pPr>
            <a:endParaRPr lang="en-US" noProof="1"/>
          </a:p>
          <a:p>
            <a:pPr marL="0" indent="0">
              <a:buNone/>
            </a:pPr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2583727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DCF905-CF97-2747-AFFA-146BDB122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8615"/>
            <a:ext cx="10515600" cy="56583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/>
              <a:t>Princípios do Romantismo: </a:t>
            </a:r>
          </a:p>
          <a:p>
            <a:pPr>
              <a:buFontTx/>
              <a:buChar char="-"/>
            </a:pPr>
            <a:r>
              <a:rPr lang="pt-BR" dirty="0" err="1"/>
              <a:t>Canonismo</a:t>
            </a:r>
            <a:r>
              <a:rPr lang="pt-BR" dirty="0"/>
              <a:t> </a:t>
            </a:r>
          </a:p>
          <a:p>
            <a:pPr>
              <a:buFontTx/>
              <a:buChar char="-"/>
            </a:pPr>
            <a:r>
              <a:rPr lang="pt-BR" dirty="0"/>
              <a:t>Música </a:t>
            </a:r>
            <a:r>
              <a:rPr lang="pt-BR" dirty="0" err="1"/>
              <a:t>aut</a:t>
            </a:r>
            <a:r>
              <a:rPr lang="pt-BR" noProof="1"/>
              <a:t>ônoma, absoluta</a:t>
            </a:r>
          </a:p>
          <a:p>
            <a:pPr>
              <a:buFontTx/>
              <a:buChar char="-"/>
            </a:pPr>
            <a:r>
              <a:rPr lang="pt-BR" noProof="1"/>
              <a:t>Originalidade e culto ao g</a:t>
            </a:r>
            <a:r>
              <a:rPr lang="en-US" noProof="1"/>
              <a:t>ênio</a:t>
            </a:r>
          </a:p>
          <a:p>
            <a:pPr>
              <a:buFontTx/>
              <a:buChar char="-"/>
            </a:pPr>
            <a:r>
              <a:rPr lang="en-US" noProof="1"/>
              <a:t>Preocupação com atribuição</a:t>
            </a:r>
          </a:p>
          <a:p>
            <a:pPr>
              <a:buFontTx/>
              <a:buChar char="-"/>
            </a:pPr>
            <a:r>
              <a:rPr lang="en-US" noProof="1"/>
              <a:t>Fetichismo do texto, conteúdo intocável</a:t>
            </a:r>
          </a:p>
          <a:p>
            <a:pPr>
              <a:buFontTx/>
              <a:buChar char="-"/>
            </a:pPr>
            <a:r>
              <a:rPr lang="en-US" noProof="1"/>
              <a:t>Necessidade de tudo ser belo</a:t>
            </a:r>
          </a:p>
          <a:p>
            <a:pPr>
              <a:buFontTx/>
              <a:buChar char="-"/>
            </a:pPr>
            <a:r>
              <a:rPr lang="en-US" noProof="1"/>
              <a:t>O intérprete transparente e a estrita observância à partitura</a:t>
            </a:r>
          </a:p>
          <a:p>
            <a:pPr>
              <a:buFontTx/>
              <a:buChar char="-"/>
            </a:pPr>
            <a:r>
              <a:rPr lang="en-US" noProof="1"/>
              <a:t>A música como autobiografia do artista-compositor </a:t>
            </a:r>
          </a:p>
          <a:p>
            <a:pPr>
              <a:buFontTx/>
              <a:buChar char="-"/>
            </a:pPr>
            <a:r>
              <a:rPr lang="en-US" noProof="1"/>
              <a:t>Performance ritualizada e cerimonial</a:t>
            </a:r>
          </a:p>
          <a:p>
            <a:pPr>
              <a:buFontTx/>
              <a:buChar char="-"/>
            </a:pPr>
            <a:r>
              <a:rPr lang="en-US" noProof="1"/>
              <a:t>O imperativo do Urtext</a:t>
            </a:r>
          </a:p>
          <a:p>
            <a:pPr>
              <a:buFontTx/>
              <a:buChar char="-"/>
            </a:pPr>
            <a:r>
              <a:rPr lang="pt-BR" noProof="1"/>
              <a:t>O maestro int</a:t>
            </a:r>
            <a:r>
              <a:rPr lang="en-US" noProof="1"/>
              <a:t>érprete </a:t>
            </a:r>
            <a:r>
              <a:rPr lang="pt-BR" noProof="1"/>
              <a:t> </a:t>
            </a:r>
          </a:p>
          <a:p>
            <a:pPr>
              <a:buFontTx/>
              <a:buChar char="-"/>
            </a:pPr>
            <a:endParaRPr lang="pt-BR" noProof="1"/>
          </a:p>
          <a:p>
            <a:pPr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9126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DCF905-CF97-2747-AFFA-146BDB122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104" y="300250"/>
            <a:ext cx="10534935" cy="59777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2400" noProof="1"/>
              <a:t>Canonismo</a:t>
            </a:r>
          </a:p>
          <a:p>
            <a:pPr marL="0" indent="0">
              <a:buNone/>
            </a:pPr>
            <a:r>
              <a:rPr lang="pt-BR" sz="2400" noProof="1"/>
              <a:t>Segundo Jim Samson: </a:t>
            </a:r>
          </a:p>
          <a:p>
            <a:pPr marL="0" indent="0">
              <a:buNone/>
            </a:pPr>
            <a:r>
              <a:rPr lang="en-US" sz="2400" noProof="1"/>
              <a:t>“Uma burguesia recentemente consolidada começou a definir-se artisticamente no fim do século XVIII ... Ela estabeleceu sua princicipal cerimônia – o concerto público... e começou a criar um repertório de música canônica, para confirmar e autenticar o novo status quo. No meio do século XIX, ela já estabelecera boa parte do repertório  canônico moderno, dentro de um processo de conferir-se raízes culturais, “inventando” tradição e criando um fetichismo da grande obra que está ainda conosco atualmente”. </a:t>
            </a:r>
            <a:endParaRPr lang="pt-BR" sz="2400" noProof="1"/>
          </a:p>
          <a:p>
            <a:pPr>
              <a:buFontTx/>
              <a:buChar char="-"/>
            </a:pPr>
            <a:r>
              <a:rPr lang="pt-BR" sz="2400" noProof="1"/>
              <a:t>Sinfonias de Beethoven s</a:t>
            </a:r>
            <a:r>
              <a:rPr lang="en-US" sz="2400" noProof="1"/>
              <a:t>ão como estátuas, monumentos e prédios públicos, símbolos duradouros de uma cultura estabelecida</a:t>
            </a:r>
          </a:p>
          <a:p>
            <a:pPr>
              <a:buFontTx/>
              <a:buChar char="-"/>
            </a:pPr>
            <a:r>
              <a:rPr lang="en-US" sz="2400" noProof="1"/>
              <a:t>Gewandhaus de Leipzig: em 1820, mais de 70% de música contemporânea; em 1870, um pouco mais de 20%</a:t>
            </a:r>
          </a:p>
          <a:p>
            <a:pPr>
              <a:buFontTx/>
              <a:buChar char="-"/>
            </a:pPr>
            <a:r>
              <a:rPr lang="en-US" sz="2400" noProof="1"/>
              <a:t>Crítica da Razão Pura, de Imannuel Kant, 1790: necessidade de se atribuir valor e padrões de gosto </a:t>
            </a:r>
          </a:p>
          <a:p>
            <a:pPr>
              <a:buFontTx/>
              <a:buChar char="-"/>
            </a:pPr>
            <a:r>
              <a:rPr lang="en-US" sz="2400" noProof="1"/>
              <a:t>Para Harnoncourt, o cânon do repertório romântico ocidental é uma seleção miserável que foi escolhida por nossos avós</a:t>
            </a:r>
          </a:p>
          <a:p>
            <a:pPr>
              <a:buFontTx/>
              <a:buChar char="-"/>
            </a:pPr>
            <a:r>
              <a:rPr lang="en-US" sz="2400" noProof="1"/>
              <a:t>“Peças imortais”, “obras que durarão para sempre”, “as maiores músicas do mundo”, “o melhor que a raça humana já fez” </a:t>
            </a:r>
          </a:p>
          <a:p>
            <a:pPr>
              <a:buFontTx/>
              <a:buChar char="-"/>
            </a:pPr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210359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DCF905-CF97-2747-AFFA-146BDB122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104" y="300250"/>
            <a:ext cx="10534935" cy="5977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noProof="1"/>
              <a:t>Canonismo – Hist</a:t>
            </a:r>
            <a:r>
              <a:rPr lang="en-US" noProof="1"/>
              <a:t>ória da Música </a:t>
            </a:r>
          </a:p>
          <a:p>
            <a:pPr marL="0" indent="0">
              <a:buNone/>
            </a:pPr>
            <a:r>
              <a:rPr lang="en-US" noProof="1"/>
              <a:t>Kerman- é relativamente recente a suposição de que a música tem interesse estético </a:t>
            </a:r>
          </a:p>
          <a:p>
            <a:pPr marL="0" indent="0">
              <a:buNone/>
            </a:pPr>
            <a:r>
              <a:rPr lang="en-US" noProof="1"/>
              <a:t>Pioneiros da História da Música: Avison, Hawkins, Burney</a:t>
            </a:r>
          </a:p>
          <a:p>
            <a:pPr marL="0" indent="0">
              <a:buNone/>
            </a:pPr>
            <a:r>
              <a:rPr lang="en-US" noProof="1"/>
              <a:t>Burney- trabalho de campo</a:t>
            </a:r>
          </a:p>
          <a:p>
            <a:pPr>
              <a:buFontTx/>
              <a:buChar char="-"/>
            </a:pPr>
            <a:r>
              <a:rPr lang="en-US" noProof="1"/>
              <a:t>1. edição do Grove’s Dictionary, 1878, 4 volumes. Atualmente, 29 volumes. </a:t>
            </a:r>
          </a:p>
          <a:p>
            <a:pPr marL="0" indent="0">
              <a:buNone/>
            </a:pPr>
            <a:r>
              <a:rPr lang="en-US" noProof="1"/>
              <a:t>Para Burney, a música de seu tempo representava o máximo da “evolução” musical. Ou alguém ainda estaria disposto a ouvir Orfeu ou Amphion? </a:t>
            </a:r>
          </a:p>
          <a:p>
            <a:pPr marL="0" indent="0">
              <a:buNone/>
            </a:pPr>
            <a:r>
              <a:rPr lang="en-US" noProof="1"/>
              <a:t>Considerando uma teoria Darwiniana na música, chegaríamos à conclusão que a música de hoje é o ápice da evolução? </a:t>
            </a:r>
          </a:p>
          <a:p>
            <a:pPr marL="0" indent="0">
              <a:buNone/>
            </a:pPr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2454294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DCF905-CF97-2747-AFFA-146BDB122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104" y="300250"/>
            <a:ext cx="10534935" cy="5977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noProof="1"/>
              <a:t>Canonismo = M</a:t>
            </a:r>
            <a:r>
              <a:rPr lang="en-US" noProof="1"/>
              <a:t>úsica Clássica</a:t>
            </a:r>
          </a:p>
          <a:p>
            <a:pPr marL="0" indent="0">
              <a:buNone/>
            </a:pPr>
            <a:endParaRPr lang="en-US" noProof="1"/>
          </a:p>
          <a:p>
            <a:pPr marL="0" indent="0">
              <a:buNone/>
            </a:pPr>
            <a:r>
              <a:rPr lang="en-US" noProof="1"/>
              <a:t>Originalmente o termo clássico seria usado para indicar a alusão à antiguidade clássica. </a:t>
            </a:r>
          </a:p>
          <a:p>
            <a:pPr marL="0" indent="0">
              <a:buNone/>
            </a:pPr>
            <a:endParaRPr lang="en-US" noProof="1"/>
          </a:p>
          <a:p>
            <a:pPr marL="0" indent="0">
              <a:buNone/>
            </a:pPr>
            <a:r>
              <a:rPr lang="en-US" noProof="1"/>
              <a:t>1776 – primeiras histórias da música, por Hawkins e Burney. No mesmo ano, fundação da Concert of Antient Music – para obras de mais de 20 anos. </a:t>
            </a:r>
          </a:p>
          <a:p>
            <a:pPr marL="0" indent="0">
              <a:buNone/>
            </a:pPr>
            <a:r>
              <a:rPr lang="en-US" noProof="1"/>
              <a:t>Webern, Schoenberg ou mesmo Stravinsky são considerados compositores modernos e suas obras são tidas como de difícil audição. Somos reféns do canonismo? </a:t>
            </a:r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3272598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DCF905-CF97-2747-AFFA-146BDB122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104" y="300250"/>
            <a:ext cx="10534935" cy="5977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noProof="1"/>
              <a:t>Conservat</a:t>
            </a:r>
            <a:r>
              <a:rPr lang="en-US" noProof="1"/>
              <a:t>ório – Instituição educacional que é símbolo do Romantismo</a:t>
            </a:r>
          </a:p>
          <a:p>
            <a:pPr marL="0" indent="0">
              <a:buNone/>
            </a:pPr>
            <a:r>
              <a:rPr lang="en-US" noProof="1"/>
              <a:t>Segundo Wagner –  o conservatório deveria ser “uma instituição na qual as tradições de performance estabelecidas pelos próprios mestres são conservadas”. </a:t>
            </a:r>
          </a:p>
          <a:p>
            <a:pPr marL="0" indent="0">
              <a:buNone/>
            </a:pPr>
            <a:r>
              <a:rPr lang="en-US" noProof="1"/>
              <a:t>Conservatórios substituem o antigo sistema mestre/aprendiz do Barroco. Segundo Haynes, métodos que enfatizam a técnica substituem os antigos tutoriais do Barrroco. Teria ele razão nisso?</a:t>
            </a:r>
          </a:p>
          <a:p>
            <a:pPr marL="0" indent="0">
              <a:buNone/>
            </a:pPr>
            <a:r>
              <a:rPr lang="en-US" noProof="1"/>
              <a:t>Nos currículos dos músicos e em páginas de instituições de música, muito espaço é dedicado a traçar a linhagem dos artistas, mostrando de quem eles teriam sido discípulos e mostrando, por conseguinte, como a tradição musical é conservada. </a:t>
            </a:r>
          </a:p>
          <a:p>
            <a:pPr marL="0" indent="0">
              <a:buNone/>
            </a:pPr>
            <a:r>
              <a:rPr lang="en-US" noProof="1"/>
              <a:t>Conservatórios, mesmo assim, podem encorajar o pensamento livre? </a:t>
            </a:r>
          </a:p>
          <a:p>
            <a:pPr marL="0" indent="0">
              <a:buNone/>
            </a:pPr>
            <a:r>
              <a:rPr lang="en-US" noProof="1"/>
              <a:t> </a:t>
            </a:r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363425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DCF905-CF97-2747-AFFA-146BDB122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104" y="300250"/>
            <a:ext cx="10534935" cy="5977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noProof="1"/>
              <a:t>Conservat</a:t>
            </a:r>
            <a:r>
              <a:rPr lang="en-US" noProof="1"/>
              <a:t>ório – Instituição educacional que é símbolo do Romantismo</a:t>
            </a:r>
          </a:p>
          <a:p>
            <a:pPr marL="0" indent="0">
              <a:buNone/>
            </a:pPr>
            <a:r>
              <a:rPr lang="en-US" noProof="1"/>
              <a:t>Segundo Wagner –  o conservatório deveria ser “uma instituição na qual as tradições de performance estabelecidas pelos próprios mestres são conservadas”. </a:t>
            </a:r>
          </a:p>
          <a:p>
            <a:pPr marL="0" indent="0">
              <a:buNone/>
            </a:pPr>
            <a:r>
              <a:rPr lang="en-US" noProof="1"/>
              <a:t>Conservatórios substituem o antigo sistema mestre/aprendiz do Barroco. Segundo Haynes, métodos que enfatizam a técnica substituem os antigos tutoriais do Barrroco. Teria ele razão nisso?</a:t>
            </a:r>
          </a:p>
          <a:p>
            <a:pPr marL="0" indent="0">
              <a:buNone/>
            </a:pPr>
            <a:r>
              <a:rPr lang="en-US" noProof="1"/>
              <a:t>Nos currículos dos músicos e em páginas de instituições de música, muito espaço é dedicado a traçar a linhagem dos artistas, mostrando de quem eles teriam sido discípulos e mostrando, por conseguinte, como a tradição musical é conservada. </a:t>
            </a:r>
          </a:p>
          <a:p>
            <a:pPr marL="0" indent="0">
              <a:buNone/>
            </a:pPr>
            <a:r>
              <a:rPr lang="en-US" noProof="1"/>
              <a:t>Conservatórios, mesmo assim, podem encorajar o pensamento livre? </a:t>
            </a:r>
          </a:p>
          <a:p>
            <a:pPr marL="0" indent="0">
              <a:buNone/>
            </a:pPr>
            <a:r>
              <a:rPr lang="en-US" noProof="1"/>
              <a:t> </a:t>
            </a:r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3752069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DCF905-CF97-2747-AFFA-146BDB122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104" y="300250"/>
            <a:ext cx="10534935" cy="5977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noProof="1"/>
              <a:t>M</a:t>
            </a:r>
            <a:r>
              <a:rPr lang="en-US" noProof="1"/>
              <a:t>úsica Absoluta, Autônoma</a:t>
            </a:r>
          </a:p>
          <a:p>
            <a:pPr marL="0" indent="0">
              <a:buNone/>
            </a:pPr>
            <a:r>
              <a:rPr lang="en-US" noProof="1"/>
              <a:t>Segundo E. T. A. Hoffmann (em 1810), música  “revela para a humanidade um domínio desconhecido, um mundo que não tem nada em comun com o mundo exterior de sentidos que a rodeiam”. Naquele mundo romântico, a música “deixa para trás todos os sentimentos que podem ser determinados sobre conceitos, para render-se ao inexprimível”. </a:t>
            </a:r>
          </a:p>
          <a:p>
            <a:pPr marL="0" indent="0">
              <a:buNone/>
            </a:pPr>
            <a:r>
              <a:rPr lang="en-US" noProof="1"/>
              <a:t>Absolute Tonkunst – termo muito admirado por críticos e filósofos do começo do século XIX</a:t>
            </a:r>
          </a:p>
          <a:p>
            <a:pPr marL="0" indent="0">
              <a:buNone/>
            </a:pPr>
            <a:r>
              <a:rPr lang="en-US" noProof="1"/>
              <a:t>A música absoluta evidencia um afastamento do ideal de eloquência musical do Barroco e Classicismo. Como atesta Burney em 1773,  a decadência do recitativo – tentativa de fundir texto e música – é um dos prenúncios da autonomia exclusiva dos sons. </a:t>
            </a:r>
          </a:p>
          <a:p>
            <a:pPr marL="0" indent="0">
              <a:buNone/>
            </a:pPr>
            <a:r>
              <a:rPr lang="en-US" noProof="1"/>
              <a:t>Artigo de Milton Babbit, de 1958, intitulado “Who cares if you listen?” – manifestação máxima da música absoluta</a:t>
            </a:r>
          </a:p>
          <a:p>
            <a:pPr marL="0" indent="0">
              <a:buNone/>
            </a:pPr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20928875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9840</TotalTime>
  <Words>3061</Words>
  <Application>Microsoft Macintosh PowerPoint</Application>
  <PresentationFormat>Widescreen</PresentationFormat>
  <Paragraphs>140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Tema do Office</vt:lpstr>
      <vt:lpstr>A estética romântica, seu reflexo no repertório orquestral e na prática de performance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estética romântica, seu reflexo no repertório orquestral e na prática de performance </dc:title>
  <dc:creator>Fábio Cury</dc:creator>
  <cp:lastModifiedBy>Fábio Cury</cp:lastModifiedBy>
  <cp:revision>53</cp:revision>
  <dcterms:created xsi:type="dcterms:W3CDTF">2018-03-06T11:12:46Z</dcterms:created>
  <dcterms:modified xsi:type="dcterms:W3CDTF">2020-01-21T20:37:27Z</dcterms:modified>
</cp:coreProperties>
</file>