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6"/>
  </p:notesMasterIdLst>
  <p:sldIdLst>
    <p:sldId id="264" r:id="rId3"/>
    <p:sldId id="262" r:id="rId4"/>
    <p:sldId id="261" r:id="rId5"/>
    <p:sldId id="270" r:id="rId6"/>
    <p:sldId id="257" r:id="rId7"/>
    <p:sldId id="258" r:id="rId8"/>
    <p:sldId id="276" r:id="rId9"/>
    <p:sldId id="277" r:id="rId10"/>
    <p:sldId id="273" r:id="rId11"/>
    <p:sldId id="266" r:id="rId12"/>
    <p:sldId id="260" r:id="rId13"/>
    <p:sldId id="272" r:id="rId14"/>
    <p:sldId id="275" r:id="rId15"/>
    <p:sldId id="268" r:id="rId16"/>
    <p:sldId id="278" r:id="rId17"/>
    <p:sldId id="279" r:id="rId18"/>
    <p:sldId id="259" r:id="rId19"/>
    <p:sldId id="274" r:id="rId20"/>
    <p:sldId id="291" r:id="rId21"/>
    <p:sldId id="292" r:id="rId22"/>
    <p:sldId id="271" r:id="rId23"/>
    <p:sldId id="265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FF00"/>
    <a:srgbClr val="33CC33"/>
    <a:srgbClr val="2F528F"/>
    <a:srgbClr val="FF3399"/>
    <a:srgbClr val="FFD347"/>
    <a:srgbClr val="009644"/>
    <a:srgbClr val="1F4E79"/>
    <a:srgbClr val="FFCC00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 autoAdjust="0"/>
    <p:restoredTop sz="93907" autoAdjust="0"/>
  </p:normalViewPr>
  <p:slideViewPr>
    <p:cSldViewPr snapToGrid="0">
      <p:cViewPr varScale="1">
        <p:scale>
          <a:sx n="86" d="100"/>
          <a:sy n="86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1787E-1CD3-4F50-AC9B-56C9CD5C27FA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D7C8E-C33A-49AA-8779-70B02CD52A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3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3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64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010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87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CNEN: Comissão Nacional de Energia Nuclear</a:t>
            </a:r>
          </a:p>
          <a:p>
            <a:r>
              <a:rPr lang="pt-BR" dirty="0"/>
              <a:t>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461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534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Trabalho decente: otimização de espaços, pessoas e segurança</a:t>
            </a:r>
          </a:p>
          <a:p>
            <a:r>
              <a:rPr lang="pt-BR" dirty="0"/>
              <a:t>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Trabalho decente: otimização de espaços, pessoas e segurança</a:t>
            </a:r>
          </a:p>
          <a:p>
            <a:r>
              <a:rPr lang="pt-BR" dirty="0"/>
              <a:t>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900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Trabalho decente: otimização de espaços, pessoas e segurança</a:t>
            </a:r>
          </a:p>
          <a:p>
            <a:r>
              <a:rPr lang="pt-BR" dirty="0"/>
              <a:t>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657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29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36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3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88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9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16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60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7C8E-C33A-49AA-8779-70B02CD52AD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42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E2326-C418-B84C-9F96-054246FEF494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ACEC5C30-0B3A-4B13-ADDD-7C63C8AA921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381DF-7E4E-6647-A0CD-026A939FD01E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4F84B-844C-F34B-826D-BFD6F4DCE613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A22A72-36D5-F549-9BBE-808F64783C85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D8E79-EE91-3245-A9D1-803145DEE03C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8965" y="6325152"/>
            <a:ext cx="2743200" cy="365125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C2B2-A970-6D43-9E4A-7792F228563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4B224-F303-D445-8BED-2D85B62A5A6F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DB1E2-FAB0-304D-B93B-64694A7588B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4F2-2971-A04C-8A5A-6541AE91D286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5A607-C442-D34C-A6A2-9F10E8BE011C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DB47D-B1D8-5F4E-81CD-00801CF01F3A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0BF4D-70E9-484E-89F2-E03BBC207E21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F89E9-B94E-EF4A-BF6A-58D7528C0557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ECE52-44A1-C944-8428-556A846A9245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D8C9F-21CA-B04C-A909-4E45FD3A86F9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966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DF2FB5C-00E2-D345-A351-A78DC78D16D1}"/>
              </a:ext>
            </a:extLst>
          </p:cNvPr>
          <p:cNvSpPr txBox="1">
            <a:spLocks/>
          </p:cNvSpPr>
          <p:nvPr userDrawn="1"/>
        </p:nvSpPr>
        <p:spPr>
          <a:xfrm>
            <a:off x="168966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EC5C30-0B3A-4B13-ADDD-7C63C8AA921B}" type="slidenum">
              <a:rPr lang="en-US" sz="2400" smtClean="0">
                <a:solidFill>
                  <a:schemeClr val="tx1"/>
                </a:solidFill>
              </a:rPr>
              <a:pPr/>
              <a:t>‹nº›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55" y="3265347"/>
            <a:ext cx="10353821" cy="1599381"/>
          </a:xfrm>
        </p:spPr>
        <p:txBody>
          <a:bodyPr>
            <a:normAutofit/>
          </a:bodyPr>
          <a:lstStyle/>
          <a:p>
            <a:r>
              <a:rPr lang="en-US" sz="5000" u="sng" dirty="0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5000" u="sng" dirty="0" err="1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en-US" sz="5000" u="sng" dirty="0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u="sng" dirty="0" err="1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</a:t>
            </a:r>
            <a:r>
              <a:rPr lang="en-US" sz="5000" u="sng" dirty="0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u="sng" dirty="0" err="1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  <a:r>
              <a:rPr lang="en-US" sz="5000" u="sng" dirty="0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5000" u="sng" dirty="0" err="1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z="5000" u="sng" dirty="0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000" u="sng" dirty="0" err="1">
                <a:solidFill>
                  <a:srgbClr val="A9DA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embalagens</a:t>
            </a:r>
            <a:endParaRPr lang="en-US" sz="5000" u="sng" dirty="0">
              <a:solidFill>
                <a:srgbClr val="A9DA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Flas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20" name="Graphic 19" descr="Deciduous tre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447">
            <a:off x="-88468" y="-102308"/>
            <a:ext cx="2148884" cy="2148884"/>
          </a:xfrm>
          <a:prstGeom prst="rect">
            <a:avLst/>
          </a:prstGeom>
        </p:spPr>
      </p:pic>
      <p:pic>
        <p:nvPicPr>
          <p:cNvPr id="23" name="Graphic 22" descr="Scales of Justi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288">
            <a:off x="1516062" y="87625"/>
            <a:ext cx="2593711" cy="2593711"/>
          </a:xfrm>
          <a:prstGeom prst="rect">
            <a:avLst/>
          </a:prstGeom>
        </p:spPr>
      </p:pic>
      <p:pic>
        <p:nvPicPr>
          <p:cNvPr id="4" name="Graphic 3" descr="Handshak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80">
            <a:off x="-33771" y="1586869"/>
            <a:ext cx="1891894" cy="1891894"/>
          </a:xfrm>
          <a:prstGeom prst="rect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925185" y="5982844"/>
            <a:ext cx="3775463" cy="4747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Diego P.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Limeira – 9296320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Gabriela Souza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Pellegrim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- 9296932</a:t>
            </a:r>
          </a:p>
        </p:txBody>
      </p:sp>
      <p:sp>
        <p:nvSpPr>
          <p:cNvPr id="17" name="Title 1"/>
          <p:cNvSpPr txBox="1"/>
          <p:nvPr/>
        </p:nvSpPr>
        <p:spPr>
          <a:xfrm>
            <a:off x="7183456" y="5982844"/>
            <a:ext cx="3775463" cy="4747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Gustavo Oliveira Moraes – 9296824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Gustavo Reis da Silva - 8940059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2EE63C-AD77-6843-ADE2-B9EE5C50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23310" y="555763"/>
            <a:ext cx="4753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Definições Importantes – Artigo 3º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6224" y="4679279"/>
            <a:ext cx="18612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Nº 12.305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 2 DE AGOSTO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2010.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161" y="1517884"/>
            <a:ext cx="806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IX-Geradores de resíduos sólidos</a:t>
            </a:r>
          </a:p>
          <a:p>
            <a:pPr algn="just"/>
            <a:endParaRPr lang="pt-BR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físicas ou jurídicas, de direito público ou privado,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geram resíduos sólidos por meio de suas atividades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nelas incluído o consumo;”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6161" y="3272210"/>
            <a:ext cx="81169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- Resíduos sólidos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Material, substância, objeto ou bem descartado resultante de atividades humanas em sociedade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cuja destinação final se procede, se propõe proceder ou se está obrigado a proceder,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estados sólido ou semissólido, bem como gases contidos em recipientes e líquidos cujas particularidades tornem inviável o seu lançamento na rede pública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esgotos ou em corpos d’água, ou exijam para isso soluções técnica ou economicamente inviáveis em face da melhor tecnologia disponível;”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D60E957-52D7-744E-B994-180CB8E3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55675" y="28135"/>
            <a:ext cx="3692769" cy="6858000"/>
            <a:chOff x="9055675" y="0"/>
            <a:chExt cx="3692769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Flask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675" y="3165231"/>
              <a:ext cx="3692769" cy="369276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23310" y="555763"/>
            <a:ext cx="4753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Definições Importantes – Artigo 3º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estado sÃ³lido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86" y="1309247"/>
            <a:ext cx="56388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9097" y="5666008"/>
            <a:ext cx="8116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estado sólido é um estado da matéria, cujas características são possuir volume e forma definidos.”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215" y="6326252"/>
            <a:ext cx="88348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rgbClr val="808080"/>
                </a:solidFill>
                <a:latin typeface="Arial" panose="020B0604020202020204" pitchFamily="34" charset="0"/>
              </a:rPr>
              <a:t>ATKINS, P.W.; JONES, Loretta. </a:t>
            </a:r>
            <a:r>
              <a:rPr lang="pt-BR" sz="900" b="1" dirty="0">
                <a:solidFill>
                  <a:srgbClr val="808080"/>
                </a:solidFill>
                <a:latin typeface="Arial" panose="020B0604020202020204" pitchFamily="34" charset="0"/>
              </a:rPr>
              <a:t>Princípios de química: questionando a vida moderna e o meio ambient</a:t>
            </a:r>
            <a:r>
              <a:rPr lang="pt-BR" sz="900" dirty="0">
                <a:solidFill>
                  <a:srgbClr val="808080"/>
                </a:solidFill>
                <a:latin typeface="Arial" panose="020B0604020202020204" pitchFamily="34" charset="0"/>
              </a:rPr>
              <a:t>e. 3.ed. Porto Alegre: Bookman, 2006. 965 p.</a:t>
            </a:r>
            <a:endParaRPr lang="pt-BR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A5C64C9-4616-2646-8E93-60D5BF53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47311" y="4106329"/>
            <a:ext cx="8250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- Gestão integrada de resíduos sólidos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“Conjunto de ações voltadas para a busca de soluções para os resíduos sólidos, de forma a considerar as dimensões política, econômica, ambiental, cultural e social, com controle social e sob a premissa do desenvolvimento sustentável;”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6224" y="4679279"/>
            <a:ext cx="18612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Nº 12.305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 2 DE AGOSTO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2010.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311" y="1053258"/>
            <a:ext cx="8250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- Gerenciamento de resíduos sólidos: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“Conjunto de ações exercidas, direta ou indiretamente, nas etapas de coleta, transporte, transbordo, tratamento e destinação final ambientalmente adequada dos resíduos sólidos e disposição final ambientalmente adequada dos rejeitos, de acordo com plano municipal de gestão integrada de resíduos sólidos ou com plano de gerenciamento de resíduos sólidos, exigidos na forma desta Lei;”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3310" y="555763"/>
            <a:ext cx="4753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Definições Importantes – Artigo 3º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D2EC152-199B-DB40-B1D6-61FE8B28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46943" y="555763"/>
            <a:ext cx="3506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que não abrange a PNRS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159" y="1203090"/>
            <a:ext cx="8062589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 Líquidos e Efluentes</a:t>
            </a:r>
          </a:p>
          <a:p>
            <a:pPr algn="just"/>
            <a:endParaRPr lang="pt-BR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“Cada Estado possui seus própios decretos, dispondo os parâmetros para a liberação de efluentes tratados nos rios ou nas redes de esgoto, estabelecendo assim limites, como o máximo de poluentes permitidos (...)”;</a:t>
            </a:r>
          </a:p>
          <a:p>
            <a:pPr algn="just"/>
            <a:endParaRPr lang="pt-BR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 Federal: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11.445/2007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Política Nacional de Saneamento Básico; e a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nº 430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(2011), complementando a anterior nº 357 (2005) do CONAMA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4734" y="4009865"/>
            <a:ext cx="806258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 Sólidos </a:t>
            </a:r>
            <a:r>
              <a:rPr lang="pt-BR" b="1" u="sng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Radioativos</a:t>
            </a:r>
            <a:endParaRPr lang="pt-BR" b="1" u="sng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“Rejeitos radioativos são resíduos provenientes de hospitais, usinas nucleares, centros de pesquisas, entre outros resíduos que oferecem risco à organismos pelo simples contato direto ou indireto pela cadeia (...)”;</a:t>
            </a:r>
          </a:p>
          <a:p>
            <a:pPr algn="just"/>
            <a:endParaRPr lang="pt-BR" sz="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 </a:t>
            </a:r>
            <a:r>
              <a:rPr lang="pt-BR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CNEN NE-6.02; Lei 10.308/2001 (recolhimento, armazenamento e destino desses materiais).</a:t>
            </a:r>
          </a:p>
        </p:txBody>
      </p:sp>
      <p:pic>
        <p:nvPicPr>
          <p:cNvPr id="16" name="Graphic 15" descr="Radioacti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89" y="4982951"/>
            <a:ext cx="1716370" cy="1716370"/>
          </a:xfrm>
          <a:prstGeom prst="rect">
            <a:avLst/>
          </a:prstGeom>
        </p:spPr>
      </p:pic>
      <p:pic>
        <p:nvPicPr>
          <p:cNvPr id="18" name="Graphic 17" descr="Wa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73" y="3885353"/>
            <a:ext cx="1877838" cy="18778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F7BC7A9-029B-4F4E-AB5E-0934DA23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18939" y="1683298"/>
            <a:ext cx="761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“A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visão sistêmica, na gestão dos resíduos sólidos, que considere as variáveis ambiental, social, cultural, econômica, tecnológica e de saúde pública;”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86224" y="4679279"/>
            <a:ext cx="18612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Nº 12.305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 2 DE AGOSTO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2010.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5751" y="555763"/>
            <a:ext cx="4708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Princípios Importantes – Artigo 6º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939" y="3182944"/>
            <a:ext cx="7362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–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cooperação entre as diferentes esferas do poder público, o setor empresarial e demais segmentos da sociedade;” 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939" y="4405591"/>
            <a:ext cx="753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–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reconhecimento do resíduo sólido reutilizável e reciclável como um bem econômico e de valor social, gerador de trabalho e renda e promotor de cidadania;”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61B2886-2447-524A-B5E2-C251D730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61802" y="2690336"/>
            <a:ext cx="7617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Incumbe ao Distrito Federal e aos Municípios a gestão integrada dos resíduos sólidos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gerados nos respectivos territórios, sem prejuízo das competências de controle e fiscalização dos órgãos federais e estaduais do </a:t>
            </a:r>
            <a:r>
              <a:rPr 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Sisnama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SNVS e do </a:t>
            </a:r>
            <a:r>
              <a:rPr 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bem como da responsabilidade do gerador pelo gerenciamento de resíduos, consoante o estabelecido nesta Lei.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86224" y="4679279"/>
            <a:ext cx="18612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Nº 12.305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 2 DE AGOSTO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2010.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8537" y="555763"/>
            <a:ext cx="2662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 municipalidade?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4491187-6CFC-2345-9937-4A8F03DA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9886224" y="4679279"/>
            <a:ext cx="18612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Nº 12.305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 2 DE AGOSTO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2010.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8537" y="555763"/>
            <a:ext cx="2662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 municipalidade?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726" y="1543630"/>
            <a:ext cx="82886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18.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elaboração de plano municipal de gestão integrada de resíduos sólidos, nos termos previstos por esta Lei, é condição para o Distrito Federal e os Municípios terem acesso a recursos da União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por ela controlados, destinados a empreendimentos e serviços relacionados à limpeza urbana e ao manejo de resíduos sólidos, ou para serem beneficiados por incentivos ou financiamentos de entidades federais de crédito ou fomento para tal finalidade.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</a:t>
            </a:r>
            <a:r>
              <a:rPr lang="pt-BR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Serão priorizados no acesso aos recursos da União referidos no 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os Municípios que: </a:t>
            </a:r>
          </a:p>
          <a:p>
            <a:pPr algn="just"/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implantarem a coleta seletiva com a participação de cooperativas ou outras formas de associação de catadores de materiais reutilizáveis e recicláveis formadas por pessoas físicas de baixa renda. 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89F3608-9DE3-214D-BE57-122A267E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Graphic 2" descr="Tea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31" y="4258994"/>
            <a:ext cx="2834639" cy="28346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0817" y="390523"/>
            <a:ext cx="7225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Catadores de Materiais – Preocupação Ambiental e Social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006" y="1589964"/>
            <a:ext cx="208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375" y="2097796"/>
            <a:ext cx="2195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Seletiva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Triagem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3435" y="2066201"/>
            <a:ext cx="5474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</a:t>
            </a:r>
          </a:p>
          <a:p>
            <a:pPr marL="285750" indent="-285750" algn="just">
              <a:buFontTx/>
              <a:buChar char="-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 de resíduos reutilizáveis e reciclaveis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637" y="3465767"/>
            <a:ext cx="265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endParaRPr lang="en-US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006" y="3973599"/>
            <a:ext cx="3180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Condições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Precárias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Individualmente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2925" y="3973599"/>
            <a:ext cx="3180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Autônomos</a:t>
            </a:r>
          </a:p>
          <a:p>
            <a:pPr marL="285750" indent="-285750" algn="just">
              <a:buFontTx/>
              <a:buChar char="-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Presentes em ruas e lixões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006" y="4972238"/>
            <a:ext cx="7541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Associações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Cooperativas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006" y="1061491"/>
            <a:ext cx="7541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MTE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2002 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048" y="5633140"/>
            <a:ext cx="893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PNRS: “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Reconhecimento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econômico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valor social,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atuando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promotor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cidadania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50759476-8134-BF4D-A741-AC80478F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68612" y="390523"/>
            <a:ext cx="5809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Catadores de Materiais – Os questionamentos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Graphic 10" descr="Hel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16" y="4508533"/>
            <a:ext cx="2349467" cy="2349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6659" y="1120676"/>
            <a:ext cx="8189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PNRS: Artigo 8º (Instrumentos da Lei)</a:t>
            </a:r>
            <a:endParaRPr lang="pt-B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–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incentivo à criação e ao desenvolvimento de cooperativas ou de outras formas de associação de catadores de materiais reutilizáveis e recicláveis; </a:t>
            </a:r>
            <a:r>
              <a:rPr lang="pt-BR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Baseia-se </a:t>
            </a:r>
            <a:r>
              <a:rPr lang="pt-BR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da autogestão; da economia solidária e a do acesso a oportunidades de trabalho decente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–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educação ambiental;”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6659" y="3605270"/>
            <a:ext cx="8189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DECRETO nº7.405/2010</a:t>
            </a:r>
          </a:p>
          <a:p>
            <a:pPr algn="just"/>
            <a:endParaRPr lang="pt-B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Pró-Catador; Prêmio Cidade Pró-Catador e Projeto Cataforte: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 Integrar ações pelos governos destinadas ao fomento e apoio às associações de catores.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295FA68-E71C-9047-85DA-E2A21315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486410" y="300355"/>
            <a:ext cx="840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b="1" u="sng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papel do Ministério Público para com a PNRS?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03530" y="970280"/>
            <a:ext cx="858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 MP Federal em conjunto com os Estaduais são responsáveis por fiscalizar os planos de tratamento e gestão dos resíduos sólidos apresentados pelos municípios</a:t>
            </a:r>
          </a:p>
          <a:p>
            <a:pPr algn="just"/>
            <a:endParaRPr lang="pt-B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Avaliar os planos e a distribuição dos recursos da União para tal finalidade</a:t>
            </a:r>
          </a:p>
          <a:p>
            <a:pPr algn="just"/>
            <a:endParaRPr lang="pt-B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Caso os municípios não tenham elaborado seu plano, não poderá pleitear tais recursos da União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909528" y="3738810"/>
            <a:ext cx="537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 u="sng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 priorização do destino dos recursos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86410" y="4568348"/>
            <a:ext cx="801369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Soluções consorciadas;</a:t>
            </a:r>
          </a:p>
          <a:p>
            <a:pPr algn="just"/>
            <a:endParaRPr lang="pt-B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Coleta seletiva em conjunto com cooperativa e ou outras formas de associação de catadores de materiais reutilizáveis e recicláveis.</a:t>
            </a:r>
          </a:p>
        </p:txBody>
      </p:sp>
      <p:pic>
        <p:nvPicPr>
          <p:cNvPr id="9" name="Graphic 8" descr="Lecturer">
            <a:extLst>
              <a:ext uri="{FF2B5EF4-FFF2-40B4-BE49-F238E27FC236}">
                <a16:creationId xmlns="" xmlns:a16="http://schemas.microsoft.com/office/drawing/2014/main" id="{966F0208-7957-4CF5-90BD-F51913B7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1" y="4568348"/>
            <a:ext cx="2331257" cy="233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Graphic 12" descr="Deciduous tre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66" y="3657601"/>
            <a:ext cx="2809009" cy="3341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72882"/>
            <a:ext cx="9055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Século XX – “Boom” dos Resíduos Sólidos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71099" y="1210920"/>
            <a:ext cx="7955454" cy="5319865"/>
            <a:chOff x="528896" y="1253123"/>
            <a:chExt cx="7955454" cy="5319865"/>
          </a:xfrm>
        </p:grpSpPr>
        <p:sp>
          <p:nvSpPr>
            <p:cNvPr id="20" name="Arrow: Curved Left 19"/>
            <p:cNvSpPr/>
            <p:nvPr/>
          </p:nvSpPr>
          <p:spPr>
            <a:xfrm>
              <a:off x="6303858" y="2008677"/>
              <a:ext cx="1181686" cy="1691127"/>
            </a:xfrm>
            <a:prstGeom prst="curvedLeftArrow">
              <a:avLst>
                <a:gd name="adj1" fmla="val 25000"/>
                <a:gd name="adj2" fmla="val 428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8896" y="1253123"/>
              <a:ext cx="2651760" cy="13258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Criatividade humana </a:t>
              </a:r>
            </a:p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Avanço tecnológico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9314" y="1353165"/>
              <a:ext cx="3935036" cy="9815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Diversidade de produtos</a:t>
              </a:r>
            </a:p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Difícil degradação</a:t>
              </a:r>
            </a:p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Alta toxicidade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4458" y="3086101"/>
              <a:ext cx="3935036" cy="5715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Aumento da produção de resíduos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49314" y="5080487"/>
              <a:ext cx="3935036" cy="4952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Problemas sanitários e ambientais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2378" y="4172321"/>
              <a:ext cx="2804160" cy="4381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Descarte inadequado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08956" y="5247108"/>
              <a:ext cx="2651760" cy="13258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Modelo insustentável. Produção, consumo e descarte</a:t>
              </a:r>
            </a:p>
          </p:txBody>
        </p:sp>
        <p:sp>
          <p:nvSpPr>
            <p:cNvPr id="11" name="Arrow: Right 10"/>
            <p:cNvSpPr/>
            <p:nvPr/>
          </p:nvSpPr>
          <p:spPr>
            <a:xfrm>
              <a:off x="3422159" y="1451754"/>
              <a:ext cx="885652" cy="25043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Arrow: Right 17"/>
            <p:cNvSpPr/>
            <p:nvPr/>
          </p:nvSpPr>
          <p:spPr>
            <a:xfrm>
              <a:off x="3422159" y="1966474"/>
              <a:ext cx="885652" cy="25043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Arrow: Bent-Up 20"/>
            <p:cNvSpPr/>
            <p:nvPr/>
          </p:nvSpPr>
          <p:spPr>
            <a:xfrm flipH="1" flipV="1">
              <a:off x="804575" y="3214578"/>
              <a:ext cx="1027249" cy="710308"/>
            </a:xfrm>
            <a:prstGeom prst="bentUpArrow">
              <a:avLst>
                <a:gd name="adj1" fmla="val 25000"/>
                <a:gd name="adj2" fmla="val 25000"/>
                <a:gd name="adj3" fmla="val 3928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Arrow: Bent-Up 22"/>
            <p:cNvSpPr/>
            <p:nvPr/>
          </p:nvSpPr>
          <p:spPr>
            <a:xfrm flipV="1">
              <a:off x="3680248" y="4278012"/>
              <a:ext cx="2836584" cy="586040"/>
            </a:xfrm>
            <a:prstGeom prst="ben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Arrow: Bent 24"/>
            <p:cNvSpPr/>
            <p:nvPr/>
          </p:nvSpPr>
          <p:spPr>
            <a:xfrm flipH="1" flipV="1">
              <a:off x="4023359" y="5741825"/>
              <a:ext cx="2493472" cy="562917"/>
            </a:xfrm>
            <a:prstGeom prst="bentArrow">
              <a:avLst>
                <a:gd name="adj1" fmla="val 25000"/>
                <a:gd name="adj2" fmla="val 29941"/>
                <a:gd name="adj3" fmla="val 25000"/>
                <a:gd name="adj4" fmla="val 4375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E900341-0DAB-BB4E-8966-9A2BA1C0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0" y="300355"/>
            <a:ext cx="904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não cumprimento/</a:t>
            </a:r>
            <a:r>
              <a:rPr lang="pt-BR" alt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</a:t>
            </a:r>
            <a:r>
              <a:rPr lang="pt-BR" alt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plano de gestão de resíduos sólido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03530" y="1049070"/>
            <a:ext cx="858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artigos 61 e 62 do Decreto nº 6.514/08</a:t>
            </a:r>
          </a:p>
          <a:p>
            <a:pPr algn="just"/>
            <a:endParaRPr lang="pt-B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Regulamentação da Lei de Crimes Ambientais (Lei nº 9.605/98), sendo que </a:t>
            </a:r>
            <a:r>
              <a:rPr lang="pt-BR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aquele que causar poluição</a:t>
            </a:r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possa </a:t>
            </a:r>
            <a:r>
              <a:rPr lang="pt-BR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resultar em danos à saúde humana ou ao meio ambiente</a:t>
            </a:r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incluindo a disposição inadequada de resíduos sólidos, estará </a:t>
            </a:r>
            <a:r>
              <a:rPr lang="pt-BR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 à multa de R$ 5 mil a R$ 50 milhões.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03529" y="3833734"/>
            <a:ext cx="8574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n-U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Assim, o MPF fornece ao Promotor de Justiça recursos para que se abra uma </a:t>
            </a:r>
            <a:r>
              <a:rPr lang="pt-BR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investigação sobre os ocorridos. </a:t>
            </a:r>
          </a:p>
        </p:txBody>
      </p:sp>
      <p:pic>
        <p:nvPicPr>
          <p:cNvPr id="14" name="Graphic 13" descr="Contract">
            <a:extLst>
              <a:ext uri="{FF2B5EF4-FFF2-40B4-BE49-F238E27FC236}">
                <a16:creationId xmlns="" xmlns:a16="http://schemas.microsoft.com/office/drawing/2014/main" id="{5F126C2C-1C14-4E02-A509-B0AB8A677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1083" y="4706911"/>
            <a:ext cx="1982449" cy="1982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C73F39-E9EA-B24C-B6E5-EB430CB98C94}"/>
              </a:ext>
            </a:extLst>
          </p:cNvPr>
          <p:cNvSpPr txBox="1"/>
          <p:nvPr/>
        </p:nvSpPr>
        <p:spPr>
          <a:xfrm>
            <a:off x="2124060" y="630078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RESÍDUOS SÓLIDOS: ROTEIRO DE ATUAÇÃO MINISTERIAL - MINISTÉRIO PÚBLICO DO ESTADO DA PARAÍBA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450699"/>
            <a:ext cx="12177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http://g1.globo.com/natureza/noticia/2015/07/mesmo-com-politica-de-residuos-416-do-lixo-tem-destino-inadequado.html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0635" y="1499428"/>
            <a:ext cx="8214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</a:rPr>
              <a:t>Mesmo com o 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fim do prazo para a aplicação da Política Nacional de Resíduos Sólidos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</a:rPr>
              <a:t>(PNRS) em 2014, a situação do destino do lixo no Brasil pouco mudou.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5" name="Picture 4" descr="Selo populaÃ§Ã£o VA (Foto: Arte/G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56" y="327616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elo lixo VA (Foto: Arte/G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9" y="3220251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341" y="58904"/>
            <a:ext cx="3364417" cy="3770711"/>
            <a:chOff x="-1551810" y="633926"/>
            <a:chExt cx="5523808" cy="6816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42977" y="633926"/>
              <a:ext cx="5514975" cy="1257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22299" r="17772" b="78625"/>
            <a:stretch>
              <a:fillRect/>
            </a:stretch>
          </p:blipFill>
          <p:spPr>
            <a:xfrm>
              <a:off x="-1551810" y="1913425"/>
              <a:ext cx="5523807" cy="13803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5753" t="32564" r="31558"/>
            <a:stretch>
              <a:fillRect/>
            </a:stretch>
          </p:blipFill>
          <p:spPr>
            <a:xfrm>
              <a:off x="-1542977" y="3293737"/>
              <a:ext cx="5514974" cy="415655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854" y="53741"/>
            <a:ext cx="7639050" cy="4657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78757" y="1369922"/>
            <a:ext cx="587096" cy="17443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5317"/>
          <a:stretch>
            <a:fillRect/>
          </a:stretch>
        </p:blipFill>
        <p:spPr>
          <a:xfrm>
            <a:off x="659931" y="2726962"/>
            <a:ext cx="4206631" cy="40975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66562" y="1092887"/>
            <a:ext cx="7325438" cy="5731664"/>
            <a:chOff x="4866562" y="1092887"/>
            <a:chExt cx="7325438" cy="57316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/>
            <a:srcRect l="4391" r="1771"/>
            <a:stretch>
              <a:fillRect/>
            </a:stretch>
          </p:blipFill>
          <p:spPr>
            <a:xfrm>
              <a:off x="6480516" y="1092887"/>
              <a:ext cx="5711484" cy="566737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66562" y="6274191"/>
              <a:ext cx="1613954" cy="5503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5224144-6774-A244-809C-6505FDA5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62" y="191874"/>
            <a:ext cx="10353821" cy="759378"/>
          </a:xfrm>
        </p:spPr>
        <p:txBody>
          <a:bodyPr>
            <a:noAutofit/>
          </a:bodyPr>
          <a:lstStyle/>
          <a:p>
            <a:r>
              <a:rPr lang="en-US" sz="3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</a:t>
            </a:r>
            <a:r>
              <a:rPr lang="en-US" sz="5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Importantes</a:t>
            </a:r>
            <a:endParaRPr lang="en-US" sz="3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018EE1-0BA1-4646-84C0-EFF9D9410122}"/>
              </a:ext>
            </a:extLst>
          </p:cNvPr>
          <p:cNvSpPr/>
          <p:nvPr/>
        </p:nvSpPr>
        <p:spPr>
          <a:xfrm>
            <a:off x="1027037" y="3405115"/>
            <a:ext cx="18612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Nº 12.305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 2 DE AGOSTO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2010.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Graphic 10" descr="Clipboard">
            <a:extLst>
              <a:ext uri="{FF2B5EF4-FFF2-40B4-BE49-F238E27FC236}">
                <a16:creationId xmlns="" xmlns:a16="http://schemas.microsoft.com/office/drawing/2014/main" id="{F31F53F3-50ED-4878-B345-F7365D596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4" y="1750325"/>
            <a:ext cx="3668917" cy="3668917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07328798-EBED-4D94-AD5D-4DB634E43772}"/>
              </a:ext>
            </a:extLst>
          </p:cNvPr>
          <p:cNvSpPr txBox="1"/>
          <p:nvPr/>
        </p:nvSpPr>
        <p:spPr>
          <a:xfrm>
            <a:off x="3627620" y="2024223"/>
            <a:ext cx="85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Quais as suas propostas. (Responsabilidade Compartilhada, Logística Reversa; Acordos; Municipalidade);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517C574D-901A-4433-996B-12A73FB89DE9}"/>
              </a:ext>
            </a:extLst>
          </p:cNvPr>
          <p:cNvSpPr txBox="1"/>
          <p:nvPr/>
        </p:nvSpPr>
        <p:spPr>
          <a:xfrm>
            <a:off x="3627620" y="2938453"/>
            <a:ext cx="85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Avanços ambientais. (Multas administrativas; estruturação de processos e fomento da reciclagem).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B6F44FAF-4C62-47F6-8B59-351527E8BC58}"/>
              </a:ext>
            </a:extLst>
          </p:cNvPr>
          <p:cNvSpPr txBox="1"/>
          <p:nvPr/>
        </p:nvSpPr>
        <p:spPr>
          <a:xfrm>
            <a:off x="3627620" y="3815984"/>
            <a:ext cx="85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Avanços sociais. (Legalização do trabalho de catadores; formação de Associações).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F0E409B4-BBF7-4F52-BE59-041FC7407C50}"/>
              </a:ext>
            </a:extLst>
          </p:cNvPr>
          <p:cNvSpPr txBox="1"/>
          <p:nvPr/>
        </p:nvSpPr>
        <p:spPr>
          <a:xfrm>
            <a:off x="3627620" y="4674017"/>
            <a:ext cx="856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-Responsabilidade e deveres dos poderes públicos e privados.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00B8896-0A17-C041-86B2-214EBA05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85" y="2560320"/>
            <a:ext cx="10353821" cy="759378"/>
          </a:xfrm>
        </p:spPr>
        <p:txBody>
          <a:bodyPr>
            <a:noAutofit/>
          </a:bodyPr>
          <a:lstStyle/>
          <a:p>
            <a:r>
              <a:rPr lang="en-US" sz="5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en-US" sz="5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3" name="Graphic 22" descr="Scales of Justi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21" y="1356239"/>
            <a:ext cx="3002789" cy="3002789"/>
          </a:xfrm>
          <a:prstGeom prst="rect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677358" y="6236064"/>
            <a:ext cx="10849473" cy="333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Diego Limeira; Gabriela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Pellegrim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Gustavo Moraes; e Gustavo Silva</a:t>
            </a:r>
          </a:p>
        </p:txBody>
      </p:sp>
      <p:pic>
        <p:nvPicPr>
          <p:cNvPr id="12" name="Graphic 11" descr="Deciduous tre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98" y="1566915"/>
            <a:ext cx="2746187" cy="27461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0657162-36D0-E04C-970D-F384F4A5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Graphic 10" descr="Raised H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209" y="4413151"/>
            <a:ext cx="2661138" cy="2661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372882"/>
            <a:ext cx="899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Brasil da Geração 2000 e os Resíduos Sólidos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38" y="1222119"/>
            <a:ext cx="7190449" cy="27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7509" y="6325152"/>
            <a:ext cx="80185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cap="all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 SÓLIDOS NO BRASIL – 1ª EDIÇÃO. http://www.scielo.br/scielo.php?script=sci_arttext&amp;pid=S0102-30982012000200012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Resultado de imagem para perfil do tratamento de resÃ­duos sÃ³lidos no Brasil ao longo dos 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28" y="4413151"/>
            <a:ext cx="4246201" cy="16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4ADF727-0948-F549-814E-20748C4D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45588" y="4234375"/>
            <a:ext cx="103960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302544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LINHA DO TEMPO – PREOCUPAÇÃO AMBIENTAL: Resíduos Sólidos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182881" y="1780518"/>
            <a:ext cx="2560320" cy="1688123"/>
          </a:xfrm>
          <a:prstGeom prst="wedgeRoundRectCallout">
            <a:avLst>
              <a:gd name="adj1" fmla="val -20833"/>
              <a:gd name="adj2" fmla="val 6951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u="sng" dirty="0">
                <a:solidFill>
                  <a:schemeClr val="tx1"/>
                </a:solidFill>
              </a:rPr>
              <a:t>Projeto de Lei 203</a:t>
            </a:r>
            <a:r>
              <a:rPr lang="pt-BR" sz="1500" dirty="0">
                <a:solidFill>
                  <a:schemeClr val="tx1"/>
                </a:solidFill>
              </a:rPr>
              <a:t>: primeira preocupação legislativa destinada aos resíduos sólidos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4079632" y="1780518"/>
            <a:ext cx="2649414" cy="1688124"/>
          </a:xfrm>
          <a:prstGeom prst="wedgeRoundRectCallout">
            <a:avLst>
              <a:gd name="adj1" fmla="val -20833"/>
              <a:gd name="adj2" fmla="val 6951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u="sng" dirty="0">
                <a:solidFill>
                  <a:schemeClr val="tx1"/>
                </a:solidFill>
              </a:rPr>
              <a:t>1º Congresso Latino-Americano de Catadores</a:t>
            </a:r>
            <a:r>
              <a:rPr lang="pt-BR" sz="1500" dirty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pt-BR" sz="1500" dirty="0">
                <a:solidFill>
                  <a:schemeClr val="tx1"/>
                </a:solidFill>
              </a:rPr>
              <a:t>Instituição do </a:t>
            </a:r>
            <a:r>
              <a:rPr lang="pt-BR" sz="1500" b="1" u="sng" dirty="0">
                <a:solidFill>
                  <a:schemeClr val="tx1"/>
                </a:solidFill>
              </a:rPr>
              <a:t>Programa de Resíduos Sólidos Urbanos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8065477" y="1780518"/>
            <a:ext cx="2607211" cy="1688124"/>
          </a:xfrm>
          <a:prstGeom prst="wedgeRoundRectCallout">
            <a:avLst>
              <a:gd name="adj1" fmla="val -20833"/>
              <a:gd name="adj2" fmla="val 6951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Proposta da </a:t>
            </a:r>
            <a:r>
              <a:rPr lang="pt-BR" sz="1500" b="1" u="sng" dirty="0">
                <a:solidFill>
                  <a:schemeClr val="tx1"/>
                </a:solidFill>
              </a:rPr>
              <a:t>PL 1991/2007 pelo Executivo</a:t>
            </a:r>
            <a:r>
              <a:rPr lang="pt-BR" sz="1500" dirty="0">
                <a:solidFill>
                  <a:schemeClr val="tx1"/>
                </a:solidFill>
              </a:rPr>
              <a:t>, com forte inter-relação com as Políticas Nacionais de Meio Ambiente.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2053884" y="5180005"/>
            <a:ext cx="3153508" cy="1060721"/>
          </a:xfrm>
          <a:prstGeom prst="wedgeRoundRectCallout">
            <a:avLst>
              <a:gd name="adj1" fmla="val -21544"/>
              <a:gd name="adj2" fmla="val -9154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Implementação da </a:t>
            </a:r>
            <a:r>
              <a:rPr lang="pt-BR" sz="1400" b="1" u="sng" dirty="0">
                <a:solidFill>
                  <a:schemeClr val="tx1"/>
                </a:solidFill>
              </a:rPr>
              <a:t>Comissão Especial da Política Nacional de Resíduos</a:t>
            </a:r>
            <a:r>
              <a:rPr lang="pt-BR" sz="1400" dirty="0">
                <a:solidFill>
                  <a:schemeClr val="tx1"/>
                </a:solidFill>
              </a:rPr>
              <a:t>; </a:t>
            </a:r>
          </a:p>
          <a:p>
            <a:pPr algn="ctr"/>
            <a:r>
              <a:rPr lang="pt-BR" sz="1400" b="1" u="sng" dirty="0">
                <a:solidFill>
                  <a:schemeClr val="tx1"/>
                </a:solidFill>
              </a:rPr>
              <a:t>1º Congresso Nacional dos Catadores de Materiais Recicláveis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6052622" y="5222181"/>
            <a:ext cx="3153508" cy="1060721"/>
          </a:xfrm>
          <a:prstGeom prst="wedgeRoundRectCallout">
            <a:avLst>
              <a:gd name="adj1" fmla="val -21544"/>
              <a:gd name="adj2" fmla="val -9154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Encaminhado </a:t>
            </a:r>
            <a:r>
              <a:rPr lang="pt-BR" sz="1500" b="1" u="sng" dirty="0">
                <a:solidFill>
                  <a:schemeClr val="tx1"/>
                </a:solidFill>
              </a:rPr>
              <a:t>anteprojeto de lei de “Política Nacional de Resíduos Sólidos”</a:t>
            </a:r>
            <a:r>
              <a:rPr lang="pt-BR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114" y="3840480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1991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5064" y="4288633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8412" y="3820496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06040" y="4314313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2001</a:t>
            </a:r>
            <a:endParaRPr lang="pt-B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53155" y="3820496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2007</a:t>
            </a:r>
          </a:p>
        </p:txBody>
      </p:sp>
      <p:sp>
        <p:nvSpPr>
          <p:cNvPr id="24" name="Oval 23"/>
          <p:cNvSpPr/>
          <p:nvPr/>
        </p:nvSpPr>
        <p:spPr>
          <a:xfrm>
            <a:off x="872197" y="4173526"/>
            <a:ext cx="182880" cy="1407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Oval 24"/>
          <p:cNvSpPr/>
          <p:nvPr/>
        </p:nvSpPr>
        <p:spPr>
          <a:xfrm>
            <a:off x="2831124" y="4135956"/>
            <a:ext cx="182880" cy="1407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Oval 25"/>
          <p:cNvSpPr/>
          <p:nvPr/>
        </p:nvSpPr>
        <p:spPr>
          <a:xfrm>
            <a:off x="4791221" y="4139418"/>
            <a:ext cx="182880" cy="1407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Oval 26"/>
          <p:cNvSpPr/>
          <p:nvPr/>
        </p:nvSpPr>
        <p:spPr>
          <a:xfrm>
            <a:off x="6750148" y="4139527"/>
            <a:ext cx="182880" cy="1407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Oval 27"/>
          <p:cNvSpPr/>
          <p:nvPr/>
        </p:nvSpPr>
        <p:spPr>
          <a:xfrm>
            <a:off x="8775893" y="4150024"/>
            <a:ext cx="182880" cy="1407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ctangle 29"/>
          <p:cNvSpPr/>
          <p:nvPr/>
        </p:nvSpPr>
        <p:spPr>
          <a:xfrm>
            <a:off x="0" y="6451537"/>
            <a:ext cx="1219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cap="all" dirty="0">
                <a:solidFill>
                  <a:srgbClr val="2F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www.mma.gov.br/cidades-sustentaveis/residuos-solidos/politica-nacional-de-residuos-solidos/linha-do-tempo.html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69415" y="3716326"/>
            <a:ext cx="1674056" cy="2573363"/>
            <a:chOff x="10269415" y="3716326"/>
            <a:chExt cx="1674056" cy="2573363"/>
          </a:xfrm>
        </p:grpSpPr>
        <p:grpSp>
          <p:nvGrpSpPr>
            <p:cNvPr id="6" name="Group 5"/>
            <p:cNvGrpSpPr/>
            <p:nvPr/>
          </p:nvGrpSpPr>
          <p:grpSpPr>
            <a:xfrm>
              <a:off x="10672688" y="3716326"/>
              <a:ext cx="914400" cy="1162084"/>
              <a:chOff x="10672688" y="3716326"/>
              <a:chExt cx="914400" cy="116208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0793169" y="4509078"/>
                <a:ext cx="673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2010</a:t>
                </a:r>
              </a:p>
            </p:txBody>
          </p:sp>
          <p:pic>
            <p:nvPicPr>
              <p:cNvPr id="5" name="Graphic 4" descr="Grinning Face with Solid Fill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2688" y="371632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9" name="Flowchart: Alternate Process 8"/>
            <p:cNvSpPr/>
            <p:nvPr/>
          </p:nvSpPr>
          <p:spPr>
            <a:xfrm>
              <a:off x="10269415" y="4878410"/>
              <a:ext cx="1674056" cy="1411279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tx1"/>
                  </a:solidFill>
                </a:rPr>
                <a:t>Aprovação da Política Nacional de Resíduos Sólidos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4FA8BAD-86BB-3342-8839-E5138BC8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9886224" y="4679279"/>
            <a:ext cx="186125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 Nº 12.305</a:t>
            </a:r>
          </a:p>
          <a:p>
            <a:pPr algn="ctr"/>
            <a:r>
              <a:rPr lang="pt-BR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 2 DE AGOSTO </a:t>
            </a:r>
          </a:p>
          <a:p>
            <a:pPr algn="ctr"/>
            <a:r>
              <a:rPr lang="pt-BR" sz="1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2010.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200" y="1184731"/>
            <a:ext cx="7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Política Nacional de Resíduos Sólidos (ou PNRS) reúne em conjunto: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372882"/>
            <a:ext cx="899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PNRS - Artigo 4º</a:t>
            </a:r>
          </a:p>
        </p:txBody>
      </p:sp>
      <p:sp>
        <p:nvSpPr>
          <p:cNvPr id="2" name="Rectangle 1"/>
          <p:cNvSpPr/>
          <p:nvPr/>
        </p:nvSpPr>
        <p:spPr>
          <a:xfrm>
            <a:off x="574065" y="1667404"/>
            <a:ext cx="175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562" y="3912818"/>
            <a:ext cx="725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Governo Federal, isoladamente ou em regime de cooperação com Estados, Distrito Federal, Municípios ou particulares.</a:t>
            </a:r>
            <a:endParaRPr lang="en-US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065" y="2152402"/>
            <a:ext cx="1535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88476" y="1667394"/>
            <a:ext cx="1316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83357" y="2171220"/>
            <a:ext cx="1187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</a:p>
          <a:p>
            <a:endParaRPr lang="pt-BR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8919" y="1667394"/>
            <a:ext cx="2008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58920" y="2188031"/>
            <a:ext cx="1769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200" y="2872245"/>
            <a:ext cx="7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Instrumento adotado: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562" y="54480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integrada;</a:t>
            </a:r>
            <a:endParaRPr lang="pt-BR" u="sng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00" y="4922002"/>
            <a:ext cx="7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 para com os resíduos sólidos: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46716" y="54480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ambientalmente adequado;</a:t>
            </a:r>
            <a:endParaRPr lang="pt-BR" u="sng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2562" y="5974188"/>
            <a:ext cx="7853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Propiciar consumo sustentável e favorecer o re-aproveitamento de resíduos.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2562" y="3296271"/>
            <a:ext cx="725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sinergia com a Lei 11455/2007 – Política Nacional de Saneamneto Básico.</a:t>
            </a:r>
            <a:endParaRPr lang="en-US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2BDDA641-8C0C-7944-80DB-C6C8977B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10" name="Group 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Shir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14" name="Graphic 13" descr="Glass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16" name="Graphic 15" descr="Boo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855711" y="555763"/>
            <a:ext cx="6888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direitos e obrigações – Artigo 5º Decreto 7.404/2010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686" y="2911947"/>
            <a:ext cx="8250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dever e obrigação de cumprir a Lei </a:t>
            </a:r>
            <a:r>
              <a:rPr lang="pt-BR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(Responsabilidade Compartilhada)</a:t>
            </a:r>
            <a:r>
              <a:rPr lang="pt-B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“São obrigados a cumprir a Lei os fabricantes e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 de embalagens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 importadores,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distribuidores, os comerciantes, os consumidores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os titulares dos serviços públicos de limpeza urbana e de manejo de resíduos sólidos responsáveis pelo ciclo de vida dos produtos, ou seja,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concepção do produto até sua destinação final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86" y="1041358"/>
            <a:ext cx="8250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7.404/2010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“Estabelecer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para execução da Política Nacional de Resíduos Sólidos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2C8615A-2BA6-594C-83F6-9B2EACF5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48218" y="390523"/>
            <a:ext cx="4450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Responsabilidade compartilhada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545" y="1610866"/>
            <a:ext cx="8250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Conjunto de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 individualizadas e encadeadas entre o setor produtivo, público e o consumidor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reduzir o volume de resíduos sólidos gerados, bem como para reduzir os impactos causados à saúde humana e à qualidade ambiental e de vida das gerações atuais e futuras.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sendo, todos os integrantes da cadeia produtiva e comercializadora é responsável pela embalagem colocada no mercado.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7925" y="4417978"/>
            <a:ext cx="7999129" cy="1428185"/>
            <a:chOff x="560733" y="3608509"/>
            <a:chExt cx="7999129" cy="14281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18811" t="9837" r="18115" b="56157"/>
            <a:stretch>
              <a:fillRect/>
            </a:stretch>
          </p:blipFill>
          <p:spPr>
            <a:xfrm>
              <a:off x="560733" y="3841062"/>
              <a:ext cx="3942414" cy="11956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8811" t="43842" r="18115" b="19346"/>
            <a:stretch>
              <a:fillRect/>
            </a:stretch>
          </p:blipFill>
          <p:spPr>
            <a:xfrm>
              <a:off x="4617448" y="3608509"/>
              <a:ext cx="3942414" cy="1294313"/>
            </a:xfrm>
            <a:prstGeom prst="rect">
              <a:avLst/>
            </a:prstGeom>
          </p:spPr>
        </p:pic>
      </p:grpSp>
      <p:pic>
        <p:nvPicPr>
          <p:cNvPr id="17" name="Graphic 16" descr="Meet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54" y="4900604"/>
            <a:ext cx="2369526" cy="23695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FBA5B85-7B4D-9545-B97D-FE249219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Graphic 2" descr="Facto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31" y="3978199"/>
            <a:ext cx="3256112" cy="3256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20740" y="390523"/>
            <a:ext cx="3105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dever dos Produtores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668" y="1075544"/>
            <a:ext cx="7805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“Os fabricantes, importadores, distribuidores e comerciantes de produtos comercializados em embalagens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possuem o dever de estruturar e implementar sistemas de logística reversa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mediante retornos dos produtos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o uso pelo consumidor, independente do sistema público de limpeza urbana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manejo dos resíduos sólidos, na forma do disposto em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regulamento ou acordos setoriais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termos de compromisso firmados”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667" y="3544152"/>
            <a:ext cx="7805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PNRS: Artigo 8º (Instrumentos da Lei)</a:t>
            </a:r>
            <a:endParaRPr lang="pt-B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coleta seletiva, os sistemas de logística reversa e outras ferramentas relacionadas à implementação da responsabilidade compartilhada pelo ciclo de vida dos produtos;”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–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“Os incentivos fiscais, financeiros e creditícios;”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8E033FD-1A70-9B40-BC53-1091363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183812" y="390523"/>
            <a:ext cx="237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Logística </a:t>
            </a:r>
            <a:r>
              <a:rPr lang="pt-BR" sz="2000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Reversa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Graphic 10" descr="Handsha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78" y="4847913"/>
            <a:ext cx="2306143" cy="2306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6007" y="2395892"/>
            <a:ext cx="8250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 Setorial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“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 de natureza contratual firmado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 Poder Público e os fabricantes, importadores, distribuidores e comerciantes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visando a implantação do Sistema de Logística Reversa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(...).”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Coalização</a:t>
            </a:r>
            <a:r>
              <a:rPr lang="en-US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Empresarial</a:t>
            </a:r>
            <a:endParaRPr lang="en-US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-”É um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fabricantes, importadores, distribuidores e comerciantes que se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uniram para elaborar e apresentar uma proposta para implementação do Sistema de Logística Reversa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668" y="1075544"/>
            <a:ext cx="7805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“Instrumento de desenvolvimento econômico e social caracterizado por um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ações, procedimentos e meios destinados à viabilização, à coleta e à restituição dos resíduos sólidos ao setor empresarial, para reaproveitamento ou outra destino ambientalmente adequado.”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5FF5FC-41A6-6F4E-BE5B-23BE8CDD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1747</Words>
  <Application>Microsoft Office PowerPoint</Application>
  <PresentationFormat>Personalizar</PresentationFormat>
  <Paragraphs>271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A responsabilidade pós consumo do Setor de embalagens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Importantes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2018-10-07T18:34:00Z</dcterms:created>
  <dcterms:modified xsi:type="dcterms:W3CDTF">2018-10-18T21:54:38Z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8c1ad7-7757-41ac-8bca-03e4c1bd2e29_Enabled">
    <vt:lpwstr>True</vt:lpwstr>
  </property>
  <property fmtid="{D5CDD505-2E9C-101B-9397-08002B2CF9AE}" pid="3" name="MSIP_Label_0e8c1ad7-7757-41ac-8bca-03e4c1bd2e29_SiteId">
    <vt:lpwstr>3596192b-fdf5-4e2c-a6fa-acb706c963d8</vt:lpwstr>
  </property>
  <property fmtid="{D5CDD505-2E9C-101B-9397-08002B2CF9AE}" pid="4" name="MSIP_Label_0e8c1ad7-7757-41ac-8bca-03e4c1bd2e29_Owner">
    <vt:lpwstr>moraes.g.2@pg.com</vt:lpwstr>
  </property>
  <property fmtid="{D5CDD505-2E9C-101B-9397-08002B2CF9AE}" pid="5" name="MSIP_Label_0e8c1ad7-7757-41ac-8bca-03e4c1bd2e29_SetDate">
    <vt:lpwstr>2018-10-07T19:23:50.5710027Z</vt:lpwstr>
  </property>
  <property fmtid="{D5CDD505-2E9C-101B-9397-08002B2CF9AE}" pid="6" name="MSIP_Label_0e8c1ad7-7757-41ac-8bca-03e4c1bd2e29_Name">
    <vt:lpwstr>Special Circumstances</vt:lpwstr>
  </property>
  <property fmtid="{D5CDD505-2E9C-101B-9397-08002B2CF9AE}" pid="7" name="MSIP_Label_0e8c1ad7-7757-41ac-8bca-03e4c1bd2e29_Application">
    <vt:lpwstr>Microsoft Azure Information Protection</vt:lpwstr>
  </property>
  <property fmtid="{D5CDD505-2E9C-101B-9397-08002B2CF9AE}" pid="8" name="MSIP_Label_0e8c1ad7-7757-41ac-8bca-03e4c1bd2e29_Extended_MSFT_Method">
    <vt:lpwstr>Manual</vt:lpwstr>
  </property>
  <property fmtid="{D5CDD505-2E9C-101B-9397-08002B2CF9AE}" pid="9" name="MSIP_Label_5ea83769-dbd2-43f3-b892-a7df32d130fd_Enabled">
    <vt:lpwstr>True</vt:lpwstr>
  </property>
  <property fmtid="{D5CDD505-2E9C-101B-9397-08002B2CF9AE}" pid="10" name="MSIP_Label_5ea83769-dbd2-43f3-b892-a7df32d130fd_SiteId">
    <vt:lpwstr>3596192b-fdf5-4e2c-a6fa-acb706c963d8</vt:lpwstr>
  </property>
  <property fmtid="{D5CDD505-2E9C-101B-9397-08002B2CF9AE}" pid="11" name="MSIP_Label_5ea83769-dbd2-43f3-b892-a7df32d130fd_Owner">
    <vt:lpwstr>moraes.g.2@pg.com</vt:lpwstr>
  </property>
  <property fmtid="{D5CDD505-2E9C-101B-9397-08002B2CF9AE}" pid="12" name="MSIP_Label_5ea83769-dbd2-43f3-b892-a7df32d130fd_SetDate">
    <vt:lpwstr>2018-10-07T19:23:50.5710027Z</vt:lpwstr>
  </property>
  <property fmtid="{D5CDD505-2E9C-101B-9397-08002B2CF9AE}" pid="13" name="MSIP_Label_5ea83769-dbd2-43f3-b892-a7df32d130fd_Name">
    <vt:lpwstr>Personal Use No Label</vt:lpwstr>
  </property>
  <property fmtid="{D5CDD505-2E9C-101B-9397-08002B2CF9AE}" pid="14" name="MSIP_Label_5ea83769-dbd2-43f3-b892-a7df32d130fd_Application">
    <vt:lpwstr>Microsoft Azure Information Protection</vt:lpwstr>
  </property>
  <property fmtid="{D5CDD505-2E9C-101B-9397-08002B2CF9AE}" pid="15" name="MSIP_Label_5ea83769-dbd2-43f3-b892-a7df32d130fd_Parent">
    <vt:lpwstr>0e8c1ad7-7757-41ac-8bca-03e4c1bd2e29</vt:lpwstr>
  </property>
  <property fmtid="{D5CDD505-2E9C-101B-9397-08002B2CF9AE}" pid="16" name="MSIP_Label_5ea83769-dbd2-43f3-b892-a7df32d130fd_Extended_MSFT_Method">
    <vt:lpwstr>Manual</vt:lpwstr>
  </property>
  <property fmtid="{D5CDD505-2E9C-101B-9397-08002B2CF9AE}" pid="17" name="MSIP_Label_f42aa342-8706-4288-bd11-ebb85995028c_Enabled">
    <vt:lpwstr>True</vt:lpwstr>
  </property>
  <property fmtid="{D5CDD505-2E9C-101B-9397-08002B2CF9AE}" pid="18" name="MSIP_Label_f42aa342-8706-4288-bd11-ebb85995028c_SiteId">
    <vt:lpwstr>72f988bf-86f1-41af-91ab-2d7cd011db47</vt:lpwstr>
  </property>
  <property fmtid="{D5CDD505-2E9C-101B-9397-08002B2CF9AE}" pid="19" name="MSIP_Label_f42aa342-8706-4288-bd11-ebb85995028c_Owner">
    <vt:lpwstr>v-abdarl@microsoft.com</vt:lpwstr>
  </property>
  <property fmtid="{D5CDD505-2E9C-101B-9397-08002B2CF9AE}" pid="20" name="MSIP_Label_f42aa342-8706-4288-bd11-ebb85995028c_SetDate">
    <vt:lpwstr>2018-08-20T20:18:53.6769504Z</vt:lpwstr>
  </property>
  <property fmtid="{D5CDD505-2E9C-101B-9397-08002B2CF9AE}" pid="21" name="MSIP_Label_f42aa342-8706-4288-bd11-ebb85995028c_Name">
    <vt:lpwstr>General</vt:lpwstr>
  </property>
  <property fmtid="{D5CDD505-2E9C-101B-9397-08002B2CF9AE}" pid="22" name="MSIP_Label_f42aa342-8706-4288-bd11-ebb85995028c_Application">
    <vt:lpwstr>Microsoft Azure Information Protection</vt:lpwstr>
  </property>
  <property fmtid="{D5CDD505-2E9C-101B-9397-08002B2CF9AE}" pid="23" name="MSIP_Label_f42aa342-8706-4288-bd11-ebb85995028c_Extended_MSFT_Method">
    <vt:lpwstr>Automatic</vt:lpwstr>
  </property>
  <property fmtid="{D5CDD505-2E9C-101B-9397-08002B2CF9AE}" pid="24" name="Sensitivity">
    <vt:lpwstr>Special Circumstances Personal Use No Label General</vt:lpwstr>
  </property>
  <property fmtid="{D5CDD505-2E9C-101B-9397-08002B2CF9AE}" pid="25" name="KSOProductBuildVer">
    <vt:lpwstr>1033-10.2.0.7456</vt:lpwstr>
  </property>
</Properties>
</file>