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46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4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42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5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6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0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0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AAF71-763F-034B-882A-F4694BB30337}" type="datetimeFigureOut">
              <a:rPr lang="en-US" smtClean="0"/>
              <a:t>23/05/17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619C6-7628-B74E-8D66-116EED7D2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5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82149"/>
            <a:ext cx="9144000" cy="1470025"/>
          </a:xfrm>
        </p:spPr>
        <p:txBody>
          <a:bodyPr/>
          <a:lstStyle/>
          <a:p>
            <a:r>
              <a:rPr lang="en-US" dirty="0" err="1" smtClean="0"/>
              <a:t>Quimica</a:t>
            </a:r>
            <a:r>
              <a:rPr lang="en-US" dirty="0" smtClean="0"/>
              <a:t> </a:t>
            </a:r>
            <a:r>
              <a:rPr lang="en-US" dirty="0" err="1" smtClean="0"/>
              <a:t>Anal</a:t>
            </a:r>
            <a:r>
              <a:rPr lang="en-US" dirty="0" err="1" smtClean="0"/>
              <a:t>ítica</a:t>
            </a:r>
            <a:r>
              <a:rPr lang="en-US" dirty="0" smtClean="0"/>
              <a:t> </a:t>
            </a:r>
            <a:r>
              <a:rPr lang="en-US" dirty="0" err="1" smtClean="0"/>
              <a:t>Avançada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Exerc</a:t>
            </a:r>
            <a:r>
              <a:rPr lang="en-US" dirty="0" err="1" smtClean="0"/>
              <a:t>ícios</a:t>
            </a:r>
            <a:endParaRPr lang="en-US" dirty="0" smtClean="0"/>
          </a:p>
          <a:p>
            <a:pPr algn="r"/>
            <a:r>
              <a:rPr lang="en-US" dirty="0" smtClean="0"/>
              <a:t>Prof. </a:t>
            </a:r>
            <a:r>
              <a:rPr lang="en-US" dirty="0" err="1" smtClean="0"/>
              <a:t>Lanças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0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Exercícios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26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43197" y="1257663"/>
            <a:ext cx="64871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Considere</a:t>
            </a:r>
            <a:r>
              <a:rPr lang="en-US" sz="2000" b="1" dirty="0"/>
              <a:t> as </a:t>
            </a:r>
            <a:r>
              <a:rPr lang="en-US" sz="2000" b="1" dirty="0" err="1"/>
              <a:t>seguintes</a:t>
            </a:r>
            <a:r>
              <a:rPr lang="en-US" sz="2000" b="1" dirty="0"/>
              <a:t> </a:t>
            </a:r>
            <a:r>
              <a:rPr lang="en-US" sz="2000" b="1" dirty="0" err="1"/>
              <a:t>T</a:t>
            </a:r>
            <a:r>
              <a:rPr lang="en-US" sz="2000" b="1" dirty="0" err="1" smtClean="0"/>
              <a:t>écnicas</a:t>
            </a:r>
            <a:r>
              <a:rPr lang="en-US" sz="2000" b="1" dirty="0" smtClean="0"/>
              <a:t> </a:t>
            </a:r>
            <a:r>
              <a:rPr lang="en-US" sz="2000" b="1" dirty="0"/>
              <a:t>de </a:t>
            </a:r>
            <a:r>
              <a:rPr lang="en-US" sz="2000" b="1" dirty="0" err="1"/>
              <a:t>S</a:t>
            </a:r>
            <a:r>
              <a:rPr lang="en-US" sz="2000" b="1" dirty="0" err="1" smtClean="0"/>
              <a:t>eparação</a:t>
            </a:r>
            <a:r>
              <a:rPr lang="en-US" sz="2000" b="1" dirty="0"/>
              <a:t>:</a:t>
            </a:r>
            <a:endParaRPr lang="pt-BR" sz="2000" b="1" dirty="0"/>
          </a:p>
          <a:p>
            <a:r>
              <a:rPr lang="en-US" sz="2000" dirty="0"/>
              <a:t> </a:t>
            </a:r>
            <a:endParaRPr lang="pt-BR" sz="2000" dirty="0"/>
          </a:p>
          <a:p>
            <a:r>
              <a:rPr lang="en-US" sz="2000" i="1" dirty="0"/>
              <a:t>	1.1	</a:t>
            </a:r>
            <a:r>
              <a:rPr lang="en-US" sz="2000" i="1" dirty="0" err="1"/>
              <a:t>Destilação</a:t>
            </a:r>
            <a:endParaRPr lang="pt-BR" sz="2000" dirty="0"/>
          </a:p>
          <a:p>
            <a:r>
              <a:rPr lang="en-US" sz="2000" i="1" dirty="0"/>
              <a:t>	1.2	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err="1"/>
              <a:t>Liquido-Líquido</a:t>
            </a:r>
            <a:r>
              <a:rPr lang="en-US" sz="2000" i="1" dirty="0"/>
              <a:t> (LLE)</a:t>
            </a:r>
            <a:endParaRPr lang="pt-BR" sz="2000" dirty="0"/>
          </a:p>
          <a:p>
            <a:r>
              <a:rPr lang="en-US" sz="2000" i="1" dirty="0"/>
              <a:t>	1.3	</a:t>
            </a:r>
            <a:r>
              <a:rPr lang="en-US" sz="2000" i="1" dirty="0" err="1"/>
              <a:t>Extração</a:t>
            </a:r>
            <a:r>
              <a:rPr lang="en-US" sz="2000" i="1" dirty="0"/>
              <a:t> com </a:t>
            </a:r>
            <a:r>
              <a:rPr lang="en-US" sz="2000" i="1" dirty="0" err="1"/>
              <a:t>Fluido</a:t>
            </a:r>
            <a:r>
              <a:rPr lang="en-US" sz="2000" i="1" dirty="0"/>
              <a:t> </a:t>
            </a:r>
            <a:r>
              <a:rPr lang="en-US" sz="2000" i="1" dirty="0" err="1"/>
              <a:t>Supercrítico</a:t>
            </a:r>
            <a:r>
              <a:rPr lang="en-US" sz="2000" i="1" dirty="0"/>
              <a:t> (SFE) e 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smtClean="0"/>
              <a:t>		</a:t>
            </a:r>
            <a:r>
              <a:rPr lang="en-US" sz="2000" i="1" dirty="0" err="1" smtClean="0"/>
              <a:t>Acelerada</a:t>
            </a:r>
            <a:r>
              <a:rPr lang="en-US" sz="2000" i="1" dirty="0" smtClean="0"/>
              <a:t> </a:t>
            </a:r>
            <a:r>
              <a:rPr lang="en-US" sz="2000" i="1" dirty="0"/>
              <a:t>com </a:t>
            </a:r>
            <a:r>
              <a:rPr lang="en-US" sz="2000" i="1" dirty="0" err="1" smtClean="0"/>
              <a:t>Solventes</a:t>
            </a:r>
            <a:r>
              <a:rPr lang="en-US" sz="2000" i="1" dirty="0" smtClean="0"/>
              <a:t> </a:t>
            </a:r>
            <a:r>
              <a:rPr lang="en-US" sz="2000" i="1" dirty="0"/>
              <a:t>(ASE)</a:t>
            </a:r>
            <a:endParaRPr lang="pt-BR" sz="2000" dirty="0"/>
          </a:p>
          <a:p>
            <a:r>
              <a:rPr lang="en-US" sz="2000" i="1" dirty="0"/>
              <a:t>	1.4	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Fase</a:t>
            </a:r>
            <a:r>
              <a:rPr lang="en-US" sz="2000" i="1" dirty="0"/>
              <a:t> </a:t>
            </a:r>
            <a:r>
              <a:rPr lang="en-US" sz="2000" i="1" dirty="0" err="1"/>
              <a:t>Sólida</a:t>
            </a:r>
            <a:r>
              <a:rPr lang="en-US" sz="2000" i="1" dirty="0"/>
              <a:t> (SPE)</a:t>
            </a:r>
            <a:endParaRPr lang="pt-BR" sz="2000" dirty="0"/>
          </a:p>
          <a:p>
            <a:r>
              <a:rPr lang="en-US" sz="2000" i="1" dirty="0"/>
              <a:t>	1.5	</a:t>
            </a:r>
            <a:r>
              <a:rPr lang="en-US" sz="2000" i="1" dirty="0" err="1"/>
              <a:t>Dispersão</a:t>
            </a:r>
            <a:r>
              <a:rPr lang="en-US" sz="2000" i="1" dirty="0"/>
              <a:t> da </a:t>
            </a:r>
            <a:r>
              <a:rPr lang="en-US" sz="2000" i="1" dirty="0" err="1"/>
              <a:t>Matriz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Fase</a:t>
            </a:r>
            <a:r>
              <a:rPr lang="en-US" sz="2000" i="1" dirty="0"/>
              <a:t> </a:t>
            </a:r>
            <a:r>
              <a:rPr lang="en-US" sz="2000" i="1" dirty="0" err="1"/>
              <a:t>Sólida</a:t>
            </a:r>
            <a:r>
              <a:rPr lang="en-US" sz="2000" i="1" dirty="0"/>
              <a:t> (MSPD)</a:t>
            </a:r>
            <a:endParaRPr lang="pt-BR" sz="2000" dirty="0"/>
          </a:p>
          <a:p>
            <a:r>
              <a:rPr lang="en-US" sz="2000" i="1" dirty="0"/>
              <a:t>	1.6	Micro-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Fase</a:t>
            </a:r>
            <a:r>
              <a:rPr lang="en-US" sz="2000" i="1" dirty="0"/>
              <a:t> </a:t>
            </a:r>
            <a:r>
              <a:rPr lang="en-US" sz="2000" i="1" dirty="0" err="1"/>
              <a:t>Sólida</a:t>
            </a:r>
            <a:r>
              <a:rPr lang="en-US" sz="2000" i="1" dirty="0"/>
              <a:t> (SPME) e </a:t>
            </a:r>
            <a:r>
              <a:rPr lang="en-US" sz="2000" i="1" dirty="0" smtClean="0"/>
              <a:t>		  	        Headspace</a:t>
            </a:r>
            <a:r>
              <a:rPr lang="en-US" sz="2000" i="1" dirty="0"/>
              <a:t>-SPME (HS-	</a:t>
            </a:r>
            <a:r>
              <a:rPr lang="en-US" sz="2000" i="1" dirty="0" smtClean="0"/>
              <a:t>SPME</a:t>
            </a:r>
            <a:r>
              <a:rPr lang="en-US" sz="2000" i="1" dirty="0"/>
              <a:t>)</a:t>
            </a:r>
            <a:endParaRPr lang="pt-BR" sz="2000" dirty="0"/>
          </a:p>
          <a:p>
            <a:r>
              <a:rPr lang="en-US" sz="2000" i="1" dirty="0"/>
              <a:t>	1.7 	“in-tube” SPME</a:t>
            </a:r>
            <a:endParaRPr lang="pt-BR" sz="2000" dirty="0"/>
          </a:p>
          <a:p>
            <a:r>
              <a:rPr lang="en-US" sz="2000" i="1" dirty="0"/>
              <a:t>	1.8	Micro-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Sorvente</a:t>
            </a:r>
            <a:r>
              <a:rPr lang="en-US" sz="2000" i="1" dirty="0"/>
              <a:t> </a:t>
            </a:r>
            <a:r>
              <a:rPr lang="en-US" sz="2000" i="1" dirty="0" err="1"/>
              <a:t>Empacotado</a:t>
            </a:r>
            <a:r>
              <a:rPr lang="en-US" sz="2000" i="1" dirty="0"/>
              <a:t> (MEPS)</a:t>
            </a:r>
            <a:endParaRPr lang="pt-BR" sz="2000" dirty="0"/>
          </a:p>
          <a:p>
            <a:r>
              <a:rPr lang="en-US" sz="2000" i="1" dirty="0"/>
              <a:t>	1.9.	</a:t>
            </a:r>
            <a:r>
              <a:rPr lang="en-US" sz="2000" i="1" dirty="0" err="1"/>
              <a:t>Extração</a:t>
            </a:r>
            <a:r>
              <a:rPr lang="en-US" sz="2000" i="1" dirty="0"/>
              <a:t> </a:t>
            </a:r>
            <a:r>
              <a:rPr lang="en-US" sz="2000" i="1" dirty="0" err="1"/>
              <a:t>Sortiva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Barras</a:t>
            </a:r>
            <a:r>
              <a:rPr lang="en-US" sz="2000" i="1" dirty="0"/>
              <a:t> de </a:t>
            </a:r>
            <a:r>
              <a:rPr lang="en-US" sz="2000" i="1" dirty="0" err="1"/>
              <a:t>Agitação</a:t>
            </a:r>
            <a:r>
              <a:rPr lang="en-US" sz="2000" i="1" dirty="0"/>
              <a:t> (SBSE)</a:t>
            </a:r>
            <a:endParaRPr lang="pt-BR" sz="2000" dirty="0"/>
          </a:p>
          <a:p>
            <a:r>
              <a:rPr lang="en-US" sz="2000" i="1" dirty="0"/>
              <a:t>	1.10	</a:t>
            </a:r>
            <a:r>
              <a:rPr lang="en-US" sz="2000" i="1" dirty="0" err="1"/>
              <a:t>Quechers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9549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01158"/>
            <a:ext cx="49109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Discutir</a:t>
            </a:r>
            <a:r>
              <a:rPr lang="en-US" sz="2000" b="1" dirty="0"/>
              <a:t>, </a:t>
            </a:r>
            <a:r>
              <a:rPr lang="en-US" sz="2000" b="1" dirty="0" err="1"/>
              <a:t>para</a:t>
            </a:r>
            <a:r>
              <a:rPr lang="en-US" sz="2000" b="1" dirty="0"/>
              <a:t> </a:t>
            </a:r>
            <a:r>
              <a:rPr lang="en-US" sz="2000" b="1" dirty="0" err="1"/>
              <a:t>cada</a:t>
            </a:r>
            <a:r>
              <a:rPr lang="en-US" sz="2000" b="1" dirty="0"/>
              <a:t> </a:t>
            </a:r>
            <a:r>
              <a:rPr lang="en-US" sz="2000" b="1" dirty="0" err="1"/>
              <a:t>uma</a:t>
            </a:r>
            <a:r>
              <a:rPr lang="en-US" sz="2000" b="1" dirty="0"/>
              <a:t> </a:t>
            </a:r>
            <a:r>
              <a:rPr lang="en-US" sz="2000" b="1" dirty="0" err="1"/>
              <a:t>delas</a:t>
            </a:r>
            <a:r>
              <a:rPr lang="en-US" sz="2000" b="1" dirty="0"/>
              <a:t>:</a:t>
            </a:r>
            <a:endParaRPr lang="pt-BR" sz="2000" b="1" dirty="0"/>
          </a:p>
          <a:p>
            <a:r>
              <a:rPr lang="en-US" sz="2000" dirty="0"/>
              <a:t> </a:t>
            </a:r>
            <a:endParaRPr lang="pt-BR" sz="2000" dirty="0"/>
          </a:p>
          <a:p>
            <a:r>
              <a:rPr lang="en-US" sz="2000" i="1" dirty="0"/>
              <a:t>	a. </a:t>
            </a:r>
            <a:r>
              <a:rPr lang="en-US" sz="2000" i="1" dirty="0" err="1"/>
              <a:t>Instrumentação</a:t>
            </a:r>
            <a:r>
              <a:rPr lang="en-US" sz="2000" i="1" dirty="0"/>
              <a:t>/</a:t>
            </a:r>
            <a:r>
              <a:rPr lang="en-US" sz="2000" i="1" dirty="0" err="1"/>
              <a:t>equipamento</a:t>
            </a:r>
            <a:r>
              <a:rPr lang="en-US" sz="2000" i="1" dirty="0"/>
              <a:t>/</a:t>
            </a:r>
            <a:r>
              <a:rPr lang="en-US" sz="2000" i="1" dirty="0" err="1"/>
              <a:t>dispositivos</a:t>
            </a:r>
            <a:r>
              <a:rPr lang="en-US" sz="2000" i="1" dirty="0"/>
              <a:t> </a:t>
            </a:r>
            <a:r>
              <a:rPr lang="en-US" sz="2000" i="1" dirty="0" err="1"/>
              <a:t>necessários</a:t>
            </a:r>
            <a:r>
              <a:rPr lang="en-US" sz="2000" i="1" dirty="0"/>
              <a:t> </a:t>
            </a:r>
            <a:r>
              <a:rPr lang="en-US" sz="2000" i="1" dirty="0" err="1"/>
              <a:t>para</a:t>
            </a:r>
            <a:r>
              <a:rPr lang="en-US" sz="2000" i="1" dirty="0"/>
              <a:t> </a:t>
            </a:r>
            <a:r>
              <a:rPr lang="en-US" sz="2000" i="1" dirty="0" err="1"/>
              <a:t>operação</a:t>
            </a:r>
            <a:r>
              <a:rPr lang="en-US" sz="2000" i="1" dirty="0"/>
              <a:t> 	de </a:t>
            </a:r>
            <a:r>
              <a:rPr lang="en-US" sz="2000" i="1" dirty="0" err="1"/>
              <a:t>cada</a:t>
            </a:r>
            <a:r>
              <a:rPr lang="en-US" sz="2000" i="1" dirty="0"/>
              <a:t> </a:t>
            </a:r>
            <a:r>
              <a:rPr lang="en-US" sz="2000" i="1" dirty="0" err="1"/>
              <a:t>técnica</a:t>
            </a:r>
            <a:r>
              <a:rPr lang="en-US" sz="2000" i="1" dirty="0"/>
              <a:t>.</a:t>
            </a:r>
            <a:endParaRPr lang="pt-BR" sz="2000" dirty="0"/>
          </a:p>
          <a:p>
            <a:r>
              <a:rPr lang="en-US" sz="2000" i="1" dirty="0"/>
              <a:t> </a:t>
            </a:r>
            <a:endParaRPr lang="pt-BR" sz="2000" dirty="0"/>
          </a:p>
          <a:p>
            <a:r>
              <a:rPr lang="en-US" sz="2000" i="1" dirty="0"/>
              <a:t>	b. </a:t>
            </a:r>
            <a:r>
              <a:rPr lang="en-US" sz="2000" i="1" dirty="0" err="1"/>
              <a:t>Princípios</a:t>
            </a:r>
            <a:r>
              <a:rPr lang="en-US" sz="2000" i="1" dirty="0"/>
              <a:t> </a:t>
            </a:r>
            <a:r>
              <a:rPr lang="en-US" sz="2000" i="1" dirty="0" err="1"/>
              <a:t>teóricos</a:t>
            </a:r>
            <a:r>
              <a:rPr lang="en-US" sz="2000" i="1" dirty="0"/>
              <a:t> </a:t>
            </a:r>
            <a:r>
              <a:rPr lang="en-US" sz="2000" i="1" dirty="0" err="1"/>
              <a:t>sobre</a:t>
            </a:r>
            <a:r>
              <a:rPr lang="en-US" sz="2000" i="1" dirty="0"/>
              <a:t> o </a:t>
            </a:r>
            <a:r>
              <a:rPr lang="en-US" sz="2000" i="1" dirty="0" err="1"/>
              <a:t>funcionamento</a:t>
            </a:r>
            <a:r>
              <a:rPr lang="en-US" sz="2000" i="1" dirty="0"/>
              <a:t> da </a:t>
            </a:r>
            <a:r>
              <a:rPr lang="en-US" sz="2000" i="1" dirty="0" err="1"/>
              <a:t>técnica</a:t>
            </a:r>
            <a:r>
              <a:rPr lang="en-US" sz="2000" i="1" dirty="0"/>
              <a:t>.</a:t>
            </a:r>
            <a:endParaRPr lang="pt-BR" sz="2000" dirty="0"/>
          </a:p>
          <a:p>
            <a:r>
              <a:rPr lang="en-US" sz="2000" i="1" dirty="0"/>
              <a:t> </a:t>
            </a:r>
            <a:endParaRPr lang="pt-BR" sz="2000" dirty="0"/>
          </a:p>
          <a:p>
            <a:r>
              <a:rPr lang="en-US" sz="2000" i="1" dirty="0"/>
              <a:t>	c. </a:t>
            </a:r>
            <a:r>
              <a:rPr lang="en-US" sz="2000" i="1" dirty="0" err="1"/>
              <a:t>Principais</a:t>
            </a:r>
            <a:r>
              <a:rPr lang="en-US" sz="2000" i="1" dirty="0"/>
              <a:t> </a:t>
            </a:r>
            <a:r>
              <a:rPr lang="en-US" sz="2000" i="1" dirty="0" err="1"/>
              <a:t>fatores</a:t>
            </a:r>
            <a:r>
              <a:rPr lang="en-US" sz="2000" i="1" dirty="0"/>
              <a:t> </a:t>
            </a:r>
            <a:r>
              <a:rPr lang="en-US" sz="2000" i="1" dirty="0" err="1"/>
              <a:t>experimentais</a:t>
            </a:r>
            <a:r>
              <a:rPr lang="en-US" sz="2000" i="1" dirty="0"/>
              <a:t> </a:t>
            </a:r>
            <a:r>
              <a:rPr lang="en-US" sz="2000" i="1" dirty="0" err="1"/>
              <a:t>os</a:t>
            </a:r>
            <a:r>
              <a:rPr lang="en-US" sz="2000" i="1" dirty="0"/>
              <a:t> </a:t>
            </a:r>
            <a:r>
              <a:rPr lang="en-US" sz="2000" i="1" dirty="0" err="1"/>
              <a:t>quais</a:t>
            </a:r>
            <a:r>
              <a:rPr lang="en-US" sz="2000" i="1" dirty="0"/>
              <a:t> </a:t>
            </a:r>
            <a:r>
              <a:rPr lang="en-US" sz="2000" i="1" dirty="0" err="1"/>
              <a:t>afetam</a:t>
            </a:r>
            <a:r>
              <a:rPr lang="en-US" sz="2000" i="1" dirty="0"/>
              <a:t> o </a:t>
            </a:r>
            <a:r>
              <a:rPr lang="en-US" sz="2000" i="1" dirty="0" err="1"/>
              <a:t>desempenho</a:t>
            </a:r>
            <a:r>
              <a:rPr lang="en-US" sz="2000" i="1" dirty="0"/>
              <a:t> de </a:t>
            </a:r>
            <a:r>
              <a:rPr lang="en-US" sz="2000" i="1" dirty="0" err="1"/>
              <a:t>cada</a:t>
            </a:r>
            <a:r>
              <a:rPr lang="en-US" sz="2000" i="1" dirty="0"/>
              <a:t> </a:t>
            </a:r>
            <a:r>
              <a:rPr lang="en-US" sz="2000" i="1" dirty="0" err="1" smtClean="0"/>
              <a:t>técnica</a:t>
            </a:r>
            <a:r>
              <a:rPr lang="en-US" sz="2000" i="1" dirty="0" smtClean="0"/>
              <a:t> </a:t>
            </a:r>
            <a:r>
              <a:rPr lang="en-US" sz="2000" i="1" dirty="0"/>
              <a:t>e </a:t>
            </a:r>
            <a:r>
              <a:rPr lang="en-US" sz="2000" i="1" dirty="0" err="1"/>
              <a:t>que</a:t>
            </a:r>
            <a:r>
              <a:rPr lang="en-US" sz="2000" i="1" dirty="0"/>
              <a:t> </a:t>
            </a:r>
            <a:r>
              <a:rPr lang="en-US" sz="2000" i="1" dirty="0" err="1"/>
              <a:t>precisam</a:t>
            </a:r>
            <a:r>
              <a:rPr lang="en-US" sz="2000" i="1" dirty="0"/>
              <a:t> </a:t>
            </a:r>
            <a:r>
              <a:rPr lang="en-US" sz="2000" i="1" dirty="0" err="1"/>
              <a:t>ser</a:t>
            </a:r>
            <a:r>
              <a:rPr lang="en-US" sz="2000" i="1" dirty="0"/>
              <a:t> </a:t>
            </a:r>
            <a:r>
              <a:rPr lang="en-US" sz="2000" i="1" dirty="0" err="1"/>
              <a:t>conhecidos</a:t>
            </a:r>
            <a:r>
              <a:rPr lang="en-US" sz="2000" i="1" dirty="0"/>
              <a:t> e </a:t>
            </a:r>
            <a:r>
              <a:rPr lang="en-US" sz="2000" i="1" dirty="0" err="1"/>
              <a:t>controlados</a:t>
            </a:r>
            <a:r>
              <a:rPr lang="en-US" sz="2000" i="1" dirty="0"/>
              <a:t> </a:t>
            </a:r>
            <a:r>
              <a:rPr lang="en-US" sz="2000" i="1" dirty="0" err="1"/>
              <a:t>na</a:t>
            </a:r>
            <a:r>
              <a:rPr lang="en-US" sz="2000" i="1" dirty="0"/>
              <a:t> </a:t>
            </a:r>
            <a:r>
              <a:rPr lang="en-US" sz="2000" i="1" dirty="0" err="1"/>
              <a:t>prática</a:t>
            </a:r>
            <a:r>
              <a:rPr lang="en-US" sz="2000" i="1" dirty="0"/>
              <a:t>.</a:t>
            </a:r>
            <a:endParaRPr lang="pt-BR" sz="2000" dirty="0"/>
          </a:p>
          <a:p>
            <a:r>
              <a:rPr lang="en-US" sz="2000" i="1" dirty="0"/>
              <a:t> </a:t>
            </a:r>
            <a:endParaRPr lang="pt-BR" sz="2000" dirty="0"/>
          </a:p>
          <a:p>
            <a:r>
              <a:rPr lang="en-US" sz="2000" i="1" dirty="0"/>
              <a:t>	d. </a:t>
            </a:r>
            <a:r>
              <a:rPr lang="en-US" sz="2000" i="1" dirty="0" err="1"/>
              <a:t>Principais</a:t>
            </a:r>
            <a:r>
              <a:rPr lang="en-US" sz="2000" i="1" dirty="0"/>
              <a:t> </a:t>
            </a:r>
            <a:r>
              <a:rPr lang="en-US" sz="2000" i="1" dirty="0" err="1"/>
              <a:t>vantagens</a:t>
            </a:r>
            <a:r>
              <a:rPr lang="en-US" sz="2000" i="1" dirty="0"/>
              <a:t> e </a:t>
            </a:r>
            <a:r>
              <a:rPr lang="en-US" sz="2000" i="1" dirty="0" err="1"/>
              <a:t>limitações</a:t>
            </a:r>
            <a:r>
              <a:rPr lang="en-US" sz="2000" i="1" dirty="0"/>
              <a:t> (</a:t>
            </a:r>
            <a:r>
              <a:rPr lang="en-US" sz="2000" i="1" dirty="0" err="1"/>
              <a:t>ou</a:t>
            </a:r>
            <a:r>
              <a:rPr lang="en-US" sz="2000" i="1" dirty="0"/>
              <a:t> </a:t>
            </a:r>
            <a:r>
              <a:rPr lang="en-US" sz="2000" i="1" dirty="0" err="1"/>
              <a:t>desvantagens</a:t>
            </a:r>
            <a:r>
              <a:rPr lang="en-US" sz="2000" i="1" dirty="0"/>
              <a:t>) de </a:t>
            </a:r>
            <a:r>
              <a:rPr lang="en-US" sz="2000" i="1" dirty="0" err="1"/>
              <a:t>cada</a:t>
            </a:r>
            <a:r>
              <a:rPr lang="en-US" sz="2000" i="1" dirty="0"/>
              <a:t> </a:t>
            </a:r>
            <a:r>
              <a:rPr lang="en-US" sz="2000" i="1" dirty="0" err="1" smtClean="0"/>
              <a:t>uma</a:t>
            </a:r>
            <a:r>
              <a:rPr lang="en-US" sz="2000" i="1" dirty="0" smtClean="0"/>
              <a:t>. </a:t>
            </a:r>
            <a:r>
              <a:rPr lang="en-US" sz="2000" i="1" dirty="0" err="1" smtClean="0"/>
              <a:t>Principais</a:t>
            </a:r>
            <a:r>
              <a:rPr lang="en-US" sz="2000" i="1" dirty="0" smtClean="0"/>
              <a:t> </a:t>
            </a:r>
            <a:r>
              <a:rPr lang="en-US" sz="2000" i="1" dirty="0" err="1"/>
              <a:t>aplicações</a:t>
            </a:r>
            <a:r>
              <a:rPr lang="en-US" sz="2000" i="1" dirty="0"/>
              <a:t> </a:t>
            </a:r>
            <a:r>
              <a:rPr lang="en-US" sz="2000" i="1" dirty="0" err="1"/>
              <a:t>práticas</a:t>
            </a:r>
            <a:r>
              <a:rPr lang="en-US" sz="2000" i="1" dirty="0"/>
              <a:t> de </a:t>
            </a:r>
            <a:r>
              <a:rPr lang="en-US" sz="2000" i="1" dirty="0" err="1"/>
              <a:t>cada</a:t>
            </a:r>
            <a:r>
              <a:rPr lang="en-US" sz="2000" i="1" dirty="0"/>
              <a:t> </a:t>
            </a:r>
            <a:r>
              <a:rPr lang="en-US" sz="2000" i="1" dirty="0" err="1"/>
              <a:t>técnica</a:t>
            </a:r>
            <a:r>
              <a:rPr lang="en-US" sz="2000" i="1" dirty="0"/>
              <a:t>.</a:t>
            </a:r>
            <a:endParaRPr lang="pt-BR" sz="2000" dirty="0"/>
          </a:p>
          <a:p>
            <a:r>
              <a:rPr lang="en-US" sz="2000" i="1" dirty="0"/>
              <a:t> </a:t>
            </a:r>
            <a:endParaRPr lang="pt-BR" sz="2000" dirty="0"/>
          </a:p>
          <a:p>
            <a:r>
              <a:rPr lang="en-US" sz="2000" i="1" dirty="0"/>
              <a:t>	 e. </a:t>
            </a:r>
            <a:r>
              <a:rPr lang="en-US" sz="2000" i="1" dirty="0" err="1"/>
              <a:t>Comparação</a:t>
            </a:r>
            <a:r>
              <a:rPr lang="en-US" sz="2000" i="1" dirty="0"/>
              <a:t> entre as </a:t>
            </a:r>
            <a:r>
              <a:rPr lang="en-US" sz="2000" i="1" dirty="0" err="1"/>
              <a:t>técnicas</a:t>
            </a:r>
            <a:r>
              <a:rPr lang="en-US" sz="2000" i="1" dirty="0"/>
              <a:t>. </a:t>
            </a:r>
            <a:r>
              <a:rPr lang="en-US" sz="2000" i="1" dirty="0" err="1"/>
              <a:t>Utilizar</a:t>
            </a:r>
            <a:r>
              <a:rPr lang="en-US" sz="2000" i="1" dirty="0"/>
              <a:t>, </a:t>
            </a:r>
            <a:r>
              <a:rPr lang="en-US" sz="2000" i="1" dirty="0" err="1"/>
              <a:t>dentre</a:t>
            </a:r>
            <a:r>
              <a:rPr lang="en-US" sz="2000" i="1" dirty="0"/>
              <a:t> outros, </a:t>
            </a:r>
            <a:r>
              <a:rPr lang="en-US" sz="2000" i="1" dirty="0" err="1"/>
              <a:t>parâmetros</a:t>
            </a:r>
            <a:r>
              <a:rPr lang="en-US" sz="2000" i="1" dirty="0"/>
              <a:t> 		     </a:t>
            </a:r>
            <a:r>
              <a:rPr lang="en-US" sz="2000" i="1" dirty="0" err="1"/>
              <a:t>como</a:t>
            </a:r>
            <a:r>
              <a:rPr lang="en-US" sz="2000" i="1" dirty="0"/>
              <a:t>: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488547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2846" y="749575"/>
            <a:ext cx="583231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 		- </a:t>
            </a:r>
            <a:r>
              <a:rPr lang="en-US" sz="2000" dirty="0" err="1" smtClean="0"/>
              <a:t>atendimento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conceitos</a:t>
            </a:r>
            <a:r>
              <a:rPr lang="en-US" sz="2000" dirty="0"/>
              <a:t> </a:t>
            </a:r>
            <a:r>
              <a:rPr lang="en-US" sz="2000" dirty="0" err="1"/>
              <a:t>ambientais</a:t>
            </a:r>
            <a:r>
              <a:rPr lang="en-US" sz="2000" dirty="0"/>
              <a:t> </a:t>
            </a:r>
            <a:r>
              <a:rPr lang="en-US" sz="2000" dirty="0" smtClean="0"/>
              <a:t>				   (</a:t>
            </a:r>
            <a:r>
              <a:rPr lang="en-US" sz="2000" dirty="0"/>
              <a:t>“</a:t>
            </a:r>
            <a:r>
              <a:rPr lang="en-US" sz="2000" dirty="0" err="1"/>
              <a:t>química</a:t>
            </a:r>
            <a:r>
              <a:rPr lang="en-US" sz="2000" dirty="0"/>
              <a:t> </a:t>
            </a:r>
            <a:r>
              <a:rPr lang="en-US" sz="2000" dirty="0" err="1"/>
              <a:t>verde</a:t>
            </a:r>
            <a:r>
              <a:rPr lang="en-US" sz="2000" dirty="0"/>
              <a:t>”)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capacidade</a:t>
            </a:r>
            <a:r>
              <a:rPr lang="en-US" sz="2000" dirty="0"/>
              <a:t> de </a:t>
            </a:r>
            <a:r>
              <a:rPr lang="en-US" sz="2000" dirty="0" err="1"/>
              <a:t>automatização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facilidade</a:t>
            </a:r>
            <a:r>
              <a:rPr lang="en-US" sz="2000" dirty="0"/>
              <a:t> de </a:t>
            </a:r>
            <a:r>
              <a:rPr lang="en-US" sz="2000" dirty="0" err="1"/>
              <a:t>operação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complexidade</a:t>
            </a:r>
            <a:r>
              <a:rPr lang="en-US" sz="2000" dirty="0"/>
              <a:t> e </a:t>
            </a:r>
            <a:r>
              <a:rPr lang="en-US" sz="2000" dirty="0" err="1"/>
              <a:t>custo</a:t>
            </a:r>
            <a:r>
              <a:rPr lang="en-US" sz="2000" dirty="0"/>
              <a:t> da </a:t>
            </a:r>
            <a:r>
              <a:rPr lang="en-US" sz="2000" dirty="0" err="1"/>
              <a:t>instrumentação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custo</a:t>
            </a:r>
            <a:r>
              <a:rPr lang="en-US" sz="2000" dirty="0"/>
              <a:t> das </a:t>
            </a:r>
            <a:r>
              <a:rPr lang="en-US" sz="2000" dirty="0" err="1"/>
              <a:t>análises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tipo</a:t>
            </a:r>
            <a:r>
              <a:rPr lang="en-US" sz="2000" dirty="0"/>
              <a:t> de </a:t>
            </a:r>
            <a:r>
              <a:rPr lang="en-US" sz="2000" dirty="0" err="1"/>
              <a:t>aplicação</a:t>
            </a:r>
            <a:r>
              <a:rPr lang="en-US" sz="2000" dirty="0"/>
              <a:t> (ex. </a:t>
            </a:r>
            <a:r>
              <a:rPr lang="en-US" sz="2000" dirty="0" err="1"/>
              <a:t>escala</a:t>
            </a:r>
            <a:r>
              <a:rPr lang="en-US" sz="2000" dirty="0"/>
              <a:t> </a:t>
            </a:r>
            <a:r>
              <a:rPr lang="en-US" sz="2000" dirty="0" err="1"/>
              <a:t>analítica</a:t>
            </a:r>
            <a:r>
              <a:rPr lang="en-US" sz="2000" dirty="0"/>
              <a:t> </a:t>
            </a:r>
            <a:r>
              <a:rPr lang="en-US" sz="2000" dirty="0" err="1"/>
              <a:t>ou</a:t>
            </a:r>
            <a:r>
              <a:rPr lang="en-US" sz="2000" dirty="0"/>
              <a:t> </a:t>
            </a:r>
            <a:r>
              <a:rPr lang="en-US" sz="2000" dirty="0" smtClean="0"/>
              <a:t>			   </a:t>
            </a:r>
            <a:r>
              <a:rPr lang="en-US" sz="2000" dirty="0" err="1" smtClean="0"/>
              <a:t>preparativa</a:t>
            </a:r>
            <a:r>
              <a:rPr lang="en-US" sz="2000" dirty="0"/>
              <a:t>)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facilidade</a:t>
            </a:r>
            <a:r>
              <a:rPr lang="en-US" sz="2000" dirty="0"/>
              <a:t> de </a:t>
            </a:r>
            <a:r>
              <a:rPr lang="en-US" sz="2000" dirty="0" err="1"/>
              <a:t>acoplamento</a:t>
            </a:r>
            <a:r>
              <a:rPr lang="en-US" sz="2000" dirty="0"/>
              <a:t> com </a:t>
            </a:r>
            <a:r>
              <a:rPr lang="en-US" sz="2000" dirty="0" err="1"/>
              <a:t>outras</a:t>
            </a:r>
            <a:r>
              <a:rPr lang="en-US" sz="2000" dirty="0"/>
              <a:t> </a:t>
            </a:r>
            <a:r>
              <a:rPr lang="en-US" sz="2000" dirty="0" err="1"/>
              <a:t>técnicas</a:t>
            </a:r>
            <a:endParaRPr lang="pt-BR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		- </a:t>
            </a:r>
            <a:r>
              <a:rPr lang="en-US" sz="2000" dirty="0" err="1"/>
              <a:t>nicho</a:t>
            </a:r>
            <a:r>
              <a:rPr lang="en-US" sz="2000" dirty="0"/>
              <a:t> </a:t>
            </a:r>
            <a:r>
              <a:rPr lang="en-US" sz="2000" dirty="0" err="1"/>
              <a:t>típico</a:t>
            </a:r>
            <a:r>
              <a:rPr lang="en-US" sz="2000" dirty="0"/>
              <a:t> de </a:t>
            </a:r>
            <a:r>
              <a:rPr lang="en-US" sz="2000" dirty="0" err="1" smtClean="0"/>
              <a:t>aplicação</a:t>
            </a:r>
            <a:endParaRPr lang="en-US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2911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Entrega</a:t>
            </a:r>
            <a:r>
              <a:rPr lang="en-US" dirty="0" smtClean="0"/>
              <a:t> dos </a:t>
            </a:r>
            <a:r>
              <a:rPr lang="en-US" dirty="0" err="1" smtClean="0"/>
              <a:t>exerc</a:t>
            </a:r>
            <a:r>
              <a:rPr lang="en-US" dirty="0" err="1" smtClean="0"/>
              <a:t>ícios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[OPCIONAL]</a:t>
            </a:r>
            <a:endParaRPr lang="en-US" dirty="0"/>
          </a:p>
        </p:txBody>
      </p:sp>
      <p:sp>
        <p:nvSpPr>
          <p:cNvPr id="4" name="Text Box 2"/>
          <p:cNvSpPr txBox="1"/>
          <p:nvPr/>
        </p:nvSpPr>
        <p:spPr>
          <a:xfrm>
            <a:off x="1885950" y="2422246"/>
            <a:ext cx="6219914" cy="2097869"/>
          </a:xfrm>
          <a:prstGeom prst="rect">
            <a:avLst/>
          </a:prstGeom>
          <a:ln w="3175" cmpd="sng"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dirty="0">
                <a:effectLst/>
                <a:ea typeface="ＭＳ 明朝"/>
                <a:cs typeface="Times New Roman"/>
              </a:rPr>
              <a:t>ENTREGA: </a:t>
            </a:r>
            <a:endParaRPr lang="en-US" sz="2800" b="1" dirty="0" smtClean="0">
              <a:effectLst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endParaRPr lang="en-US" sz="2000" dirty="0"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 err="1" smtClean="0">
                <a:effectLst/>
                <a:ea typeface="ＭＳ 明朝"/>
                <a:cs typeface="Times New Roman"/>
              </a:rPr>
              <a:t>Os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exercícios</a:t>
            </a:r>
            <a:r>
              <a:rPr lang="en-US" sz="2400" dirty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 smtClean="0">
                <a:effectLst/>
                <a:ea typeface="ＭＳ 明朝"/>
                <a:cs typeface="Times New Roman"/>
              </a:rPr>
              <a:t>poderão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ser</a:t>
            </a:r>
            <a:r>
              <a:rPr lang="en-US" sz="2400" dirty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entregues</a:t>
            </a:r>
            <a:r>
              <a:rPr lang="en-US" sz="2400" dirty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 smtClean="0">
                <a:ea typeface="ＭＳ 明朝"/>
                <a:cs typeface="Times New Roman"/>
              </a:rPr>
              <a:t>em</a:t>
            </a:r>
            <a:r>
              <a:rPr lang="en-US" sz="2400" dirty="0" smtClean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formato</a:t>
            </a:r>
            <a:r>
              <a:rPr lang="en-US" sz="2400" dirty="0">
                <a:effectLst/>
                <a:ea typeface="ＭＳ 明朝"/>
                <a:cs typeface="Times New Roman"/>
              </a:rPr>
              <a:t>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impresso</a:t>
            </a:r>
            <a:r>
              <a:rPr lang="en-US" sz="2400" dirty="0">
                <a:effectLst/>
                <a:ea typeface="ＭＳ 明朝"/>
                <a:cs typeface="Times New Roman"/>
              </a:rPr>
              <a:t> no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início</a:t>
            </a:r>
            <a:r>
              <a:rPr lang="en-US" sz="2400" dirty="0">
                <a:effectLst/>
                <a:ea typeface="ＭＳ 明朝"/>
                <a:cs typeface="Times New Roman"/>
              </a:rPr>
              <a:t> da aula do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dia</a:t>
            </a:r>
            <a:r>
              <a:rPr lang="en-US" sz="2400" dirty="0">
                <a:effectLst/>
                <a:ea typeface="ＭＳ 明朝"/>
                <a:cs typeface="Times New Roman"/>
              </a:rPr>
              <a:t> 20 de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junho</a:t>
            </a:r>
            <a:r>
              <a:rPr lang="en-US" sz="2400" dirty="0">
                <a:effectLst/>
                <a:ea typeface="ＭＳ 明朝"/>
                <a:cs typeface="Times New Roman"/>
              </a:rPr>
              <a:t> de 2017 (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até</a:t>
            </a:r>
            <a:r>
              <a:rPr lang="en-US" sz="2400" dirty="0">
                <a:effectLst/>
                <a:ea typeface="ＭＳ 明朝"/>
                <a:cs typeface="Times New Roman"/>
              </a:rPr>
              <a:t> as 15:30 </a:t>
            </a:r>
            <a:r>
              <a:rPr lang="en-US" sz="2400" dirty="0" err="1">
                <a:effectLst/>
                <a:ea typeface="ＭＳ 明朝"/>
                <a:cs typeface="Times New Roman"/>
              </a:rPr>
              <a:t>hs</a:t>
            </a:r>
            <a:r>
              <a:rPr lang="en-US" sz="2400" dirty="0">
                <a:effectLst/>
                <a:ea typeface="ＭＳ 明朝"/>
                <a:cs typeface="Times New Roman"/>
              </a:rPr>
              <a:t>)</a:t>
            </a:r>
            <a:endParaRPr lang="pt-BR" sz="24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89956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Macintosh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Quimica Analítica Avançada 2017</vt:lpstr>
      <vt:lpstr>Exercícios</vt:lpstr>
      <vt:lpstr>PowerPoint Presentation</vt:lpstr>
      <vt:lpstr>PowerPoint Presentation</vt:lpstr>
      <vt:lpstr>PowerPoint Presentation</vt:lpstr>
      <vt:lpstr>Entrega dos exercícios  [OPCIONAL]</vt:lpstr>
    </vt:vector>
  </TitlesOfParts>
  <Company>Universidade de São Paulo (USP)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Fernando M. Lanças</dc:creator>
  <cp:lastModifiedBy>Fernando M. Lanças</cp:lastModifiedBy>
  <cp:revision>2</cp:revision>
  <dcterms:created xsi:type="dcterms:W3CDTF">2017-05-23T12:44:16Z</dcterms:created>
  <dcterms:modified xsi:type="dcterms:W3CDTF">2017-05-23T13:25:36Z</dcterms:modified>
</cp:coreProperties>
</file>