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60" r:id="rId6"/>
    <p:sldId id="282" r:id="rId7"/>
    <p:sldId id="283" r:id="rId8"/>
    <p:sldId id="284" r:id="rId9"/>
    <p:sldId id="285" r:id="rId10"/>
    <p:sldId id="286" r:id="rId11"/>
    <p:sldId id="261" r:id="rId12"/>
    <p:sldId id="262" r:id="rId13"/>
    <p:sldId id="287" r:id="rId14"/>
    <p:sldId id="288" r:id="rId15"/>
    <p:sldId id="263" r:id="rId16"/>
    <p:sldId id="264" r:id="rId17"/>
    <p:sldId id="289" r:id="rId18"/>
    <p:sldId id="290" r:id="rId19"/>
    <p:sldId id="266" r:id="rId20"/>
    <p:sldId id="291" r:id="rId21"/>
    <p:sldId id="267" r:id="rId22"/>
    <p:sldId id="268" r:id="rId23"/>
    <p:sldId id="292" r:id="rId24"/>
    <p:sldId id="269" r:id="rId25"/>
    <p:sldId id="293" r:id="rId26"/>
    <p:sldId id="294" r:id="rId27"/>
    <p:sldId id="295" r:id="rId28"/>
    <p:sldId id="271" r:id="rId29"/>
    <p:sldId id="298" r:id="rId30"/>
    <p:sldId id="297" r:id="rId31"/>
    <p:sldId id="296" r:id="rId32"/>
    <p:sldId id="276" r:id="rId33"/>
    <p:sldId id="277" r:id="rId34"/>
    <p:sldId id="275" r:id="rId35"/>
    <p:sldId id="278" r:id="rId36"/>
    <p:sldId id="279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126FC-0DA4-4296-8949-0B2ADEF0A630}" type="datetimeFigureOut">
              <a:rPr lang="pt-BR" smtClean="0"/>
              <a:pPr/>
              <a:t>11/3/2015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06C6D-9CF9-4986-94CF-A528425AF6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Medindo a pobreza: o conhecimento consolidado e as escolhas possíveis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Cap. 3 - Rocha, S. “Pobreza no Brasil: Afinal, de que se trata?” 3ª edição; 2006.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calcular?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pt-BR" dirty="0" smtClean="0"/>
              <a:t>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Determinar para </a:t>
            </a:r>
            <a:r>
              <a:rPr lang="pt-BR" sz="2800" dirty="0"/>
              <a:t>a população em questão, quais são suas </a:t>
            </a:r>
            <a:r>
              <a:rPr lang="pt-BR" sz="2800" dirty="0" smtClean="0"/>
              <a:t>necessidades nutricionais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Derivar</a:t>
            </a:r>
            <a:r>
              <a:rPr lang="pt-BR" sz="2800" dirty="0"/>
              <a:t>, a partir das </a:t>
            </a:r>
            <a:r>
              <a:rPr lang="pt-BR" sz="2800" dirty="0" smtClean="0"/>
              <a:t>informações </a:t>
            </a:r>
            <a:r>
              <a:rPr lang="pt-BR" sz="2800" dirty="0"/>
              <a:t>de pesquisa de orçamentos familiares, a cesta alimentar de menor </a:t>
            </a:r>
            <a:r>
              <a:rPr lang="pt-BR" sz="2800" dirty="0" smtClean="0"/>
              <a:t>custo que </a:t>
            </a:r>
            <a:r>
              <a:rPr lang="pt-BR" sz="2800" dirty="0"/>
              <a:t>atenda às necessidades nutricionais </a:t>
            </a:r>
            <a:r>
              <a:rPr lang="pt-BR" sz="2800" dirty="0" smtClean="0"/>
              <a:t>estimadas </a:t>
            </a:r>
            <a:r>
              <a:rPr lang="pt-BR" sz="2800" dirty="0" smtClean="0">
                <a:sym typeface="Wingdings" pitchFamily="2" charset="2"/>
              </a:rPr>
              <a:t> linha de indigência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sym typeface="Wingdings" pitchFamily="2" charset="2"/>
              </a:rPr>
              <a:t>Para </a:t>
            </a:r>
            <a:r>
              <a:rPr lang="pt-BR" sz="2800" dirty="0" smtClean="0"/>
              <a:t>estabelecer </a:t>
            </a:r>
            <a:r>
              <a:rPr lang="pt-BR" sz="2800" dirty="0"/>
              <a:t>qual o consumo mínimo adequado de itens </a:t>
            </a:r>
            <a:r>
              <a:rPr lang="pt-BR" sz="2800" dirty="0" err="1"/>
              <a:t>não-alimentares</a:t>
            </a:r>
            <a:r>
              <a:rPr lang="pt-BR" sz="2800" dirty="0"/>
              <a:t>, </a:t>
            </a:r>
            <a:r>
              <a:rPr lang="pt-BR" sz="2800" dirty="0" smtClean="0"/>
              <a:t>o valor </a:t>
            </a:r>
            <a:r>
              <a:rPr lang="pt-BR" sz="2800" dirty="0"/>
              <a:t>associado </a:t>
            </a:r>
            <a:r>
              <a:rPr lang="pt-BR" sz="2800" dirty="0" smtClean="0"/>
              <a:t>corresponde geralmente à </a:t>
            </a:r>
            <a:r>
              <a:rPr lang="pt-BR" sz="2800" dirty="0"/>
              <a:t>despesa </a:t>
            </a:r>
            <a:r>
              <a:rPr lang="pt-BR" sz="2800" dirty="0" err="1"/>
              <a:t>não-alimentar</a:t>
            </a:r>
            <a:r>
              <a:rPr lang="pt-BR" sz="2800" dirty="0"/>
              <a:t> observada quando o consumo alimentar </a:t>
            </a:r>
            <a:r>
              <a:rPr lang="pt-BR" sz="2800" dirty="0" smtClean="0"/>
              <a:t>adequado é </a:t>
            </a:r>
            <a:r>
              <a:rPr lang="pt-BR" sz="2800" dirty="0"/>
              <a:t>atingido.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Necessidades nutricionais como ponto de partida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nutricionais x calóricos – Brasil utiliza-se calóricas – se satisfaz calóricas, satisfaz outros nutrientes (proteínas</a:t>
            </a:r>
            <a:r>
              <a:rPr lang="pt-BR" sz="2800" dirty="0"/>
              <a:t>, vitaminas, </a:t>
            </a:r>
            <a:r>
              <a:rPr lang="pt-BR" sz="2800" dirty="0" smtClean="0"/>
              <a:t>minerais)</a:t>
            </a:r>
          </a:p>
          <a:p>
            <a:r>
              <a:rPr lang="pt-BR" sz="2800" dirty="0" smtClean="0"/>
              <a:t>Cálculos usam as recomendações da FAO de 1985</a:t>
            </a:r>
          </a:p>
          <a:p>
            <a:r>
              <a:rPr lang="pt-BR" sz="2800" dirty="0" smtClean="0"/>
              <a:t>+ recente recomendação é de 2004 - http://www.fao.org/docrep/007/y5686e/y5686e00.htm</a:t>
            </a: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Necessidades nutricionais como ponto de partida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Autora apresenta 4 estimativas distintas –  Cepal (2001), </a:t>
            </a:r>
            <a:r>
              <a:rPr lang="pt-BR" dirty="0" err="1" smtClean="0"/>
              <a:t>Ellwanger</a:t>
            </a:r>
            <a:r>
              <a:rPr lang="pt-BR" dirty="0" smtClean="0"/>
              <a:t> (1991), Feres (1996) e Lustosa (1999) </a:t>
            </a:r>
          </a:p>
          <a:p>
            <a:r>
              <a:rPr lang="pt-BR" dirty="0" smtClean="0"/>
              <a:t>valores diferem por conta das escolhas referentes a “</a:t>
            </a:r>
            <a:r>
              <a:rPr lang="pt-BR" i="1" dirty="0" smtClean="0"/>
              <a:t>formas distintas de classificar as atividades ocupacionais dos indivíduos como leves, moderadas ou pesadas, assim como de estabelecer o seu uso do tempo e a correspondente necessidade calórica em 24 horas</a:t>
            </a:r>
            <a:r>
              <a:rPr lang="pt-BR" dirty="0" smtClean="0"/>
              <a:t>.”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992888" cy="278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808458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>
          <a:xfrm>
            <a:off x="2843808" y="1844824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843808" y="3933056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427984" y="3933056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5868144" y="3902613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7092280" y="3861048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139952" y="908720"/>
            <a:ext cx="1440160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Determinação da cesta alimentar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Uma vez determinadas as </a:t>
            </a:r>
            <a:r>
              <a:rPr lang="pt-BR" dirty="0" smtClean="0"/>
              <a:t>necessidades calóricas </a:t>
            </a:r>
            <a:r>
              <a:rPr lang="pt-BR" dirty="0"/>
              <a:t>médias de uma </a:t>
            </a:r>
            <a:r>
              <a:rPr lang="pt-BR" dirty="0" smtClean="0"/>
              <a:t>área, em seguida temos que obter </a:t>
            </a:r>
            <a:r>
              <a:rPr lang="pt-BR" dirty="0"/>
              <a:t>a </a:t>
            </a:r>
            <a:r>
              <a:rPr lang="pt-BR" u="sng" dirty="0"/>
              <a:t>cesta </a:t>
            </a:r>
            <a:r>
              <a:rPr lang="pt-BR" u="sng" dirty="0" smtClean="0"/>
              <a:t>alimentar observada </a:t>
            </a:r>
            <a:r>
              <a:rPr lang="pt-BR" u="sng" dirty="0"/>
              <a:t>de menor custo que permita o atendimento dessas necessidades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Determinação da cesta alimentar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1) derivar </a:t>
            </a:r>
            <a:r>
              <a:rPr lang="pt-BR" dirty="0"/>
              <a:t>o aporte calórico </a:t>
            </a:r>
            <a:r>
              <a:rPr lang="pt-BR" i="1" dirty="0"/>
              <a:t>per capita </a:t>
            </a:r>
            <a:r>
              <a:rPr lang="pt-BR" i="1" dirty="0" smtClean="0"/>
              <a:t>da </a:t>
            </a:r>
            <a:r>
              <a:rPr lang="pt-BR" dirty="0" smtClean="0"/>
              <a:t>cesta </a:t>
            </a:r>
            <a:r>
              <a:rPr lang="pt-BR" dirty="0"/>
              <a:t>alimentar observada em cada família residente na área. Isso é feito </a:t>
            </a:r>
            <a:r>
              <a:rPr lang="pt-BR" dirty="0" smtClean="0"/>
              <a:t>com base </a:t>
            </a:r>
            <a:r>
              <a:rPr lang="pt-BR" dirty="0"/>
              <a:t>na composição dos alimentos, obtendo-se como resultado a estimativa </a:t>
            </a:r>
            <a:r>
              <a:rPr lang="pt-BR" dirty="0" smtClean="0"/>
              <a:t>do consumo </a:t>
            </a:r>
            <a:r>
              <a:rPr lang="pt-BR" dirty="0"/>
              <a:t>calórico </a:t>
            </a:r>
            <a:r>
              <a:rPr lang="pt-BR" i="1" dirty="0"/>
              <a:t>per capita diário naquelas </a:t>
            </a:r>
            <a:r>
              <a:rPr lang="pt-BR" i="1" dirty="0" smtClean="0"/>
              <a:t>famílias.</a:t>
            </a:r>
          </a:p>
          <a:p>
            <a:r>
              <a:rPr lang="pt-BR" i="1" dirty="0" smtClean="0"/>
              <a:t>2) Uma </a:t>
            </a:r>
            <a:r>
              <a:rPr lang="pt-BR" i="1" dirty="0"/>
              <a:t>vez ordenadas as </a:t>
            </a:r>
            <a:r>
              <a:rPr lang="pt-BR" i="1" dirty="0" smtClean="0"/>
              <a:t>fam</a:t>
            </a:r>
            <a:r>
              <a:rPr lang="pt-BR" dirty="0" smtClean="0"/>
              <a:t>ílias </a:t>
            </a:r>
            <a:r>
              <a:rPr lang="pt-BR" dirty="0"/>
              <a:t>em função crescente do seu consumo calórico </a:t>
            </a:r>
            <a:r>
              <a:rPr lang="pt-BR" i="1" dirty="0"/>
              <a:t>per capita, busca-se </a:t>
            </a:r>
            <a:r>
              <a:rPr lang="pt-BR" i="1" dirty="0" smtClean="0"/>
              <a:t>identificar </a:t>
            </a:r>
            <a:r>
              <a:rPr lang="pt-BR" dirty="0" smtClean="0"/>
              <a:t>o </a:t>
            </a:r>
            <a:r>
              <a:rPr lang="pt-BR" dirty="0"/>
              <a:t>intervalo de despesa alimentar mais baixo para o qual a necessidade </a:t>
            </a:r>
            <a:r>
              <a:rPr lang="pt-BR" dirty="0" smtClean="0"/>
              <a:t>calórica </a:t>
            </a:r>
            <a:r>
              <a:rPr lang="pt-BR" dirty="0"/>
              <a:t>é atendida.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5408"/>
            <a:ext cx="9036496" cy="66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famílias do 4º décimo têm consumo alimentar suficiente para satisfazer as necessidades calóricas recomendadas – utilizar então a cesta alimentar do 4º décimo – ajustar a quantidade de alimentos para corresponder exatamente aos 2123kcal/dia, media da metrópole.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751" y="548680"/>
            <a:ext cx="856488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Porque usar a abordagem da linha de pobreza no Brasil?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79296" cy="47811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Economia brasileira monetizada, de modo que a renda de alguma forma indica a capacidade do indivíduo de alcançar certo padrão de bem-estar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Desde os anos 70 já são coletados no Brasil dados de consumo, de rendimento e de características das famílias que permitem os cálculos necessários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Importante destacar: conceito relevante para o  Brasil ainda é de pobreza absoluta.</a:t>
            </a:r>
          </a:p>
          <a:p>
            <a:r>
              <a:rPr lang="pt-BR" dirty="0" smtClean="0"/>
              <a:t>Então, a grande tarefa é a de construir tais linhas: de indigência e de pobreza.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Utilizar a cesta alimentar do </a:t>
            </a:r>
            <a:r>
              <a:rPr lang="pt-BR" dirty="0" err="1" smtClean="0"/>
              <a:t>decil</a:t>
            </a:r>
            <a:r>
              <a:rPr lang="pt-BR" dirty="0" smtClean="0"/>
              <a:t> que satisfaz as necessidades calóricas, no entanto, leva a linhas muito altas</a:t>
            </a:r>
          </a:p>
          <a:p>
            <a:r>
              <a:rPr lang="pt-BR" dirty="0" smtClean="0"/>
              <a:t>Tendência de uniformização dos hábitos alimentares  diminuindo as diferenças de cestas entre regiões e mesmo entre diferentes classes de rendimento</a:t>
            </a:r>
          </a:p>
          <a:p>
            <a:r>
              <a:rPr lang="pt-BR" dirty="0" smtClean="0"/>
              <a:t>Isso leva a um encarecimento da cesta recomendada visto que os mais pobres ‘querem’ imitar o consumo dos mais ricos, o que implica no abandono de hábitos alimentares tradicionais mais eficientes em termos de custo alimentar.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pt-BR" i="1" dirty="0" err="1" smtClean="0"/>
              <a:t>Ellwanger</a:t>
            </a:r>
            <a:r>
              <a:rPr lang="pt-BR" i="1" dirty="0" smtClean="0"/>
              <a:t> (</a:t>
            </a:r>
            <a:r>
              <a:rPr lang="pt-BR" i="1" dirty="0"/>
              <a:t>1991</a:t>
            </a:r>
            <a:r>
              <a:rPr lang="pt-BR" i="1" dirty="0" smtClean="0"/>
              <a:t>), </a:t>
            </a:r>
            <a:r>
              <a:rPr lang="pt-BR" i="1" dirty="0"/>
              <a:t>com base na POF 1987/88, utiliza como ponto de partida as cestas </a:t>
            </a:r>
            <a:r>
              <a:rPr lang="pt-BR" i="1" dirty="0" smtClean="0"/>
              <a:t>de alimentos </a:t>
            </a:r>
            <a:r>
              <a:rPr lang="pt-BR" i="1" dirty="0"/>
              <a:t>que atendem às recomendações calóricas </a:t>
            </a:r>
            <a:r>
              <a:rPr lang="pt-BR" i="1" dirty="0">
                <a:solidFill>
                  <a:srgbClr val="FF0000"/>
                </a:solidFill>
              </a:rPr>
              <a:t>mínimas</a:t>
            </a:r>
            <a:r>
              <a:rPr lang="pt-BR" i="1" dirty="0"/>
              <a:t>, isto é, </a:t>
            </a:r>
            <a:r>
              <a:rPr lang="pt-BR" i="1" dirty="0" smtClean="0"/>
              <a:t>aquelas necessárias </a:t>
            </a:r>
            <a:r>
              <a:rPr lang="pt-BR" i="1" dirty="0" err="1"/>
              <a:t>tão-somente</a:t>
            </a:r>
            <a:r>
              <a:rPr lang="pt-BR" i="1" dirty="0"/>
              <a:t> à manutenção do funcionamento do metabolismo </a:t>
            </a:r>
            <a:r>
              <a:rPr lang="pt-BR" i="1" dirty="0" smtClean="0"/>
              <a:t>essencial (também informado pela FAO). </a:t>
            </a:r>
          </a:p>
          <a:p>
            <a:r>
              <a:rPr lang="pt-BR" i="1" dirty="0" smtClean="0"/>
              <a:t>As </a:t>
            </a:r>
            <a:r>
              <a:rPr lang="pt-BR" i="1" dirty="0"/>
              <a:t>quantidades de </a:t>
            </a:r>
            <a:r>
              <a:rPr lang="pt-BR" i="1" dirty="0" smtClean="0"/>
              <a:t>alimentos constantes </a:t>
            </a:r>
            <a:r>
              <a:rPr lang="pt-BR" i="1" dirty="0"/>
              <a:t>dessa cesta, que tem um </a:t>
            </a:r>
            <a:r>
              <a:rPr lang="pt-BR" i="1" u="sng" dirty="0"/>
              <a:t>custo calórico unitário mais baixo</a:t>
            </a:r>
            <a:r>
              <a:rPr lang="pt-BR" i="1" dirty="0"/>
              <a:t>, são </a:t>
            </a:r>
            <a:r>
              <a:rPr lang="pt-BR" i="1" dirty="0" smtClean="0"/>
              <a:t>então </a:t>
            </a:r>
            <a:r>
              <a:rPr lang="pt-BR" i="1" dirty="0"/>
              <a:t>ajustadas proporcionalmente de modo a obter a cesta do padrão calórico recomendado</a:t>
            </a:r>
            <a:r>
              <a:rPr lang="pt-BR" i="1" dirty="0" smtClean="0"/>
              <a:t>. </a:t>
            </a:r>
          </a:p>
          <a:p>
            <a:pPr lvl="1"/>
            <a:r>
              <a:rPr lang="pt-BR" i="1" dirty="0" smtClean="0"/>
              <a:t>Isto ocorre porque quanto menor a renda das famílias, mais concentrada é a sua dieta em alimentos essenciais e de preço mais baixo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Como ajustar?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Cesta ajustada: toma como ponto de partida a cesta alimentar que atende às necessidades energéticas mínimas em cada região metropolitana.</a:t>
            </a:r>
          </a:p>
          <a:p>
            <a:r>
              <a:rPr lang="pt-BR" dirty="0" smtClean="0"/>
              <a:t>RM São Paulo: é composta por 108 produtos</a:t>
            </a:r>
          </a:p>
          <a:p>
            <a:r>
              <a:rPr lang="pt-BR" dirty="0" smtClean="0"/>
              <a:t>Desta cesta são excluídos os itens que representam uma ingestão inferior a uma caloria por dia – 53 itens </a:t>
            </a:r>
          </a:p>
          <a:p>
            <a:r>
              <a:rPr lang="pt-BR" dirty="0" smtClean="0"/>
              <a:t>A cesta alimentar reduzida (com 55 itens) teve então as quantidades de cada um desses produtos ajustadas proporcionalmente de modo a corresponder à ingestão calórica recomendada em cada região metropolitana.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2776"/>
            <a:ext cx="6480720" cy="675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Como ajustar?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 menor custo corresponde a uma cesta limitada aos alimentos de maior aporte calórico (ajuste apenas de 15 produtos principais, responsáveis por 90% do aporte calórico da cesta completa), a qual, é interessante observar, apresenta custo inferior até mesmo ao da cesta observada, que permite apenas atender às necessidades calóricas mínimas. </a:t>
            </a:r>
          </a:p>
          <a:p>
            <a:r>
              <a:rPr lang="pt-BR" dirty="0" smtClean="0"/>
              <a:t>A cesta de custo intermediário resulta do ajustamento das quantidades dos  alimentos da cesta que originalmente permitia atingir apenas as necessidades mínimas. </a:t>
            </a:r>
          </a:p>
          <a:p>
            <a:r>
              <a:rPr lang="pt-BR" dirty="0" smtClean="0"/>
              <a:t>O valor mais alto corresponde à cesta observada que atinge sem qualquer ajuste as necessidades recomendadas.</a:t>
            </a:r>
          </a:p>
          <a:p>
            <a:endParaRPr lang="pt-BR" dirty="0" smtClean="0"/>
          </a:p>
          <a:p>
            <a:r>
              <a:rPr lang="pt-BR" dirty="0" smtClean="0"/>
              <a:t>É importante destacar que opções metodologicamente diversas conduzem a desvios entre os valores da cesta, que podem chegar a 50%, como ocorre no caso de São Paulo.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332656"/>
            <a:ext cx="896499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415" y="332656"/>
            <a:ext cx="8806073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899592" y="404664"/>
          <a:ext cx="4104456" cy="3960444"/>
        </p:xfrm>
        <a:graphic>
          <a:graphicData uri="http://schemas.openxmlformats.org/drawingml/2006/table">
            <a:tbl>
              <a:tblPr/>
              <a:tblGrid>
                <a:gridCol w="1984117"/>
                <a:gridCol w="2120339"/>
              </a:tblGrid>
              <a:tr h="330037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Janeiro de 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116,04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Fortaleza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0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112,72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Recife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144,79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Salvador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146,70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Belo Horizonte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121,19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Rio de Janeiro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168,05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São Paulo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176,48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Curitiba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138,54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Porto Alegre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134,88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Goiania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110,59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03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Brasília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116,43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479715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Ajuste usando o INPC - alimentos e bebidas - </a:t>
            </a:r>
            <a:r>
              <a:rPr lang="pt-BR" dirty="0" err="1" smtClean="0"/>
              <a:t>var.</a:t>
            </a:r>
            <a:r>
              <a:rPr lang="pt-BR" dirty="0" smtClean="0"/>
              <a:t> - (% </a:t>
            </a:r>
            <a:r>
              <a:rPr lang="pt-BR" dirty="0" err="1" smtClean="0"/>
              <a:t>a.m.</a:t>
            </a:r>
            <a:r>
              <a:rPr lang="pt-BR" dirty="0" smtClean="0"/>
              <a:t>). </a:t>
            </a:r>
          </a:p>
          <a:p>
            <a:r>
              <a:rPr lang="pt-BR" dirty="0" smtClean="0"/>
              <a:t>Set-1990 = 1.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Consumo não alimentar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Literatura internacional: consumo alimentar é um percentual constante da despesa total das famílias ao longo do tempo – ou seja, o coeficiente de </a:t>
            </a:r>
            <a:r>
              <a:rPr lang="pt-BR" dirty="0" err="1" smtClean="0"/>
              <a:t>engel</a:t>
            </a:r>
            <a:r>
              <a:rPr lang="pt-BR" dirty="0" smtClean="0"/>
              <a:t> é o elemento central no cálculo da linha da pobreza</a:t>
            </a:r>
          </a:p>
          <a:p>
            <a:r>
              <a:rPr lang="pt-BR" dirty="0" err="1" smtClean="0"/>
              <a:t>DNA</a:t>
            </a:r>
            <a:r>
              <a:rPr lang="pt-BR" baseline="-25000" dirty="0" err="1" smtClean="0"/>
              <a:t>t</a:t>
            </a:r>
            <a:r>
              <a:rPr lang="pt-BR" dirty="0" smtClean="0"/>
              <a:t>  = (1/E – 1)*</a:t>
            </a:r>
            <a:r>
              <a:rPr lang="pt-BR" dirty="0" err="1" smtClean="0"/>
              <a:t>DA</a:t>
            </a:r>
            <a:r>
              <a:rPr lang="pt-BR" baseline="-25000" dirty="0" err="1" smtClean="0"/>
              <a:t>t</a:t>
            </a:r>
            <a:r>
              <a:rPr lang="pt-BR" baseline="-25000" dirty="0" smtClean="0"/>
              <a:t>   </a:t>
            </a:r>
            <a:r>
              <a:rPr lang="pt-BR" dirty="0" smtClean="0">
                <a:sym typeface="Wingdings" pitchFamily="2" charset="2"/>
              </a:rPr>
              <a:t> E = </a:t>
            </a:r>
            <a:r>
              <a:rPr lang="pt-BR" dirty="0" err="1" smtClean="0">
                <a:sym typeface="Wingdings" pitchFamily="2" charset="2"/>
              </a:rPr>
              <a:t>coef</a:t>
            </a:r>
            <a:r>
              <a:rPr lang="pt-BR" dirty="0" smtClean="0">
                <a:sym typeface="Wingdings" pitchFamily="2" charset="2"/>
              </a:rPr>
              <a:t>. </a:t>
            </a:r>
            <a:r>
              <a:rPr lang="pt-BR" dirty="0" err="1" smtClean="0">
                <a:sym typeface="Wingdings" pitchFamily="2" charset="2"/>
              </a:rPr>
              <a:t>Engel</a:t>
            </a:r>
            <a:r>
              <a:rPr lang="pt-BR" dirty="0" smtClean="0">
                <a:sym typeface="Wingdings" pitchFamily="2" charset="2"/>
              </a:rPr>
              <a:t> = </a:t>
            </a:r>
            <a:r>
              <a:rPr lang="pt-BR" dirty="0" smtClean="0">
                <a:sym typeface="Wingdings" pitchFamily="2" charset="2"/>
              </a:rPr>
              <a:t>DA/DT</a:t>
            </a:r>
            <a:endParaRPr lang="pt-BR" baseline="-25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010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6632"/>
            <a:ext cx="7776864" cy="576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51520" y="602128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especialistas </a:t>
            </a:r>
            <a:r>
              <a:rPr lang="pt-BR" dirty="0" smtClean="0"/>
              <a:t>que trabalham com dados de diferentes países </a:t>
            </a:r>
            <a:r>
              <a:rPr lang="pt-BR" dirty="0" smtClean="0"/>
              <a:t>utilizam valor para o coeficiente de </a:t>
            </a:r>
            <a:r>
              <a:rPr lang="pt-BR" dirty="0" err="1" smtClean="0"/>
              <a:t>Engel</a:t>
            </a:r>
            <a:r>
              <a:rPr lang="pt-BR" dirty="0" smtClean="0"/>
              <a:t>  </a:t>
            </a:r>
            <a:r>
              <a:rPr lang="pt-BR" dirty="0" smtClean="0"/>
              <a:t>de </a:t>
            </a:r>
            <a:r>
              <a:rPr lang="pt-BR" dirty="0" smtClean="0"/>
              <a:t>0,5.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Quais valores?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184576"/>
          </a:xfrm>
        </p:spPr>
        <p:txBody>
          <a:bodyPr>
            <a:noAutofit/>
          </a:bodyPr>
          <a:lstStyle/>
          <a:p>
            <a:r>
              <a:rPr lang="pt-BR" sz="2800" dirty="0" smtClean="0"/>
              <a:t>Ideia: são pobres aqueles que não tem renda suficiente para satisfazer suas necessidades básicas como comer, se vestir, morar, ter lazer,...</a:t>
            </a:r>
          </a:p>
          <a:p>
            <a:r>
              <a:rPr lang="pt-BR" sz="2800" dirty="0" smtClean="0"/>
              <a:t>Dentro desta definição ‘maior’, temos um subgrupo que não consegue satisfazer as necessidades relacionadas a uma alimentação adequada:</a:t>
            </a:r>
          </a:p>
          <a:p>
            <a:pPr lvl="1"/>
            <a:r>
              <a:rPr lang="pt-BR" dirty="0" smtClean="0"/>
              <a:t>Indigentes: aqueles que não tem renda para comprar uma cesta de alimentos suficiente para satisfazer as necessidades nutricionais que o organismo necessita</a:t>
            </a:r>
          </a:p>
          <a:p>
            <a:r>
              <a:rPr lang="pt-BR" sz="2800" dirty="0" smtClean="0"/>
              <a:t>Duas formas de estabelecer esses valores: de forma arbitrária ou a partir da observação.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Consumo não alimentar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Outra possibilidade, utilizada por Rocha: </a:t>
            </a:r>
          </a:p>
          <a:p>
            <a:r>
              <a:rPr lang="pt-BR" dirty="0" smtClean="0"/>
              <a:t>Utilizar as despesas </a:t>
            </a:r>
            <a:r>
              <a:rPr lang="pt-BR" dirty="0" err="1" smtClean="0"/>
              <a:t>não-alimentares</a:t>
            </a:r>
            <a:r>
              <a:rPr lang="pt-BR" dirty="0" smtClean="0"/>
              <a:t> das famílias que estão na classe de renda para a qual as necessidades energéticas </a:t>
            </a:r>
            <a:r>
              <a:rPr lang="pt-BR" dirty="0" smtClean="0">
                <a:solidFill>
                  <a:srgbClr val="FF0000"/>
                </a:solidFill>
              </a:rPr>
              <a:t>mínimas</a:t>
            </a:r>
            <a:r>
              <a:rPr lang="pt-BR" dirty="0" smtClean="0"/>
              <a:t> foram atingidas.”</a:t>
            </a:r>
          </a:p>
          <a:p>
            <a:endParaRPr lang="pt-BR" dirty="0" smtClean="0"/>
          </a:p>
          <a:p>
            <a:r>
              <a:rPr lang="pt-BR" dirty="0" smtClean="0"/>
              <a:t>É possível trabalhar com as despesas não alimentares desagregadas nos grupos de produtos adotadas no SNIPC: i) habitação, ii) artigos de residência, iii) vestuário, iv) transporte/comunicação, v) saúde e cuidados pessoais, vi) despesas pessoais e vii) outras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010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995363"/>
            <a:ext cx="90106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Linha de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Linha de pobreza é a soma entre o consumo alimentar mínimo (linha de indigência ou extrema pobreza) e o consumo não alimentar para as famílias que tinham renda suficiente para suprir suas necessidades alimentares.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635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Linhas de pobreza para algumas regiões metropolitanas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878855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257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Calculo para as regiões não metropolitanas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pt-BR" dirty="0" smtClean="0"/>
              <a:t>Como tanto a POF de 1987/88 quanto a 1995/96 investigaram apenas as áreas metropolitanas, para obter os valores para as áreas não metropolitanas, </a:t>
            </a:r>
            <a:r>
              <a:rPr lang="pt-BR" dirty="0"/>
              <a:t>Rocha (1993)</a:t>
            </a:r>
            <a:r>
              <a:rPr lang="pt-BR" dirty="0" smtClean="0"/>
              <a:t> optou por adotar os diferenciais observados por Fava (1983) com base no </a:t>
            </a:r>
            <a:r>
              <a:rPr lang="pt-BR" dirty="0" err="1" smtClean="0"/>
              <a:t>Endef</a:t>
            </a:r>
            <a:r>
              <a:rPr lang="pt-BR" dirty="0" smtClean="0"/>
              <a:t> 1974/75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770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Urbana x metropolitana</a:t>
            </a:r>
            <a:endParaRPr lang="pt-BR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57" y="2492896"/>
            <a:ext cx="714746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47118" y="4509120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r</a:t>
            </a:r>
            <a:r>
              <a:rPr lang="pt-BR" sz="2200" dirty="0" smtClean="0"/>
              <a:t>egião urbana de São Paulo / região metropolitana de São Paulo = 0,67</a:t>
            </a:r>
            <a:endParaRPr lang="pt-BR" sz="2200" dirty="0"/>
          </a:p>
        </p:txBody>
      </p:sp>
    </p:spTree>
    <p:extLst>
      <p:ext uri="{BB962C8B-B14F-4D97-AF65-F5344CB8AC3E}">
        <p14:creationId xmlns="" xmlns:p14="http://schemas.microsoft.com/office/powerpoint/2010/main" val="32083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 das linhas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 ideia é comparar o valor das linhas com a renda familiar per capita dos indivíduos para classificar um indivíduo (ou família) como pobre ou não pobre – renda familiar per capita vem das pesquisas domiciliares, por exemplo, PNAD.</a:t>
            </a:r>
          </a:p>
          <a:p>
            <a:r>
              <a:rPr lang="pt-BR" dirty="0" smtClean="0"/>
              <a:t>Com isso é possível caracterizar esse grupo de pessoas (por exemplo, localização geográfica) e monitorar como a pobreza evolui ao longo do tempo.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866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Cestas arbitrárias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há garantia que seu valor seja realmente suficiente para o atendimento das necessidades básicas</a:t>
            </a:r>
          </a:p>
          <a:p>
            <a:r>
              <a:rPr lang="pt-BR" dirty="0" smtClean="0"/>
              <a:t>Exemplos clássicos: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U$S 1 ou U$S 2 ao dia, utilizado pelo Banco Mundial para comparações entre países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Uso do salário-mínimo no Brasil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356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Linha de pobreza a partir do consumo observado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Se há disponibilidade de informações sobre a estrutura de consumo das famílias: essa é a melhor abordagem.</a:t>
            </a:r>
          </a:p>
          <a:p>
            <a:r>
              <a:rPr lang="pt-BR" dirty="0" smtClean="0"/>
              <a:t>Principal vantagem: </a:t>
            </a:r>
            <a:r>
              <a:rPr lang="pt-BR" dirty="0"/>
              <a:t>Possui uma base teórica. </a:t>
            </a:r>
            <a:r>
              <a:rPr lang="pt-BR" i="1" dirty="0"/>
              <a:t>A utilização das necessidades nutricionais para o estabelecimento da </a:t>
            </a:r>
            <a:r>
              <a:rPr lang="pt-BR" i="1" u="sng" dirty="0"/>
              <a:t>cesta alimentar básica</a:t>
            </a:r>
            <a:r>
              <a:rPr lang="pt-BR" i="1" dirty="0"/>
              <a:t> vem sendo mantida e aperfeiçoada ao longo do tempo por ser o fundamento conceitual mais sólido quando se trata da estimação de linhas de pobreza</a:t>
            </a:r>
            <a:r>
              <a:rPr lang="pt-BR" i="1" dirty="0" smtClean="0"/>
              <a:t>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Principal vantagem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256584"/>
          </a:xfrm>
        </p:spPr>
        <p:txBody>
          <a:bodyPr>
            <a:noAutofit/>
          </a:bodyPr>
          <a:lstStyle/>
          <a:p>
            <a:r>
              <a:rPr lang="pt-BR" sz="2800" i="1" dirty="0" smtClean="0"/>
              <a:t>Os parâmetros periodicamente divulgados pela FAO relativos </a:t>
            </a:r>
            <a:r>
              <a:rPr lang="pt-BR" sz="2800" i="1" dirty="0"/>
              <a:t>às necessidades </a:t>
            </a:r>
            <a:r>
              <a:rPr lang="pt-BR" sz="2800" i="1" dirty="0" smtClean="0"/>
              <a:t>nutricionais (calorias, proteínas e demais nutrientes) </a:t>
            </a:r>
            <a:r>
              <a:rPr lang="pt-BR" sz="2800" i="1" dirty="0"/>
              <a:t>dadas as características dos indivíduos tanto físicas (idade, sexo, peso/altura), como de atividade (conforme desempenhe atividade leve, moderada ou pesada), são </a:t>
            </a:r>
            <a:r>
              <a:rPr lang="pt-BR" sz="2800" i="1" dirty="0" smtClean="0"/>
              <a:t>universalmente aceitos para </a:t>
            </a:r>
            <a:r>
              <a:rPr lang="pt-BR" sz="2800" i="1" u="sng" dirty="0" smtClean="0"/>
              <a:t>o </a:t>
            </a:r>
            <a:r>
              <a:rPr lang="pt-BR" sz="2800" i="1" u="sng" dirty="0"/>
              <a:t>estabelecimento das necessidades  nutricionais médias da população que se deseja </a:t>
            </a:r>
            <a:r>
              <a:rPr lang="pt-BR" sz="2800" i="1" u="sng" dirty="0" smtClean="0"/>
              <a:t>estudar (no caso a população da base da distribuição de rendimento).</a:t>
            </a:r>
            <a:endParaRPr lang="pt-BR" sz="2800" i="1" u="sng" dirty="0"/>
          </a:p>
          <a:p>
            <a:endParaRPr lang="pt-BR" sz="2800" dirty="0" smtClean="0"/>
          </a:p>
          <a:p>
            <a:r>
              <a:rPr lang="pt-BR" sz="2800" i="1" dirty="0" smtClean="0"/>
              <a:t>FAO </a:t>
            </a:r>
            <a:r>
              <a:rPr lang="pt-BR" sz="2800" i="1" dirty="0"/>
              <a:t>- </a:t>
            </a:r>
            <a:r>
              <a:rPr lang="pt-BR" sz="2800" i="1" dirty="0" err="1" smtClean="0"/>
              <a:t>Food</a:t>
            </a:r>
            <a:r>
              <a:rPr lang="pt-BR" sz="2800" i="1" dirty="0" smtClean="0"/>
              <a:t> </a:t>
            </a:r>
            <a:r>
              <a:rPr lang="pt-BR" sz="2800" i="1" dirty="0" err="1"/>
              <a:t>and</a:t>
            </a:r>
            <a:r>
              <a:rPr lang="pt-BR" sz="2800" i="1" dirty="0"/>
              <a:t> </a:t>
            </a:r>
            <a:r>
              <a:rPr lang="pt-BR" sz="2800" i="1" dirty="0" err="1"/>
              <a:t>Agriculture</a:t>
            </a:r>
            <a:r>
              <a:rPr lang="pt-BR" sz="2800" i="1" dirty="0"/>
              <a:t> </a:t>
            </a:r>
            <a:r>
              <a:rPr lang="pt-BR" sz="2800" i="1" dirty="0" err="1"/>
              <a:t>Organization</a:t>
            </a:r>
            <a:r>
              <a:rPr lang="pt-BR" sz="2800" i="1" dirty="0"/>
              <a:t> </a:t>
            </a:r>
            <a:r>
              <a:rPr lang="pt-BR" sz="2800" i="1" dirty="0" err="1"/>
              <a:t>of</a:t>
            </a:r>
            <a:r>
              <a:rPr lang="pt-BR" sz="2800" i="1" dirty="0"/>
              <a:t> </a:t>
            </a:r>
            <a:r>
              <a:rPr lang="pt-BR" sz="2800" i="1" dirty="0" err="1"/>
              <a:t>the</a:t>
            </a:r>
            <a:r>
              <a:rPr lang="pt-BR" sz="2800" i="1" dirty="0"/>
              <a:t> United </a:t>
            </a:r>
            <a:r>
              <a:rPr lang="pt-BR" sz="2800" i="1" dirty="0" err="1" smtClean="0"/>
              <a:t>Nations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41899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 vantagem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Comportamento observado: é possível captar as especificidades de cada localidade – dos gostos alimentares aos preços – além do mais, é possível captar as mudanças nas preferências dos indivíduos ao longo do tempo (exemplo: urbanização leva as pessoas a priorizarem alimentos de mais pronto consumo que por vezes são mais caros)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577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Endef</a:t>
            </a:r>
            <a:r>
              <a:rPr lang="pt-BR" dirty="0" smtClean="0"/>
              <a:t> 74-75 (Estudo Nacional da Despesa Familiar)  </a:t>
            </a:r>
            <a:r>
              <a:rPr lang="pt-BR" dirty="0" smtClean="0">
                <a:sym typeface="Wingdings" panose="05000000000000000000" pitchFamily="2" charset="2"/>
              </a:rPr>
              <a:t> primeira base com informações de consumo das famílias que permitiu que se fizessem os cálculos de linhas de pobreza para o Brasil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Thomas (1982) e Fava (1984): trabalhos pioneiros</a:t>
            </a:r>
          </a:p>
          <a:p>
            <a:r>
              <a:rPr lang="pt-BR" dirty="0" err="1" smtClean="0">
                <a:sym typeface="Wingdings" panose="05000000000000000000" pitchFamily="2" charset="2"/>
              </a:rPr>
              <a:t>Endef</a:t>
            </a:r>
            <a:r>
              <a:rPr lang="pt-BR" dirty="0" smtClean="0">
                <a:sym typeface="Wingdings" panose="05000000000000000000" pitchFamily="2" charset="2"/>
              </a:rPr>
              <a:t>  uso da própria despesa familiar para caracterizar a família como pobre ou não – vantagem por refletir em maior medida a renda permanente das famílias.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375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78098"/>
          </a:xfrm>
        </p:spPr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POF 1987/88 – Pesquisa de Orçamentos Familiares – nova base de dados sobre despesas das famílias – novas estimativas</a:t>
            </a:r>
          </a:p>
          <a:p>
            <a:r>
              <a:rPr lang="pt-BR" dirty="0" smtClean="0"/>
              <a:t>Problema: cobertura apenas das regiões metropolitanas (9 + Brasília e Goiânia) – recorreu-se aos parâmetros do </a:t>
            </a:r>
            <a:r>
              <a:rPr lang="pt-BR" dirty="0" err="1" smtClean="0"/>
              <a:t>Endef</a:t>
            </a:r>
            <a:r>
              <a:rPr lang="pt-BR" dirty="0" smtClean="0"/>
              <a:t> para estabelecimento de linhas para as áreas urbanas e rurais não metropolitanas </a:t>
            </a:r>
          </a:p>
          <a:p>
            <a:r>
              <a:rPr lang="pt-BR" dirty="0" smtClean="0"/>
              <a:t>Rocha (1993) é um exemplo de um estudo que usou a POF</a:t>
            </a:r>
            <a:r>
              <a:rPr lang="pt-BR" dirty="0"/>
              <a:t> </a:t>
            </a:r>
            <a:r>
              <a:rPr lang="pt-BR" dirty="0" smtClean="0"/>
              <a:t>1987/88 para calcular as linhas de pobreza e indigência.</a:t>
            </a:r>
          </a:p>
          <a:p>
            <a:r>
              <a:rPr lang="pt-BR" dirty="0" smtClean="0"/>
              <a:t>POF 1995/96 ainda continua com cobertura apenas para as áreas metropolitanas</a:t>
            </a:r>
          </a:p>
          <a:p>
            <a:r>
              <a:rPr lang="pt-BR" dirty="0" err="1" smtClean="0"/>
              <a:t>POF’s</a:t>
            </a:r>
            <a:r>
              <a:rPr lang="pt-BR" dirty="0" smtClean="0"/>
              <a:t> dos anos 2002/2003 e 2008/2009 tem cobertura nacional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98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1783</Words>
  <Application>Microsoft Office PowerPoint</Application>
  <PresentationFormat>Apresentação na tela (4:3)</PresentationFormat>
  <Paragraphs>118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Medindo a pobreza: o conhecimento consolidado e as escolhas possíveis </vt:lpstr>
      <vt:lpstr>Porque usar a abordagem da linha de pobreza no Brasil?</vt:lpstr>
      <vt:lpstr>Quais valores?</vt:lpstr>
      <vt:lpstr>Cestas arbitrárias</vt:lpstr>
      <vt:lpstr>Linha de pobreza a partir do consumo observado</vt:lpstr>
      <vt:lpstr>Principal vantagem</vt:lpstr>
      <vt:lpstr>Outra vantagem</vt:lpstr>
      <vt:lpstr>Histórico</vt:lpstr>
      <vt:lpstr>Histórico</vt:lpstr>
      <vt:lpstr>Como calcular?</vt:lpstr>
      <vt:lpstr>Etapas</vt:lpstr>
      <vt:lpstr>Necessidades nutricionais como ponto de partida</vt:lpstr>
      <vt:lpstr>Necessidades nutricionais como ponto de partida</vt:lpstr>
      <vt:lpstr>Slide 14</vt:lpstr>
      <vt:lpstr>Determinação da cesta alimentar</vt:lpstr>
      <vt:lpstr>Determinação da cesta alimentar</vt:lpstr>
      <vt:lpstr>Slide 17</vt:lpstr>
      <vt:lpstr>Ideia</vt:lpstr>
      <vt:lpstr>Slide 19</vt:lpstr>
      <vt:lpstr>Problema</vt:lpstr>
      <vt:lpstr>Problema</vt:lpstr>
      <vt:lpstr>Como ajustar?</vt:lpstr>
      <vt:lpstr>Slide 23</vt:lpstr>
      <vt:lpstr>Como ajustar?</vt:lpstr>
      <vt:lpstr>Slide 25</vt:lpstr>
      <vt:lpstr>Slide 26</vt:lpstr>
      <vt:lpstr>Slide 27</vt:lpstr>
      <vt:lpstr>Consumo não alimentar</vt:lpstr>
      <vt:lpstr>Slide 29</vt:lpstr>
      <vt:lpstr>Consumo não alimentar</vt:lpstr>
      <vt:lpstr>Slide 31</vt:lpstr>
      <vt:lpstr>Linha de pobreza</vt:lpstr>
      <vt:lpstr>Linhas de pobreza para algumas regiões metropolitanas</vt:lpstr>
      <vt:lpstr>Calculo para as regiões não metropolitanas</vt:lpstr>
      <vt:lpstr>Urbana x metropolitana</vt:lpstr>
      <vt:lpstr>Uso das linhas</vt:lpstr>
    </vt:vector>
  </TitlesOfParts>
  <Company>FEARP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pobreza unidimensionais</dc:title>
  <dc:creator>elaine</dc:creator>
  <cp:lastModifiedBy>elaine</cp:lastModifiedBy>
  <cp:revision>60</cp:revision>
  <dcterms:created xsi:type="dcterms:W3CDTF">2013-03-06T21:59:56Z</dcterms:created>
  <dcterms:modified xsi:type="dcterms:W3CDTF">2015-03-11T18:52:20Z</dcterms:modified>
</cp:coreProperties>
</file>