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VGbJTRurmD5wkGFwDPR43EcCu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1db450c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91db450c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91db450c7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985a586c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e985a586c1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e985a586c1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985a586c1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e985a586c1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e985a586c1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1fbd6651f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91fbd6651f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91fbd6651f_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0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4" name="Google Shape;24;p10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Google Shape;25;p10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26" name="Google Shape;26;p10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27" name="Google Shape;27;p10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8" name="Google Shape;28;p10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9" name="Google Shape;29;p10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</p:grpSp>
      <p:sp>
        <p:nvSpPr>
          <p:cNvPr id="30" name="Google Shape;30;p10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Google Shape;11;p8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8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13" name="Google Shape;13;p8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14" name="Google Shape;14;p8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6" name="Google Shape;16;p8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</p:grp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7" name="Google Shape;47;p1"/>
          <p:cNvGrpSpPr/>
          <p:nvPr/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48" name="Google Shape;48;p1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018190" y="924232"/>
            <a:ext cx="9016396" cy="150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</a:pPr>
            <a:r>
              <a:rPr lang="pt-BR" sz="4400" b="1"/>
              <a:t>DCO0220 - Propriedade Intelectual e Acesso ao Conhecimento</a:t>
            </a:r>
            <a:endParaRPr b="1"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1099457" y="3778424"/>
            <a:ext cx="7178070" cy="86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60"/>
              <a:buNone/>
            </a:pPr>
            <a:r>
              <a:rPr lang="pt-BR" sz="3300"/>
              <a:t>Prof. Dr. Balmes Vega Garcia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/>
          <p:nvPr/>
        </p:nvSpPr>
        <p:spPr>
          <a:xfrm>
            <a:off x="0" y="7580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2" name="Google Shape;62;p2"/>
          <p:cNvGrpSpPr/>
          <p:nvPr/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63" name="Google Shape;63;p2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600800" y="985100"/>
            <a:ext cx="9951300" cy="17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pt-BR" sz="4400"/>
              <a:t>Parte Especial/Patentes II – Licenciamento, Exaustão de direitos. Importação Paralela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br>
              <a:rPr lang="pt-BR" sz="4400"/>
            </a:br>
            <a:r>
              <a:rPr lang="pt-BR" sz="2133"/>
              <a:t>AMARAL Jr., Alberto do. O Acordo TRIPS, a licença compulsória e os países em desenvolvimento. Revista do Tribunal Regional Federal - 3a. Região, v. 79, p. 99-116, set/out. 2006.</a:t>
            </a:r>
            <a:endParaRPr sz="4733"/>
          </a:p>
        </p:txBody>
      </p:sp>
      <p:sp>
        <p:nvSpPr>
          <p:cNvPr id="70" name="Google Shape;70;p2"/>
          <p:cNvSpPr txBox="1">
            <a:spLocks noGrp="1"/>
          </p:cNvSpPr>
          <p:nvPr>
            <p:ph type="subTitle" idx="1"/>
          </p:nvPr>
        </p:nvSpPr>
        <p:spPr>
          <a:xfrm>
            <a:off x="828150" y="3142325"/>
            <a:ext cx="2941800" cy="3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Eduardo 13833487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Jessica 13640454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João Victor 13639469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Melk 13861093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Rafael 13725333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Tais 13640141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Tiago 12509055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Tiago C. 12678597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Vandré 3140555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92"/>
              </a:spcBef>
              <a:spcAft>
                <a:spcPts val="0"/>
              </a:spcAft>
              <a:buSzPct val="145000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Yuri 9876546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7" name="Google Shape;77;p3"/>
          <p:cNvGrpSpPr/>
          <p:nvPr/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78" name="Google Shape;78;p3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663075" y="303100"/>
            <a:ext cx="6990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663075" y="1610300"/>
            <a:ext cx="11328900" cy="5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/>
          </a:bodyPr>
          <a:lstStyle/>
          <a:p>
            <a:pPr marL="285750" lvl="0" indent="-27082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pt-BR" sz="3800">
                <a:latin typeface="Arial"/>
                <a:ea typeface="Arial"/>
                <a:cs typeface="Arial"/>
                <a:sym typeface="Arial"/>
              </a:rPr>
              <a:t>Segundo a ONU, 40 milhões de pessoas são portadoras do vírus HIV nos países em desenvolvimento, sendo 26 milhões apenas no continente africano;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285750" lvl="0" indent="-2708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pt-BR" sz="3800">
                <a:latin typeface="Arial"/>
                <a:ea typeface="Arial"/>
                <a:cs typeface="Arial"/>
                <a:sym typeface="Arial"/>
              </a:rPr>
              <a:t>Aproximadamente 93% das pessoas infectadas com o HIV não possuem recursos para adquirir os medicamentos antivirais necessários;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285750" lvl="0" indent="-2708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pt-BR" sz="3800">
                <a:latin typeface="Arial"/>
                <a:ea typeface="Arial"/>
                <a:cs typeface="Arial"/>
                <a:sym typeface="Arial"/>
              </a:rPr>
              <a:t>A ONU considera que o acesso desigual ao tratamento com preços aceitáveis é uma das principais causas de mortalidade nas nações mais pobres;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285750" lvl="0" indent="-2708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pt-BR" sz="3800">
                <a:latin typeface="Arial"/>
                <a:ea typeface="Arial"/>
                <a:cs typeface="Arial"/>
                <a:sym typeface="Arial"/>
              </a:rPr>
              <a:t>O acordo TRIPS estabeleceu, em 1994, que todos os signatários deveriam conceder a patente de produtos farmacêuticos;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marL="285750" lvl="0" indent="-2708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pt-BR" sz="3800">
                <a:latin typeface="Arial"/>
                <a:ea typeface="Arial"/>
                <a:cs typeface="Arial"/>
                <a:sym typeface="Arial"/>
              </a:rPr>
              <a:t>Como resultado, o preço dos medicamentos aumentou, afetando ainda mais a população mais carente.</a:t>
            </a:r>
            <a:endParaRPr sz="3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285750" lvl="0" indent="-120015" algn="l" rtl="0">
              <a:spcBef>
                <a:spcPts val="960"/>
              </a:spcBef>
              <a:spcAft>
                <a:spcPts val="0"/>
              </a:spcAft>
              <a:buSzPct val="145000"/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2" name="Google Shape;92;p4"/>
          <p:cNvGrpSpPr/>
          <p:nvPr/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93" name="Google Shape;93;p4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677191" y="287975"/>
            <a:ext cx="741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pt-BR"/>
              <a:t>Acordo Trips e Patenteabilidade dos Medicamentos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890400" y="2349150"/>
            <a:ext cx="104955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11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3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 Principal : proteção à inovação</a:t>
            </a:r>
            <a:endParaRPr sz="236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11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3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Vantagens e desvantagens da patente</a:t>
            </a:r>
            <a:endParaRPr sz="236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11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3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Razões para concessão de patentes:</a:t>
            </a:r>
            <a:endParaRPr sz="236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1) tempo e volume de investimentos</a:t>
            </a:r>
            <a:endParaRPr sz="236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2)  produção e cópia de forma irregular</a:t>
            </a:r>
            <a:endParaRPr sz="236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11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3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Legislação sobre patenteabilidade no mundo:</a:t>
            </a:r>
            <a:endParaRPr sz="236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6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Criação de patentes nos países desenvolvidos e em desenvolvimento</a:t>
            </a:r>
            <a:endParaRPr sz="236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120015" algn="l" rtl="0">
              <a:spcBef>
                <a:spcPts val="960"/>
              </a:spcBef>
              <a:spcAft>
                <a:spcPts val="0"/>
              </a:spcAft>
              <a:buSzPts val="2610"/>
              <a:buNone/>
            </a:pP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1db450c75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07" name="Google Shape;107;g291db450c75_0_0"/>
          <p:cNvGrpSpPr/>
          <p:nvPr/>
        </p:nvGrpSpPr>
        <p:grpSpPr>
          <a:xfrm flipH="1">
            <a:off x="6526210" y="0"/>
            <a:ext cx="5014913" cy="6862763"/>
            <a:chOff x="2928938" y="-4763"/>
            <a:chExt cx="5014913" cy="6862763"/>
          </a:xfrm>
        </p:grpSpPr>
        <p:sp>
          <p:nvSpPr>
            <p:cNvPr id="108" name="Google Shape;108;g291db450c75_0_0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g291db450c75_0_0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" name="Google Shape;110;g291db450c75_0_0"/>
            <p:cNvSpPr/>
            <p:nvPr/>
          </p:nvSpPr>
          <p:spPr>
            <a:xfrm>
              <a:off x="2928938" y="2582862"/>
              <a:ext cx="2693988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g291db450c75_0_0"/>
            <p:cNvSpPr/>
            <p:nvPr/>
          </p:nvSpPr>
          <p:spPr>
            <a:xfrm>
              <a:off x="3371850" y="2692400"/>
              <a:ext cx="3332163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" name="Google Shape;112;g291db450c75_0_0"/>
            <p:cNvSpPr/>
            <p:nvPr/>
          </p:nvSpPr>
          <p:spPr>
            <a:xfrm>
              <a:off x="3367088" y="2687637"/>
              <a:ext cx="4576763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" name="Google Shape;113;g291db450c75_0_0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14" name="Google Shape;114;g291db450c75_0_0"/>
          <p:cNvSpPr txBox="1">
            <a:spLocks noGrp="1"/>
          </p:cNvSpPr>
          <p:nvPr>
            <p:ph type="title"/>
          </p:nvPr>
        </p:nvSpPr>
        <p:spPr>
          <a:xfrm>
            <a:off x="525641" y="0"/>
            <a:ext cx="741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pt-BR"/>
              <a:t>Acordo Trips e Patenteabilidade dos Medicamentos</a:t>
            </a:r>
            <a:endParaRPr/>
          </a:p>
        </p:txBody>
      </p:sp>
      <p:sp>
        <p:nvSpPr>
          <p:cNvPr id="115" name="Google Shape;115;g291db450c75_0_0"/>
          <p:cNvSpPr txBox="1">
            <a:spLocks noGrp="1"/>
          </p:cNvSpPr>
          <p:nvPr>
            <p:ph type="body" idx="1"/>
          </p:nvPr>
        </p:nvSpPr>
        <p:spPr>
          <a:xfrm>
            <a:off x="734050" y="1965025"/>
            <a:ext cx="10140300" cy="4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40985"/>
              <a:buFont typeface="Arial"/>
              <a:buNone/>
            </a:pPr>
            <a:r>
              <a:rPr lang="pt-BR" sz="2683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Consequência da patenteabilidade no TRIPS: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84"/>
              <a:buFont typeface="Arial"/>
              <a:buNone/>
            </a:pP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1) elevação dos preços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84"/>
              <a:buFont typeface="Arial"/>
              <a:buNone/>
            </a:pP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2) prejuízo ao direito à saúde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985"/>
              <a:buFont typeface="Arial"/>
              <a:buNone/>
            </a:pPr>
            <a:r>
              <a:rPr lang="pt-BR" sz="2683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Exceção do TRIPS pela OMC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84"/>
              <a:buFont typeface="Arial"/>
              <a:buNone/>
            </a:pP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1)  Art. 7: inovação, transferência a disseminação da tecnologia, bem estar social;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4084"/>
              <a:buFont typeface="Arial"/>
              <a:buNone/>
            </a:pP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2) Art. 8: poder de adotar medidas necessárias para proteger a saúde pública e promoção do interesse público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985"/>
              <a:buFont typeface="Arial"/>
              <a:buNone/>
            </a:pPr>
            <a:r>
              <a:rPr lang="pt-BR" sz="2683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Art. 27: restrição de concessão de patentes prejudiciais à vida humana e à saúde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985"/>
              <a:buFont typeface="Arial"/>
              <a:buNone/>
            </a:pPr>
            <a:r>
              <a:rPr lang="pt-BR" sz="2683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Art. 30: limitação dos privilégios exclusivos que as patentes conferem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985"/>
              <a:buFont typeface="Arial"/>
              <a:buNone/>
            </a:pPr>
            <a:r>
              <a:rPr lang="pt-BR" sz="2683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0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Relação entre os artigos 7 e 30: os Estados devem compatibilizar a proteção dos direitos do detentor da patente e a necessidade de se considerar o interesse legítimo de terceiros</a:t>
            </a:r>
            <a:endParaRPr sz="20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120015" algn="l" rtl="0">
              <a:spcBef>
                <a:spcPts val="960"/>
              </a:spcBef>
              <a:spcAft>
                <a:spcPts val="0"/>
              </a:spcAft>
              <a:buSzPct val="145000"/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985a586c1_1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2" name="Google Shape;122;g1e985a586c1_1_6"/>
          <p:cNvGrpSpPr/>
          <p:nvPr/>
        </p:nvGrpSpPr>
        <p:grpSpPr>
          <a:xfrm flipH="1">
            <a:off x="6526210" y="0"/>
            <a:ext cx="5014913" cy="6862763"/>
            <a:chOff x="2928938" y="-4763"/>
            <a:chExt cx="5014913" cy="6862763"/>
          </a:xfrm>
        </p:grpSpPr>
        <p:sp>
          <p:nvSpPr>
            <p:cNvPr id="123" name="Google Shape;123;g1e985a586c1_1_6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Google Shape;124;g1e985a586c1_1_6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g1e985a586c1_1_6"/>
            <p:cNvSpPr/>
            <p:nvPr/>
          </p:nvSpPr>
          <p:spPr>
            <a:xfrm>
              <a:off x="2928938" y="2582862"/>
              <a:ext cx="2693988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Google Shape;126;g1e985a586c1_1_6"/>
            <p:cNvSpPr/>
            <p:nvPr/>
          </p:nvSpPr>
          <p:spPr>
            <a:xfrm>
              <a:off x="3371850" y="2692400"/>
              <a:ext cx="3332163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Google Shape;127;g1e985a586c1_1_6"/>
            <p:cNvSpPr/>
            <p:nvPr/>
          </p:nvSpPr>
          <p:spPr>
            <a:xfrm>
              <a:off x="3367088" y="2687637"/>
              <a:ext cx="4576763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Google Shape;128;g1e985a586c1_1_6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29" name="Google Shape;129;g1e985a586c1_1_6"/>
          <p:cNvSpPr txBox="1">
            <a:spLocks noGrp="1"/>
          </p:cNvSpPr>
          <p:nvPr>
            <p:ph type="title"/>
          </p:nvPr>
        </p:nvSpPr>
        <p:spPr>
          <a:xfrm>
            <a:off x="934041" y="250075"/>
            <a:ext cx="741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pt-BR"/>
              <a:t>A licença compulsória e o acordo TRIPS</a:t>
            </a:r>
            <a:endParaRPr/>
          </a:p>
        </p:txBody>
      </p:sp>
      <p:sp>
        <p:nvSpPr>
          <p:cNvPr id="130" name="Google Shape;130;g1e985a586c1_1_6"/>
          <p:cNvSpPr txBox="1">
            <a:spLocks noGrp="1"/>
          </p:cNvSpPr>
          <p:nvPr>
            <p:ph type="body" idx="1"/>
          </p:nvPr>
        </p:nvSpPr>
        <p:spPr>
          <a:xfrm>
            <a:off x="1018200" y="2268150"/>
            <a:ext cx="9912900" cy="4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58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10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Licença compulsória:autorização da  utilização de uma invenção patenteada  por parte de um terceiro sem o consentimento de seu titular com uma finalidade preestabelecida.</a:t>
            </a:r>
            <a:endParaRPr sz="210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58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pt-BR" sz="2108">
                <a:latin typeface="Arial"/>
                <a:ea typeface="Arial"/>
                <a:cs typeface="Arial"/>
                <a:sym typeface="Arial"/>
              </a:rPr>
              <a:t>Países gozam de flexibilidade na definição das circunstâncias que caracterizam emergência nacional. </a:t>
            </a:r>
            <a:endParaRPr sz="21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58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pt-BR" sz="2108">
                <a:latin typeface="Arial"/>
                <a:ea typeface="Arial"/>
                <a:cs typeface="Arial"/>
                <a:sym typeface="Arial"/>
              </a:rPr>
              <a:t>Ar. 31: “This requirement may be waived by a Member in the case of a national emergency or other circumstances of extreme urgency or in cases of public non-commercial use”.</a:t>
            </a:r>
            <a:endParaRPr sz="21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58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pt-BR" sz="2108">
                <a:latin typeface="Arial"/>
                <a:ea typeface="Arial"/>
                <a:cs typeface="Arial"/>
                <a:sym typeface="Arial"/>
              </a:rPr>
              <a:t>Trade off: proteção da propriedade intelectual e promoção do bem-estar social</a:t>
            </a:r>
            <a:endParaRPr sz="2108">
              <a:latin typeface="Arial"/>
              <a:ea typeface="Arial"/>
              <a:cs typeface="Arial"/>
              <a:sym typeface="Arial"/>
            </a:endParaRPr>
          </a:p>
          <a:p>
            <a:pPr marL="285750" lvl="0" indent="-120015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610"/>
              <a:buNone/>
            </a:pP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985a586c1_1_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7" name="Google Shape;137;g1e985a586c1_1_21"/>
          <p:cNvGrpSpPr/>
          <p:nvPr/>
        </p:nvGrpSpPr>
        <p:grpSpPr>
          <a:xfrm flipH="1">
            <a:off x="6526210" y="0"/>
            <a:ext cx="5014913" cy="6862763"/>
            <a:chOff x="2928938" y="-4763"/>
            <a:chExt cx="5014913" cy="6862763"/>
          </a:xfrm>
        </p:grpSpPr>
        <p:sp>
          <p:nvSpPr>
            <p:cNvPr id="138" name="Google Shape;138;g1e985a586c1_1_21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" name="Google Shape;139;g1e985a586c1_1_21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g1e985a586c1_1_21"/>
            <p:cNvSpPr/>
            <p:nvPr/>
          </p:nvSpPr>
          <p:spPr>
            <a:xfrm>
              <a:off x="2928938" y="2582862"/>
              <a:ext cx="2693988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" name="Google Shape;141;g1e985a586c1_1_21"/>
            <p:cNvSpPr/>
            <p:nvPr/>
          </p:nvSpPr>
          <p:spPr>
            <a:xfrm>
              <a:off x="3371850" y="2692400"/>
              <a:ext cx="3332163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" name="Google Shape;142;g1e985a586c1_1_21"/>
            <p:cNvSpPr/>
            <p:nvPr/>
          </p:nvSpPr>
          <p:spPr>
            <a:xfrm>
              <a:off x="3367088" y="2687637"/>
              <a:ext cx="4576763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" name="Google Shape;143;g1e985a586c1_1_21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4" name="Google Shape;144;g1e985a586c1_1_21"/>
          <p:cNvSpPr txBox="1">
            <a:spLocks noGrp="1"/>
          </p:cNvSpPr>
          <p:nvPr>
            <p:ph type="title"/>
          </p:nvPr>
        </p:nvSpPr>
        <p:spPr>
          <a:xfrm>
            <a:off x="849891" y="250075"/>
            <a:ext cx="741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pt-BR"/>
              <a:t>A licença compulsória e o acordo TRIPS</a:t>
            </a:r>
            <a:endParaRPr/>
          </a:p>
        </p:txBody>
      </p:sp>
      <p:sp>
        <p:nvSpPr>
          <p:cNvPr id="145" name="Google Shape;145;g1e985a586c1_1_21"/>
          <p:cNvSpPr txBox="1">
            <a:spLocks noGrp="1"/>
          </p:cNvSpPr>
          <p:nvPr>
            <p:ph type="body" idx="1"/>
          </p:nvPr>
        </p:nvSpPr>
        <p:spPr>
          <a:xfrm>
            <a:off x="1018200" y="2268150"/>
            <a:ext cx="9761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50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Interpretação dos dispositivos do acordo é limitada ao sentido comum associado a seu contexto (Convenção de Viena).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50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Nações de menor desenvolvimento utilizam-se menos da flexibilidade prevista pelo acordo.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50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Falta de pronunciamento acerca da possibilidade de importação de produtos fabricados mediante licença.</a:t>
            </a:r>
            <a:r>
              <a:rPr lang="pt-BR" sz="2650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50">
                <a:solidFill>
                  <a:srgbClr val="1287C3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pt-BR" sz="2000">
                <a:latin typeface="Arial"/>
                <a:ea typeface="Arial"/>
                <a:cs typeface="Arial"/>
                <a:sym typeface="Arial"/>
              </a:rPr>
              <a:t>OMC: importação de medicamento produzidos sob licença compulsória permitida desde que a indústria local não seja capaz de atender ao mercado doméstico.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85750" lvl="0" indent="-120015" algn="l" rtl="0">
              <a:spcBef>
                <a:spcPts val="960"/>
              </a:spcBef>
              <a:spcAft>
                <a:spcPts val="0"/>
              </a:spcAft>
              <a:buSzPts val="2610"/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153" name="Google Shape;153;p5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950100" y="458475"/>
            <a:ext cx="1029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pt-BR"/>
              <a:t>A Licença Compulsória Como Instrumento de Políticas Públicas nos Países em Desenvolvimento</a:t>
            </a: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1"/>
          </p:nvPr>
        </p:nvSpPr>
        <p:spPr>
          <a:xfrm>
            <a:off x="620325" y="2211075"/>
            <a:ext cx="102918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10000"/>
          </a:bodyPr>
          <a:lstStyle/>
          <a:p>
            <a:pPr marL="285750" lvl="0" indent="-2482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3672">
                <a:latin typeface="Arial"/>
                <a:ea typeface="Arial"/>
                <a:cs typeface="Arial"/>
                <a:sym typeface="Arial"/>
              </a:rPr>
              <a:t>Licença Compulsória: Uma Ferramenta de Política Pública</a:t>
            </a:r>
            <a:endParaRPr sz="3672">
              <a:latin typeface="Arial"/>
              <a:ea typeface="Arial"/>
              <a:cs typeface="Arial"/>
              <a:sym typeface="Arial"/>
            </a:endParaRPr>
          </a:p>
          <a:p>
            <a:pPr marL="742950" lvl="1" indent="-24651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3622">
                <a:latin typeface="Arial"/>
                <a:ea typeface="Arial"/>
                <a:cs typeface="Arial"/>
                <a:sym typeface="Arial"/>
              </a:rPr>
              <a:t>Importância em países em desenvolvimento</a:t>
            </a:r>
            <a:endParaRPr sz="3622">
              <a:latin typeface="Arial"/>
              <a:ea typeface="Arial"/>
              <a:cs typeface="Arial"/>
              <a:sym typeface="Arial"/>
            </a:endParaRPr>
          </a:p>
          <a:p>
            <a:pPr marL="742950" lvl="1" indent="-24651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3622">
                <a:latin typeface="Arial"/>
                <a:ea typeface="Arial"/>
                <a:cs typeface="Arial"/>
                <a:sym typeface="Arial"/>
              </a:rPr>
              <a:t>Equilíbrio entre acesso e proteção de propriedade intelectual</a:t>
            </a:r>
            <a:endParaRPr sz="3622"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22"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22">
              <a:latin typeface="Arial"/>
              <a:ea typeface="Arial"/>
              <a:cs typeface="Arial"/>
              <a:sym typeface="Arial"/>
            </a:endParaRPr>
          </a:p>
          <a:p>
            <a:pPr marL="285750" lvl="0" indent="-25000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3722">
                <a:latin typeface="Arial"/>
                <a:ea typeface="Arial"/>
                <a:cs typeface="Arial"/>
                <a:sym typeface="Arial"/>
              </a:rPr>
              <a:t>Acordo TRIPS e Políticas Públicas</a:t>
            </a:r>
            <a:endParaRPr sz="3722">
              <a:latin typeface="Arial"/>
              <a:ea typeface="Arial"/>
              <a:cs typeface="Arial"/>
              <a:sym typeface="Arial"/>
            </a:endParaRPr>
          </a:p>
          <a:p>
            <a:pPr marL="742950" lvl="1" indent="-26781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841"/>
              <a:buChar char="•"/>
            </a:pPr>
            <a:r>
              <a:rPr lang="pt-BR" sz="3622">
                <a:latin typeface="Arial"/>
                <a:ea typeface="Arial"/>
                <a:cs typeface="Arial"/>
                <a:sym typeface="Arial"/>
              </a:rPr>
              <a:t>Papel fundamental na regulação global</a:t>
            </a:r>
            <a:endParaRPr sz="3622">
              <a:latin typeface="Arial"/>
              <a:ea typeface="Arial"/>
              <a:cs typeface="Arial"/>
              <a:sym typeface="Arial"/>
            </a:endParaRPr>
          </a:p>
          <a:p>
            <a:pPr marL="742950" lvl="1" indent="-26781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841"/>
              <a:buChar char="•"/>
            </a:pPr>
            <a:r>
              <a:rPr lang="pt-BR" sz="3622">
                <a:latin typeface="Arial"/>
                <a:ea typeface="Arial"/>
                <a:cs typeface="Arial"/>
                <a:sym typeface="Arial"/>
              </a:rPr>
              <a:t>Diretrizes mínimas para licenças compulsórias</a:t>
            </a:r>
            <a:endParaRPr sz="3622"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22">
              <a:latin typeface="Arial"/>
              <a:ea typeface="Arial"/>
              <a:cs typeface="Arial"/>
              <a:sym typeface="Arial"/>
            </a:endParaRPr>
          </a:p>
          <a:p>
            <a:pPr marL="285750" lvl="0" indent="-2534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 sz="3822">
                <a:latin typeface="Arial"/>
                <a:ea typeface="Arial"/>
                <a:cs typeface="Arial"/>
                <a:sym typeface="Arial"/>
              </a:rPr>
              <a:t>Flexibilidade em Situações Críticas</a:t>
            </a:r>
            <a:endParaRPr sz="3822">
              <a:latin typeface="Arial"/>
              <a:ea typeface="Arial"/>
              <a:cs typeface="Arial"/>
              <a:sym typeface="Arial"/>
            </a:endParaRPr>
          </a:p>
          <a:p>
            <a:pPr marL="742950" lvl="1" indent="-26781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841"/>
              <a:buChar char="•"/>
            </a:pPr>
            <a:r>
              <a:rPr lang="pt-BR" sz="3622">
                <a:latin typeface="Arial"/>
                <a:ea typeface="Arial"/>
                <a:cs typeface="Arial"/>
                <a:sym typeface="Arial"/>
              </a:rPr>
              <a:t>Adaptação às necessidades específicas dos países membros</a:t>
            </a:r>
            <a:endParaRPr sz="3622">
              <a:latin typeface="Arial"/>
              <a:ea typeface="Arial"/>
              <a:cs typeface="Arial"/>
              <a:sym typeface="Arial"/>
            </a:endParaRPr>
          </a:p>
          <a:p>
            <a:pPr marL="742950" lvl="1" indent="-26781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841"/>
              <a:buChar char="•"/>
            </a:pPr>
            <a:r>
              <a:rPr lang="pt-BR" sz="3622">
                <a:latin typeface="Arial"/>
                <a:ea typeface="Arial"/>
                <a:cs typeface="Arial"/>
                <a:sym typeface="Arial"/>
              </a:rPr>
              <a:t>Promoção do desenvolvimento e bem-estar em nações em desenvolvimento</a:t>
            </a:r>
            <a:endParaRPr sz="3622"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lvl="0" indent="-120015" algn="l" rtl="0">
              <a:spcBef>
                <a:spcPts val="960"/>
              </a:spcBef>
              <a:spcAft>
                <a:spcPts val="0"/>
              </a:spcAft>
              <a:buSzPct val="145000"/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1fbd6651f_8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67" name="Google Shape;167;g291fbd6651f_8_0"/>
          <p:cNvGrpSpPr/>
          <p:nvPr/>
        </p:nvGrpSpPr>
        <p:grpSpPr>
          <a:xfrm flipH="1">
            <a:off x="6526210" y="0"/>
            <a:ext cx="5014913" cy="6862763"/>
            <a:chOff x="2928938" y="-4763"/>
            <a:chExt cx="5014913" cy="6862763"/>
          </a:xfrm>
        </p:grpSpPr>
        <p:sp>
          <p:nvSpPr>
            <p:cNvPr id="168" name="Google Shape;168;g291fbd6651f_8_0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9" name="Google Shape;169;g291fbd6651f_8_0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Google Shape;170;g291fbd6651f_8_0"/>
            <p:cNvSpPr/>
            <p:nvPr/>
          </p:nvSpPr>
          <p:spPr>
            <a:xfrm>
              <a:off x="2928938" y="2582862"/>
              <a:ext cx="2693988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g291fbd6651f_8_0"/>
            <p:cNvSpPr/>
            <p:nvPr/>
          </p:nvSpPr>
          <p:spPr>
            <a:xfrm>
              <a:off x="3371850" y="2692400"/>
              <a:ext cx="3332163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2" name="Google Shape;172;g291fbd6651f_8_0"/>
            <p:cNvSpPr/>
            <p:nvPr/>
          </p:nvSpPr>
          <p:spPr>
            <a:xfrm>
              <a:off x="3367088" y="2687637"/>
              <a:ext cx="4576763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3" name="Google Shape;173;g291fbd6651f_8_0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74" name="Google Shape;174;g291fbd6651f_8_0"/>
          <p:cNvSpPr txBox="1">
            <a:spLocks noGrp="1"/>
          </p:cNvSpPr>
          <p:nvPr>
            <p:ph type="title"/>
          </p:nvPr>
        </p:nvSpPr>
        <p:spPr>
          <a:xfrm>
            <a:off x="771960" y="394663"/>
            <a:ext cx="9799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pt-BR" dirty="0"/>
              <a:t>A Licença Compulsória Como Instrumento de Políticas Públicas nos Países em Desenvolvimento</a:t>
            </a:r>
            <a:endParaRPr dirty="0"/>
          </a:p>
        </p:txBody>
      </p:sp>
      <p:sp>
        <p:nvSpPr>
          <p:cNvPr id="175" name="Google Shape;175;g291fbd6651f_8_0"/>
          <p:cNvSpPr txBox="1">
            <a:spLocks noGrp="1"/>
          </p:cNvSpPr>
          <p:nvPr>
            <p:ph type="body" idx="1"/>
          </p:nvPr>
        </p:nvSpPr>
        <p:spPr>
          <a:xfrm>
            <a:off x="288025" y="2661300"/>
            <a:ext cx="9942000" cy="3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6289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pt-BR" sz="2250">
                <a:latin typeface="Arial"/>
                <a:ea typeface="Arial"/>
                <a:cs typeface="Arial"/>
                <a:sym typeface="Arial"/>
              </a:rPr>
              <a:t>Licença Compulsória: Uma Ferramenta de Política Pública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marL="742950" lvl="1" indent="-2597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200">
                <a:latin typeface="Arial"/>
                <a:ea typeface="Arial"/>
                <a:cs typeface="Arial"/>
                <a:sym typeface="Arial"/>
              </a:rPr>
              <a:t>Importância em países em desenvolvimento para enfrentar desafios de saúde pública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0"/>
              <a:buChar char="•"/>
            </a:pPr>
            <a:r>
              <a:rPr lang="pt-BR" sz="2200">
                <a:latin typeface="Arial"/>
                <a:ea typeface="Arial"/>
                <a:cs typeface="Arial"/>
                <a:sym typeface="Arial"/>
              </a:rPr>
              <a:t>Acesso a Medicamentos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0"/>
              <a:buChar char="•"/>
            </a:pPr>
            <a:r>
              <a:rPr lang="pt-BR" sz="2200">
                <a:latin typeface="Arial"/>
                <a:ea typeface="Arial"/>
                <a:cs typeface="Arial"/>
                <a:sym typeface="Arial"/>
              </a:rPr>
              <a:t>Evitar disputas comerciais - Equilíbrio de interesses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0"/>
              <a:buChar char="•"/>
            </a:pPr>
            <a:r>
              <a:rPr lang="pt-BR" sz="2200">
                <a:latin typeface="Arial"/>
                <a:ea typeface="Arial"/>
                <a:cs typeface="Arial"/>
                <a:sym typeface="Arial"/>
              </a:rPr>
              <a:t>Regulação internacional (notificação do titular da patente)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7429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7429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2857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85750" lvl="0" indent="-120015" algn="l" rtl="0">
              <a:spcBef>
                <a:spcPts val="960"/>
              </a:spcBef>
              <a:spcAft>
                <a:spcPts val="0"/>
              </a:spcAft>
              <a:buSzPts val="2610"/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laxe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Corbel</vt:lpstr>
      <vt:lpstr>Arial</vt:lpstr>
      <vt:lpstr>Calibri</vt:lpstr>
      <vt:lpstr>Paralaxe</vt:lpstr>
      <vt:lpstr>DCO0220 - Propriedade Intelectual e Acesso ao Conhecimento</vt:lpstr>
      <vt:lpstr>Parte Especial/Patentes II – Licenciamento, Exaustão de direitos. Importação Paralela  AMARAL Jr., Alberto do. O Acordo TRIPS, a licença compulsória e os países em desenvolvimento. Revista do Tribunal Regional Federal - 3a. Região, v. 79, p. 99-116, set/out. 2006.</vt:lpstr>
      <vt:lpstr>Introdução</vt:lpstr>
      <vt:lpstr>Acordo Trips e Patenteabilidade dos Medicamentos</vt:lpstr>
      <vt:lpstr>Acordo Trips e Patenteabilidade dos Medicamentos</vt:lpstr>
      <vt:lpstr>A licença compulsória e o acordo TRIPS</vt:lpstr>
      <vt:lpstr>A licença compulsória e o acordo TRIPS</vt:lpstr>
      <vt:lpstr>A Licença Compulsória Como Instrumento de Políticas Públicas nos Países em Desenvolvimento</vt:lpstr>
      <vt:lpstr>A Licença Compulsória Como Instrumento de Políticas Públicas nos Países em Desenvolvimento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DCO0220 - Propriedade Intelectual e Acesso ao Conhecimento</dc:title>
  <dc:creator>vandre ricardo henrique</dc:creator>
  <cp:lastModifiedBy>TAIS FREDDI DE LIMA</cp:lastModifiedBy>
  <cp:revision>1</cp:revision>
  <dcterms:created xsi:type="dcterms:W3CDTF">2023-10-10T10:51:15Z</dcterms:created>
  <dcterms:modified xsi:type="dcterms:W3CDTF">2023-10-24T22:31:47Z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