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23.jpg" ContentType="image/jpg"/>
  <Override PartName="/ppt/media/image24.jpg" ContentType="image/jp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40"/>
  </p:handoutMasterIdLst>
  <p:sldIdLst>
    <p:sldId id="271" r:id="rId2"/>
    <p:sldId id="342" r:id="rId3"/>
    <p:sldId id="359" r:id="rId4"/>
    <p:sldId id="358" r:id="rId5"/>
    <p:sldId id="343" r:id="rId6"/>
    <p:sldId id="344" r:id="rId7"/>
    <p:sldId id="360" r:id="rId8"/>
    <p:sldId id="345" r:id="rId9"/>
    <p:sldId id="346" r:id="rId10"/>
    <p:sldId id="347" r:id="rId11"/>
    <p:sldId id="348" r:id="rId12"/>
    <p:sldId id="350" r:id="rId13"/>
    <p:sldId id="351" r:id="rId14"/>
    <p:sldId id="352" r:id="rId15"/>
    <p:sldId id="353" r:id="rId16"/>
    <p:sldId id="354" r:id="rId17"/>
    <p:sldId id="355" r:id="rId18"/>
    <p:sldId id="356" r:id="rId19"/>
    <p:sldId id="273" r:id="rId20"/>
    <p:sldId id="274" r:id="rId21"/>
    <p:sldId id="276" r:id="rId22"/>
    <p:sldId id="277" r:id="rId23"/>
    <p:sldId id="341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340" r:id="rId32"/>
    <p:sldId id="287" r:id="rId33"/>
    <p:sldId id="288" r:id="rId34"/>
    <p:sldId id="297" r:id="rId35"/>
    <p:sldId id="298" r:id="rId36"/>
    <p:sldId id="299" r:id="rId37"/>
    <p:sldId id="300" r:id="rId38"/>
    <p:sldId id="308" r:id="rId3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1" autoAdjust="0"/>
    <p:restoredTop sz="94660"/>
  </p:normalViewPr>
  <p:slideViewPr>
    <p:cSldViewPr snapToGrid="0">
      <p:cViewPr varScale="1">
        <p:scale>
          <a:sx n="73" d="100"/>
          <a:sy n="73" d="100"/>
        </p:scale>
        <p:origin x="41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-5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DFFB6D-6130-4057-A90B-F870A59FCF95}" type="datetimeFigureOut">
              <a:rPr lang="pt-BR" smtClean="0"/>
              <a:t>01/10/2020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F9445A-617C-4D8E-A360-2DB00F893C8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935536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41137-DCA7-43A3-8354-3C981218FAE1}" type="datetimeFigureOut">
              <a:rPr lang="pt-BR" smtClean="0"/>
              <a:t>01/10/2020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4DE92-E63A-4DDF-A75B-9E893D6FACC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972745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41137-DCA7-43A3-8354-3C981218FAE1}" type="datetimeFigureOut">
              <a:rPr lang="pt-BR" smtClean="0"/>
              <a:t>01/10/2020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4DE92-E63A-4DDF-A75B-9E893D6FACC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464468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41137-DCA7-43A3-8354-3C981218FAE1}" type="datetimeFigureOut">
              <a:rPr lang="pt-BR" smtClean="0"/>
              <a:t>01/10/2020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4DE92-E63A-4DDF-A75B-9E893D6FACC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492817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58729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41137-DCA7-43A3-8354-3C981218FAE1}" type="datetimeFigureOut">
              <a:rPr lang="pt-BR" smtClean="0"/>
              <a:t>01/10/2020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4DE92-E63A-4DDF-A75B-9E893D6FACC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19490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41137-DCA7-43A3-8354-3C981218FAE1}" type="datetimeFigureOut">
              <a:rPr lang="pt-BR" smtClean="0"/>
              <a:t>01/10/2020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4DE92-E63A-4DDF-A75B-9E893D6FACC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87818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41137-DCA7-43A3-8354-3C981218FAE1}" type="datetimeFigureOut">
              <a:rPr lang="pt-BR" smtClean="0"/>
              <a:t>01/10/2020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4DE92-E63A-4DDF-A75B-9E893D6FACC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008246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41137-DCA7-43A3-8354-3C981218FAE1}" type="datetimeFigureOut">
              <a:rPr lang="pt-BR" smtClean="0"/>
              <a:t>01/10/2020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4DE92-E63A-4DDF-A75B-9E893D6FACC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6188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41137-DCA7-43A3-8354-3C981218FAE1}" type="datetimeFigureOut">
              <a:rPr lang="pt-BR" smtClean="0"/>
              <a:t>01/10/2020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4DE92-E63A-4DDF-A75B-9E893D6FACC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847230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41137-DCA7-43A3-8354-3C981218FAE1}" type="datetimeFigureOut">
              <a:rPr lang="pt-BR" smtClean="0"/>
              <a:t>01/10/2020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4DE92-E63A-4DDF-A75B-9E893D6FACC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91774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41137-DCA7-43A3-8354-3C981218FAE1}" type="datetimeFigureOut">
              <a:rPr lang="pt-BR" smtClean="0"/>
              <a:t>01/10/2020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4DE92-E63A-4DDF-A75B-9E893D6FACC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630053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41137-DCA7-43A3-8354-3C981218FAE1}" type="datetimeFigureOut">
              <a:rPr lang="pt-BR" smtClean="0"/>
              <a:t>01/10/2020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4DE92-E63A-4DDF-A75B-9E893D6FACC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327483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541137-DCA7-43A3-8354-3C981218FAE1}" type="datetimeFigureOut">
              <a:rPr lang="pt-BR" smtClean="0"/>
              <a:t>01/10/2020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F4DE92-E63A-4DDF-A75B-9E893D6FACC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0609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elidamarnunes@gmail.com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94610" cy="99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1"/>
          <p:cNvSpPr txBox="1">
            <a:spLocks noChangeArrowheads="1"/>
          </p:cNvSpPr>
          <p:nvPr/>
        </p:nvSpPr>
        <p:spPr bwMode="auto">
          <a:xfrm>
            <a:off x="994611" y="332924"/>
            <a:ext cx="10635914" cy="197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SzPct val="100000"/>
              <a:buFont typeface="Times New Roman" panose="02020603050405020304" pitchFamily="18" charset="0"/>
              <a:buNone/>
            </a:pPr>
            <a:r>
              <a:rPr lang="pt-BR" altLang="en-US" sz="26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Disciplina</a:t>
            </a:r>
            <a:r>
              <a:rPr lang="pt-BR" altLang="en-US" sz="2600" dirty="0">
                <a:solidFill>
                  <a:schemeClr val="tx1"/>
                </a:solidFill>
                <a:cs typeface="Times New Roman" panose="02020603050405020304" pitchFamily="18" charset="0"/>
              </a:rPr>
              <a:t>: </a:t>
            </a:r>
            <a:r>
              <a:rPr lang="pt-BR" altLang="en-US" sz="26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Biologia do Corpo Humano</a:t>
            </a:r>
            <a:endParaRPr lang="pt-BR" altLang="en-US" sz="260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eaLnBrk="1" hangingPunct="1">
              <a:buSzPct val="100000"/>
              <a:buFont typeface="Times New Roman" panose="02020603050405020304" pitchFamily="18" charset="0"/>
              <a:buNone/>
            </a:pPr>
            <a:endParaRPr lang="pt-BR" altLang="en-US" sz="260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algn="ctr" eaLnBrk="1" hangingPunct="1">
              <a:buSzPct val="100000"/>
              <a:buFont typeface="Times New Roman" panose="02020603050405020304" pitchFamily="18" charset="0"/>
              <a:buNone/>
            </a:pPr>
            <a:endParaRPr lang="pt-BR" altLang="en-US" sz="2600" dirty="0" smtClean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algn="ctr">
              <a:buSzPct val="100000"/>
            </a:pPr>
            <a:r>
              <a:rPr lang="pt-BR" altLang="en-US" sz="26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Aula: 06</a:t>
            </a:r>
            <a:endParaRPr lang="pt-BR" sz="2800" b="1" dirty="0">
              <a:solidFill>
                <a:srgbClr val="FF0000"/>
              </a:solidFill>
            </a:endParaRPr>
          </a:p>
          <a:p>
            <a:pPr algn="ctr" eaLnBrk="1" hangingPunct="1">
              <a:buSzPct val="100000"/>
              <a:buFont typeface="Times New Roman" panose="02020603050405020304" pitchFamily="18" charset="0"/>
              <a:buNone/>
            </a:pPr>
            <a:endParaRPr lang="pt-BR" altLang="en-US" sz="2600" dirty="0" smtClean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algn="ctr" eaLnBrk="1" hangingPunct="1">
              <a:buSzPct val="100000"/>
              <a:buFont typeface="Times New Roman" panose="02020603050405020304" pitchFamily="18" charset="0"/>
              <a:buNone/>
            </a:pPr>
            <a:endParaRPr lang="pt-BR" altLang="en-US" sz="2600" dirty="0" smtClean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algn="ctr" eaLnBrk="1" hangingPunct="1">
              <a:buSzPct val="100000"/>
              <a:buFont typeface="Times New Roman" panose="02020603050405020304" pitchFamily="18" charset="0"/>
              <a:buNone/>
            </a:pPr>
            <a:r>
              <a:rPr lang="pt-BR" altLang="en-US" sz="48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FISIOLOGIA DA </a:t>
            </a:r>
            <a:r>
              <a:rPr lang="pt-BR" altLang="en-US" sz="48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MOTRICIDADE E CONTRAÇÃO </a:t>
            </a:r>
            <a:r>
              <a:rPr lang="pt-BR" altLang="en-US" sz="48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MUSCULAR</a:t>
            </a:r>
            <a:endParaRPr lang="pt-BR" altLang="en-US" sz="4000" b="1" i="1" dirty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algn="ctr" eaLnBrk="1" hangingPunct="1">
              <a:buSzPct val="100000"/>
              <a:buFont typeface="Times New Roman" panose="02020603050405020304" pitchFamily="18" charset="0"/>
              <a:buNone/>
            </a:pPr>
            <a:endParaRPr lang="pt-BR" altLang="en-US" sz="2600" dirty="0">
              <a:solidFill>
                <a:srgbClr val="7030A0"/>
              </a:solidFill>
              <a:cs typeface="Times New Roman" panose="02020603050405020304" pitchFamily="18" charset="0"/>
            </a:endParaRPr>
          </a:p>
          <a:p>
            <a:pPr algn="ctr" eaLnBrk="1" hangingPunct="1">
              <a:buSzPct val="100000"/>
              <a:buFont typeface="Times New Roman" panose="02020603050405020304" pitchFamily="18" charset="0"/>
              <a:buNone/>
            </a:pPr>
            <a:r>
              <a:rPr lang="pt-BR" altLang="en-US" sz="26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Prof. </a:t>
            </a:r>
            <a:r>
              <a:rPr lang="pt-BR" altLang="en-US" sz="2600" dirty="0" err="1" smtClean="0">
                <a:solidFill>
                  <a:schemeClr val="tx1"/>
                </a:solidFill>
                <a:cs typeface="Times New Roman" panose="02020603050405020304" pitchFamily="18" charset="0"/>
              </a:rPr>
              <a:t>Elidamar</a:t>
            </a:r>
            <a:r>
              <a:rPr lang="pt-BR" altLang="en-US" sz="26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pt-BR" altLang="en-US" sz="2600" dirty="0">
                <a:solidFill>
                  <a:schemeClr val="tx1"/>
                </a:solidFill>
                <a:cs typeface="Times New Roman" panose="02020603050405020304" pitchFamily="18" charset="0"/>
              </a:rPr>
              <a:t>Nunes de Carvalho Lima </a:t>
            </a:r>
          </a:p>
          <a:p>
            <a:pPr algn="ctr" eaLnBrk="1" hangingPunct="1">
              <a:buSzPct val="100000"/>
              <a:buFont typeface="Times New Roman" panose="02020603050405020304" pitchFamily="18" charset="0"/>
              <a:buNone/>
            </a:pPr>
            <a:r>
              <a:rPr lang="pt-BR" altLang="en-US" sz="2600" dirty="0" err="1">
                <a:solidFill>
                  <a:schemeClr val="tx1"/>
                </a:solidFill>
                <a:cs typeface="Times New Roman" panose="02020603050405020304" pitchFamily="18" charset="0"/>
              </a:rPr>
              <a:t>email</a:t>
            </a:r>
            <a:r>
              <a:rPr lang="pt-BR" altLang="en-US" sz="2600" dirty="0">
                <a:solidFill>
                  <a:schemeClr val="tx1"/>
                </a:solidFill>
                <a:cs typeface="Times New Roman" panose="02020603050405020304" pitchFamily="18" charset="0"/>
              </a:rPr>
              <a:t>: </a:t>
            </a:r>
            <a:r>
              <a:rPr lang="pt-BR" altLang="en-US" sz="2600" dirty="0">
                <a:solidFill>
                  <a:srgbClr val="7030A0"/>
                </a:solidFill>
                <a:cs typeface="Times New Roman" panose="02020603050405020304" pitchFamily="18" charset="0"/>
                <a:hlinkClick r:id="rId3"/>
              </a:rPr>
              <a:t>elidamarnunes@gmail.com</a:t>
            </a:r>
            <a:endParaRPr lang="pt-BR" altLang="en-US" sz="2600" dirty="0">
              <a:solidFill>
                <a:srgbClr val="7030A0"/>
              </a:solidFill>
              <a:cs typeface="Times New Roman" panose="02020603050405020304" pitchFamily="18" charset="0"/>
            </a:endParaRPr>
          </a:p>
          <a:p>
            <a:pPr eaLnBrk="1" hangingPunct="1">
              <a:buSzPct val="100000"/>
              <a:buFont typeface="Times New Roman" panose="02020603050405020304" pitchFamily="18" charset="0"/>
              <a:buNone/>
            </a:pPr>
            <a:endParaRPr lang="pt-BR" altLang="en-US" sz="2600" dirty="0" smtClean="0">
              <a:solidFill>
                <a:srgbClr val="7030A0"/>
              </a:solidFill>
              <a:cs typeface="Times New Roman" panose="02020603050405020304" pitchFamily="18" charset="0"/>
            </a:endParaRPr>
          </a:p>
          <a:p>
            <a:pPr eaLnBrk="1" hangingPunct="1">
              <a:buSzPct val="100000"/>
              <a:buFont typeface="Times New Roman" panose="02020603050405020304" pitchFamily="18" charset="0"/>
              <a:buNone/>
            </a:pPr>
            <a:endParaRPr lang="pt-BR" altLang="en-US" sz="2600" dirty="0">
              <a:solidFill>
                <a:srgbClr val="7030A0"/>
              </a:solidFill>
              <a:cs typeface="Times New Roman" panose="02020603050405020304" pitchFamily="18" charset="0"/>
            </a:endParaRPr>
          </a:p>
          <a:p>
            <a:pPr algn="ctr" eaLnBrk="1" hangingPunct="1">
              <a:buSzPct val="100000"/>
              <a:buFont typeface="Times New Roman" panose="02020603050405020304" pitchFamily="18" charset="0"/>
              <a:buNone/>
            </a:pPr>
            <a:r>
              <a:rPr lang="pt-BR" altLang="en-US" sz="2600" dirty="0">
                <a:solidFill>
                  <a:schemeClr val="tx1"/>
                </a:solidFill>
                <a:cs typeface="Times New Roman" panose="02020603050405020304" pitchFamily="18" charset="0"/>
              </a:rPr>
              <a:t>São Paulo, </a:t>
            </a:r>
            <a:r>
              <a:rPr lang="pt-BR" altLang="en-US" sz="26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01 </a:t>
            </a:r>
            <a:r>
              <a:rPr lang="pt-BR" altLang="en-US" sz="2600" dirty="0">
                <a:solidFill>
                  <a:schemeClr val="tx1"/>
                </a:solidFill>
                <a:cs typeface="Times New Roman" panose="02020603050405020304" pitchFamily="18" charset="0"/>
              </a:rPr>
              <a:t>de </a:t>
            </a:r>
            <a:r>
              <a:rPr lang="pt-BR" altLang="en-US" sz="26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Outubro de </a:t>
            </a:r>
            <a:r>
              <a:rPr lang="pt-BR" altLang="en-US" sz="2600" dirty="0">
                <a:solidFill>
                  <a:schemeClr val="tx1"/>
                </a:solidFill>
                <a:cs typeface="Times New Roman" panose="02020603050405020304" pitchFamily="18" charset="0"/>
              </a:rPr>
              <a:t>2020</a:t>
            </a:r>
          </a:p>
          <a:p>
            <a:pPr eaLnBrk="1" hangingPunct="1">
              <a:buSzPct val="100000"/>
              <a:buFont typeface="Times New Roman" panose="02020603050405020304" pitchFamily="18" charset="0"/>
              <a:buNone/>
            </a:pPr>
            <a:endParaRPr lang="pt-BR" altLang="en-US" dirty="0">
              <a:solidFill>
                <a:srgbClr val="7030A0"/>
              </a:solidFill>
              <a:cs typeface="Times New Roman" panose="02020603050405020304" pitchFamily="18" charset="0"/>
            </a:endParaRPr>
          </a:p>
          <a:p>
            <a:pPr eaLnBrk="1" hangingPunct="1">
              <a:buSzPct val="100000"/>
              <a:buFont typeface="Times New Roman" panose="02020603050405020304" pitchFamily="18" charset="0"/>
              <a:buNone/>
            </a:pPr>
            <a:endParaRPr lang="pt-BR" altLang="en-US" dirty="0">
              <a:solidFill>
                <a:srgbClr val="7030A0"/>
              </a:solidFill>
              <a:cs typeface="Times New Roman" panose="02020603050405020304" pitchFamily="18" charset="0"/>
            </a:endParaRPr>
          </a:p>
          <a:p>
            <a:pPr eaLnBrk="1" hangingPunct="1">
              <a:buSzPct val="100000"/>
            </a:pPr>
            <a:endParaRPr lang="pt-BR" altLang="en-US" dirty="0">
              <a:solidFill>
                <a:srgbClr val="7030A0"/>
              </a:solidFill>
              <a:cs typeface="Times New Roman" panose="02020603050405020304" pitchFamily="18" charset="0"/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A4616-4CC4-498C-A6F5-0A039CFCD8AA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91239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69817" y="1449978"/>
            <a:ext cx="11795760" cy="4909866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sz="2400" dirty="0" smtClean="0"/>
              <a:t>O</a:t>
            </a:r>
            <a:r>
              <a:rPr lang="pt-BR" sz="2400" dirty="0"/>
              <a:t> cerebelo funciona no controle apenas em associação com </a:t>
            </a:r>
            <a:r>
              <a:rPr lang="pt-BR" sz="2400" dirty="0">
                <a:solidFill>
                  <a:srgbClr val="0070C0"/>
                </a:solidFill>
              </a:rPr>
              <a:t>atividades motoras </a:t>
            </a:r>
            <a:r>
              <a:rPr lang="pt-BR" sz="2400" dirty="0"/>
              <a:t>iniciadas em um lugar qualquer do </a:t>
            </a:r>
            <a:r>
              <a:rPr lang="pt-BR" sz="2400" dirty="0">
                <a:solidFill>
                  <a:srgbClr val="0070C0"/>
                </a:solidFill>
              </a:rPr>
              <a:t>sistema nervoso</a:t>
            </a:r>
            <a:r>
              <a:rPr lang="pt-BR" sz="2400" dirty="0"/>
              <a:t>. Essas atividades podem se iniciar na medula, nos núcleos reticulares do tronco cerebral ou no </a:t>
            </a:r>
            <a:r>
              <a:rPr lang="pt-BR" sz="2400" dirty="0">
                <a:solidFill>
                  <a:srgbClr val="0070C0"/>
                </a:solidFill>
              </a:rPr>
              <a:t>córtex </a:t>
            </a:r>
            <a:r>
              <a:rPr lang="pt-BR" sz="2400" dirty="0" smtClean="0">
                <a:solidFill>
                  <a:srgbClr val="0070C0"/>
                </a:solidFill>
              </a:rPr>
              <a:t>cerebral</a:t>
            </a:r>
            <a:endParaRPr lang="pt-BR" sz="2400" dirty="0">
              <a:solidFill>
                <a:srgbClr val="0070C0"/>
              </a:solidFill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sz="2400" dirty="0" smtClean="0">
                <a:solidFill>
                  <a:srgbClr val="FF0000"/>
                </a:solidFill>
              </a:rPr>
              <a:t>O </a:t>
            </a:r>
            <a:r>
              <a:rPr lang="pt-BR" sz="2400" dirty="0">
                <a:solidFill>
                  <a:srgbClr val="FF0000"/>
                </a:solidFill>
              </a:rPr>
              <a:t>que é controle muscular?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sz="2400" dirty="0"/>
              <a:t>O controle da </a:t>
            </a:r>
            <a:r>
              <a:rPr lang="pt-BR" sz="2400" dirty="0">
                <a:solidFill>
                  <a:srgbClr val="0070C0"/>
                </a:solidFill>
              </a:rPr>
              <a:t>musculatura</a:t>
            </a:r>
            <a:r>
              <a:rPr lang="pt-BR" sz="2400" dirty="0"/>
              <a:t> é realizado pelo </a:t>
            </a:r>
            <a:r>
              <a:rPr lang="pt-BR" sz="2400" dirty="0">
                <a:solidFill>
                  <a:srgbClr val="0070C0"/>
                </a:solidFill>
              </a:rPr>
              <a:t>sistema nervoso</a:t>
            </a:r>
            <a:r>
              <a:rPr lang="pt-BR" sz="2400" dirty="0"/>
              <a:t>, sendo que a precisão de cada </a:t>
            </a:r>
            <a:r>
              <a:rPr lang="pt-BR" sz="2400" dirty="0">
                <a:solidFill>
                  <a:srgbClr val="0070C0"/>
                </a:solidFill>
              </a:rPr>
              <a:t>movimento</a:t>
            </a:r>
            <a:r>
              <a:rPr lang="pt-BR" sz="2400" dirty="0"/>
              <a:t> pode ser maior ou menor de acordo com a </a:t>
            </a:r>
            <a:r>
              <a:rPr lang="pt-BR" sz="2400" dirty="0">
                <a:solidFill>
                  <a:srgbClr val="0070C0"/>
                </a:solidFill>
              </a:rPr>
              <a:t>quantidade de unidades motoras </a:t>
            </a:r>
            <a:r>
              <a:rPr lang="pt-BR" sz="2400" dirty="0"/>
              <a:t>(</a:t>
            </a:r>
            <a:r>
              <a:rPr lang="pt-BR" sz="2400" dirty="0" err="1"/>
              <a:t>motoneurônio</a:t>
            </a:r>
            <a:r>
              <a:rPr lang="pt-BR" sz="2400" dirty="0"/>
              <a:t> e fibras musculares) envolvida na ação. Os movimentos podem ser divididos em três tipos: </a:t>
            </a:r>
            <a:r>
              <a:rPr lang="pt-BR" sz="2400" dirty="0">
                <a:solidFill>
                  <a:srgbClr val="0070C0"/>
                </a:solidFill>
              </a:rPr>
              <a:t>voluntário, automático e involuntário</a:t>
            </a:r>
            <a:r>
              <a:rPr lang="pt-BR" sz="2400" dirty="0"/>
              <a:t>.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endParaRPr lang="pt-BR" sz="2400" dirty="0"/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2510244" y="115490"/>
            <a:ext cx="5928361" cy="944160"/>
          </a:xfrm>
        </p:spPr>
        <p:txBody>
          <a:bodyPr>
            <a:normAutofit/>
          </a:bodyPr>
          <a:lstStyle/>
          <a:p>
            <a:r>
              <a:rPr lang="pt-BR" sz="3600" b="1" dirty="0" smtClean="0">
                <a:solidFill>
                  <a:srgbClr val="FF0000"/>
                </a:solidFill>
                <a:latin typeface="+mn-lt"/>
              </a:rPr>
              <a:t>FISIOLOGIA DA MOTRICIDADE</a:t>
            </a:r>
            <a:endParaRPr lang="pt-BR" sz="36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6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94610" cy="99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2055186" y="777625"/>
            <a:ext cx="68384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i="1" dirty="0" smtClean="0">
                <a:solidFill>
                  <a:srgbClr val="0070C0"/>
                </a:solidFill>
              </a:rPr>
              <a:t>Como funciona o controle do sistema motor?</a:t>
            </a:r>
            <a:endParaRPr lang="pt-BR" sz="2800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65795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" y="1254034"/>
            <a:ext cx="11743508" cy="5238206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sz="2400" dirty="0" smtClean="0"/>
              <a:t>Os movimentos são executados </a:t>
            </a:r>
            <a:r>
              <a:rPr lang="pt-BR" sz="2400" dirty="0" smtClean="0">
                <a:solidFill>
                  <a:srgbClr val="0070C0"/>
                </a:solidFill>
              </a:rPr>
              <a:t>dependentes </a:t>
            </a:r>
            <a:r>
              <a:rPr lang="pt-BR" sz="2400" dirty="0" smtClean="0"/>
              <a:t>de três </a:t>
            </a:r>
            <a:r>
              <a:rPr lang="pt-BR" sz="2400" dirty="0"/>
              <a:t>áreas que colaboram e agem em </a:t>
            </a:r>
            <a:r>
              <a:rPr lang="pt-BR" sz="2400" dirty="0" smtClean="0"/>
              <a:t>paralelo: </a:t>
            </a:r>
            <a:r>
              <a:rPr lang="pt-BR" sz="2400" dirty="0" smtClean="0">
                <a:solidFill>
                  <a:srgbClr val="0070C0"/>
                </a:solidFill>
              </a:rPr>
              <a:t>medula </a:t>
            </a:r>
            <a:r>
              <a:rPr lang="pt-BR" sz="2400" dirty="0"/>
              <a:t>espinhal, </a:t>
            </a:r>
            <a:r>
              <a:rPr lang="pt-BR" sz="2400" dirty="0">
                <a:solidFill>
                  <a:srgbClr val="0070C0"/>
                </a:solidFill>
              </a:rPr>
              <a:t>tronco </a:t>
            </a:r>
            <a:r>
              <a:rPr lang="pt-BR" sz="2400" dirty="0"/>
              <a:t>cerebral e </a:t>
            </a:r>
            <a:r>
              <a:rPr lang="pt-BR" sz="2400" dirty="0">
                <a:solidFill>
                  <a:srgbClr val="0070C0"/>
                </a:solidFill>
              </a:rPr>
              <a:t>córtex</a:t>
            </a:r>
            <a:r>
              <a:rPr lang="pt-BR" sz="2400" dirty="0"/>
              <a:t> cerebral. </a:t>
            </a:r>
            <a:endParaRPr lang="pt-BR" sz="2400" dirty="0" smtClean="0"/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endParaRPr lang="pt-BR" sz="2400" dirty="0" smtClean="0"/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sz="2400" dirty="0" smtClean="0">
                <a:solidFill>
                  <a:srgbClr val="FF0000"/>
                </a:solidFill>
              </a:rPr>
              <a:t>O </a:t>
            </a:r>
            <a:r>
              <a:rPr lang="pt-BR" sz="2400" dirty="0">
                <a:solidFill>
                  <a:srgbClr val="FF0000"/>
                </a:solidFill>
              </a:rPr>
              <a:t>que é </a:t>
            </a:r>
            <a:r>
              <a:rPr lang="pt-BR" sz="2400" dirty="0" smtClean="0">
                <a:solidFill>
                  <a:srgbClr val="FF0000"/>
                </a:solidFill>
              </a:rPr>
              <a:t>o </a:t>
            </a:r>
            <a:r>
              <a:rPr lang="pt-BR" sz="2400" dirty="0">
                <a:solidFill>
                  <a:srgbClr val="FF0000"/>
                </a:solidFill>
              </a:rPr>
              <a:t>movimento </a:t>
            </a:r>
            <a:r>
              <a:rPr lang="pt-BR" sz="2400" dirty="0" smtClean="0">
                <a:solidFill>
                  <a:srgbClr val="FF0000"/>
                </a:solidFill>
              </a:rPr>
              <a:t>voluntário/involuntário?</a:t>
            </a:r>
            <a:endParaRPr lang="pt-BR" sz="2400" dirty="0">
              <a:solidFill>
                <a:srgbClr val="FF0000"/>
              </a:solidFill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sz="2400" dirty="0" smtClean="0"/>
              <a:t>Movimento voluntário: depende </a:t>
            </a:r>
            <a:r>
              <a:rPr lang="pt-BR" sz="2400" dirty="0"/>
              <a:t>da nossa </a:t>
            </a:r>
            <a:r>
              <a:rPr lang="pt-BR" sz="2400" dirty="0" smtClean="0">
                <a:solidFill>
                  <a:srgbClr val="0070C0"/>
                </a:solidFill>
              </a:rPr>
              <a:t>vontade</a:t>
            </a:r>
            <a:r>
              <a:rPr lang="pt-BR" sz="2400" dirty="0" smtClean="0"/>
              <a:t>, é feito a partir da tomada de </a:t>
            </a:r>
            <a:r>
              <a:rPr lang="pt-BR" sz="2400" dirty="0" smtClean="0">
                <a:solidFill>
                  <a:srgbClr val="0070C0"/>
                </a:solidFill>
              </a:rPr>
              <a:t>decisão</a:t>
            </a:r>
            <a:r>
              <a:rPr lang="pt-BR" sz="2400" dirty="0" smtClean="0"/>
              <a:t>, em contraponto, o movimento</a:t>
            </a:r>
            <a:r>
              <a:rPr lang="pt-BR" sz="2400" dirty="0"/>
              <a:t> </a:t>
            </a:r>
            <a:r>
              <a:rPr lang="pt-BR" sz="2400" dirty="0">
                <a:solidFill>
                  <a:srgbClr val="0070C0"/>
                </a:solidFill>
              </a:rPr>
              <a:t>involuntário</a:t>
            </a:r>
            <a:r>
              <a:rPr lang="pt-BR" sz="2400" dirty="0"/>
              <a:t> é o movimento que efetuamos </a:t>
            </a:r>
            <a:r>
              <a:rPr lang="pt-BR" sz="2400" dirty="0">
                <a:solidFill>
                  <a:srgbClr val="0070C0"/>
                </a:solidFill>
              </a:rPr>
              <a:t>independentemente</a:t>
            </a:r>
            <a:r>
              <a:rPr lang="pt-BR" sz="2400" dirty="0"/>
              <a:t> da nossa vontade, como nos </a:t>
            </a:r>
            <a:r>
              <a:rPr lang="pt-BR" sz="2400" dirty="0">
                <a:solidFill>
                  <a:srgbClr val="0070C0"/>
                </a:solidFill>
              </a:rPr>
              <a:t>reflexos</a:t>
            </a:r>
            <a:r>
              <a:rPr lang="pt-BR" sz="2400" dirty="0"/>
              <a:t> por exemplo. </a:t>
            </a:r>
            <a:endParaRPr lang="pt-BR" sz="2400" dirty="0" smtClean="0"/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sz="2400" dirty="0" smtClean="0"/>
              <a:t>Movimento involuntário: são denominados </a:t>
            </a:r>
            <a:r>
              <a:rPr lang="pt-BR" sz="2400" dirty="0" err="1" smtClean="0"/>
              <a:t>hipercinesias</a:t>
            </a:r>
            <a:r>
              <a:rPr lang="pt-BR" sz="2400" dirty="0" smtClean="0"/>
              <a:t> </a:t>
            </a:r>
            <a:r>
              <a:rPr lang="pt-BR" sz="2400" dirty="0"/>
              <a:t>e incluem tremores, distonias, coreias, </a:t>
            </a:r>
            <a:r>
              <a:rPr lang="pt-BR" sz="2400" dirty="0" err="1"/>
              <a:t>balismos</a:t>
            </a:r>
            <a:r>
              <a:rPr lang="pt-BR" sz="2400" dirty="0"/>
              <a:t>, </a:t>
            </a:r>
            <a:r>
              <a:rPr lang="pt-BR" sz="2400" dirty="0" err="1"/>
              <a:t>mioclonias</a:t>
            </a:r>
            <a:r>
              <a:rPr lang="pt-BR" sz="2400" dirty="0"/>
              <a:t> e combinações variadas entre eles.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endParaRPr lang="pt-BR" sz="2400" dirty="0"/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2510244" y="115490"/>
            <a:ext cx="5928361" cy="944160"/>
          </a:xfrm>
        </p:spPr>
        <p:txBody>
          <a:bodyPr>
            <a:normAutofit/>
          </a:bodyPr>
          <a:lstStyle/>
          <a:p>
            <a:r>
              <a:rPr lang="pt-BR" sz="3600" b="1" dirty="0" smtClean="0">
                <a:solidFill>
                  <a:srgbClr val="FF0000"/>
                </a:solidFill>
                <a:latin typeface="+mn-lt"/>
              </a:rPr>
              <a:t>FISIOLOGIA DA MOTRICIDADE</a:t>
            </a:r>
            <a:endParaRPr lang="pt-BR" sz="36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6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94610" cy="99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3177385" y="730814"/>
            <a:ext cx="45940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i="1" dirty="0" smtClean="0">
                <a:solidFill>
                  <a:srgbClr val="0070C0"/>
                </a:solidFill>
              </a:rPr>
              <a:t>O que controla o movimento?</a:t>
            </a:r>
            <a:endParaRPr lang="pt-BR" sz="2800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01445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48193" y="1825625"/>
            <a:ext cx="11508377" cy="4351338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sz="2400" dirty="0" smtClean="0"/>
              <a:t>O </a:t>
            </a:r>
            <a:r>
              <a:rPr lang="pt-BR" sz="2400" dirty="0"/>
              <a:t>sistema que controla os </a:t>
            </a:r>
            <a:r>
              <a:rPr lang="pt-BR" sz="2400" dirty="0">
                <a:solidFill>
                  <a:srgbClr val="0070C0"/>
                </a:solidFill>
              </a:rPr>
              <a:t>músculos</a:t>
            </a:r>
            <a:r>
              <a:rPr lang="pt-BR" sz="2400" dirty="0"/>
              <a:t> esqueletos é o sistema </a:t>
            </a:r>
            <a:r>
              <a:rPr lang="pt-BR" sz="2400" dirty="0">
                <a:solidFill>
                  <a:srgbClr val="0070C0"/>
                </a:solidFill>
              </a:rPr>
              <a:t>nervoso</a:t>
            </a:r>
            <a:r>
              <a:rPr lang="pt-BR" sz="2400" dirty="0"/>
              <a:t>, esse sistema é composto por diversos nervos, que são formados por </a:t>
            </a:r>
            <a:r>
              <a:rPr lang="pt-BR" sz="2400" dirty="0" smtClean="0">
                <a:solidFill>
                  <a:srgbClr val="0070C0"/>
                </a:solidFill>
              </a:rPr>
              <a:t>neurônios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endParaRPr lang="pt-BR" sz="2400" dirty="0">
              <a:solidFill>
                <a:srgbClr val="0070C0"/>
              </a:solidFill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sz="2400" dirty="0">
                <a:solidFill>
                  <a:srgbClr val="FF0000"/>
                </a:solidFill>
              </a:rPr>
              <a:t>Qual é a função do neurônio motor?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sz="2400" dirty="0"/>
              <a:t>Tem função </a:t>
            </a:r>
            <a:r>
              <a:rPr lang="pt-BR" sz="2400" dirty="0" smtClean="0">
                <a:solidFill>
                  <a:srgbClr val="0070C0"/>
                </a:solidFill>
              </a:rPr>
              <a:t>motora</a:t>
            </a:r>
            <a:r>
              <a:rPr lang="pt-BR" sz="2400" dirty="0" smtClean="0"/>
              <a:t> </a:t>
            </a:r>
            <a:r>
              <a:rPr lang="pt-BR" sz="2400" dirty="0"/>
              <a:t>onde os nervos motores </a:t>
            </a:r>
            <a:r>
              <a:rPr lang="pt-BR" sz="2400" dirty="0">
                <a:solidFill>
                  <a:srgbClr val="0070C0"/>
                </a:solidFill>
              </a:rPr>
              <a:t>conduzem</a:t>
            </a:r>
            <a:r>
              <a:rPr lang="pt-BR" sz="2400" dirty="0"/>
              <a:t> a informação do SNC em direção aos </a:t>
            </a:r>
            <a:r>
              <a:rPr lang="pt-BR" sz="2400" dirty="0">
                <a:solidFill>
                  <a:srgbClr val="0070C0"/>
                </a:solidFill>
              </a:rPr>
              <a:t>músculos</a:t>
            </a:r>
            <a:r>
              <a:rPr lang="pt-BR" sz="2400" dirty="0"/>
              <a:t> e às glândulas do corpo, levando essa informações do </a:t>
            </a:r>
            <a:r>
              <a:rPr lang="pt-BR" sz="2400" dirty="0" smtClean="0">
                <a:solidFill>
                  <a:srgbClr val="0070C0"/>
                </a:solidFill>
              </a:rPr>
              <a:t>SNC. </a:t>
            </a:r>
            <a:r>
              <a:rPr lang="pt-BR" sz="2400" dirty="0" smtClean="0"/>
              <a:t>Conduz essas </a:t>
            </a:r>
            <a:r>
              <a:rPr lang="pt-BR" sz="2400" dirty="0" smtClean="0">
                <a:solidFill>
                  <a:srgbClr val="0070C0"/>
                </a:solidFill>
              </a:rPr>
              <a:t>informações</a:t>
            </a:r>
            <a:r>
              <a:rPr lang="pt-BR" sz="2400" dirty="0" smtClean="0"/>
              <a:t> </a:t>
            </a:r>
            <a:r>
              <a:rPr lang="pt-BR" sz="2400" dirty="0"/>
              <a:t>do SNC em direção à </a:t>
            </a:r>
            <a:r>
              <a:rPr lang="pt-BR" sz="2400" dirty="0">
                <a:solidFill>
                  <a:srgbClr val="0070C0"/>
                </a:solidFill>
              </a:rPr>
              <a:t>periferia</a:t>
            </a:r>
            <a:r>
              <a:rPr lang="pt-BR" sz="2400" dirty="0"/>
              <a:t>, sendo conhecido como neurônio </a:t>
            </a:r>
            <a:r>
              <a:rPr lang="pt-BR" sz="2400" dirty="0">
                <a:solidFill>
                  <a:srgbClr val="0070C0"/>
                </a:solidFill>
              </a:rPr>
              <a:t>eferente</a:t>
            </a:r>
            <a:r>
              <a:rPr lang="pt-BR" sz="2400" dirty="0"/>
              <a:t>. </a:t>
            </a:r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2510244" y="115490"/>
            <a:ext cx="5928361" cy="944160"/>
          </a:xfrm>
        </p:spPr>
        <p:txBody>
          <a:bodyPr>
            <a:normAutofit/>
          </a:bodyPr>
          <a:lstStyle/>
          <a:p>
            <a:r>
              <a:rPr lang="pt-BR" sz="3600" b="1" dirty="0" smtClean="0">
                <a:solidFill>
                  <a:srgbClr val="FF0000"/>
                </a:solidFill>
                <a:latin typeface="+mn-lt"/>
              </a:rPr>
              <a:t>FISIOLOGIA DA MOTRICIDADE</a:t>
            </a:r>
            <a:endParaRPr lang="pt-BR" sz="36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6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94610" cy="99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2981442" y="777625"/>
            <a:ext cx="44147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i="1" dirty="0" smtClean="0">
                <a:solidFill>
                  <a:srgbClr val="0070C0"/>
                </a:solidFill>
              </a:rPr>
              <a:t>O que controla os músculos?</a:t>
            </a:r>
            <a:endParaRPr lang="pt-BR" sz="2800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58373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22069" y="1721785"/>
            <a:ext cx="11652068" cy="4351338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sz="2400" dirty="0" smtClean="0"/>
              <a:t>O</a:t>
            </a:r>
            <a:r>
              <a:rPr lang="pt-BR" sz="2400" dirty="0"/>
              <a:t> sistema </a:t>
            </a:r>
            <a:r>
              <a:rPr lang="pt-BR" sz="2400" dirty="0">
                <a:solidFill>
                  <a:srgbClr val="0070C0"/>
                </a:solidFill>
              </a:rPr>
              <a:t>motor</a:t>
            </a:r>
            <a:r>
              <a:rPr lang="pt-BR" sz="2400" dirty="0"/>
              <a:t> é a </a:t>
            </a:r>
            <a:r>
              <a:rPr lang="pt-BR" sz="2400" dirty="0">
                <a:solidFill>
                  <a:srgbClr val="0070C0"/>
                </a:solidFill>
              </a:rPr>
              <a:t>“central” </a:t>
            </a:r>
            <a:r>
              <a:rPr lang="pt-BR" sz="2400" dirty="0"/>
              <a:t>que permite ao corpo humano realizar todos os seus </a:t>
            </a:r>
            <a:r>
              <a:rPr lang="pt-BR" sz="2400" dirty="0">
                <a:solidFill>
                  <a:srgbClr val="0070C0"/>
                </a:solidFill>
              </a:rPr>
              <a:t>movimentos</a:t>
            </a:r>
            <a:r>
              <a:rPr lang="pt-BR" sz="2400" dirty="0"/>
              <a:t> </a:t>
            </a:r>
            <a:r>
              <a:rPr lang="pt-BR" sz="2400" dirty="0" smtClean="0"/>
              <a:t>naturais, sendo constituído </a:t>
            </a:r>
            <a:r>
              <a:rPr lang="pt-BR" sz="2400" dirty="0"/>
              <a:t>de dois neurônios motores, um </a:t>
            </a:r>
            <a:r>
              <a:rPr lang="pt-BR" sz="2400" dirty="0" smtClean="0"/>
              <a:t>no </a:t>
            </a:r>
            <a:r>
              <a:rPr lang="pt-BR" sz="2400" dirty="0" smtClean="0">
                <a:solidFill>
                  <a:srgbClr val="0070C0"/>
                </a:solidFill>
              </a:rPr>
              <a:t>córtex</a:t>
            </a:r>
            <a:r>
              <a:rPr lang="pt-BR" sz="2400" dirty="0" smtClean="0"/>
              <a:t>, perto </a:t>
            </a:r>
            <a:r>
              <a:rPr lang="pt-BR" sz="2400" dirty="0"/>
              <a:t>do topo da </a:t>
            </a:r>
            <a:r>
              <a:rPr lang="pt-BR" sz="2400" dirty="0" smtClean="0"/>
              <a:t>cabeça </a:t>
            </a:r>
            <a:r>
              <a:rPr lang="pt-BR" sz="2400" dirty="0"/>
              <a:t>e o outro situado na região da </a:t>
            </a:r>
            <a:r>
              <a:rPr lang="pt-BR" sz="2400" dirty="0" smtClean="0">
                <a:solidFill>
                  <a:srgbClr val="0070C0"/>
                </a:solidFill>
              </a:rPr>
              <a:t>medula</a:t>
            </a:r>
            <a:endParaRPr lang="pt-BR" sz="2400" dirty="0"/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sz="2400" dirty="0" smtClean="0"/>
              <a:t>Os </a:t>
            </a:r>
            <a:r>
              <a:rPr lang="pt-BR" sz="2400" dirty="0" smtClean="0">
                <a:solidFill>
                  <a:srgbClr val="0070C0"/>
                </a:solidFill>
              </a:rPr>
              <a:t>neurônios</a:t>
            </a:r>
            <a:r>
              <a:rPr lang="pt-BR" sz="2400" dirty="0" smtClean="0"/>
              <a:t> são classificados por funções </a:t>
            </a:r>
            <a:r>
              <a:rPr lang="pt-BR" sz="2400" dirty="0" smtClean="0">
                <a:solidFill>
                  <a:srgbClr val="0070C0"/>
                </a:solidFill>
              </a:rPr>
              <a:t>motoras</a:t>
            </a:r>
            <a:r>
              <a:rPr lang="pt-BR" sz="2400" dirty="0" smtClean="0"/>
              <a:t> ou </a:t>
            </a:r>
            <a:r>
              <a:rPr lang="pt-BR" sz="2400" dirty="0" smtClean="0">
                <a:solidFill>
                  <a:srgbClr val="0070C0"/>
                </a:solidFill>
              </a:rPr>
              <a:t>sensoriais</a:t>
            </a:r>
            <a:endParaRPr lang="pt-BR" sz="2400" dirty="0">
              <a:solidFill>
                <a:srgbClr val="0070C0"/>
              </a:solidFill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sz="2400" dirty="0"/>
              <a:t>Os neurônios </a:t>
            </a:r>
            <a:r>
              <a:rPr lang="pt-BR" sz="2400" dirty="0">
                <a:solidFill>
                  <a:srgbClr val="0070C0"/>
                </a:solidFill>
              </a:rPr>
              <a:t>sensoriais</a:t>
            </a:r>
            <a:r>
              <a:rPr lang="pt-BR" sz="2400" dirty="0"/>
              <a:t> obtém informação sobre o que está </a:t>
            </a:r>
            <a:r>
              <a:rPr lang="pt-BR" sz="2400" dirty="0">
                <a:solidFill>
                  <a:srgbClr val="0070C0"/>
                </a:solidFill>
              </a:rPr>
              <a:t>acontecendo</a:t>
            </a:r>
            <a:r>
              <a:rPr lang="pt-BR" sz="2400" dirty="0"/>
              <a:t> dentro e fora do corpo e levam essa informação para o </a:t>
            </a:r>
            <a:r>
              <a:rPr lang="pt-BR" sz="2400" dirty="0">
                <a:solidFill>
                  <a:srgbClr val="0070C0"/>
                </a:solidFill>
              </a:rPr>
              <a:t>SNC</a:t>
            </a:r>
            <a:r>
              <a:rPr lang="pt-BR" sz="2400" dirty="0"/>
              <a:t> para que seja </a:t>
            </a:r>
            <a:r>
              <a:rPr lang="pt-BR" sz="2400" dirty="0" smtClean="0">
                <a:solidFill>
                  <a:srgbClr val="0070C0"/>
                </a:solidFill>
              </a:rPr>
              <a:t>processada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sz="2400" dirty="0" smtClean="0"/>
              <a:t>Os </a:t>
            </a:r>
            <a:r>
              <a:rPr lang="pt-BR" sz="2400" dirty="0"/>
              <a:t>neurônios </a:t>
            </a:r>
            <a:r>
              <a:rPr lang="pt-BR" sz="2400" dirty="0">
                <a:solidFill>
                  <a:srgbClr val="0070C0"/>
                </a:solidFill>
              </a:rPr>
              <a:t>motores</a:t>
            </a:r>
            <a:r>
              <a:rPr lang="pt-BR" sz="2400" dirty="0"/>
              <a:t> recebem informação de </a:t>
            </a:r>
            <a:r>
              <a:rPr lang="pt-BR" sz="2400" dirty="0">
                <a:solidFill>
                  <a:srgbClr val="0070C0"/>
                </a:solidFill>
              </a:rPr>
              <a:t>outros neurônios </a:t>
            </a:r>
            <a:r>
              <a:rPr lang="pt-BR" sz="2400" dirty="0"/>
              <a:t>para transmitir comandos aos </a:t>
            </a:r>
            <a:r>
              <a:rPr lang="pt-BR" sz="2400" dirty="0">
                <a:solidFill>
                  <a:srgbClr val="0070C0"/>
                </a:solidFill>
              </a:rPr>
              <a:t>músculos</a:t>
            </a:r>
            <a:r>
              <a:rPr lang="pt-BR" sz="2400" dirty="0"/>
              <a:t>, órgão e </a:t>
            </a:r>
            <a:r>
              <a:rPr lang="pt-BR" sz="2400" dirty="0">
                <a:solidFill>
                  <a:srgbClr val="0070C0"/>
                </a:solidFill>
              </a:rPr>
              <a:t>glândulas</a:t>
            </a:r>
            <a:r>
              <a:rPr lang="pt-BR" sz="2400" dirty="0" smtClean="0"/>
              <a:t>.</a:t>
            </a:r>
            <a:endParaRPr lang="pt-BR" sz="2400" dirty="0"/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2510244" y="115490"/>
            <a:ext cx="5928361" cy="944160"/>
          </a:xfrm>
        </p:spPr>
        <p:txBody>
          <a:bodyPr>
            <a:normAutofit/>
          </a:bodyPr>
          <a:lstStyle/>
          <a:p>
            <a:r>
              <a:rPr lang="pt-BR" sz="3600" b="1" dirty="0" smtClean="0">
                <a:solidFill>
                  <a:srgbClr val="FF0000"/>
                </a:solidFill>
                <a:latin typeface="+mn-lt"/>
              </a:rPr>
              <a:t>FISIOLOGIA DA MOTRICIDADE</a:t>
            </a:r>
            <a:endParaRPr lang="pt-BR" sz="36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6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94610" cy="99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2510244" y="777625"/>
            <a:ext cx="59015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i="1" dirty="0" smtClean="0">
                <a:solidFill>
                  <a:srgbClr val="0070C0"/>
                </a:solidFill>
              </a:rPr>
              <a:t>Quais as estruturas do sistema motor?</a:t>
            </a:r>
            <a:endParaRPr lang="pt-BR" sz="2800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0106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0212" y="1721785"/>
            <a:ext cx="11926390" cy="4351338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sz="2400" dirty="0" smtClean="0"/>
              <a:t>A </a:t>
            </a:r>
            <a:r>
              <a:rPr lang="pt-BR" sz="2400" dirty="0"/>
              <a:t>principal função do cerebelo é a </a:t>
            </a:r>
            <a:r>
              <a:rPr lang="pt-BR" sz="2400" dirty="0">
                <a:solidFill>
                  <a:srgbClr val="0070C0"/>
                </a:solidFill>
              </a:rPr>
              <a:t>coordenação</a:t>
            </a:r>
            <a:r>
              <a:rPr lang="pt-BR" sz="2400" dirty="0"/>
              <a:t> dos movimentos corporais por meio do </a:t>
            </a:r>
            <a:r>
              <a:rPr lang="pt-BR" sz="2400" dirty="0">
                <a:solidFill>
                  <a:srgbClr val="0070C0"/>
                </a:solidFill>
              </a:rPr>
              <a:t>controle</a:t>
            </a:r>
            <a:r>
              <a:rPr lang="pt-BR" sz="2400" dirty="0"/>
              <a:t> integrado dos </a:t>
            </a:r>
            <a:r>
              <a:rPr lang="pt-BR" sz="2400" dirty="0">
                <a:solidFill>
                  <a:srgbClr val="0070C0"/>
                </a:solidFill>
              </a:rPr>
              <a:t>músculos</a:t>
            </a:r>
            <a:r>
              <a:rPr lang="pt-BR" sz="2400" dirty="0"/>
              <a:t>, incluindo equilíbrio e </a:t>
            </a:r>
            <a:r>
              <a:rPr lang="pt-BR" sz="2400" dirty="0" smtClean="0"/>
              <a:t>postura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endParaRPr lang="pt-BR" sz="2400" dirty="0"/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sz="2400" dirty="0">
                <a:solidFill>
                  <a:srgbClr val="FF0000"/>
                </a:solidFill>
              </a:rPr>
              <a:t>Qual a função do </a:t>
            </a:r>
            <a:r>
              <a:rPr lang="pt-BR" sz="2400" dirty="0" smtClean="0">
                <a:solidFill>
                  <a:srgbClr val="FF0000"/>
                </a:solidFill>
              </a:rPr>
              <a:t>tronco </a:t>
            </a:r>
            <a:r>
              <a:rPr lang="pt-BR" sz="2400" dirty="0">
                <a:solidFill>
                  <a:srgbClr val="FF0000"/>
                </a:solidFill>
              </a:rPr>
              <a:t>encefálico </a:t>
            </a:r>
            <a:r>
              <a:rPr lang="pt-BR" sz="2400" dirty="0" smtClean="0">
                <a:solidFill>
                  <a:srgbClr val="FF0000"/>
                </a:solidFill>
              </a:rPr>
              <a:t>no </a:t>
            </a:r>
            <a:r>
              <a:rPr lang="pt-BR" sz="2400" dirty="0">
                <a:solidFill>
                  <a:srgbClr val="FF0000"/>
                </a:solidFill>
              </a:rPr>
              <a:t>controle motor?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sz="2400" dirty="0" smtClean="0"/>
              <a:t>O</a:t>
            </a:r>
            <a:r>
              <a:rPr lang="pt-BR" sz="2400" dirty="0"/>
              <a:t> tronco </a:t>
            </a:r>
            <a:r>
              <a:rPr lang="pt-BR" sz="2400" dirty="0" smtClean="0"/>
              <a:t>cerebral/tronco </a:t>
            </a:r>
            <a:r>
              <a:rPr lang="pt-BR" sz="2400" dirty="0" smtClean="0">
                <a:solidFill>
                  <a:srgbClr val="0070C0"/>
                </a:solidFill>
              </a:rPr>
              <a:t>encefálico </a:t>
            </a:r>
            <a:r>
              <a:rPr lang="pt-BR" sz="2400" dirty="0"/>
              <a:t>é </a:t>
            </a:r>
            <a:r>
              <a:rPr lang="pt-BR" sz="2400" dirty="0" smtClean="0"/>
              <a:t>a </a:t>
            </a:r>
            <a:r>
              <a:rPr lang="pt-BR" sz="2400" dirty="0"/>
              <a:t>estrutura </a:t>
            </a:r>
            <a:r>
              <a:rPr lang="pt-BR" sz="2400" dirty="0" smtClean="0"/>
              <a:t>localizada na</a:t>
            </a:r>
            <a:r>
              <a:rPr lang="pt-BR" sz="2400" dirty="0"/>
              <a:t> base do cérebro que </a:t>
            </a:r>
            <a:r>
              <a:rPr lang="pt-BR" sz="2400" dirty="0">
                <a:solidFill>
                  <a:srgbClr val="0070C0"/>
                </a:solidFill>
              </a:rPr>
              <a:t>conecta </a:t>
            </a:r>
            <a:r>
              <a:rPr lang="pt-BR" sz="2400" dirty="0"/>
              <a:t>as estruturas </a:t>
            </a:r>
            <a:r>
              <a:rPr lang="pt-BR" sz="2400" dirty="0" err="1"/>
              <a:t>subcorticais</a:t>
            </a:r>
            <a:r>
              <a:rPr lang="pt-BR" sz="2400" dirty="0"/>
              <a:t> com a medula </a:t>
            </a:r>
            <a:r>
              <a:rPr lang="pt-BR" sz="2400" dirty="0" smtClean="0">
                <a:solidFill>
                  <a:srgbClr val="0070C0"/>
                </a:solidFill>
              </a:rPr>
              <a:t>espinhal</a:t>
            </a:r>
            <a:r>
              <a:rPr lang="pt-BR" sz="2400" dirty="0" smtClean="0"/>
              <a:t> e esta associado a diversos sinais </a:t>
            </a:r>
            <a:r>
              <a:rPr lang="pt-BR" sz="2400" dirty="0"/>
              <a:t>vitais, como o ciclo sono-vigília, </a:t>
            </a:r>
            <a:r>
              <a:rPr lang="pt-BR" sz="2400" dirty="0">
                <a:solidFill>
                  <a:srgbClr val="0070C0"/>
                </a:solidFill>
              </a:rPr>
              <a:t>consciência</a:t>
            </a:r>
            <a:r>
              <a:rPr lang="pt-BR" sz="2400" dirty="0"/>
              <a:t> e controle </a:t>
            </a:r>
            <a:r>
              <a:rPr lang="pt-BR" sz="2400" dirty="0">
                <a:solidFill>
                  <a:srgbClr val="0070C0"/>
                </a:solidFill>
              </a:rPr>
              <a:t>respiratório</a:t>
            </a:r>
            <a:r>
              <a:rPr lang="pt-BR" sz="2400" dirty="0"/>
              <a:t> e cardiovascular.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endParaRPr lang="pt-BR" sz="2400" dirty="0"/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2510244" y="115490"/>
            <a:ext cx="5928361" cy="944160"/>
          </a:xfrm>
        </p:spPr>
        <p:txBody>
          <a:bodyPr>
            <a:normAutofit/>
          </a:bodyPr>
          <a:lstStyle/>
          <a:p>
            <a:r>
              <a:rPr lang="pt-BR" sz="3600" b="1" dirty="0" smtClean="0">
                <a:solidFill>
                  <a:srgbClr val="FF0000"/>
                </a:solidFill>
                <a:latin typeface="+mn-lt"/>
              </a:rPr>
              <a:t>FISIOLOGIA DA MOTRICIDADE</a:t>
            </a:r>
            <a:endParaRPr lang="pt-BR" sz="36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6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94610" cy="99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2379602" y="777625"/>
            <a:ext cx="61896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i="1" dirty="0" smtClean="0">
                <a:solidFill>
                  <a:srgbClr val="0070C0"/>
                </a:solidFill>
              </a:rPr>
              <a:t>Como o cerebelo controla o movimento?</a:t>
            </a:r>
            <a:endParaRPr lang="pt-BR" sz="2800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75884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10665" y="1577431"/>
            <a:ext cx="11728785" cy="4351338"/>
          </a:xfrm>
        </p:spPr>
        <p:txBody>
          <a:bodyPr>
            <a:noAutofit/>
          </a:bodyPr>
          <a:lstStyle/>
          <a:p>
            <a:pPr algn="just" fontAlgn="base">
              <a:lnSpc>
                <a:spcPct val="150000"/>
              </a:lnSpc>
              <a:spcBef>
                <a:spcPts val="0"/>
              </a:spcBef>
            </a:pPr>
            <a:r>
              <a:rPr lang="pt-BR" sz="2400" dirty="0"/>
              <a:t>As </a:t>
            </a:r>
            <a:r>
              <a:rPr lang="pt-BR" sz="2400" dirty="0">
                <a:solidFill>
                  <a:srgbClr val="0070C0"/>
                </a:solidFill>
              </a:rPr>
              <a:t>fibras</a:t>
            </a:r>
            <a:r>
              <a:rPr lang="pt-BR" sz="2400" dirty="0"/>
              <a:t> musculares contém os </a:t>
            </a:r>
            <a:r>
              <a:rPr lang="pt-BR" sz="2400" dirty="0">
                <a:solidFill>
                  <a:srgbClr val="0070C0"/>
                </a:solidFill>
              </a:rPr>
              <a:t>filamentos </a:t>
            </a:r>
            <a:r>
              <a:rPr lang="pt-BR" sz="2400" dirty="0"/>
              <a:t>de proteínas </a:t>
            </a:r>
            <a:r>
              <a:rPr lang="pt-BR" sz="2400" dirty="0">
                <a:solidFill>
                  <a:srgbClr val="0070C0"/>
                </a:solidFill>
              </a:rPr>
              <a:t>contráteis </a:t>
            </a:r>
            <a:r>
              <a:rPr lang="pt-BR" sz="2400" dirty="0"/>
              <a:t>de </a:t>
            </a:r>
            <a:r>
              <a:rPr lang="pt-BR" sz="2400" dirty="0" err="1">
                <a:solidFill>
                  <a:srgbClr val="0070C0"/>
                </a:solidFill>
              </a:rPr>
              <a:t>actina</a:t>
            </a:r>
            <a:r>
              <a:rPr lang="pt-BR" sz="2400" dirty="0">
                <a:solidFill>
                  <a:srgbClr val="0070C0"/>
                </a:solidFill>
              </a:rPr>
              <a:t> e miosina</a:t>
            </a:r>
            <a:r>
              <a:rPr lang="pt-BR" sz="2400" dirty="0"/>
              <a:t>, dispostas lado a lado e esses filamentos se </a:t>
            </a:r>
            <a:r>
              <a:rPr lang="pt-BR" sz="2400" dirty="0">
                <a:solidFill>
                  <a:srgbClr val="0070C0"/>
                </a:solidFill>
              </a:rPr>
              <a:t>repetem </a:t>
            </a:r>
            <a:r>
              <a:rPr lang="pt-BR" sz="2400" dirty="0"/>
              <a:t>ao longo da fibra muscular, formando o </a:t>
            </a:r>
            <a:r>
              <a:rPr lang="pt-BR" sz="2400" dirty="0" err="1">
                <a:solidFill>
                  <a:srgbClr val="0070C0"/>
                </a:solidFill>
              </a:rPr>
              <a:t>sarcômero</a:t>
            </a:r>
            <a:r>
              <a:rPr lang="pt-BR" sz="2400" dirty="0"/>
              <a:t>, a </a:t>
            </a:r>
            <a:r>
              <a:rPr lang="pt-BR" sz="2400" dirty="0">
                <a:solidFill>
                  <a:srgbClr val="0070C0"/>
                </a:solidFill>
              </a:rPr>
              <a:t>unidade funcional </a:t>
            </a:r>
            <a:r>
              <a:rPr lang="pt-BR" sz="2400" dirty="0"/>
              <a:t>da contração </a:t>
            </a:r>
            <a:r>
              <a:rPr lang="pt-BR" sz="2400" dirty="0">
                <a:solidFill>
                  <a:srgbClr val="0070C0"/>
                </a:solidFill>
              </a:rPr>
              <a:t>muscular</a:t>
            </a:r>
          </a:p>
          <a:p>
            <a:pPr algn="just" fontAlgn="base">
              <a:lnSpc>
                <a:spcPct val="150000"/>
              </a:lnSpc>
              <a:spcBef>
                <a:spcPts val="0"/>
              </a:spcBef>
            </a:pPr>
            <a:r>
              <a:rPr lang="pt-BR" sz="2400" dirty="0" smtClean="0"/>
              <a:t>A </a:t>
            </a:r>
            <a:r>
              <a:rPr lang="pt-BR" sz="2400" dirty="0"/>
              <a:t>contração muscular refere-se ao </a:t>
            </a:r>
            <a:r>
              <a:rPr lang="pt-BR" sz="2400" dirty="0">
                <a:solidFill>
                  <a:srgbClr val="0070C0"/>
                </a:solidFill>
              </a:rPr>
              <a:t>deslizamento</a:t>
            </a:r>
            <a:r>
              <a:rPr lang="pt-BR" sz="2400" dirty="0"/>
              <a:t> da </a:t>
            </a:r>
            <a:r>
              <a:rPr lang="pt-BR" sz="2400" dirty="0" err="1">
                <a:solidFill>
                  <a:srgbClr val="0070C0"/>
                </a:solidFill>
              </a:rPr>
              <a:t>actina</a:t>
            </a:r>
            <a:r>
              <a:rPr lang="pt-BR" sz="2400" dirty="0"/>
              <a:t> sobre a </a:t>
            </a:r>
            <a:r>
              <a:rPr lang="pt-BR" sz="2400" dirty="0">
                <a:solidFill>
                  <a:srgbClr val="0070C0"/>
                </a:solidFill>
              </a:rPr>
              <a:t>miosina </a:t>
            </a:r>
            <a:r>
              <a:rPr lang="pt-BR" sz="2400" dirty="0"/>
              <a:t>nas células </a:t>
            </a:r>
            <a:r>
              <a:rPr lang="pt-BR" sz="2400" dirty="0">
                <a:solidFill>
                  <a:srgbClr val="0070C0"/>
                </a:solidFill>
              </a:rPr>
              <a:t>musculares</a:t>
            </a:r>
            <a:r>
              <a:rPr lang="pt-BR" sz="2400" dirty="0"/>
              <a:t>, permitindo os </a:t>
            </a:r>
            <a:r>
              <a:rPr lang="pt-BR" sz="2400" dirty="0">
                <a:solidFill>
                  <a:srgbClr val="0070C0"/>
                </a:solidFill>
              </a:rPr>
              <a:t>movimentos do corpo</a:t>
            </a:r>
            <a:r>
              <a:rPr lang="pt-BR" sz="2400" dirty="0"/>
              <a:t>.</a:t>
            </a:r>
          </a:p>
          <a:p>
            <a:pPr algn="just" fontAlgn="base">
              <a:lnSpc>
                <a:spcPct val="150000"/>
              </a:lnSpc>
              <a:spcBef>
                <a:spcPts val="0"/>
              </a:spcBef>
            </a:pPr>
            <a:r>
              <a:rPr lang="pt-BR" sz="2400" dirty="0" smtClean="0"/>
              <a:t>Para </a:t>
            </a:r>
            <a:r>
              <a:rPr lang="pt-BR" sz="2400" dirty="0"/>
              <a:t>que </a:t>
            </a:r>
            <a:r>
              <a:rPr lang="pt-BR" sz="2400" dirty="0">
                <a:solidFill>
                  <a:srgbClr val="0070C0"/>
                </a:solidFill>
              </a:rPr>
              <a:t>ocorra </a:t>
            </a:r>
            <a:r>
              <a:rPr lang="pt-BR" sz="2400" dirty="0"/>
              <a:t>a contração muscular são necessários </a:t>
            </a:r>
            <a:r>
              <a:rPr lang="pt-BR" sz="2400" dirty="0">
                <a:solidFill>
                  <a:srgbClr val="0070C0"/>
                </a:solidFill>
              </a:rPr>
              <a:t>três elementos</a:t>
            </a:r>
            <a:r>
              <a:rPr lang="pt-BR" sz="2400" dirty="0"/>
              <a:t>:</a:t>
            </a:r>
          </a:p>
          <a:p>
            <a:pPr marL="0" indent="0" algn="just" fontAlgn="base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2400" dirty="0" smtClean="0"/>
              <a:t> - </a:t>
            </a:r>
            <a:r>
              <a:rPr lang="pt-BR" sz="2400" dirty="0" smtClean="0">
                <a:solidFill>
                  <a:srgbClr val="0070C0"/>
                </a:solidFill>
              </a:rPr>
              <a:t>Estímulo</a:t>
            </a:r>
            <a:r>
              <a:rPr lang="pt-BR" sz="2400" dirty="0" smtClean="0"/>
              <a:t> </a:t>
            </a:r>
            <a:r>
              <a:rPr lang="pt-BR" sz="2400" dirty="0"/>
              <a:t>do sistema </a:t>
            </a:r>
            <a:r>
              <a:rPr lang="pt-BR" sz="2400" dirty="0" smtClean="0"/>
              <a:t>nervoso</a:t>
            </a:r>
          </a:p>
          <a:p>
            <a:pPr algn="just" fontAlgn="base">
              <a:lnSpc>
                <a:spcPct val="150000"/>
              </a:lnSpc>
              <a:spcBef>
                <a:spcPts val="0"/>
              </a:spcBef>
              <a:buFontTx/>
              <a:buChar char="-"/>
            </a:pPr>
            <a:r>
              <a:rPr lang="pt-BR" sz="2400" dirty="0" smtClean="0">
                <a:solidFill>
                  <a:srgbClr val="0070C0"/>
                </a:solidFill>
              </a:rPr>
              <a:t>Proteínas</a:t>
            </a:r>
            <a:r>
              <a:rPr lang="pt-BR" sz="2400" dirty="0" smtClean="0"/>
              <a:t> contráteis: </a:t>
            </a:r>
            <a:r>
              <a:rPr lang="pt-BR" sz="2400" dirty="0" err="1" smtClean="0"/>
              <a:t>actina</a:t>
            </a:r>
            <a:r>
              <a:rPr lang="pt-BR" sz="2400" dirty="0" smtClean="0"/>
              <a:t> </a:t>
            </a:r>
            <a:r>
              <a:rPr lang="pt-BR" sz="2400" dirty="0"/>
              <a:t>e </a:t>
            </a:r>
            <a:r>
              <a:rPr lang="pt-BR" sz="2400" dirty="0" smtClean="0"/>
              <a:t>miosina</a:t>
            </a:r>
          </a:p>
          <a:p>
            <a:pPr algn="just" fontAlgn="base">
              <a:lnSpc>
                <a:spcPct val="150000"/>
              </a:lnSpc>
              <a:spcBef>
                <a:spcPts val="0"/>
              </a:spcBef>
              <a:buFontTx/>
              <a:buChar char="-"/>
            </a:pPr>
            <a:r>
              <a:rPr lang="pt-BR" sz="2400" dirty="0" smtClean="0">
                <a:solidFill>
                  <a:srgbClr val="0070C0"/>
                </a:solidFill>
              </a:rPr>
              <a:t>Energia</a:t>
            </a:r>
            <a:r>
              <a:rPr lang="pt-BR" sz="2400" dirty="0" smtClean="0"/>
              <a:t> </a:t>
            </a:r>
            <a:r>
              <a:rPr lang="pt-BR" sz="2400" dirty="0"/>
              <a:t>para contração, fornecida pelo ATP.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endParaRPr lang="pt-BR" sz="2400" dirty="0"/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2941319" y="206030"/>
            <a:ext cx="5928361" cy="944160"/>
          </a:xfrm>
        </p:spPr>
        <p:txBody>
          <a:bodyPr>
            <a:normAutofit/>
          </a:bodyPr>
          <a:lstStyle/>
          <a:p>
            <a:r>
              <a:rPr lang="pt-BR" sz="3600" b="1" dirty="0" smtClean="0">
                <a:solidFill>
                  <a:srgbClr val="FF0000"/>
                </a:solidFill>
                <a:latin typeface="+mn-lt"/>
              </a:rPr>
              <a:t>CONTRAÇÃO MUSCULAR</a:t>
            </a:r>
            <a:endParaRPr lang="pt-BR" sz="36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6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94610" cy="99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2627785" y="888580"/>
            <a:ext cx="56813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i="1" dirty="0" smtClean="0">
                <a:solidFill>
                  <a:srgbClr val="0070C0"/>
                </a:solidFill>
              </a:rPr>
              <a:t>Como ocorre a contração muscular?</a:t>
            </a:r>
            <a:endParaRPr lang="pt-BR" sz="2800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2755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95943" y="1577431"/>
            <a:ext cx="11834948" cy="4351338"/>
          </a:xfrm>
        </p:spPr>
        <p:txBody>
          <a:bodyPr>
            <a:noAutofit/>
          </a:bodyPr>
          <a:lstStyle/>
          <a:p>
            <a:pPr algn="just" fontAlgn="base">
              <a:lnSpc>
                <a:spcPct val="150000"/>
              </a:lnSpc>
              <a:spcBef>
                <a:spcPts val="0"/>
              </a:spcBef>
            </a:pPr>
            <a:r>
              <a:rPr lang="pt-BR" sz="2400" dirty="0" smtClean="0"/>
              <a:t>Contração muscular: o </a:t>
            </a:r>
            <a:r>
              <a:rPr lang="pt-BR" sz="2400" dirty="0">
                <a:solidFill>
                  <a:srgbClr val="0070C0"/>
                </a:solidFill>
              </a:rPr>
              <a:t>cérebro </a:t>
            </a:r>
            <a:r>
              <a:rPr lang="pt-BR" sz="2400" dirty="0"/>
              <a:t>envia </a:t>
            </a:r>
            <a:r>
              <a:rPr lang="pt-BR" sz="2400" dirty="0">
                <a:solidFill>
                  <a:srgbClr val="0070C0"/>
                </a:solidFill>
              </a:rPr>
              <a:t>sinais</a:t>
            </a:r>
            <a:r>
              <a:rPr lang="pt-BR" sz="2400" dirty="0"/>
              <a:t>, através do sistema </a:t>
            </a:r>
            <a:r>
              <a:rPr lang="pt-BR" sz="2400" dirty="0">
                <a:solidFill>
                  <a:srgbClr val="0070C0"/>
                </a:solidFill>
              </a:rPr>
              <a:t>nervoso</a:t>
            </a:r>
            <a:r>
              <a:rPr lang="pt-BR" sz="2400" dirty="0"/>
              <a:t>, para o </a:t>
            </a:r>
            <a:r>
              <a:rPr lang="pt-BR" sz="2400" dirty="0">
                <a:solidFill>
                  <a:srgbClr val="0070C0"/>
                </a:solidFill>
              </a:rPr>
              <a:t>neurônio motor </a:t>
            </a:r>
            <a:r>
              <a:rPr lang="pt-BR" sz="2400" dirty="0"/>
              <a:t>que está em contato com as </a:t>
            </a:r>
            <a:r>
              <a:rPr lang="pt-BR" sz="2400" dirty="0">
                <a:solidFill>
                  <a:srgbClr val="0070C0"/>
                </a:solidFill>
              </a:rPr>
              <a:t>fibras </a:t>
            </a:r>
            <a:r>
              <a:rPr lang="pt-BR" sz="2400" dirty="0" smtClean="0">
                <a:solidFill>
                  <a:srgbClr val="0070C0"/>
                </a:solidFill>
              </a:rPr>
              <a:t>musculares</a:t>
            </a:r>
          </a:p>
          <a:p>
            <a:pPr marL="0" indent="0" algn="just" fontAlgn="base">
              <a:lnSpc>
                <a:spcPct val="150000"/>
              </a:lnSpc>
              <a:spcBef>
                <a:spcPts val="0"/>
              </a:spcBef>
              <a:buNone/>
            </a:pPr>
            <a:endParaRPr lang="pt-BR" sz="2400" dirty="0"/>
          </a:p>
          <a:p>
            <a:pPr algn="just" fontAlgn="base">
              <a:lnSpc>
                <a:spcPct val="150000"/>
              </a:lnSpc>
              <a:spcBef>
                <a:spcPts val="0"/>
              </a:spcBef>
            </a:pPr>
            <a:r>
              <a:rPr lang="pt-BR" sz="2400" dirty="0"/>
              <a:t>Quando próximo da </a:t>
            </a:r>
            <a:r>
              <a:rPr lang="pt-BR" sz="2400" dirty="0">
                <a:solidFill>
                  <a:srgbClr val="0070C0"/>
                </a:solidFill>
              </a:rPr>
              <a:t>superfície</a:t>
            </a:r>
            <a:r>
              <a:rPr lang="pt-BR" sz="2400" dirty="0"/>
              <a:t> da fibra </a:t>
            </a:r>
            <a:r>
              <a:rPr lang="pt-BR" sz="2400" dirty="0">
                <a:solidFill>
                  <a:srgbClr val="0070C0"/>
                </a:solidFill>
              </a:rPr>
              <a:t>muscular</a:t>
            </a:r>
            <a:r>
              <a:rPr lang="pt-BR" sz="2400" dirty="0"/>
              <a:t>, o </a:t>
            </a:r>
            <a:r>
              <a:rPr lang="pt-BR" sz="2400" dirty="0">
                <a:solidFill>
                  <a:srgbClr val="0070C0"/>
                </a:solidFill>
              </a:rPr>
              <a:t>axônio</a:t>
            </a:r>
            <a:r>
              <a:rPr lang="pt-BR" sz="2400" dirty="0"/>
              <a:t> perde </a:t>
            </a:r>
            <a:r>
              <a:rPr lang="pt-BR" sz="2400" dirty="0">
                <a:solidFill>
                  <a:srgbClr val="0070C0"/>
                </a:solidFill>
              </a:rPr>
              <a:t>bainha de mielina </a:t>
            </a:r>
            <a:r>
              <a:rPr lang="pt-BR" sz="2400" dirty="0"/>
              <a:t>e dilata-se, formando a </a:t>
            </a:r>
            <a:r>
              <a:rPr lang="pt-BR" sz="2400" dirty="0">
                <a:solidFill>
                  <a:srgbClr val="0070C0"/>
                </a:solidFill>
              </a:rPr>
              <a:t>placa </a:t>
            </a:r>
            <a:r>
              <a:rPr lang="pt-BR" sz="2400" dirty="0" smtClean="0">
                <a:solidFill>
                  <a:srgbClr val="0070C0"/>
                </a:solidFill>
              </a:rPr>
              <a:t>motora</a:t>
            </a:r>
            <a:r>
              <a:rPr lang="pt-BR" sz="2400" dirty="0" smtClean="0"/>
              <a:t>, e os </a:t>
            </a:r>
            <a:r>
              <a:rPr lang="pt-BR" sz="2400" dirty="0"/>
              <a:t>nervos motores se conectam aos músculos através das placas </a:t>
            </a:r>
            <a:r>
              <a:rPr lang="pt-BR" sz="2400" dirty="0" smtClean="0"/>
              <a:t>motoras</a:t>
            </a:r>
          </a:p>
          <a:p>
            <a:pPr marL="0" indent="0" algn="just" fontAlgn="base">
              <a:lnSpc>
                <a:spcPct val="150000"/>
              </a:lnSpc>
              <a:spcBef>
                <a:spcPts val="0"/>
              </a:spcBef>
              <a:buNone/>
            </a:pPr>
            <a:endParaRPr lang="pt-BR" sz="2400" dirty="0" smtClean="0"/>
          </a:p>
          <a:p>
            <a:pPr algn="just" fontAlgn="base">
              <a:lnSpc>
                <a:spcPct val="150000"/>
              </a:lnSpc>
              <a:spcBef>
                <a:spcPts val="0"/>
              </a:spcBef>
            </a:pPr>
            <a:r>
              <a:rPr lang="pt-BR" sz="2400" dirty="0" smtClean="0"/>
              <a:t>A chegada </a:t>
            </a:r>
            <a:r>
              <a:rPr lang="pt-BR" sz="2400" dirty="0"/>
              <a:t>do </a:t>
            </a:r>
            <a:r>
              <a:rPr lang="pt-BR" sz="2400" dirty="0">
                <a:solidFill>
                  <a:srgbClr val="0070C0"/>
                </a:solidFill>
              </a:rPr>
              <a:t>impulso</a:t>
            </a:r>
            <a:r>
              <a:rPr lang="pt-BR" sz="2400" dirty="0"/>
              <a:t> nervoso, </a:t>
            </a:r>
            <a:r>
              <a:rPr lang="pt-BR" sz="2400" dirty="0" smtClean="0"/>
              <a:t>induz as </a:t>
            </a:r>
            <a:r>
              <a:rPr lang="pt-BR" sz="2400" dirty="0"/>
              <a:t>terminações </a:t>
            </a:r>
            <a:r>
              <a:rPr lang="pt-BR" sz="2400" dirty="0" err="1">
                <a:solidFill>
                  <a:srgbClr val="0070C0"/>
                </a:solidFill>
              </a:rPr>
              <a:t>axônicas</a:t>
            </a:r>
            <a:r>
              <a:rPr lang="pt-BR" sz="2400" dirty="0">
                <a:solidFill>
                  <a:srgbClr val="0070C0"/>
                </a:solidFill>
              </a:rPr>
              <a:t> </a:t>
            </a:r>
            <a:r>
              <a:rPr lang="pt-BR" sz="2400" dirty="0"/>
              <a:t>do nervo motor </a:t>
            </a:r>
            <a:r>
              <a:rPr lang="pt-BR" sz="2400" dirty="0" smtClean="0"/>
              <a:t>lançar sobre </a:t>
            </a:r>
            <a:r>
              <a:rPr lang="pt-BR" sz="2400" dirty="0"/>
              <a:t>suas fibras musculares </a:t>
            </a:r>
            <a:r>
              <a:rPr lang="pt-BR" sz="2400" dirty="0" smtClean="0"/>
              <a:t>a </a:t>
            </a:r>
            <a:r>
              <a:rPr lang="pt-BR" sz="2400" dirty="0" smtClean="0">
                <a:solidFill>
                  <a:srgbClr val="0070C0"/>
                </a:solidFill>
              </a:rPr>
              <a:t>acetilcolina</a:t>
            </a:r>
            <a:r>
              <a:rPr lang="pt-BR" sz="2400" dirty="0" smtClean="0"/>
              <a:t>, uma </a:t>
            </a:r>
            <a:r>
              <a:rPr lang="pt-BR" sz="2400" dirty="0"/>
              <a:t>substância neurotransmissora.</a:t>
            </a:r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2941319" y="206030"/>
            <a:ext cx="5928361" cy="944160"/>
          </a:xfrm>
        </p:spPr>
        <p:txBody>
          <a:bodyPr>
            <a:normAutofit/>
          </a:bodyPr>
          <a:lstStyle/>
          <a:p>
            <a:r>
              <a:rPr lang="pt-BR" sz="3600" b="1" dirty="0" smtClean="0">
                <a:solidFill>
                  <a:srgbClr val="FF0000"/>
                </a:solidFill>
                <a:latin typeface="+mn-lt"/>
              </a:rPr>
              <a:t>CONTRAÇÃO MUSCULAR</a:t>
            </a:r>
            <a:endParaRPr lang="pt-BR" sz="36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5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94610" cy="99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2627785" y="888580"/>
            <a:ext cx="56813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i="1" dirty="0" smtClean="0">
                <a:solidFill>
                  <a:srgbClr val="0070C0"/>
                </a:solidFill>
              </a:rPr>
              <a:t>Como ocorre a contração muscular?</a:t>
            </a:r>
            <a:endParaRPr lang="pt-BR" sz="2800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0248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35131" y="1825625"/>
            <a:ext cx="11808823" cy="4351338"/>
          </a:xfrm>
        </p:spPr>
        <p:txBody>
          <a:bodyPr>
            <a:normAutofit lnSpcReduction="10000"/>
          </a:bodyPr>
          <a:lstStyle/>
          <a:p>
            <a:pPr algn="just" fontAlgn="base">
              <a:lnSpc>
                <a:spcPct val="150000"/>
              </a:lnSpc>
              <a:spcBef>
                <a:spcPts val="0"/>
              </a:spcBef>
            </a:pPr>
            <a:r>
              <a:rPr lang="pt-BR" sz="2400" dirty="0"/>
              <a:t>A </a:t>
            </a:r>
            <a:r>
              <a:rPr lang="pt-BR" sz="2400" dirty="0">
                <a:solidFill>
                  <a:srgbClr val="0070C0"/>
                </a:solidFill>
              </a:rPr>
              <a:t>acetilcolina</a:t>
            </a:r>
            <a:r>
              <a:rPr lang="pt-BR" sz="2400" dirty="0"/>
              <a:t> liga-se aos </a:t>
            </a:r>
            <a:r>
              <a:rPr lang="pt-BR" sz="2400" dirty="0">
                <a:solidFill>
                  <a:srgbClr val="0070C0"/>
                </a:solidFill>
              </a:rPr>
              <a:t>receptores</a:t>
            </a:r>
            <a:r>
              <a:rPr lang="pt-BR" sz="2400" dirty="0"/>
              <a:t> da membrana da fibra muscular, desencadeando um </a:t>
            </a:r>
            <a:r>
              <a:rPr lang="pt-BR" sz="2400" dirty="0">
                <a:solidFill>
                  <a:srgbClr val="0070C0"/>
                </a:solidFill>
              </a:rPr>
              <a:t>potencial</a:t>
            </a:r>
            <a:r>
              <a:rPr lang="pt-BR" sz="2400" dirty="0"/>
              <a:t> de </a:t>
            </a:r>
            <a:r>
              <a:rPr lang="pt-BR" sz="2400" dirty="0" smtClean="0"/>
              <a:t>ação</a:t>
            </a:r>
          </a:p>
          <a:p>
            <a:pPr marL="0" indent="0" algn="just" fontAlgn="base">
              <a:lnSpc>
                <a:spcPct val="150000"/>
              </a:lnSpc>
              <a:spcBef>
                <a:spcPts val="0"/>
              </a:spcBef>
              <a:buNone/>
            </a:pPr>
            <a:endParaRPr lang="pt-BR" sz="2400" dirty="0"/>
          </a:p>
          <a:p>
            <a:pPr algn="just" fontAlgn="base">
              <a:lnSpc>
                <a:spcPct val="150000"/>
              </a:lnSpc>
              <a:spcBef>
                <a:spcPts val="0"/>
              </a:spcBef>
            </a:pPr>
            <a:r>
              <a:rPr lang="pt-BR" sz="2400" dirty="0"/>
              <a:t>Nesse momento, os filamentos de </a:t>
            </a:r>
            <a:r>
              <a:rPr lang="pt-BR" sz="2400" dirty="0" err="1">
                <a:solidFill>
                  <a:srgbClr val="0070C0"/>
                </a:solidFill>
              </a:rPr>
              <a:t>actina</a:t>
            </a:r>
            <a:r>
              <a:rPr lang="pt-BR" sz="2400" dirty="0">
                <a:solidFill>
                  <a:srgbClr val="0070C0"/>
                </a:solidFill>
              </a:rPr>
              <a:t> e miosina se contraem</a:t>
            </a:r>
            <a:r>
              <a:rPr lang="pt-BR" sz="2400" dirty="0"/>
              <a:t>, levando à </a:t>
            </a:r>
            <a:r>
              <a:rPr lang="pt-BR" sz="2400" dirty="0">
                <a:solidFill>
                  <a:srgbClr val="0070C0"/>
                </a:solidFill>
              </a:rPr>
              <a:t>diminuição</a:t>
            </a:r>
            <a:r>
              <a:rPr lang="pt-BR" sz="2400" dirty="0"/>
              <a:t> do </a:t>
            </a:r>
            <a:r>
              <a:rPr lang="pt-BR" sz="2400" dirty="0" err="1">
                <a:solidFill>
                  <a:srgbClr val="0070C0"/>
                </a:solidFill>
              </a:rPr>
              <a:t>sarcômero</a:t>
            </a:r>
            <a:r>
              <a:rPr lang="pt-BR" sz="2400" dirty="0">
                <a:solidFill>
                  <a:srgbClr val="0070C0"/>
                </a:solidFill>
              </a:rPr>
              <a:t> </a:t>
            </a:r>
            <a:r>
              <a:rPr lang="pt-BR" sz="2400" dirty="0"/>
              <a:t>e consequentemente provocando a </a:t>
            </a:r>
            <a:r>
              <a:rPr lang="pt-BR" sz="2400" dirty="0">
                <a:solidFill>
                  <a:srgbClr val="0070C0"/>
                </a:solidFill>
              </a:rPr>
              <a:t>contração </a:t>
            </a:r>
            <a:r>
              <a:rPr lang="pt-BR" sz="2400" dirty="0" smtClean="0">
                <a:solidFill>
                  <a:srgbClr val="0070C0"/>
                </a:solidFill>
              </a:rPr>
              <a:t>muscular</a:t>
            </a:r>
            <a:endParaRPr lang="pt-BR" sz="2400" dirty="0"/>
          </a:p>
          <a:p>
            <a:pPr marL="0" indent="0" algn="just" fontAlgn="base">
              <a:lnSpc>
                <a:spcPct val="150000"/>
              </a:lnSpc>
              <a:spcBef>
                <a:spcPts val="0"/>
              </a:spcBef>
              <a:buNone/>
            </a:pPr>
            <a:endParaRPr lang="pt-BR" sz="2400" dirty="0"/>
          </a:p>
          <a:p>
            <a:pPr algn="just" fontAlgn="base">
              <a:lnSpc>
                <a:spcPct val="150000"/>
              </a:lnSpc>
              <a:spcBef>
                <a:spcPts val="0"/>
              </a:spcBef>
            </a:pPr>
            <a:r>
              <a:rPr lang="pt-BR" sz="2400" dirty="0"/>
              <a:t>A contração </a:t>
            </a:r>
            <a:r>
              <a:rPr lang="pt-BR" sz="2400" dirty="0">
                <a:solidFill>
                  <a:srgbClr val="0070C0"/>
                </a:solidFill>
              </a:rPr>
              <a:t>muscular</a:t>
            </a:r>
            <a:r>
              <a:rPr lang="pt-BR" sz="2400" dirty="0"/>
              <a:t> segue a "lei do tudo ou </a:t>
            </a:r>
            <a:r>
              <a:rPr lang="pt-BR" sz="2400" dirty="0" smtClean="0"/>
              <a:t>nada“, a </a:t>
            </a:r>
            <a:r>
              <a:rPr lang="pt-BR" sz="2400" dirty="0"/>
              <a:t>fibra muscular se contrai </a:t>
            </a:r>
            <a:r>
              <a:rPr lang="pt-BR" sz="2400" dirty="0">
                <a:solidFill>
                  <a:srgbClr val="0070C0"/>
                </a:solidFill>
              </a:rPr>
              <a:t>totalmente</a:t>
            </a:r>
            <a:r>
              <a:rPr lang="pt-BR" sz="2400" dirty="0"/>
              <a:t> ou </a:t>
            </a:r>
            <a:r>
              <a:rPr lang="pt-BR" sz="2400" dirty="0">
                <a:solidFill>
                  <a:srgbClr val="0070C0"/>
                </a:solidFill>
              </a:rPr>
              <a:t>não se contrai</a:t>
            </a:r>
            <a:r>
              <a:rPr lang="pt-BR" sz="2400" dirty="0"/>
              <a:t>. Se o estímulo </a:t>
            </a:r>
            <a:r>
              <a:rPr lang="pt-BR" sz="2400" dirty="0">
                <a:solidFill>
                  <a:srgbClr val="0070C0"/>
                </a:solidFill>
              </a:rPr>
              <a:t>não</a:t>
            </a:r>
            <a:r>
              <a:rPr lang="pt-BR" sz="2400" dirty="0"/>
              <a:t> for suficiente, </a:t>
            </a:r>
            <a:r>
              <a:rPr lang="pt-BR" sz="2400" dirty="0">
                <a:solidFill>
                  <a:srgbClr val="0070C0"/>
                </a:solidFill>
              </a:rPr>
              <a:t>nada</a:t>
            </a:r>
            <a:r>
              <a:rPr lang="pt-BR" sz="2400" dirty="0"/>
              <a:t> acontece.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endParaRPr lang="pt-BR" sz="2400" dirty="0"/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2941319" y="206030"/>
            <a:ext cx="5928361" cy="944160"/>
          </a:xfrm>
        </p:spPr>
        <p:txBody>
          <a:bodyPr>
            <a:normAutofit/>
          </a:bodyPr>
          <a:lstStyle/>
          <a:p>
            <a:r>
              <a:rPr lang="pt-BR" sz="3600" b="1" dirty="0" smtClean="0">
                <a:solidFill>
                  <a:srgbClr val="FF0000"/>
                </a:solidFill>
                <a:latin typeface="+mn-lt"/>
              </a:rPr>
              <a:t>CONTRAÇÃO MUSCULAR</a:t>
            </a:r>
            <a:endParaRPr lang="pt-BR" sz="36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6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94610" cy="99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2745351" y="888580"/>
            <a:ext cx="56813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i="1" dirty="0" smtClean="0">
                <a:solidFill>
                  <a:srgbClr val="0070C0"/>
                </a:solidFill>
              </a:rPr>
              <a:t>Como ocorre a contração muscular?</a:t>
            </a:r>
            <a:endParaRPr lang="pt-BR" sz="2800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66152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67487" y="1859511"/>
            <a:ext cx="11763403" cy="4351338"/>
          </a:xfrm>
        </p:spPr>
        <p:txBody>
          <a:bodyPr>
            <a:normAutofit/>
          </a:bodyPr>
          <a:lstStyle/>
          <a:p>
            <a:pPr algn="just" fontAlgn="base">
              <a:lnSpc>
                <a:spcPct val="150000"/>
              </a:lnSpc>
              <a:spcBef>
                <a:spcPts val="0"/>
              </a:spcBef>
            </a:pPr>
            <a:r>
              <a:rPr lang="pt-BR" sz="2400" dirty="0" smtClean="0"/>
              <a:t>A </a:t>
            </a:r>
            <a:r>
              <a:rPr lang="pt-BR" sz="2400" dirty="0">
                <a:solidFill>
                  <a:srgbClr val="0070C0"/>
                </a:solidFill>
              </a:rPr>
              <a:t>contração</a:t>
            </a:r>
            <a:r>
              <a:rPr lang="pt-BR" sz="2400" dirty="0"/>
              <a:t> muscular pode ser de </a:t>
            </a:r>
            <a:r>
              <a:rPr lang="pt-BR" sz="2400" dirty="0">
                <a:solidFill>
                  <a:srgbClr val="0070C0"/>
                </a:solidFill>
              </a:rPr>
              <a:t>dois </a:t>
            </a:r>
            <a:r>
              <a:rPr lang="pt-BR" sz="2400" dirty="0"/>
              <a:t>tipos:</a:t>
            </a:r>
          </a:p>
          <a:p>
            <a:pPr marL="0" indent="0" algn="just" fontAlgn="base">
              <a:lnSpc>
                <a:spcPct val="150000"/>
              </a:lnSpc>
              <a:spcBef>
                <a:spcPts val="0"/>
              </a:spcBef>
              <a:buNone/>
            </a:pPr>
            <a:endParaRPr lang="pt-BR" sz="2400" dirty="0" smtClean="0"/>
          </a:p>
          <a:p>
            <a:pPr algn="just" fontAlgn="base">
              <a:lnSpc>
                <a:spcPct val="150000"/>
              </a:lnSpc>
              <a:spcBef>
                <a:spcPts val="0"/>
              </a:spcBef>
              <a:buFontTx/>
              <a:buChar char="-"/>
            </a:pPr>
            <a:r>
              <a:rPr lang="pt-BR" sz="2400" dirty="0" smtClean="0"/>
              <a:t>Contração </a:t>
            </a:r>
            <a:r>
              <a:rPr lang="pt-BR" sz="2400" dirty="0">
                <a:solidFill>
                  <a:srgbClr val="0070C0"/>
                </a:solidFill>
              </a:rPr>
              <a:t>isométrica</a:t>
            </a:r>
            <a:r>
              <a:rPr lang="pt-BR" sz="2400" dirty="0"/>
              <a:t>: </a:t>
            </a:r>
            <a:r>
              <a:rPr lang="pt-BR" sz="2400" dirty="0" smtClean="0"/>
              <a:t>o </a:t>
            </a:r>
            <a:r>
              <a:rPr lang="pt-BR" sz="2400" dirty="0"/>
              <a:t>músculo se contrai, </a:t>
            </a:r>
            <a:r>
              <a:rPr lang="pt-BR" sz="2400" dirty="0">
                <a:solidFill>
                  <a:srgbClr val="0070C0"/>
                </a:solidFill>
              </a:rPr>
              <a:t>sem</a:t>
            </a:r>
            <a:r>
              <a:rPr lang="pt-BR" sz="2400" dirty="0"/>
              <a:t> encurtar o seu </a:t>
            </a:r>
            <a:r>
              <a:rPr lang="pt-BR" sz="2400" dirty="0">
                <a:solidFill>
                  <a:srgbClr val="0070C0"/>
                </a:solidFill>
              </a:rPr>
              <a:t>tamanho</a:t>
            </a:r>
            <a:r>
              <a:rPr lang="pt-BR" sz="2400" dirty="0"/>
              <a:t>. Exemplo: a manutenção da </a:t>
            </a:r>
            <a:r>
              <a:rPr lang="pt-BR" sz="2400" dirty="0">
                <a:solidFill>
                  <a:srgbClr val="0070C0"/>
                </a:solidFill>
              </a:rPr>
              <a:t>postura</a:t>
            </a:r>
            <a:r>
              <a:rPr lang="pt-BR" sz="2400" dirty="0"/>
              <a:t> envolve a contração </a:t>
            </a:r>
            <a:r>
              <a:rPr lang="pt-BR" sz="2400" dirty="0" smtClean="0"/>
              <a:t>isométrica</a:t>
            </a:r>
          </a:p>
          <a:p>
            <a:pPr marL="0" indent="0" algn="just" fontAlgn="base">
              <a:lnSpc>
                <a:spcPct val="150000"/>
              </a:lnSpc>
              <a:spcBef>
                <a:spcPts val="0"/>
              </a:spcBef>
              <a:buNone/>
            </a:pPr>
            <a:endParaRPr lang="pt-BR" sz="2400" dirty="0"/>
          </a:p>
          <a:p>
            <a:pPr marL="0" indent="0" algn="just" fontAlgn="base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2400" dirty="0" smtClean="0"/>
              <a:t>- Contração </a:t>
            </a:r>
            <a:r>
              <a:rPr lang="pt-BR" sz="2400" dirty="0">
                <a:solidFill>
                  <a:srgbClr val="0070C0"/>
                </a:solidFill>
              </a:rPr>
              <a:t>isotônica</a:t>
            </a:r>
            <a:r>
              <a:rPr lang="pt-BR" sz="2400" dirty="0"/>
              <a:t>: </a:t>
            </a:r>
            <a:r>
              <a:rPr lang="pt-BR" sz="2400" dirty="0" smtClean="0"/>
              <a:t>a </a:t>
            </a:r>
            <a:r>
              <a:rPr lang="pt-BR" sz="2400" dirty="0" smtClean="0">
                <a:solidFill>
                  <a:srgbClr val="0070C0"/>
                </a:solidFill>
              </a:rPr>
              <a:t>contração</a:t>
            </a:r>
            <a:r>
              <a:rPr lang="pt-BR" sz="2400" dirty="0" smtClean="0"/>
              <a:t> </a:t>
            </a:r>
            <a:r>
              <a:rPr lang="pt-BR" sz="2400" dirty="0"/>
              <a:t>promove o </a:t>
            </a:r>
            <a:r>
              <a:rPr lang="pt-BR" sz="2400" dirty="0">
                <a:solidFill>
                  <a:srgbClr val="0070C0"/>
                </a:solidFill>
              </a:rPr>
              <a:t>encurtamento</a:t>
            </a:r>
            <a:r>
              <a:rPr lang="pt-BR" sz="2400" dirty="0"/>
              <a:t> do músculo. Exemplo: movimento dos </a:t>
            </a:r>
            <a:r>
              <a:rPr lang="pt-BR" sz="2400" dirty="0">
                <a:solidFill>
                  <a:srgbClr val="0070C0"/>
                </a:solidFill>
              </a:rPr>
              <a:t>membros inferiores</a:t>
            </a:r>
            <a:r>
              <a:rPr lang="pt-BR" sz="2400" dirty="0"/>
              <a:t>.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endParaRPr lang="pt-BR" sz="2400" dirty="0"/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2941319" y="206030"/>
            <a:ext cx="5928361" cy="944160"/>
          </a:xfrm>
        </p:spPr>
        <p:txBody>
          <a:bodyPr>
            <a:normAutofit/>
          </a:bodyPr>
          <a:lstStyle/>
          <a:p>
            <a:r>
              <a:rPr lang="pt-BR" sz="3600" b="1" dirty="0" smtClean="0">
                <a:solidFill>
                  <a:srgbClr val="FF0000"/>
                </a:solidFill>
                <a:latin typeface="+mn-lt"/>
              </a:rPr>
              <a:t>CONTRAÇÃO MUSCULAR</a:t>
            </a:r>
            <a:endParaRPr lang="pt-BR" sz="36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6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94610" cy="99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2627785" y="1026306"/>
            <a:ext cx="60598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i="1" dirty="0" smtClean="0">
                <a:solidFill>
                  <a:srgbClr val="0070C0"/>
                </a:solidFill>
              </a:rPr>
              <a:t>Quais os tipos de contração muscular?</a:t>
            </a:r>
            <a:endParaRPr lang="pt-BR" sz="2800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86540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94610" cy="99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A4616-4CC4-498C-A6F5-0A039CFCD8AA}" type="slidenum">
              <a:rPr lang="pt-BR" smtClean="0"/>
              <a:t>19</a:t>
            </a:fld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248194" y="1509399"/>
            <a:ext cx="11943806" cy="1143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400" b="1" dirty="0" smtClean="0"/>
              <a:t>Musculo esquelético</a:t>
            </a:r>
            <a:r>
              <a:rPr lang="pt-BR" sz="2400" dirty="0" smtClean="0"/>
              <a:t>: Especializado em </a:t>
            </a:r>
            <a:r>
              <a:rPr lang="pt-BR" sz="2400" dirty="0" smtClean="0">
                <a:solidFill>
                  <a:srgbClr val="0070C0"/>
                </a:solidFill>
              </a:rPr>
              <a:t>transformar </a:t>
            </a:r>
            <a:r>
              <a:rPr lang="pt-BR" sz="2400" dirty="0" smtClean="0"/>
              <a:t>energia química em </a:t>
            </a:r>
            <a:r>
              <a:rPr lang="pt-BR" sz="2400" dirty="0" smtClean="0">
                <a:solidFill>
                  <a:srgbClr val="0070C0"/>
                </a:solidFill>
              </a:rPr>
              <a:t>movimentos</a:t>
            </a:r>
            <a:r>
              <a:rPr lang="pt-BR" sz="2400" dirty="0" smtClean="0"/>
              <a:t> (energia mecânica)</a:t>
            </a:r>
            <a:endParaRPr lang="pt-BR" sz="2400" dirty="0"/>
          </a:p>
        </p:txBody>
      </p:sp>
      <p:pic>
        <p:nvPicPr>
          <p:cNvPr id="1026" name="Picture 2" descr="TREINAMENTO DESPORTIVO E SAÚDE: ADAPTAÇÕES NO MÚSCULO ESQUELÉTICO COM O  TREINAMENTO AERÓBI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6994" y="3122633"/>
            <a:ext cx="6533606" cy="3475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bject 3"/>
          <p:cNvSpPr txBox="1">
            <a:spLocks noGrp="1"/>
          </p:cNvSpPr>
          <p:nvPr/>
        </p:nvSpPr>
        <p:spPr>
          <a:xfrm>
            <a:off x="3163388" y="2802674"/>
            <a:ext cx="5013961" cy="319959"/>
          </a:xfrm>
          <a:prstGeom prst="rect">
            <a:avLst/>
          </a:prstGeom>
        </p:spPr>
        <p:txBody>
          <a:bodyPr vert="horz" wrap="square" lIns="0" tIns="12065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Carlito"/>
                <a:ea typeface="+mj-ea"/>
                <a:cs typeface="Carlito"/>
              </a:defRPr>
            </a:lvl1pPr>
          </a:lstStyle>
          <a:p>
            <a:pPr marL="2044700" marR="5080" indent="-2032635">
              <a:lnSpc>
                <a:spcPct val="100000"/>
              </a:lnSpc>
              <a:spcBef>
                <a:spcPts val="95"/>
              </a:spcBef>
            </a:pPr>
            <a:r>
              <a:rPr lang="pt-BR" sz="2000" i="1" spc="-5" dirty="0" smtClean="0">
                <a:latin typeface="Arial"/>
                <a:cs typeface="Arial"/>
              </a:rPr>
              <a:t>P</a:t>
            </a:r>
            <a:r>
              <a:rPr sz="2000" i="1" spc="-5" dirty="0" err="1" smtClean="0">
                <a:latin typeface="Arial"/>
                <a:cs typeface="Arial"/>
              </a:rPr>
              <a:t>roteínas</a:t>
            </a:r>
            <a:r>
              <a:rPr sz="2000" i="1" spc="-160" dirty="0" smtClean="0">
                <a:latin typeface="Arial"/>
                <a:cs typeface="Arial"/>
              </a:rPr>
              <a:t> </a:t>
            </a:r>
            <a:r>
              <a:rPr sz="2000" i="1" dirty="0" err="1">
                <a:latin typeface="Arial"/>
                <a:cs typeface="Arial"/>
              </a:rPr>
              <a:t>estruturais</a:t>
            </a:r>
            <a:r>
              <a:rPr sz="2000" i="1" dirty="0">
                <a:latin typeface="Arial"/>
                <a:cs typeface="Arial"/>
              </a:rPr>
              <a:t> </a:t>
            </a:r>
            <a:r>
              <a:rPr sz="2000" i="1" dirty="0" err="1" smtClean="0">
                <a:latin typeface="Arial"/>
                <a:cs typeface="Arial"/>
              </a:rPr>
              <a:t>auxiliares</a:t>
            </a:r>
            <a:r>
              <a:rPr sz="2000" i="1" dirty="0" smtClean="0">
                <a:latin typeface="Arial"/>
                <a:cs typeface="Arial"/>
              </a:rPr>
              <a:t> </a:t>
            </a:r>
            <a:r>
              <a:rPr sz="2000" i="1" spc="-5" dirty="0">
                <a:latin typeface="Arial"/>
                <a:cs typeface="Arial"/>
              </a:rPr>
              <a:t>do</a:t>
            </a:r>
            <a:r>
              <a:rPr sz="2000" i="1" spc="-10" dirty="0">
                <a:latin typeface="Arial"/>
                <a:cs typeface="Arial"/>
              </a:rPr>
              <a:t> </a:t>
            </a:r>
            <a:r>
              <a:rPr sz="2000" i="1" spc="-5" dirty="0">
                <a:latin typeface="Arial"/>
                <a:cs typeface="Arial"/>
              </a:rPr>
              <a:t>Músculo</a:t>
            </a:r>
            <a:endParaRPr sz="2000" i="1" dirty="0">
              <a:latin typeface="Arial"/>
              <a:cs typeface="Arial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2941319" y="206030"/>
            <a:ext cx="5928361" cy="9441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600" b="1" smtClean="0">
                <a:solidFill>
                  <a:srgbClr val="FF0000"/>
                </a:solidFill>
                <a:latin typeface="+mn-lt"/>
              </a:rPr>
              <a:t>CONTRAÇÃO MUSCULAR</a:t>
            </a:r>
            <a:endParaRPr lang="pt-BR" sz="36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9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94610" cy="99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aixaDeTexto 9"/>
          <p:cNvSpPr txBox="1"/>
          <p:nvPr/>
        </p:nvSpPr>
        <p:spPr>
          <a:xfrm>
            <a:off x="2700405" y="799330"/>
            <a:ext cx="55119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i="1" dirty="0" smtClean="0">
                <a:solidFill>
                  <a:srgbClr val="0070C0"/>
                </a:solidFill>
              </a:rPr>
              <a:t>Mecanismos da contração muscular</a:t>
            </a:r>
            <a:endParaRPr lang="pt-BR" sz="2800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3881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40872" y="95075"/>
            <a:ext cx="5928361" cy="944160"/>
          </a:xfrm>
        </p:spPr>
        <p:txBody>
          <a:bodyPr>
            <a:normAutofit/>
          </a:bodyPr>
          <a:lstStyle/>
          <a:p>
            <a:r>
              <a:rPr lang="pt-BR" sz="3600" b="1" dirty="0" smtClean="0">
                <a:solidFill>
                  <a:srgbClr val="FF0000"/>
                </a:solidFill>
                <a:latin typeface="+mn-lt"/>
              </a:rPr>
              <a:t>FISIOLOGIA DA MOTRICIDADE</a:t>
            </a:r>
            <a:endParaRPr lang="pt-BR" sz="36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30629" y="1237816"/>
            <a:ext cx="11808822" cy="5120640"/>
          </a:xfrm>
        </p:spPr>
        <p:txBody>
          <a:bodyPr>
            <a:noAutofit/>
          </a:bodyPr>
          <a:lstStyle/>
          <a:p>
            <a:pPr marL="0" indent="0" algn="just">
              <a:lnSpc>
                <a:spcPct val="170000"/>
              </a:lnSpc>
              <a:spcBef>
                <a:spcPts val="0"/>
              </a:spcBef>
              <a:buNone/>
            </a:pPr>
            <a:r>
              <a:rPr lang="pt-BR" sz="2400" dirty="0" smtClean="0"/>
              <a:t>• Nosso sistema sensório motor é constituído por </a:t>
            </a:r>
            <a:r>
              <a:rPr lang="pt-BR" sz="2400" dirty="0" smtClean="0">
                <a:solidFill>
                  <a:srgbClr val="0070C0"/>
                </a:solidFill>
              </a:rPr>
              <a:t>receptores</a:t>
            </a:r>
            <a:r>
              <a:rPr lang="pt-BR" sz="2400" dirty="0" smtClean="0"/>
              <a:t> espalhados pelo corpo </a:t>
            </a:r>
            <a:r>
              <a:rPr lang="pt-BR" sz="2400" dirty="0"/>
              <a:t>que nos informam nossa </a:t>
            </a:r>
            <a:r>
              <a:rPr lang="pt-BR" sz="2400" dirty="0">
                <a:solidFill>
                  <a:srgbClr val="0070C0"/>
                </a:solidFill>
              </a:rPr>
              <a:t>posição no </a:t>
            </a:r>
            <a:r>
              <a:rPr lang="pt-BR" sz="2400" dirty="0" smtClean="0">
                <a:solidFill>
                  <a:srgbClr val="0070C0"/>
                </a:solidFill>
              </a:rPr>
              <a:t>espaço</a:t>
            </a:r>
          </a:p>
          <a:p>
            <a:pPr marL="0" indent="0" algn="just">
              <a:lnSpc>
                <a:spcPct val="170000"/>
              </a:lnSpc>
              <a:spcBef>
                <a:spcPts val="0"/>
              </a:spcBef>
              <a:buNone/>
            </a:pPr>
            <a:endParaRPr lang="pt-BR" sz="1000" dirty="0" smtClean="0"/>
          </a:p>
          <a:p>
            <a:pPr marL="0" indent="0" algn="just">
              <a:lnSpc>
                <a:spcPct val="170000"/>
              </a:lnSpc>
              <a:spcBef>
                <a:spcPts val="0"/>
              </a:spcBef>
              <a:buNone/>
            </a:pPr>
            <a:r>
              <a:rPr lang="pt-BR" sz="2400" dirty="0"/>
              <a:t>• </a:t>
            </a:r>
            <a:r>
              <a:rPr lang="pt-BR" sz="2400" dirty="0" smtClean="0"/>
              <a:t>Estes </a:t>
            </a:r>
            <a:r>
              <a:rPr lang="pt-BR" sz="2400" dirty="0"/>
              <a:t>receptores </a:t>
            </a:r>
            <a:r>
              <a:rPr lang="pt-BR" sz="2400" dirty="0" smtClean="0"/>
              <a:t>se encontram nos </a:t>
            </a:r>
            <a:r>
              <a:rPr lang="pt-BR" sz="2400" dirty="0">
                <a:solidFill>
                  <a:srgbClr val="0070C0"/>
                </a:solidFill>
              </a:rPr>
              <a:t>músculos</a:t>
            </a:r>
            <a:r>
              <a:rPr lang="pt-BR" sz="2400" dirty="0"/>
              <a:t>, tendões, cápsulas </a:t>
            </a:r>
            <a:r>
              <a:rPr lang="pt-BR" sz="2400" dirty="0">
                <a:solidFill>
                  <a:srgbClr val="0070C0"/>
                </a:solidFill>
              </a:rPr>
              <a:t>articulares</a:t>
            </a:r>
            <a:r>
              <a:rPr lang="pt-BR" sz="2400" dirty="0"/>
              <a:t> </a:t>
            </a:r>
            <a:r>
              <a:rPr lang="pt-BR" sz="2400" dirty="0" err="1"/>
              <a:t>etc</a:t>
            </a:r>
            <a:r>
              <a:rPr lang="pt-BR" sz="2400" dirty="0"/>
              <a:t>; </a:t>
            </a:r>
            <a:endParaRPr lang="pt-BR" sz="2400" dirty="0" smtClean="0"/>
          </a:p>
          <a:p>
            <a:pPr marL="0" indent="0" algn="just">
              <a:lnSpc>
                <a:spcPct val="170000"/>
              </a:lnSpc>
              <a:spcBef>
                <a:spcPts val="0"/>
              </a:spcBef>
              <a:buNone/>
            </a:pPr>
            <a:endParaRPr lang="pt-BR" sz="1000" dirty="0" smtClean="0"/>
          </a:p>
          <a:p>
            <a:pPr marL="0" indent="0" algn="just">
              <a:lnSpc>
                <a:spcPct val="170000"/>
              </a:lnSpc>
              <a:spcBef>
                <a:spcPts val="0"/>
              </a:spcBef>
              <a:buNone/>
            </a:pPr>
            <a:r>
              <a:rPr lang="pt-BR" sz="2400" dirty="0"/>
              <a:t>• </a:t>
            </a:r>
            <a:r>
              <a:rPr lang="pt-BR" sz="2400" dirty="0" smtClean="0"/>
              <a:t>Sua função é </a:t>
            </a:r>
            <a:r>
              <a:rPr lang="pt-BR" sz="2400" dirty="0" smtClean="0">
                <a:solidFill>
                  <a:srgbClr val="0070C0"/>
                </a:solidFill>
              </a:rPr>
              <a:t>informar</a:t>
            </a:r>
            <a:r>
              <a:rPr lang="pt-BR" sz="2400" dirty="0" smtClean="0"/>
              <a:t> ao </a:t>
            </a:r>
            <a:r>
              <a:rPr lang="pt-BR" sz="2400" dirty="0"/>
              <a:t>sistema nervoso da </a:t>
            </a:r>
            <a:r>
              <a:rPr lang="pt-BR" sz="2400" dirty="0">
                <a:solidFill>
                  <a:srgbClr val="0070C0"/>
                </a:solidFill>
              </a:rPr>
              <a:t>posição</a:t>
            </a:r>
            <a:r>
              <a:rPr lang="pt-BR" sz="2400" dirty="0"/>
              <a:t> das articulações, nos dando a </a:t>
            </a:r>
            <a:r>
              <a:rPr lang="pt-BR" sz="2400" dirty="0">
                <a:solidFill>
                  <a:srgbClr val="0070C0"/>
                </a:solidFill>
              </a:rPr>
              <a:t>percepção de movimento </a:t>
            </a:r>
            <a:r>
              <a:rPr lang="pt-BR" sz="2400" dirty="0"/>
              <a:t>e força dos nossos </a:t>
            </a:r>
            <a:r>
              <a:rPr lang="pt-BR" sz="2400" dirty="0" smtClean="0">
                <a:solidFill>
                  <a:srgbClr val="0070C0"/>
                </a:solidFill>
              </a:rPr>
              <a:t>membros</a:t>
            </a:r>
          </a:p>
          <a:p>
            <a:pPr marL="0" indent="0" algn="just">
              <a:lnSpc>
                <a:spcPct val="170000"/>
              </a:lnSpc>
              <a:spcBef>
                <a:spcPts val="0"/>
              </a:spcBef>
              <a:buNone/>
            </a:pPr>
            <a:endParaRPr lang="pt-BR" sz="1000" dirty="0" smtClean="0"/>
          </a:p>
          <a:p>
            <a:pPr marL="0" indent="0" algn="just">
              <a:lnSpc>
                <a:spcPct val="170000"/>
              </a:lnSpc>
              <a:spcBef>
                <a:spcPts val="0"/>
              </a:spcBef>
              <a:buNone/>
            </a:pPr>
            <a:r>
              <a:rPr lang="pt-BR" sz="2400" dirty="0"/>
              <a:t>• </a:t>
            </a:r>
            <a:r>
              <a:rPr lang="pt-BR" sz="2400" dirty="0" smtClean="0"/>
              <a:t>Informações sobre </a:t>
            </a:r>
            <a:r>
              <a:rPr lang="pt-BR" sz="2400" dirty="0">
                <a:solidFill>
                  <a:srgbClr val="0070C0"/>
                </a:solidFill>
              </a:rPr>
              <a:t>tato</a:t>
            </a:r>
            <a:r>
              <a:rPr lang="pt-BR" sz="2400" dirty="0"/>
              <a:t>, temperatura e </a:t>
            </a:r>
            <a:r>
              <a:rPr lang="pt-BR" sz="2400" dirty="0">
                <a:solidFill>
                  <a:srgbClr val="0070C0"/>
                </a:solidFill>
              </a:rPr>
              <a:t>dor</a:t>
            </a:r>
            <a:r>
              <a:rPr lang="pt-BR" sz="2400" dirty="0"/>
              <a:t> </a:t>
            </a:r>
            <a:r>
              <a:rPr lang="pt-BR" sz="2400" dirty="0" smtClean="0"/>
              <a:t>podem ser </a:t>
            </a:r>
            <a:r>
              <a:rPr lang="pt-BR" sz="2400" dirty="0" smtClean="0">
                <a:solidFill>
                  <a:srgbClr val="0070C0"/>
                </a:solidFill>
              </a:rPr>
              <a:t>enviadas </a:t>
            </a:r>
            <a:r>
              <a:rPr lang="pt-BR" sz="2400" dirty="0">
                <a:solidFill>
                  <a:srgbClr val="0070C0"/>
                </a:solidFill>
              </a:rPr>
              <a:t>por receptores </a:t>
            </a:r>
            <a:r>
              <a:rPr lang="pt-BR" sz="2400" dirty="0"/>
              <a:t>ao Sistema </a:t>
            </a:r>
            <a:r>
              <a:rPr lang="pt-BR" sz="2400" dirty="0" smtClean="0"/>
              <a:t>Nervoso, auxiliando </a:t>
            </a:r>
            <a:r>
              <a:rPr lang="pt-BR" sz="2400" dirty="0" smtClean="0">
                <a:solidFill>
                  <a:srgbClr val="0070C0"/>
                </a:solidFill>
              </a:rPr>
              <a:t>movimentos</a:t>
            </a:r>
            <a:r>
              <a:rPr lang="pt-BR" sz="2400" dirty="0" smtClean="0"/>
              <a:t> </a:t>
            </a:r>
            <a:r>
              <a:rPr lang="pt-BR" sz="2400" dirty="0"/>
              <a:t>que possam ser </a:t>
            </a:r>
            <a:r>
              <a:rPr lang="pt-BR" sz="2400" dirty="0" smtClean="0"/>
              <a:t>prejudiciais ao </a:t>
            </a:r>
            <a:r>
              <a:rPr lang="pt-BR" sz="2400" dirty="0">
                <a:solidFill>
                  <a:srgbClr val="0070C0"/>
                </a:solidFill>
              </a:rPr>
              <a:t>corpo</a:t>
            </a:r>
            <a:r>
              <a:rPr lang="pt-BR" sz="2400" dirty="0"/>
              <a:t>. </a:t>
            </a:r>
            <a:endParaRPr lang="pt-BR" sz="2400" dirty="0" smtClean="0"/>
          </a:p>
        </p:txBody>
      </p:sp>
      <p:pic>
        <p:nvPicPr>
          <p:cNvPr id="4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94610" cy="99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2824499" y="777625"/>
            <a:ext cx="52998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i="1" dirty="0">
                <a:solidFill>
                  <a:srgbClr val="0070C0"/>
                </a:solidFill>
              </a:rPr>
              <a:t>O que é o sistema sensório motor</a:t>
            </a:r>
            <a:r>
              <a:rPr lang="pt-BR" sz="2800" b="1" i="1" dirty="0" smtClean="0">
                <a:solidFill>
                  <a:srgbClr val="0070C0"/>
                </a:solidFill>
              </a:rPr>
              <a:t>?</a:t>
            </a:r>
            <a:endParaRPr lang="pt-BR" sz="2800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2092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94610" cy="99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A4616-4CC4-498C-A6F5-0A039CFCD8AA}" type="slidenum">
              <a:rPr lang="pt-BR" smtClean="0"/>
              <a:t>20</a:t>
            </a:fld>
            <a:endParaRPr lang="pt-BR"/>
          </a:p>
        </p:txBody>
      </p:sp>
      <p:pic>
        <p:nvPicPr>
          <p:cNvPr id="2050" name="Picture 2" descr="Professora Danieli Forgiarini: Resumo tecido Muscular-1º ano bi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33" y="2024743"/>
            <a:ext cx="5507096" cy="4331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Aula 1 musculos esquelético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4331" y="1356129"/>
            <a:ext cx="6410505" cy="4807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94610" cy="99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ítulo 1"/>
          <p:cNvSpPr txBox="1">
            <a:spLocks/>
          </p:cNvSpPr>
          <p:nvPr/>
        </p:nvSpPr>
        <p:spPr>
          <a:xfrm>
            <a:off x="2941319" y="206030"/>
            <a:ext cx="5928361" cy="9441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600" b="1" smtClean="0">
                <a:solidFill>
                  <a:srgbClr val="FF0000"/>
                </a:solidFill>
                <a:latin typeface="+mn-lt"/>
              </a:rPr>
              <a:t>CONTRAÇÃO MUSCULAR</a:t>
            </a:r>
            <a:endParaRPr lang="pt-BR" sz="36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2035751" y="925176"/>
            <a:ext cx="71671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i="1" dirty="0" smtClean="0">
                <a:solidFill>
                  <a:srgbClr val="0070C0"/>
                </a:solidFill>
              </a:rPr>
              <a:t>Níveis de organização dos tecidos musculares</a:t>
            </a:r>
            <a:endParaRPr lang="pt-BR" sz="2800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908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A4616-4CC4-498C-A6F5-0A039CFCD8AA}" type="slidenum">
              <a:rPr lang="pt-BR" smtClean="0"/>
              <a:t>21</a:t>
            </a:fld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195942" y="1404103"/>
            <a:ext cx="11900263" cy="53091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b="1" dirty="0">
                <a:solidFill>
                  <a:srgbClr val="0070C0"/>
                </a:solidFill>
              </a:rPr>
              <a:t>O que são músculos esqueléticos? </a:t>
            </a:r>
            <a:endParaRPr lang="pt-BR" sz="2400" b="1" dirty="0" smtClean="0">
              <a:solidFill>
                <a:srgbClr val="0070C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pt-BR" sz="2400" dirty="0">
                <a:solidFill>
                  <a:srgbClr val="3B3835"/>
                </a:solidFill>
              </a:rPr>
              <a:t>• </a:t>
            </a:r>
            <a:r>
              <a:rPr lang="pt-BR" sz="2400" dirty="0" smtClean="0">
                <a:solidFill>
                  <a:srgbClr val="3B3835"/>
                </a:solidFill>
              </a:rPr>
              <a:t>Os </a:t>
            </a:r>
            <a:r>
              <a:rPr lang="pt-BR" sz="2400" dirty="0">
                <a:solidFill>
                  <a:srgbClr val="3B3835"/>
                </a:solidFill>
              </a:rPr>
              <a:t>músculos esqueléticos ou músculos estriados, apresentam </a:t>
            </a:r>
            <a:r>
              <a:rPr lang="pt-BR" sz="2400" dirty="0" err="1">
                <a:solidFill>
                  <a:srgbClr val="3B3835"/>
                </a:solidFill>
              </a:rPr>
              <a:t>estriações</a:t>
            </a:r>
            <a:r>
              <a:rPr lang="pt-BR" sz="2400" dirty="0">
                <a:solidFill>
                  <a:srgbClr val="3B3835"/>
                </a:solidFill>
              </a:rPr>
              <a:t> em suas </a:t>
            </a:r>
            <a:r>
              <a:rPr lang="pt-BR" sz="2400" dirty="0" smtClean="0">
                <a:solidFill>
                  <a:srgbClr val="3B3835"/>
                </a:solidFill>
              </a:rPr>
              <a:t>fibras </a:t>
            </a:r>
          </a:p>
          <a:p>
            <a:pPr algn="just">
              <a:lnSpc>
                <a:spcPct val="150000"/>
              </a:lnSpc>
            </a:pPr>
            <a:r>
              <a:rPr lang="pt-BR" sz="2400" dirty="0">
                <a:solidFill>
                  <a:srgbClr val="3B3835"/>
                </a:solidFill>
              </a:rPr>
              <a:t>• </a:t>
            </a:r>
            <a:r>
              <a:rPr lang="pt-BR" sz="2400" dirty="0" smtClean="0">
                <a:solidFill>
                  <a:srgbClr val="3B3835"/>
                </a:solidFill>
              </a:rPr>
              <a:t>São </a:t>
            </a:r>
            <a:r>
              <a:rPr lang="pt-BR" sz="2400" dirty="0">
                <a:solidFill>
                  <a:srgbClr val="3B3835"/>
                </a:solidFill>
              </a:rPr>
              <a:t>músculos que possuem células individuais e que se apresentam estriadas (listradas), quando vistas ao </a:t>
            </a:r>
            <a:r>
              <a:rPr lang="pt-BR" sz="2400" dirty="0" smtClean="0">
                <a:solidFill>
                  <a:srgbClr val="3B3835"/>
                </a:solidFill>
              </a:rPr>
              <a:t>microscópio</a:t>
            </a:r>
          </a:p>
          <a:p>
            <a:pPr algn="just">
              <a:lnSpc>
                <a:spcPct val="150000"/>
              </a:lnSpc>
            </a:pPr>
            <a:endParaRPr lang="pt-BR" sz="1000" dirty="0" smtClean="0">
              <a:solidFill>
                <a:srgbClr val="3B3835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pt-BR" sz="2400" b="1" dirty="0">
                <a:solidFill>
                  <a:srgbClr val="0070C0"/>
                </a:solidFill>
              </a:rPr>
              <a:t>Músculo esquelético integral </a:t>
            </a:r>
            <a:endParaRPr lang="pt-BR" sz="2400" b="1" dirty="0" smtClean="0">
              <a:solidFill>
                <a:srgbClr val="0070C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pt-BR" sz="2400" dirty="0">
                <a:solidFill>
                  <a:srgbClr val="3B3835"/>
                </a:solidFill>
              </a:rPr>
              <a:t>• </a:t>
            </a:r>
            <a:r>
              <a:rPr lang="pt-BR" sz="2400" dirty="0" smtClean="0">
                <a:solidFill>
                  <a:srgbClr val="3B3835"/>
                </a:solidFill>
              </a:rPr>
              <a:t>O </a:t>
            </a:r>
            <a:r>
              <a:rPr lang="pt-BR" sz="2400" dirty="0">
                <a:solidFill>
                  <a:srgbClr val="3B3835"/>
                </a:solidFill>
              </a:rPr>
              <a:t>músculo esquelético integral, como o bíceps, </a:t>
            </a:r>
            <a:r>
              <a:rPr lang="pt-BR" sz="2400" dirty="0" smtClean="0">
                <a:solidFill>
                  <a:srgbClr val="3B3835"/>
                </a:solidFill>
              </a:rPr>
              <a:t>observável </a:t>
            </a:r>
            <a:r>
              <a:rPr lang="pt-BR" sz="2400" dirty="0">
                <a:solidFill>
                  <a:srgbClr val="3B3835"/>
                </a:solidFill>
              </a:rPr>
              <a:t>e palpável, consiste em vários tipos de </a:t>
            </a:r>
            <a:r>
              <a:rPr lang="pt-BR" sz="2400" dirty="0" smtClean="0">
                <a:solidFill>
                  <a:srgbClr val="3B3835"/>
                </a:solidFill>
              </a:rPr>
              <a:t>tecido</a:t>
            </a:r>
            <a:r>
              <a:rPr lang="pt-BR" sz="2400" dirty="0">
                <a:solidFill>
                  <a:srgbClr val="3B3835"/>
                </a:solidFill>
              </a:rPr>
              <a:t>s</a:t>
            </a:r>
            <a:endParaRPr lang="pt-BR" sz="2400" dirty="0" smtClean="0">
              <a:solidFill>
                <a:srgbClr val="3B3835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pt-BR" sz="2400" dirty="0">
                <a:solidFill>
                  <a:srgbClr val="3B3835"/>
                </a:solidFill>
              </a:rPr>
              <a:t>• </a:t>
            </a:r>
            <a:r>
              <a:rPr lang="pt-BR" sz="2400" dirty="0" smtClean="0">
                <a:solidFill>
                  <a:srgbClr val="3B3835"/>
                </a:solidFill>
              </a:rPr>
              <a:t>Cada </a:t>
            </a:r>
            <a:r>
              <a:rPr lang="pt-BR" sz="2400" dirty="0">
                <a:solidFill>
                  <a:srgbClr val="3B3835"/>
                </a:solidFill>
              </a:rPr>
              <a:t>músculo contém fibras ou células musculares longas, delgadas, cilíndricas que se estendem por todo o seu </a:t>
            </a:r>
            <a:r>
              <a:rPr lang="pt-BR" sz="2400" dirty="0" smtClean="0">
                <a:solidFill>
                  <a:srgbClr val="3B3835"/>
                </a:solidFill>
              </a:rPr>
              <a:t>comprimento, podendo assim, serem muito longas.</a:t>
            </a:r>
            <a:endParaRPr lang="pt-BR" sz="2400" dirty="0"/>
          </a:p>
        </p:txBody>
      </p:sp>
      <p:pic>
        <p:nvPicPr>
          <p:cNvPr id="7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94610" cy="99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94610" cy="99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ítulo 1"/>
          <p:cNvSpPr txBox="1">
            <a:spLocks/>
          </p:cNvSpPr>
          <p:nvPr/>
        </p:nvSpPr>
        <p:spPr>
          <a:xfrm>
            <a:off x="2941319" y="206030"/>
            <a:ext cx="5928361" cy="9441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600" b="1" smtClean="0">
                <a:solidFill>
                  <a:srgbClr val="FF0000"/>
                </a:solidFill>
                <a:latin typeface="+mn-lt"/>
              </a:rPr>
              <a:t>CONTRAÇÃO MUSCULAR</a:t>
            </a:r>
            <a:endParaRPr lang="pt-BR" sz="36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2035751" y="925176"/>
            <a:ext cx="71671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i="1" dirty="0" smtClean="0">
                <a:solidFill>
                  <a:srgbClr val="0070C0"/>
                </a:solidFill>
              </a:rPr>
              <a:t>Níveis de organização dos tecidos musculares</a:t>
            </a:r>
            <a:endParaRPr lang="pt-BR" sz="2800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508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A4616-4CC4-498C-A6F5-0A039CFCD8AA}" type="slidenum">
              <a:rPr lang="pt-BR" smtClean="0"/>
              <a:t>22</a:t>
            </a:fld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235131" y="1869336"/>
            <a:ext cx="11834949" cy="47551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b="1" dirty="0">
                <a:solidFill>
                  <a:srgbClr val="0070C0"/>
                </a:solidFill>
              </a:rPr>
              <a:t>Quais são as 3 propriedades principais do músculo esquelético? </a:t>
            </a:r>
            <a:endParaRPr lang="pt-BR" sz="2400" b="1" dirty="0" smtClean="0">
              <a:solidFill>
                <a:srgbClr val="0070C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pt-BR" sz="2400" dirty="0">
                <a:solidFill>
                  <a:srgbClr val="3B3835"/>
                </a:solidFill>
              </a:rPr>
              <a:t>• </a:t>
            </a:r>
            <a:r>
              <a:rPr lang="pt-BR" sz="2400" dirty="0" smtClean="0">
                <a:solidFill>
                  <a:srgbClr val="3B3835"/>
                </a:solidFill>
              </a:rPr>
              <a:t>A elasticidade ou distensão</a:t>
            </a:r>
          </a:p>
          <a:p>
            <a:pPr algn="just">
              <a:lnSpc>
                <a:spcPct val="150000"/>
              </a:lnSpc>
            </a:pPr>
            <a:r>
              <a:rPr lang="pt-BR" sz="2400" dirty="0">
                <a:solidFill>
                  <a:srgbClr val="3B3835"/>
                </a:solidFill>
              </a:rPr>
              <a:t>• </a:t>
            </a:r>
            <a:r>
              <a:rPr lang="pt-BR" sz="2400" dirty="0" smtClean="0">
                <a:solidFill>
                  <a:srgbClr val="3B3835"/>
                </a:solidFill>
              </a:rPr>
              <a:t>A </a:t>
            </a:r>
            <a:r>
              <a:rPr lang="pt-BR" sz="2400" dirty="0">
                <a:solidFill>
                  <a:srgbClr val="3B3835"/>
                </a:solidFill>
              </a:rPr>
              <a:t>contratilidade </a:t>
            </a:r>
            <a:r>
              <a:rPr lang="pt-BR" sz="2400" dirty="0" smtClean="0">
                <a:solidFill>
                  <a:srgbClr val="3B3835"/>
                </a:solidFill>
              </a:rPr>
              <a:t>ou contração</a:t>
            </a:r>
          </a:p>
          <a:p>
            <a:pPr algn="just">
              <a:lnSpc>
                <a:spcPct val="150000"/>
              </a:lnSpc>
            </a:pPr>
            <a:r>
              <a:rPr lang="pt-BR" sz="2400" dirty="0">
                <a:solidFill>
                  <a:srgbClr val="3B3835"/>
                </a:solidFill>
              </a:rPr>
              <a:t>• </a:t>
            </a:r>
            <a:r>
              <a:rPr lang="pt-BR" sz="2400" dirty="0" smtClean="0">
                <a:solidFill>
                  <a:srgbClr val="3B3835"/>
                </a:solidFill>
              </a:rPr>
              <a:t>A tonicidade ou tônus</a:t>
            </a:r>
            <a:endParaRPr lang="pt-BR" sz="2400" dirty="0">
              <a:solidFill>
                <a:srgbClr val="3B3835"/>
              </a:solidFill>
            </a:endParaRPr>
          </a:p>
          <a:p>
            <a:pPr algn="just">
              <a:lnSpc>
                <a:spcPct val="150000"/>
              </a:lnSpc>
            </a:pPr>
            <a:endParaRPr lang="pt-BR" sz="1000" dirty="0">
              <a:solidFill>
                <a:srgbClr val="008ED2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pt-BR" sz="2400" b="1" dirty="0" smtClean="0">
                <a:solidFill>
                  <a:srgbClr val="0070C0"/>
                </a:solidFill>
              </a:rPr>
              <a:t>Qual </a:t>
            </a:r>
            <a:r>
              <a:rPr lang="pt-BR" sz="2400" b="1" dirty="0">
                <a:solidFill>
                  <a:srgbClr val="0070C0"/>
                </a:solidFill>
              </a:rPr>
              <a:t>é a principal função das fibras musculares? </a:t>
            </a:r>
            <a:endParaRPr lang="pt-BR" sz="2400" b="1" dirty="0" smtClean="0">
              <a:solidFill>
                <a:srgbClr val="0070C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pt-BR" sz="2400" dirty="0">
                <a:solidFill>
                  <a:srgbClr val="3B3835"/>
                </a:solidFill>
              </a:rPr>
              <a:t>• </a:t>
            </a:r>
            <a:r>
              <a:rPr lang="pt-BR" sz="2400" dirty="0" smtClean="0">
                <a:solidFill>
                  <a:srgbClr val="3B3835"/>
                </a:solidFill>
              </a:rPr>
              <a:t>A </a:t>
            </a:r>
            <a:r>
              <a:rPr lang="pt-BR" sz="2400" dirty="0">
                <a:solidFill>
                  <a:srgbClr val="3B3835"/>
                </a:solidFill>
              </a:rPr>
              <a:t>contração é a principal função das fibras musculares, </a:t>
            </a:r>
            <a:r>
              <a:rPr lang="pt-BR" sz="2400" dirty="0" smtClean="0">
                <a:solidFill>
                  <a:srgbClr val="3B3835"/>
                </a:solidFill>
              </a:rPr>
              <a:t>somente um </a:t>
            </a:r>
            <a:r>
              <a:rPr lang="pt-BR" sz="2400" dirty="0">
                <a:solidFill>
                  <a:srgbClr val="3B3835"/>
                </a:solidFill>
              </a:rPr>
              <a:t>quarto da energia usada é viável para o </a:t>
            </a:r>
            <a:r>
              <a:rPr lang="pt-BR" sz="2400" dirty="0" smtClean="0">
                <a:solidFill>
                  <a:srgbClr val="3B3835"/>
                </a:solidFill>
              </a:rPr>
              <a:t>trabalho, do </a:t>
            </a:r>
            <a:r>
              <a:rPr lang="pt-BR" sz="2400" dirty="0">
                <a:solidFill>
                  <a:srgbClr val="3B3835"/>
                </a:solidFill>
              </a:rPr>
              <a:t>ponto de vista </a:t>
            </a:r>
            <a:r>
              <a:rPr lang="pt-BR" sz="2400" dirty="0" smtClean="0">
                <a:solidFill>
                  <a:srgbClr val="3B3835"/>
                </a:solidFill>
              </a:rPr>
              <a:t>físico, já o restante de </a:t>
            </a:r>
            <a:r>
              <a:rPr lang="pt-BR" sz="2400" dirty="0">
                <a:solidFill>
                  <a:srgbClr val="3B3835"/>
                </a:solidFill>
              </a:rPr>
              <a:t>energia é dissipado sob a forma de calor</a:t>
            </a:r>
            <a:r>
              <a:rPr lang="pt-BR" sz="2400" dirty="0" smtClean="0">
                <a:solidFill>
                  <a:srgbClr val="3B3835"/>
                </a:solidFill>
              </a:rPr>
              <a:t>.</a:t>
            </a:r>
            <a:endParaRPr lang="pt-BR" sz="2400" dirty="0">
              <a:solidFill>
                <a:srgbClr val="3B3835"/>
              </a:solidFill>
            </a:endParaRPr>
          </a:p>
        </p:txBody>
      </p:sp>
      <p:pic>
        <p:nvPicPr>
          <p:cNvPr id="8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94610" cy="99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94610" cy="99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ítulo 1"/>
          <p:cNvSpPr txBox="1">
            <a:spLocks/>
          </p:cNvSpPr>
          <p:nvPr/>
        </p:nvSpPr>
        <p:spPr>
          <a:xfrm>
            <a:off x="2941319" y="206030"/>
            <a:ext cx="5928361" cy="9441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600" b="1" smtClean="0">
                <a:solidFill>
                  <a:srgbClr val="FF0000"/>
                </a:solidFill>
                <a:latin typeface="+mn-lt"/>
              </a:rPr>
              <a:t>CONTRAÇÃO MUSCULAR</a:t>
            </a:r>
            <a:endParaRPr lang="pt-BR" sz="36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2035751" y="925176"/>
            <a:ext cx="71671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i="1" dirty="0" smtClean="0">
                <a:solidFill>
                  <a:srgbClr val="0070C0"/>
                </a:solidFill>
              </a:rPr>
              <a:t>Níveis de organização dos tecidos musculares</a:t>
            </a:r>
            <a:endParaRPr lang="pt-BR" sz="2800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0091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4873" y="1869336"/>
            <a:ext cx="11623767" cy="4351338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2400" b="1" dirty="0">
                <a:solidFill>
                  <a:srgbClr val="0070C0"/>
                </a:solidFill>
              </a:rPr>
              <a:t>Célula muscular estriada 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sz="2400" dirty="0" smtClean="0">
                <a:solidFill>
                  <a:srgbClr val="3B3835"/>
                </a:solidFill>
              </a:rPr>
              <a:t>A </a:t>
            </a:r>
            <a:r>
              <a:rPr lang="pt-BR" sz="2400" dirty="0">
                <a:solidFill>
                  <a:srgbClr val="3B3835"/>
                </a:solidFill>
              </a:rPr>
              <a:t>célula muscular estriada apresenta, no seu citoplasma, pacotes de finíssimas fibras contráteis, as </a:t>
            </a:r>
            <a:r>
              <a:rPr lang="pt-BR" sz="2400" dirty="0" err="1">
                <a:solidFill>
                  <a:srgbClr val="3B3835"/>
                </a:solidFill>
              </a:rPr>
              <a:t>miofibrilas</a:t>
            </a:r>
            <a:r>
              <a:rPr lang="pt-BR" sz="2400" dirty="0">
                <a:solidFill>
                  <a:srgbClr val="3B3835"/>
                </a:solidFill>
              </a:rPr>
              <a:t>, dispostas </a:t>
            </a:r>
            <a:r>
              <a:rPr lang="pt-BR" sz="2400" dirty="0" smtClean="0">
                <a:solidFill>
                  <a:srgbClr val="3B3835"/>
                </a:solidFill>
              </a:rPr>
              <a:t>longitudinalmente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2400" dirty="0" smtClean="0">
                <a:solidFill>
                  <a:srgbClr val="3B3835"/>
                </a:solidFill>
              </a:rPr>
              <a:t> </a:t>
            </a:r>
            <a:endParaRPr lang="pt-BR" sz="2400" dirty="0">
              <a:solidFill>
                <a:srgbClr val="3B3835"/>
              </a:solidFill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sz="2400" dirty="0" smtClean="0">
                <a:solidFill>
                  <a:srgbClr val="3B3835"/>
                </a:solidFill>
              </a:rPr>
              <a:t>Cada </a:t>
            </a:r>
            <a:r>
              <a:rPr lang="pt-BR" sz="2400" dirty="0" err="1">
                <a:solidFill>
                  <a:srgbClr val="3B3835"/>
                </a:solidFill>
              </a:rPr>
              <a:t>miofibrila</a:t>
            </a:r>
            <a:r>
              <a:rPr lang="pt-BR" sz="2400" dirty="0">
                <a:solidFill>
                  <a:srgbClr val="3B3835"/>
                </a:solidFill>
              </a:rPr>
              <a:t> corresponde a um conjunto de dois tipos principais de proteínas: 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2400" dirty="0" smtClean="0">
                <a:solidFill>
                  <a:srgbClr val="3B3835"/>
                </a:solidFill>
              </a:rPr>
              <a:t>- A </a:t>
            </a:r>
            <a:r>
              <a:rPr lang="pt-BR" sz="2400" dirty="0">
                <a:solidFill>
                  <a:srgbClr val="3B3835"/>
                </a:solidFill>
              </a:rPr>
              <a:t>miosina, </a:t>
            </a:r>
            <a:r>
              <a:rPr lang="pt-BR" sz="2400" dirty="0" smtClean="0">
                <a:solidFill>
                  <a:srgbClr val="3B3835"/>
                </a:solidFill>
              </a:rPr>
              <a:t>espessas </a:t>
            </a:r>
            <a:endParaRPr lang="pt-BR" sz="2400" dirty="0">
              <a:solidFill>
                <a:srgbClr val="3B3835"/>
              </a:solidFill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2400" dirty="0" smtClean="0">
                <a:solidFill>
                  <a:srgbClr val="3B3835"/>
                </a:solidFill>
              </a:rPr>
              <a:t>- As </a:t>
            </a:r>
            <a:r>
              <a:rPr lang="pt-BR" sz="2400" dirty="0" err="1">
                <a:solidFill>
                  <a:srgbClr val="3B3835"/>
                </a:solidFill>
              </a:rPr>
              <a:t>actinas</a:t>
            </a:r>
            <a:r>
              <a:rPr lang="pt-BR" sz="2400" dirty="0">
                <a:solidFill>
                  <a:srgbClr val="3B3835"/>
                </a:solidFill>
              </a:rPr>
              <a:t>, finas</a:t>
            </a:r>
            <a:r>
              <a:rPr lang="pt-BR" sz="2400" dirty="0" smtClean="0">
                <a:solidFill>
                  <a:srgbClr val="3B3835"/>
                </a:solidFill>
              </a:rPr>
              <a:t>.</a:t>
            </a:r>
            <a:endParaRPr lang="pt-BR" sz="2400" dirty="0">
              <a:solidFill>
                <a:srgbClr val="3B3835"/>
              </a:solidFill>
            </a:endParaRPr>
          </a:p>
        </p:txBody>
      </p:sp>
      <p:pic>
        <p:nvPicPr>
          <p:cNvPr id="5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94610" cy="99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94610" cy="99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ítulo 1"/>
          <p:cNvSpPr txBox="1">
            <a:spLocks/>
          </p:cNvSpPr>
          <p:nvPr/>
        </p:nvSpPr>
        <p:spPr>
          <a:xfrm>
            <a:off x="2941319" y="206030"/>
            <a:ext cx="5928361" cy="9441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600" b="1" smtClean="0">
                <a:solidFill>
                  <a:srgbClr val="FF0000"/>
                </a:solidFill>
                <a:latin typeface="+mn-lt"/>
              </a:rPr>
              <a:t>CONTRAÇÃO MUSCULAR</a:t>
            </a:r>
            <a:endParaRPr lang="pt-BR" sz="36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2035751" y="925176"/>
            <a:ext cx="71671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i="1" dirty="0" smtClean="0">
                <a:solidFill>
                  <a:srgbClr val="0070C0"/>
                </a:solidFill>
              </a:rPr>
              <a:t>Níveis de organização dos tecidos musculares</a:t>
            </a:r>
            <a:endParaRPr lang="pt-BR" sz="2800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5251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A4616-4CC4-498C-A6F5-0A039CFCD8AA}" type="slidenum">
              <a:rPr lang="pt-BR" smtClean="0"/>
              <a:t>24</a:t>
            </a:fld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156751" y="1685243"/>
            <a:ext cx="11900266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dirty="0" smtClean="0">
                <a:solidFill>
                  <a:srgbClr val="3B3835"/>
                </a:solidFill>
              </a:rPr>
              <a:t>• Músculo liso: o músculo involuntário localiza-se na pele, órgãos internos, aparelho reprodutor, grandes vasos sanguíneos e aparelho excretor. O estímulo para a contração dos músculos lisos é mediado pelo sistema nervoso vegetativo. </a:t>
            </a:r>
          </a:p>
          <a:p>
            <a:pPr algn="just">
              <a:lnSpc>
                <a:spcPct val="150000"/>
              </a:lnSpc>
            </a:pPr>
            <a:endParaRPr lang="pt-BR" sz="1000" dirty="0" smtClean="0">
              <a:solidFill>
                <a:srgbClr val="3B3835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pt-BR" sz="2400" dirty="0" smtClean="0">
                <a:solidFill>
                  <a:srgbClr val="3B3835"/>
                </a:solidFill>
              </a:rPr>
              <a:t>• Músculo estriado esquelético: é inervado pelo sistema nervoso central e, como esta parcialmente sob controle consciente, chama-se músculo voluntário. As contrações do músculo esquelético permitem os movimentos dos diversos ossos e cartilagens do esqueleto. </a:t>
            </a:r>
          </a:p>
          <a:p>
            <a:pPr algn="just">
              <a:lnSpc>
                <a:spcPct val="150000"/>
              </a:lnSpc>
            </a:pPr>
            <a:endParaRPr lang="pt-BR" sz="1000" dirty="0" smtClean="0">
              <a:solidFill>
                <a:srgbClr val="3B3835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pt-BR" sz="2400" dirty="0" smtClean="0">
                <a:solidFill>
                  <a:srgbClr val="3B3835"/>
                </a:solidFill>
              </a:rPr>
              <a:t>• Músculo cardíaco: este tecido muscular forma a maior parte do coração dos vertebrados. O músculo cardíaco carece de controle voluntário e  é inervado pelo sistema nervoso vegetativo.</a:t>
            </a:r>
            <a:endParaRPr lang="pt-BR" sz="2400" b="0" i="0" dirty="0">
              <a:solidFill>
                <a:srgbClr val="3B3835"/>
              </a:solidFill>
              <a:effectLst/>
            </a:endParaRPr>
          </a:p>
        </p:txBody>
      </p:sp>
      <p:pic>
        <p:nvPicPr>
          <p:cNvPr id="8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94610" cy="99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94610" cy="99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ítulo 1"/>
          <p:cNvSpPr txBox="1">
            <a:spLocks/>
          </p:cNvSpPr>
          <p:nvPr/>
        </p:nvSpPr>
        <p:spPr>
          <a:xfrm>
            <a:off x="2941319" y="206030"/>
            <a:ext cx="5928361" cy="9441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600" b="1" smtClean="0">
                <a:solidFill>
                  <a:srgbClr val="FF0000"/>
                </a:solidFill>
                <a:latin typeface="+mn-lt"/>
              </a:rPr>
              <a:t>CONTRAÇÃO MUSCULAR</a:t>
            </a:r>
            <a:endParaRPr lang="pt-BR" sz="36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2806460" y="888580"/>
            <a:ext cx="53460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i="1" dirty="0" smtClean="0">
                <a:solidFill>
                  <a:srgbClr val="0070C0"/>
                </a:solidFill>
              </a:rPr>
              <a:t>Organização das fibras musculares</a:t>
            </a:r>
            <a:endParaRPr lang="pt-BR" sz="2800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8703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94610" cy="99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A4616-4CC4-498C-A6F5-0A039CFCD8AA}" type="slidenum">
              <a:rPr lang="pt-BR" smtClean="0"/>
              <a:t>25</a:t>
            </a:fld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182879" y="1257077"/>
            <a:ext cx="11808823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b="1" dirty="0">
                <a:solidFill>
                  <a:srgbClr val="0070C0"/>
                </a:solidFill>
              </a:rPr>
              <a:t>As propriedades das fibras musculares </a:t>
            </a:r>
            <a:endParaRPr lang="pt-BR" sz="2400" b="1" dirty="0" smtClean="0">
              <a:solidFill>
                <a:srgbClr val="0070C0"/>
              </a:solidFill>
            </a:endParaRPr>
          </a:p>
          <a:p>
            <a:pPr algn="just"/>
            <a:r>
              <a:rPr lang="pt-BR" sz="2400" dirty="0">
                <a:solidFill>
                  <a:srgbClr val="3B3835"/>
                </a:solidFill>
              </a:rPr>
              <a:t>• </a:t>
            </a:r>
            <a:r>
              <a:rPr lang="pt-BR" sz="2400" dirty="0" smtClean="0">
                <a:solidFill>
                  <a:srgbClr val="3B3835"/>
                </a:solidFill>
              </a:rPr>
              <a:t>Existem </a:t>
            </a:r>
            <a:r>
              <a:rPr lang="pt-BR" sz="2400" dirty="0">
                <a:solidFill>
                  <a:srgbClr val="3B3835"/>
                </a:solidFill>
              </a:rPr>
              <a:t>diversas propriedades das fibras musculares, entre elas: </a:t>
            </a:r>
            <a:endParaRPr lang="pt-BR" sz="2400" dirty="0" smtClean="0">
              <a:solidFill>
                <a:srgbClr val="3B3835"/>
              </a:solidFill>
            </a:endParaRPr>
          </a:p>
          <a:p>
            <a:pPr algn="just"/>
            <a:r>
              <a:rPr lang="pt-BR" sz="2400" dirty="0">
                <a:solidFill>
                  <a:srgbClr val="3B3835"/>
                </a:solidFill>
              </a:rPr>
              <a:t>• </a:t>
            </a:r>
            <a:r>
              <a:rPr lang="pt-BR" sz="2400" dirty="0" smtClean="0">
                <a:solidFill>
                  <a:srgbClr val="3B3835"/>
                </a:solidFill>
              </a:rPr>
              <a:t>Força</a:t>
            </a:r>
            <a:r>
              <a:rPr lang="pt-BR" sz="2400" dirty="0">
                <a:solidFill>
                  <a:srgbClr val="3B3835"/>
                </a:solidFill>
              </a:rPr>
              <a:t>; </a:t>
            </a:r>
            <a:endParaRPr lang="pt-BR" sz="2400" dirty="0" smtClean="0">
              <a:solidFill>
                <a:srgbClr val="3B3835"/>
              </a:solidFill>
            </a:endParaRPr>
          </a:p>
          <a:p>
            <a:pPr algn="just"/>
            <a:r>
              <a:rPr lang="pt-BR" sz="2400" dirty="0">
                <a:solidFill>
                  <a:srgbClr val="3B3835"/>
                </a:solidFill>
              </a:rPr>
              <a:t>•</a:t>
            </a:r>
            <a:r>
              <a:rPr lang="pt-BR" sz="2400" dirty="0" smtClean="0">
                <a:solidFill>
                  <a:srgbClr val="3B3835"/>
                </a:solidFill>
              </a:rPr>
              <a:t> </a:t>
            </a:r>
            <a:r>
              <a:rPr lang="pt-BR" sz="2400" dirty="0">
                <a:solidFill>
                  <a:srgbClr val="3B3835"/>
                </a:solidFill>
              </a:rPr>
              <a:t>Velocidade; </a:t>
            </a:r>
            <a:endParaRPr lang="pt-BR" sz="2400" dirty="0" smtClean="0">
              <a:solidFill>
                <a:srgbClr val="3B3835"/>
              </a:solidFill>
            </a:endParaRPr>
          </a:p>
          <a:p>
            <a:pPr algn="just"/>
            <a:r>
              <a:rPr lang="pt-BR" sz="2400" dirty="0">
                <a:solidFill>
                  <a:srgbClr val="3B3835"/>
                </a:solidFill>
              </a:rPr>
              <a:t>•</a:t>
            </a:r>
            <a:r>
              <a:rPr lang="pt-BR" sz="2400" dirty="0" smtClean="0">
                <a:solidFill>
                  <a:srgbClr val="3B3835"/>
                </a:solidFill>
              </a:rPr>
              <a:t> </a:t>
            </a:r>
            <a:r>
              <a:rPr lang="pt-BR" sz="2400" dirty="0">
                <a:solidFill>
                  <a:srgbClr val="3B3835"/>
                </a:solidFill>
              </a:rPr>
              <a:t>Resistência Muscular; </a:t>
            </a:r>
            <a:endParaRPr lang="pt-BR" sz="2400" dirty="0" smtClean="0">
              <a:solidFill>
                <a:srgbClr val="3B3835"/>
              </a:solidFill>
            </a:endParaRPr>
          </a:p>
          <a:p>
            <a:pPr algn="just"/>
            <a:r>
              <a:rPr lang="pt-BR" sz="2400" dirty="0">
                <a:solidFill>
                  <a:srgbClr val="3B3835"/>
                </a:solidFill>
              </a:rPr>
              <a:t>•</a:t>
            </a:r>
            <a:r>
              <a:rPr lang="pt-BR" sz="2400" dirty="0" smtClean="0">
                <a:solidFill>
                  <a:srgbClr val="3B3835"/>
                </a:solidFill>
              </a:rPr>
              <a:t> </a:t>
            </a:r>
            <a:r>
              <a:rPr lang="pt-BR" sz="2400" dirty="0">
                <a:solidFill>
                  <a:srgbClr val="3B3835"/>
                </a:solidFill>
              </a:rPr>
              <a:t>Plasticidade muscular</a:t>
            </a:r>
          </a:p>
          <a:p>
            <a:pPr algn="just"/>
            <a:endParaRPr lang="pt-BR" sz="2400" dirty="0">
              <a:solidFill>
                <a:srgbClr val="008ED2"/>
              </a:solidFill>
            </a:endParaRPr>
          </a:p>
          <a:p>
            <a:pPr algn="just"/>
            <a:r>
              <a:rPr lang="pt-BR" sz="2400" b="1" dirty="0" smtClean="0">
                <a:solidFill>
                  <a:srgbClr val="0070C0"/>
                </a:solidFill>
              </a:rPr>
              <a:t>A </a:t>
            </a:r>
            <a:r>
              <a:rPr lang="pt-BR" sz="2400" b="1" dirty="0">
                <a:solidFill>
                  <a:srgbClr val="0070C0"/>
                </a:solidFill>
              </a:rPr>
              <a:t>química da contração muscular </a:t>
            </a:r>
            <a:endParaRPr lang="pt-BR" sz="2400" b="1" dirty="0" smtClean="0">
              <a:solidFill>
                <a:srgbClr val="0070C0"/>
              </a:solidFill>
            </a:endParaRPr>
          </a:p>
          <a:p>
            <a:pPr algn="just"/>
            <a:r>
              <a:rPr lang="pt-BR" sz="2400" dirty="0">
                <a:solidFill>
                  <a:srgbClr val="3B3835"/>
                </a:solidFill>
              </a:rPr>
              <a:t>•</a:t>
            </a:r>
            <a:r>
              <a:rPr lang="pt-BR" sz="2400" dirty="0" smtClean="0">
                <a:solidFill>
                  <a:srgbClr val="3B3835"/>
                </a:solidFill>
              </a:rPr>
              <a:t> </a:t>
            </a:r>
            <a:r>
              <a:rPr lang="pt-BR" sz="2400" dirty="0">
                <a:solidFill>
                  <a:srgbClr val="3B3835"/>
                </a:solidFill>
              </a:rPr>
              <a:t>O estímulo para a contração muscular é geralmente um impulso nervoso, que chega à fibra muscular através de um nervo. </a:t>
            </a:r>
            <a:endParaRPr lang="pt-BR" sz="2400" dirty="0" smtClean="0">
              <a:solidFill>
                <a:srgbClr val="3B3835"/>
              </a:solidFill>
            </a:endParaRPr>
          </a:p>
          <a:p>
            <a:pPr algn="just"/>
            <a:r>
              <a:rPr lang="pt-BR" sz="2400" dirty="0">
                <a:solidFill>
                  <a:srgbClr val="3B3835"/>
                </a:solidFill>
              </a:rPr>
              <a:t>•</a:t>
            </a:r>
            <a:r>
              <a:rPr lang="pt-BR" sz="2400" dirty="0" smtClean="0">
                <a:solidFill>
                  <a:srgbClr val="3B3835"/>
                </a:solidFill>
              </a:rPr>
              <a:t> </a:t>
            </a:r>
            <a:r>
              <a:rPr lang="pt-BR" sz="2400" dirty="0">
                <a:solidFill>
                  <a:srgbClr val="3B3835"/>
                </a:solidFill>
              </a:rPr>
              <a:t>O impulso nervoso propaga-se pela membrana das fibras musculares (</a:t>
            </a:r>
            <a:r>
              <a:rPr lang="pt-BR" sz="2400" dirty="0" err="1">
                <a:solidFill>
                  <a:srgbClr val="3B3835"/>
                </a:solidFill>
              </a:rPr>
              <a:t>sarcolema</a:t>
            </a:r>
            <a:r>
              <a:rPr lang="pt-BR" sz="2400" dirty="0">
                <a:solidFill>
                  <a:srgbClr val="3B3835"/>
                </a:solidFill>
              </a:rPr>
              <a:t>) e atinge o retículo sarcoplasmático, fazendo com que o cálcio ali armazenado seja liberado no hialoplasma.</a:t>
            </a:r>
          </a:p>
          <a:p>
            <a:pPr algn="just"/>
            <a:endParaRPr lang="pt-BR" sz="2400" dirty="0">
              <a:solidFill>
                <a:srgbClr val="008ED2"/>
              </a:solidFill>
            </a:endParaRPr>
          </a:p>
        </p:txBody>
      </p:sp>
      <p:sp>
        <p:nvSpPr>
          <p:cNvPr id="7" name="Título 4"/>
          <p:cNvSpPr>
            <a:spLocks noGrp="1"/>
          </p:cNvSpPr>
          <p:nvPr>
            <p:ph type="title"/>
          </p:nvPr>
        </p:nvSpPr>
        <p:spPr>
          <a:xfrm>
            <a:off x="1530188" y="192715"/>
            <a:ext cx="9455675" cy="922871"/>
          </a:xfrm>
        </p:spPr>
        <p:txBody>
          <a:bodyPr>
            <a:normAutofit fontScale="90000"/>
          </a:bodyPr>
          <a:lstStyle/>
          <a:p>
            <a:r>
              <a:rPr lang="pt-BR" b="1" dirty="0" smtClean="0">
                <a:solidFill>
                  <a:srgbClr val="FF0000"/>
                </a:solidFill>
                <a:latin typeface="+mn-lt"/>
              </a:rPr>
              <a:t>MECANISMOS DA CONTRAÇÃO MUSCULAR</a:t>
            </a:r>
            <a:endParaRPr lang="pt-BR" b="1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91757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94610" cy="99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3633650" y="170499"/>
            <a:ext cx="5405846" cy="922871"/>
          </a:xfrm>
        </p:spPr>
        <p:txBody>
          <a:bodyPr/>
          <a:lstStyle/>
          <a:p>
            <a:r>
              <a:rPr lang="pt-BR" b="1" dirty="0" smtClean="0">
                <a:solidFill>
                  <a:srgbClr val="FF0000"/>
                </a:solidFill>
                <a:latin typeface="+mn-lt"/>
              </a:rPr>
              <a:t>ATIVIDADE MOTORA</a:t>
            </a:r>
            <a:endParaRPr lang="pt-BR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A4616-4CC4-498C-A6F5-0A039CFCD8AA}" type="slidenum">
              <a:rPr lang="pt-BR" smtClean="0"/>
              <a:t>26</a:t>
            </a:fld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1746" y="1319349"/>
            <a:ext cx="7641963" cy="4752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776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94610" cy="99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A4616-4CC4-498C-A6F5-0A039CFCD8AA}" type="slidenum">
              <a:rPr lang="pt-BR" smtClean="0"/>
              <a:t>27</a:t>
            </a:fld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378822" y="1896180"/>
            <a:ext cx="740664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 smtClean="0">
                <a:solidFill>
                  <a:srgbClr val="3B3835"/>
                </a:solidFill>
              </a:rPr>
              <a:t>• </a:t>
            </a:r>
            <a:r>
              <a:rPr lang="pt-BR" sz="2400" dirty="0">
                <a:solidFill>
                  <a:srgbClr val="3B3835"/>
                </a:solidFill>
              </a:rPr>
              <a:t>Estabilização das articulações </a:t>
            </a:r>
            <a:endParaRPr lang="pt-BR" sz="2400" dirty="0" smtClean="0">
              <a:solidFill>
                <a:srgbClr val="3B3835"/>
              </a:solidFill>
            </a:endParaRPr>
          </a:p>
          <a:p>
            <a:r>
              <a:rPr lang="pt-BR" sz="2400" dirty="0" smtClean="0">
                <a:solidFill>
                  <a:srgbClr val="3B3835"/>
                </a:solidFill>
              </a:rPr>
              <a:t>• </a:t>
            </a:r>
            <a:r>
              <a:rPr lang="pt-BR" sz="2400" dirty="0">
                <a:solidFill>
                  <a:srgbClr val="3B3835"/>
                </a:solidFill>
              </a:rPr>
              <a:t>Geração de força e movimento </a:t>
            </a:r>
            <a:endParaRPr lang="pt-BR" sz="2400" dirty="0" smtClean="0">
              <a:solidFill>
                <a:srgbClr val="3B3835"/>
              </a:solidFill>
            </a:endParaRPr>
          </a:p>
          <a:p>
            <a:r>
              <a:rPr lang="pt-BR" sz="2400" dirty="0" smtClean="0">
                <a:solidFill>
                  <a:srgbClr val="3B3835"/>
                </a:solidFill>
              </a:rPr>
              <a:t>• </a:t>
            </a:r>
            <a:r>
              <a:rPr lang="pt-BR" sz="2400" dirty="0">
                <a:solidFill>
                  <a:srgbClr val="3B3835"/>
                </a:solidFill>
              </a:rPr>
              <a:t>Produção de calor (tremor)</a:t>
            </a:r>
            <a:endParaRPr lang="pt-BR" sz="2400" dirty="0"/>
          </a:p>
        </p:txBody>
      </p:sp>
      <p:pic>
        <p:nvPicPr>
          <p:cNvPr id="3074" name="Picture 2" descr="Jogos Pan-Americanos - Lima 2019 - Atletismo - Salto com vara feminin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3249" y="3275529"/>
            <a:ext cx="5134701" cy="3080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ítulo 4"/>
          <p:cNvSpPr>
            <a:spLocks noGrp="1"/>
          </p:cNvSpPr>
          <p:nvPr>
            <p:ph type="title"/>
          </p:nvPr>
        </p:nvSpPr>
        <p:spPr>
          <a:xfrm>
            <a:off x="3633650" y="170499"/>
            <a:ext cx="5405846" cy="922871"/>
          </a:xfrm>
        </p:spPr>
        <p:txBody>
          <a:bodyPr/>
          <a:lstStyle/>
          <a:p>
            <a:r>
              <a:rPr lang="pt-BR" b="1" dirty="0" smtClean="0">
                <a:solidFill>
                  <a:srgbClr val="FF0000"/>
                </a:solidFill>
                <a:latin typeface="+mn-lt"/>
              </a:rPr>
              <a:t>ATIVIDADE MOTORA</a:t>
            </a:r>
            <a:endParaRPr lang="pt-BR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3509553" y="952048"/>
            <a:ext cx="528174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>
                <a:solidFill>
                  <a:srgbClr val="0070C0"/>
                </a:solidFill>
              </a:rPr>
              <a:t>Funções da musculatura no organismo </a:t>
            </a:r>
            <a:endParaRPr lang="pt-BR" sz="2400" b="1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1609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94610" cy="99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A4616-4CC4-498C-A6F5-0A039CFCD8AA}" type="slidenum">
              <a:rPr lang="pt-BR" smtClean="0"/>
              <a:t>28</a:t>
            </a:fld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295000" y="1630013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2400" dirty="0" smtClean="0">
                <a:solidFill>
                  <a:srgbClr val="3B3835"/>
                </a:solidFill>
              </a:rPr>
              <a:t>• </a:t>
            </a:r>
            <a:r>
              <a:rPr lang="pt-BR" sz="2400" dirty="0" smtClean="0">
                <a:solidFill>
                  <a:srgbClr val="3B3835"/>
                </a:solidFill>
              </a:rPr>
              <a:t>Força</a:t>
            </a:r>
          </a:p>
          <a:p>
            <a:r>
              <a:rPr lang="pt-BR" sz="2400" dirty="0" smtClean="0">
                <a:solidFill>
                  <a:srgbClr val="3B3835"/>
                </a:solidFill>
              </a:rPr>
              <a:t>• Velocidade</a:t>
            </a:r>
          </a:p>
          <a:p>
            <a:r>
              <a:rPr lang="pt-BR" sz="2400" dirty="0" smtClean="0">
                <a:solidFill>
                  <a:srgbClr val="3B3835"/>
                </a:solidFill>
              </a:rPr>
              <a:t>• </a:t>
            </a:r>
            <a:r>
              <a:rPr lang="pt-BR" sz="2400" dirty="0">
                <a:solidFill>
                  <a:srgbClr val="3B3835"/>
                </a:solidFill>
              </a:rPr>
              <a:t>Resistência </a:t>
            </a:r>
            <a:r>
              <a:rPr lang="pt-BR" sz="2400" dirty="0" smtClean="0">
                <a:solidFill>
                  <a:srgbClr val="3B3835"/>
                </a:solidFill>
              </a:rPr>
              <a:t>muscular</a:t>
            </a:r>
          </a:p>
          <a:p>
            <a:r>
              <a:rPr lang="pt-BR" sz="2400" dirty="0" smtClean="0">
                <a:solidFill>
                  <a:srgbClr val="3B3835"/>
                </a:solidFill>
              </a:rPr>
              <a:t>• </a:t>
            </a:r>
            <a:r>
              <a:rPr lang="pt-BR" sz="2400" dirty="0">
                <a:solidFill>
                  <a:srgbClr val="3B3835"/>
                </a:solidFill>
              </a:rPr>
              <a:t>Plasticidade muscular</a:t>
            </a:r>
            <a:endParaRPr lang="pt-BR" sz="2400" dirty="0"/>
          </a:p>
        </p:txBody>
      </p:sp>
      <p:pic>
        <p:nvPicPr>
          <p:cNvPr id="5122" name="Picture 2" descr="Atleta olímpica ucraniana vai ministrar curso de ginástica rítmica em São  José | PortalR3 |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7844" y="2312127"/>
            <a:ext cx="6365207" cy="3581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ítulo 4"/>
          <p:cNvSpPr>
            <a:spLocks noGrp="1"/>
          </p:cNvSpPr>
          <p:nvPr>
            <p:ph type="title"/>
          </p:nvPr>
        </p:nvSpPr>
        <p:spPr>
          <a:xfrm>
            <a:off x="3633650" y="170499"/>
            <a:ext cx="5405846" cy="922871"/>
          </a:xfrm>
        </p:spPr>
        <p:txBody>
          <a:bodyPr/>
          <a:lstStyle/>
          <a:p>
            <a:r>
              <a:rPr lang="pt-BR" b="1" dirty="0" smtClean="0">
                <a:solidFill>
                  <a:srgbClr val="FF0000"/>
                </a:solidFill>
                <a:latin typeface="+mn-lt"/>
              </a:rPr>
              <a:t>ATIVIDADE MOTORA</a:t>
            </a:r>
            <a:endParaRPr lang="pt-BR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7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94610" cy="99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ítulo 4"/>
          <p:cNvSpPr txBox="1">
            <a:spLocks/>
          </p:cNvSpPr>
          <p:nvPr/>
        </p:nvSpPr>
        <p:spPr>
          <a:xfrm>
            <a:off x="3633650" y="170499"/>
            <a:ext cx="5405846" cy="9228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smtClean="0">
                <a:solidFill>
                  <a:srgbClr val="FF0000"/>
                </a:solidFill>
                <a:latin typeface="+mn-lt"/>
              </a:rPr>
              <a:t>ATIVIDADE MOTORA</a:t>
            </a:r>
            <a:endParaRPr lang="pt-BR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3888376" y="936447"/>
            <a:ext cx="528174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 smtClean="0">
                <a:solidFill>
                  <a:srgbClr val="0070C0"/>
                </a:solidFill>
              </a:rPr>
              <a:t>Propriedades da fibra muscular</a:t>
            </a:r>
            <a:endParaRPr lang="pt-BR" sz="2400" b="1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9312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94610" cy="99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A4616-4CC4-498C-A6F5-0A039CFCD8AA}" type="slidenum">
              <a:rPr lang="pt-BR" smtClean="0"/>
              <a:t>29</a:t>
            </a:fld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4409" y="1365273"/>
            <a:ext cx="6415349" cy="4490744"/>
          </a:xfrm>
          <a:prstGeom prst="rect">
            <a:avLst/>
          </a:prstGeom>
        </p:spPr>
      </p:pic>
      <p:sp>
        <p:nvSpPr>
          <p:cNvPr id="7" name="Título 4"/>
          <p:cNvSpPr>
            <a:spLocks noGrp="1"/>
          </p:cNvSpPr>
          <p:nvPr>
            <p:ph type="title"/>
          </p:nvPr>
        </p:nvSpPr>
        <p:spPr>
          <a:xfrm>
            <a:off x="3633650" y="170499"/>
            <a:ext cx="5405846" cy="922871"/>
          </a:xfrm>
        </p:spPr>
        <p:txBody>
          <a:bodyPr/>
          <a:lstStyle/>
          <a:p>
            <a:r>
              <a:rPr lang="pt-BR" b="1" dirty="0" smtClean="0">
                <a:solidFill>
                  <a:srgbClr val="FF0000"/>
                </a:solidFill>
                <a:latin typeface="+mn-lt"/>
              </a:rPr>
              <a:t>ATIVIDADE MOTORA</a:t>
            </a:r>
            <a:endParaRPr lang="pt-BR" b="1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91288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09005" y="1535976"/>
            <a:ext cx="11769635" cy="3101338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2400" dirty="0"/>
              <a:t>• </a:t>
            </a:r>
            <a:r>
              <a:rPr lang="pt-BR" sz="2400" dirty="0" smtClean="0"/>
              <a:t>Esses </a:t>
            </a:r>
            <a:r>
              <a:rPr lang="pt-BR" sz="2400" dirty="0"/>
              <a:t>“</a:t>
            </a:r>
            <a:r>
              <a:rPr lang="pt-BR" sz="2400" dirty="0" smtClean="0"/>
              <a:t>mapeamentos” permitem </a:t>
            </a:r>
            <a:r>
              <a:rPr lang="pt-BR" sz="2400" dirty="0"/>
              <a:t>ao corpo, através  do sistema sensório-motor, </a:t>
            </a:r>
            <a:r>
              <a:rPr lang="pt-BR" sz="2400" dirty="0">
                <a:solidFill>
                  <a:srgbClr val="0070C0"/>
                </a:solidFill>
              </a:rPr>
              <a:t>coordenar</a:t>
            </a:r>
            <a:r>
              <a:rPr lang="pt-BR" sz="2400" dirty="0"/>
              <a:t> o </a:t>
            </a:r>
            <a:r>
              <a:rPr lang="pt-BR" sz="2400" dirty="0">
                <a:solidFill>
                  <a:srgbClr val="0070C0"/>
                </a:solidFill>
              </a:rPr>
              <a:t>equilíbrio</a:t>
            </a:r>
            <a:r>
              <a:rPr lang="pt-BR" sz="2400" dirty="0"/>
              <a:t> corporal, </a:t>
            </a:r>
            <a:r>
              <a:rPr lang="pt-BR" sz="2400" dirty="0" smtClean="0"/>
              <a:t>de </a:t>
            </a:r>
            <a:r>
              <a:rPr lang="pt-BR" sz="2400" dirty="0"/>
              <a:t>forma estática ou </a:t>
            </a:r>
            <a:r>
              <a:rPr lang="pt-BR" sz="2400" dirty="0" smtClean="0"/>
              <a:t>dinâmica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endParaRPr lang="pt-BR" sz="1000" dirty="0" smtClean="0"/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2400" dirty="0" smtClean="0"/>
              <a:t>• Por isso, </a:t>
            </a:r>
            <a:r>
              <a:rPr lang="pt-BR" sz="2400" dirty="0"/>
              <a:t>o </a:t>
            </a:r>
            <a:r>
              <a:rPr lang="pt-BR" sz="2400" dirty="0">
                <a:solidFill>
                  <a:srgbClr val="0070C0"/>
                </a:solidFill>
              </a:rPr>
              <a:t>risco de lesões </a:t>
            </a:r>
            <a:r>
              <a:rPr lang="pt-BR" sz="2400" dirty="0"/>
              <a:t>e quedas é </a:t>
            </a:r>
            <a:r>
              <a:rPr lang="pt-BR" sz="2400" dirty="0">
                <a:solidFill>
                  <a:srgbClr val="0070C0"/>
                </a:solidFill>
              </a:rPr>
              <a:t>minimizado</a:t>
            </a:r>
            <a:r>
              <a:rPr lang="pt-BR" sz="2400" dirty="0"/>
              <a:t> pelo </a:t>
            </a:r>
            <a:r>
              <a:rPr lang="pt-BR" sz="2400" b="1" dirty="0"/>
              <a:t>sistema sensório</a:t>
            </a:r>
            <a:r>
              <a:rPr lang="pt-BR" sz="2400" dirty="0"/>
              <a:t>-</a:t>
            </a:r>
            <a:r>
              <a:rPr lang="pt-BR" sz="2400" b="1" dirty="0"/>
              <a:t>motor por meio das </a:t>
            </a:r>
            <a:r>
              <a:rPr lang="pt-BR" sz="2400" dirty="0">
                <a:solidFill>
                  <a:srgbClr val="0070C0"/>
                </a:solidFill>
              </a:rPr>
              <a:t>cadeias musculares </a:t>
            </a:r>
            <a:r>
              <a:rPr lang="pt-BR" sz="2400" dirty="0"/>
              <a:t>com uma melhor </a:t>
            </a:r>
            <a:r>
              <a:rPr lang="pt-BR" sz="2400" dirty="0">
                <a:solidFill>
                  <a:srgbClr val="0070C0"/>
                </a:solidFill>
              </a:rPr>
              <a:t>interação</a:t>
            </a:r>
            <a:r>
              <a:rPr lang="pt-BR" sz="2400" dirty="0"/>
              <a:t> e reação quando se escorrega, cai ou tropeça.</a:t>
            </a:r>
          </a:p>
          <a:p>
            <a:pPr>
              <a:lnSpc>
                <a:spcPct val="150000"/>
              </a:lnSpc>
            </a:pPr>
            <a:endParaRPr lang="pt-BR" sz="2400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2510244" y="115490"/>
            <a:ext cx="5928361" cy="944160"/>
          </a:xfrm>
        </p:spPr>
        <p:txBody>
          <a:bodyPr>
            <a:normAutofit/>
          </a:bodyPr>
          <a:lstStyle/>
          <a:p>
            <a:r>
              <a:rPr lang="pt-BR" sz="3600" b="1" dirty="0" smtClean="0">
                <a:solidFill>
                  <a:srgbClr val="FF0000"/>
                </a:solidFill>
                <a:latin typeface="+mn-lt"/>
              </a:rPr>
              <a:t>FISIOLOGIA DA MOTRICIDADE</a:t>
            </a:r>
            <a:endParaRPr lang="pt-BR" sz="36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5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94610" cy="99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2824499" y="777625"/>
            <a:ext cx="52998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i="1" dirty="0">
                <a:solidFill>
                  <a:srgbClr val="0070C0"/>
                </a:solidFill>
              </a:rPr>
              <a:t>O que é o sistema sensório motor</a:t>
            </a:r>
            <a:r>
              <a:rPr lang="pt-BR" sz="2800" b="1" i="1" dirty="0" smtClean="0">
                <a:solidFill>
                  <a:srgbClr val="0070C0"/>
                </a:solidFill>
              </a:rPr>
              <a:t>?</a:t>
            </a:r>
            <a:endParaRPr lang="pt-BR" sz="2800" b="1" i="1" dirty="0">
              <a:solidFill>
                <a:srgbClr val="0070C0"/>
              </a:solidFill>
            </a:endParaRPr>
          </a:p>
        </p:txBody>
      </p:sp>
      <p:pic>
        <p:nvPicPr>
          <p:cNvPr id="1026" name="Picture 2" descr="IBSP – Instituto Brasileiro para Segurança do Paciente - O IBSP é uma  organização que tem a missão de transformar a Segurança do Paciente em  prioridade estratégica nas instituições de saúde. Capacitamo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4498" y="3959282"/>
            <a:ext cx="4924108" cy="2768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216511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94610" cy="99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A4616-4CC4-498C-A6F5-0A039CFCD8AA}" type="slidenum">
              <a:rPr lang="pt-BR" smtClean="0"/>
              <a:t>30</a:t>
            </a:fld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235131" y="1483125"/>
            <a:ext cx="1184801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 smtClean="0">
                <a:solidFill>
                  <a:srgbClr val="3B3835"/>
                </a:solidFill>
              </a:rPr>
              <a:t>Cada </a:t>
            </a:r>
            <a:r>
              <a:rPr lang="pt-BR" sz="2400" dirty="0">
                <a:solidFill>
                  <a:srgbClr val="3B3835"/>
                </a:solidFill>
              </a:rPr>
              <a:t>um dos mais de 660 músculos esqueléticos no corpo </a:t>
            </a:r>
            <a:r>
              <a:rPr lang="pt-BR" sz="2400" dirty="0" smtClean="0">
                <a:solidFill>
                  <a:srgbClr val="3B3835"/>
                </a:solidFill>
              </a:rPr>
              <a:t>contém vários </a:t>
            </a:r>
            <a:r>
              <a:rPr lang="pt-BR" sz="2400" dirty="0">
                <a:solidFill>
                  <a:srgbClr val="3B3835"/>
                </a:solidFill>
              </a:rPr>
              <a:t>envoltórios de tecido conjuntivo fibroso. Essas </a:t>
            </a:r>
            <a:r>
              <a:rPr lang="pt-BR" sz="2400" dirty="0" smtClean="0">
                <a:solidFill>
                  <a:srgbClr val="3B3835"/>
                </a:solidFill>
              </a:rPr>
              <a:t>estruturas macroscópicas </a:t>
            </a:r>
            <a:r>
              <a:rPr lang="pt-BR" sz="2400" dirty="0">
                <a:solidFill>
                  <a:srgbClr val="3B3835"/>
                </a:solidFill>
              </a:rPr>
              <a:t>e seus milhares de células cilíndricas </a:t>
            </a:r>
            <a:r>
              <a:rPr lang="pt-BR" sz="2400" dirty="0" smtClean="0">
                <a:solidFill>
                  <a:srgbClr val="3B3835"/>
                </a:solidFill>
              </a:rPr>
              <a:t>são denominadas </a:t>
            </a:r>
            <a:r>
              <a:rPr lang="pt-BR" sz="2400" dirty="0">
                <a:solidFill>
                  <a:srgbClr val="3B3835"/>
                </a:solidFill>
              </a:rPr>
              <a:t>fibras.</a:t>
            </a:r>
            <a:endParaRPr lang="pt-BR" sz="2400" dirty="0"/>
          </a:p>
        </p:txBody>
      </p:sp>
      <p:pic>
        <p:nvPicPr>
          <p:cNvPr id="6" name="Picture 4" descr="https://encrypted-tbn0.gstatic.com/images?q=tbn%3AANd9GcTAeoEwVS0VBkM4hV0glq45pdSNXaiBBVlGiA&amp;usqp=CA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615" y="3230040"/>
            <a:ext cx="4393472" cy="3442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9476" y="3377952"/>
            <a:ext cx="6718101" cy="3343523"/>
          </a:xfrm>
          <a:prstGeom prst="rect">
            <a:avLst/>
          </a:prstGeom>
        </p:spPr>
      </p:pic>
      <p:sp>
        <p:nvSpPr>
          <p:cNvPr id="9" name="Título 4"/>
          <p:cNvSpPr>
            <a:spLocks noGrp="1"/>
          </p:cNvSpPr>
          <p:nvPr>
            <p:ph type="title"/>
          </p:nvPr>
        </p:nvSpPr>
        <p:spPr>
          <a:xfrm>
            <a:off x="3633650" y="170499"/>
            <a:ext cx="5405846" cy="922871"/>
          </a:xfrm>
        </p:spPr>
        <p:txBody>
          <a:bodyPr/>
          <a:lstStyle/>
          <a:p>
            <a:r>
              <a:rPr lang="pt-BR" b="1" dirty="0" smtClean="0">
                <a:solidFill>
                  <a:srgbClr val="FF0000"/>
                </a:solidFill>
                <a:latin typeface="+mn-lt"/>
              </a:rPr>
              <a:t>ATIVIDADE MOTORA</a:t>
            </a:r>
            <a:endParaRPr lang="pt-BR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2960914" y="862537"/>
            <a:ext cx="71497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 smtClean="0">
                <a:solidFill>
                  <a:srgbClr val="0070C0"/>
                </a:solidFill>
              </a:rPr>
              <a:t>Estrutura Macroscópica dos Músculos Esqueléticos</a:t>
            </a:r>
            <a:endParaRPr lang="pt-BR" sz="2400" b="1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9026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235131" y="2057400"/>
            <a:ext cx="11782698" cy="243464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109220" indent="-343535" algn="just">
              <a:spcBef>
                <a:spcPts val="10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400" b="1" spc="-10" dirty="0">
                <a:solidFill>
                  <a:srgbClr val="0070C0"/>
                </a:solidFill>
                <a:cs typeface="Carlito"/>
              </a:rPr>
              <a:t>HIPERTROFIA</a:t>
            </a:r>
            <a:r>
              <a:rPr sz="2400" spc="-10" dirty="0">
                <a:cs typeface="Carlito"/>
              </a:rPr>
              <a:t> </a:t>
            </a:r>
            <a:r>
              <a:rPr sz="2400" dirty="0">
                <a:cs typeface="Carlito"/>
              </a:rPr>
              <a:t>= </a:t>
            </a:r>
            <a:r>
              <a:rPr sz="2400" spc="-10" dirty="0">
                <a:cs typeface="Carlito"/>
              </a:rPr>
              <a:t>aumento </a:t>
            </a:r>
            <a:r>
              <a:rPr sz="2400" spc="-5" dirty="0">
                <a:cs typeface="Carlito"/>
              </a:rPr>
              <a:t>do volume </a:t>
            </a:r>
            <a:r>
              <a:rPr sz="2400" dirty="0">
                <a:cs typeface="Carlito"/>
              </a:rPr>
              <a:t>celular </a:t>
            </a:r>
            <a:r>
              <a:rPr sz="2400" spc="-5" dirty="0">
                <a:cs typeface="Carlito"/>
              </a:rPr>
              <a:t>da  </a:t>
            </a:r>
            <a:r>
              <a:rPr sz="2400" spc="-20" dirty="0">
                <a:cs typeface="Carlito"/>
              </a:rPr>
              <a:t>fibra</a:t>
            </a:r>
            <a:r>
              <a:rPr sz="2400" spc="-5" dirty="0">
                <a:cs typeface="Carlito"/>
              </a:rPr>
              <a:t> muscular</a:t>
            </a:r>
            <a:endParaRPr sz="2400" dirty="0">
              <a:cs typeface="Carlito"/>
            </a:endParaRPr>
          </a:p>
          <a:p>
            <a:pPr marL="355600" marR="86360" indent="-343535" algn="just">
              <a:spcBef>
                <a:spcPts val="77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400" spc="-15" dirty="0">
                <a:cs typeface="Carlito"/>
              </a:rPr>
              <a:t>Ocorre </a:t>
            </a:r>
            <a:r>
              <a:rPr sz="2400" dirty="0">
                <a:cs typeface="Carlito"/>
              </a:rPr>
              <a:t>em </a:t>
            </a:r>
            <a:r>
              <a:rPr sz="2400" spc="-20" dirty="0">
                <a:cs typeface="Carlito"/>
              </a:rPr>
              <a:t>resposta </a:t>
            </a:r>
            <a:r>
              <a:rPr sz="2400" dirty="0">
                <a:cs typeface="Carlito"/>
              </a:rPr>
              <a:t>a </a:t>
            </a:r>
            <a:r>
              <a:rPr sz="2400" spc="-5" dirty="0">
                <a:cs typeface="Carlito"/>
              </a:rPr>
              <a:t>uma </a:t>
            </a:r>
            <a:r>
              <a:rPr sz="2400" spc="-20" dirty="0">
                <a:cs typeface="Carlito"/>
              </a:rPr>
              <a:t>sobrecarga </a:t>
            </a:r>
            <a:r>
              <a:rPr sz="2400" spc="-5" dirty="0">
                <a:cs typeface="Carlito"/>
              </a:rPr>
              <a:t>(maior  </a:t>
            </a:r>
            <a:r>
              <a:rPr sz="2400" spc="-10" dirty="0">
                <a:cs typeface="Carlito"/>
              </a:rPr>
              <a:t>trabalho </a:t>
            </a:r>
            <a:r>
              <a:rPr sz="2400" spc="-5" dirty="0">
                <a:cs typeface="Carlito"/>
              </a:rPr>
              <a:t>mecânico), que </a:t>
            </a:r>
            <a:r>
              <a:rPr sz="2400" spc="-15" dirty="0">
                <a:cs typeface="Carlito"/>
              </a:rPr>
              <a:t>resulta </a:t>
            </a:r>
            <a:r>
              <a:rPr sz="2400" spc="-5" dirty="0">
                <a:cs typeface="Carlito"/>
              </a:rPr>
              <a:t>na </a:t>
            </a:r>
            <a:r>
              <a:rPr sz="2400" spc="-15" dirty="0">
                <a:cs typeface="Carlito"/>
              </a:rPr>
              <a:t>síntese </a:t>
            </a:r>
            <a:r>
              <a:rPr sz="2400" spc="-5" dirty="0">
                <a:cs typeface="Carlito"/>
              </a:rPr>
              <a:t>de  </a:t>
            </a:r>
            <a:r>
              <a:rPr sz="2400" spc="-10" dirty="0">
                <a:cs typeface="Carlito"/>
              </a:rPr>
              <a:t>novos </a:t>
            </a:r>
            <a:r>
              <a:rPr sz="2400" spc="-15" dirty="0">
                <a:cs typeface="Carlito"/>
              </a:rPr>
              <a:t>sarcômeros </a:t>
            </a:r>
            <a:r>
              <a:rPr sz="2400" dirty="0">
                <a:cs typeface="Carlito"/>
              </a:rPr>
              <a:t>em </a:t>
            </a:r>
            <a:r>
              <a:rPr sz="2400" spc="-15" dirty="0">
                <a:cs typeface="Carlito"/>
              </a:rPr>
              <a:t>paralelo, </a:t>
            </a:r>
            <a:r>
              <a:rPr sz="2400" spc="-10" dirty="0">
                <a:cs typeface="Carlito"/>
              </a:rPr>
              <a:t>aumentando </a:t>
            </a:r>
            <a:r>
              <a:rPr sz="2400" dirty="0">
                <a:cs typeface="Carlito"/>
              </a:rPr>
              <a:t>o  </a:t>
            </a:r>
            <a:r>
              <a:rPr sz="2400" spc="-15" dirty="0">
                <a:cs typeface="Carlito"/>
              </a:rPr>
              <a:t>número </a:t>
            </a:r>
            <a:r>
              <a:rPr sz="2400" spc="-5" dirty="0">
                <a:cs typeface="Carlito"/>
              </a:rPr>
              <a:t>de mofibrilas, </a:t>
            </a:r>
            <a:r>
              <a:rPr sz="2400" dirty="0">
                <a:cs typeface="Carlito"/>
              </a:rPr>
              <a:t>o </a:t>
            </a:r>
            <a:r>
              <a:rPr sz="2400" spc="-5" dirty="0">
                <a:cs typeface="Carlito"/>
              </a:rPr>
              <a:t>que </a:t>
            </a:r>
            <a:r>
              <a:rPr sz="2400" spc="-20" dirty="0">
                <a:cs typeface="Carlito"/>
              </a:rPr>
              <a:t>gera </a:t>
            </a:r>
            <a:r>
              <a:rPr sz="2400" spc="-10" dirty="0">
                <a:cs typeface="Carlito"/>
              </a:rPr>
              <a:t>ganho </a:t>
            </a:r>
            <a:r>
              <a:rPr sz="2400" spc="-5" dirty="0">
                <a:cs typeface="Carlito"/>
              </a:rPr>
              <a:t>de  </a:t>
            </a:r>
            <a:r>
              <a:rPr sz="2400" spc="-30" dirty="0">
                <a:cs typeface="Carlito"/>
              </a:rPr>
              <a:t>força.</a:t>
            </a:r>
            <a:endParaRPr sz="2400" dirty="0">
              <a:cs typeface="Carlito"/>
            </a:endParaRPr>
          </a:p>
          <a:p>
            <a:pPr marL="355600" marR="5080" indent="-343535" algn="just">
              <a:spcBef>
                <a:spcPts val="77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400" spc="-20" dirty="0">
                <a:cs typeface="Carlito"/>
              </a:rPr>
              <a:t>Envolve </a:t>
            </a:r>
            <a:r>
              <a:rPr sz="2400" spc="-5" dirty="0">
                <a:cs typeface="Carlito"/>
              </a:rPr>
              <a:t>lesão </a:t>
            </a:r>
            <a:r>
              <a:rPr sz="2400" dirty="0">
                <a:cs typeface="Carlito"/>
              </a:rPr>
              <a:t>de </a:t>
            </a:r>
            <a:r>
              <a:rPr sz="2400" spc="-15" dirty="0">
                <a:cs typeface="Carlito"/>
              </a:rPr>
              <a:t>fibras </a:t>
            </a:r>
            <a:r>
              <a:rPr sz="2400" spc="-5" dirty="0">
                <a:cs typeface="Carlito"/>
              </a:rPr>
              <a:t>musculares </a:t>
            </a:r>
            <a:r>
              <a:rPr sz="2400" dirty="0">
                <a:cs typeface="Carlito"/>
              </a:rPr>
              <a:t>e </a:t>
            </a:r>
            <a:r>
              <a:rPr sz="2400" spc="-5" dirty="0">
                <a:cs typeface="Carlito"/>
              </a:rPr>
              <a:t>fusão de  </a:t>
            </a:r>
            <a:r>
              <a:rPr sz="2400" dirty="0">
                <a:cs typeface="Carlito"/>
              </a:rPr>
              <a:t>células </a:t>
            </a:r>
            <a:r>
              <a:rPr sz="2400" spc="-15" dirty="0">
                <a:cs typeface="Carlito"/>
              </a:rPr>
              <a:t>satélites </a:t>
            </a:r>
            <a:r>
              <a:rPr sz="2400" spc="-5" dirty="0">
                <a:cs typeface="Carlito"/>
              </a:rPr>
              <a:t>(células </a:t>
            </a:r>
            <a:r>
              <a:rPr sz="2400" spc="-10" dirty="0">
                <a:cs typeface="Carlito"/>
              </a:rPr>
              <a:t>mioblásticas=  indiferenciadas) </a:t>
            </a:r>
            <a:r>
              <a:rPr sz="2400" dirty="0">
                <a:cs typeface="Carlito"/>
              </a:rPr>
              <a:t>e </a:t>
            </a:r>
            <a:r>
              <a:rPr sz="2400" spc="-10" dirty="0">
                <a:cs typeface="Carlito"/>
              </a:rPr>
              <a:t>aumento </a:t>
            </a:r>
            <a:r>
              <a:rPr sz="2400" spc="-5" dirty="0">
                <a:cs typeface="Carlito"/>
              </a:rPr>
              <a:t>de </a:t>
            </a:r>
            <a:r>
              <a:rPr sz="2400" spc="-15" dirty="0">
                <a:cs typeface="Carlito"/>
              </a:rPr>
              <a:t>síntese</a:t>
            </a:r>
            <a:r>
              <a:rPr sz="2400" spc="35" dirty="0">
                <a:cs typeface="Carlito"/>
              </a:rPr>
              <a:t> </a:t>
            </a:r>
            <a:r>
              <a:rPr sz="2400" spc="-20" dirty="0">
                <a:cs typeface="Carlito"/>
              </a:rPr>
              <a:t>protéica</a:t>
            </a:r>
            <a:endParaRPr sz="2400" dirty="0">
              <a:cs typeface="Carlito"/>
            </a:endParaRPr>
          </a:p>
        </p:txBody>
      </p:sp>
      <p:pic>
        <p:nvPicPr>
          <p:cNvPr id="4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94610" cy="99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ítulo 4"/>
          <p:cNvSpPr txBox="1">
            <a:spLocks/>
          </p:cNvSpPr>
          <p:nvPr/>
        </p:nvSpPr>
        <p:spPr>
          <a:xfrm>
            <a:off x="3633650" y="170499"/>
            <a:ext cx="5405846" cy="9228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smtClean="0">
                <a:solidFill>
                  <a:srgbClr val="FF0000"/>
                </a:solidFill>
                <a:latin typeface="+mn-lt"/>
              </a:rPr>
              <a:t>ATIVIDADE MOTORA</a:t>
            </a:r>
            <a:endParaRPr lang="pt-BR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3716382" y="808402"/>
            <a:ext cx="52403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 smtClean="0">
                <a:solidFill>
                  <a:srgbClr val="0070C0"/>
                </a:solidFill>
              </a:rPr>
              <a:t>Tipos de desenvolvimento muscular</a:t>
            </a:r>
            <a:endParaRPr lang="pt-BR" sz="2400" b="1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526447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94610" cy="99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A4616-4CC4-498C-A6F5-0A039CFCD8AA}" type="slidenum">
              <a:rPr lang="pt-BR" smtClean="0"/>
              <a:t>32</a:t>
            </a:fld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510466" y="1729843"/>
            <a:ext cx="351289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 smtClean="0">
                <a:solidFill>
                  <a:srgbClr val="3B3835"/>
                </a:solidFill>
              </a:rPr>
              <a:t>• </a:t>
            </a:r>
            <a:r>
              <a:rPr lang="pt-BR" sz="2400" dirty="0" smtClean="0">
                <a:solidFill>
                  <a:srgbClr val="3B3835"/>
                </a:solidFill>
              </a:rPr>
              <a:t>Fatores </a:t>
            </a:r>
            <a:r>
              <a:rPr lang="pt-BR" sz="2400" dirty="0">
                <a:solidFill>
                  <a:srgbClr val="3B3835"/>
                </a:solidFill>
              </a:rPr>
              <a:t>Genéticos</a:t>
            </a:r>
          </a:p>
          <a:p>
            <a:r>
              <a:rPr lang="pt-BR" sz="2400" dirty="0">
                <a:solidFill>
                  <a:srgbClr val="3B3835"/>
                </a:solidFill>
              </a:rPr>
              <a:t>• </a:t>
            </a:r>
            <a:r>
              <a:rPr lang="pt-BR" sz="2400" dirty="0" smtClean="0">
                <a:solidFill>
                  <a:srgbClr val="3B3835"/>
                </a:solidFill>
              </a:rPr>
              <a:t>Antes </a:t>
            </a:r>
            <a:r>
              <a:rPr lang="pt-BR" sz="2400" dirty="0">
                <a:solidFill>
                  <a:srgbClr val="3B3835"/>
                </a:solidFill>
              </a:rPr>
              <a:t>e Depois</a:t>
            </a:r>
            <a:endParaRPr lang="pt-BR" sz="2400" b="0" i="0" dirty="0">
              <a:solidFill>
                <a:srgbClr val="3B3835"/>
              </a:solidFill>
              <a:effectLst/>
            </a:endParaRPr>
          </a:p>
        </p:txBody>
      </p:sp>
      <p:pic>
        <p:nvPicPr>
          <p:cNvPr id="6146" name="Picture 2" descr="Arnold Schwarzenegger participará de feira fitness em São Paulo - Geral -  Fer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5279" y="1039235"/>
            <a:ext cx="4276823" cy="2675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306" y="3197314"/>
            <a:ext cx="3638934" cy="3704567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1184" y="3974996"/>
            <a:ext cx="3085011" cy="2746479"/>
          </a:xfrm>
          <a:prstGeom prst="rect">
            <a:avLst/>
          </a:prstGeom>
        </p:spPr>
      </p:pic>
      <p:sp>
        <p:nvSpPr>
          <p:cNvPr id="8" name="Título 4"/>
          <p:cNvSpPr>
            <a:spLocks noGrp="1"/>
          </p:cNvSpPr>
          <p:nvPr>
            <p:ph type="title"/>
          </p:nvPr>
        </p:nvSpPr>
        <p:spPr>
          <a:xfrm>
            <a:off x="3633650" y="170499"/>
            <a:ext cx="5405846" cy="922871"/>
          </a:xfrm>
        </p:spPr>
        <p:txBody>
          <a:bodyPr/>
          <a:lstStyle/>
          <a:p>
            <a:r>
              <a:rPr lang="pt-BR" b="1" dirty="0" smtClean="0">
                <a:solidFill>
                  <a:srgbClr val="FF0000"/>
                </a:solidFill>
                <a:latin typeface="+mn-lt"/>
              </a:rPr>
              <a:t>ATIVIDADE MOTORA</a:t>
            </a:r>
            <a:endParaRPr lang="pt-BR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4473868" y="918659"/>
            <a:ext cx="19637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 smtClean="0">
                <a:solidFill>
                  <a:srgbClr val="0070C0"/>
                </a:solidFill>
              </a:rPr>
              <a:t>Musculação</a:t>
            </a:r>
            <a:endParaRPr lang="pt-BR" sz="2400" b="1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1114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94610" cy="99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A4616-4CC4-498C-A6F5-0A039CFCD8AA}" type="slidenum">
              <a:rPr lang="pt-BR" smtClean="0"/>
              <a:t>33</a:t>
            </a:fld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239484" y="1599461"/>
            <a:ext cx="836022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 smtClean="0">
                <a:solidFill>
                  <a:srgbClr val="3B3835"/>
                </a:solidFill>
              </a:rPr>
              <a:t>• </a:t>
            </a:r>
            <a:r>
              <a:rPr lang="pt-BR" sz="2400" dirty="0" smtClean="0">
                <a:solidFill>
                  <a:srgbClr val="3B3835"/>
                </a:solidFill>
              </a:rPr>
              <a:t>Cardiorrespiratórias</a:t>
            </a:r>
          </a:p>
          <a:p>
            <a:r>
              <a:rPr lang="pt-BR" sz="2400" dirty="0" smtClean="0">
                <a:solidFill>
                  <a:srgbClr val="3B3835"/>
                </a:solidFill>
              </a:rPr>
              <a:t>• Musculares</a:t>
            </a:r>
          </a:p>
          <a:p>
            <a:r>
              <a:rPr lang="pt-BR" sz="2400" dirty="0" smtClean="0">
                <a:solidFill>
                  <a:srgbClr val="3B3835"/>
                </a:solidFill>
              </a:rPr>
              <a:t>• Metabólicas</a:t>
            </a:r>
          </a:p>
          <a:p>
            <a:r>
              <a:rPr lang="pt-BR" sz="2400" dirty="0" smtClean="0">
                <a:solidFill>
                  <a:srgbClr val="3B3835"/>
                </a:solidFill>
              </a:rPr>
              <a:t>• </a:t>
            </a:r>
            <a:r>
              <a:rPr lang="pt-BR" sz="2400" dirty="0">
                <a:solidFill>
                  <a:srgbClr val="3B3835"/>
                </a:solidFill>
              </a:rPr>
              <a:t>Psicológicas</a:t>
            </a:r>
            <a:endParaRPr lang="pt-BR" sz="2400" dirty="0"/>
          </a:p>
        </p:txBody>
      </p:sp>
      <p:pic>
        <p:nvPicPr>
          <p:cNvPr id="8196" name="Picture 4" descr="Treinament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4987" y="2479337"/>
            <a:ext cx="5786585" cy="3877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ítulo 4"/>
          <p:cNvSpPr>
            <a:spLocks noGrp="1"/>
          </p:cNvSpPr>
          <p:nvPr>
            <p:ph type="title"/>
          </p:nvPr>
        </p:nvSpPr>
        <p:spPr>
          <a:xfrm>
            <a:off x="3633650" y="170499"/>
            <a:ext cx="5405846" cy="922871"/>
          </a:xfrm>
        </p:spPr>
        <p:txBody>
          <a:bodyPr/>
          <a:lstStyle/>
          <a:p>
            <a:r>
              <a:rPr lang="pt-BR" b="1" dirty="0" smtClean="0">
                <a:solidFill>
                  <a:srgbClr val="FF0000"/>
                </a:solidFill>
                <a:latin typeface="+mn-lt"/>
              </a:rPr>
              <a:t>ATIVIDADE MOTORA</a:t>
            </a:r>
            <a:endParaRPr lang="pt-BR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5256709" y="857683"/>
            <a:ext cx="21597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 smtClean="0">
                <a:solidFill>
                  <a:srgbClr val="0070C0"/>
                </a:solidFill>
              </a:rPr>
              <a:t>Adaptações</a:t>
            </a:r>
            <a:endParaRPr lang="pt-BR" sz="2400" b="1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6355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3"/>
          <p:cNvSpPr txBox="1"/>
          <p:nvPr/>
        </p:nvSpPr>
        <p:spPr>
          <a:xfrm>
            <a:off x="1745692" y="1887728"/>
            <a:ext cx="284924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2900">
              <a:spcBef>
                <a:spcPts val="105"/>
              </a:spcBef>
              <a:buClr>
                <a:srgbClr val="3333CC"/>
              </a:buClr>
              <a:buSzPct val="59375"/>
              <a:buFont typeface="Wingdings"/>
              <a:buChar char=""/>
              <a:tabLst>
                <a:tab pos="354965" algn="l"/>
                <a:tab pos="355600" algn="l"/>
                <a:tab pos="1338580" algn="l"/>
              </a:tabLst>
            </a:pPr>
            <a:r>
              <a:rPr sz="3200" dirty="0">
                <a:latin typeface="Tahoma"/>
                <a:cs typeface="Tahoma"/>
              </a:rPr>
              <a:t>É	</a:t>
            </a:r>
            <a:r>
              <a:rPr sz="3200" spc="-5" dirty="0">
                <a:latin typeface="Tahoma"/>
                <a:cs typeface="Tahoma"/>
              </a:rPr>
              <a:t>formado</a:t>
            </a:r>
            <a:endParaRPr sz="3200" dirty="0">
              <a:latin typeface="Tahoma"/>
              <a:cs typeface="Tahom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088592" y="2375357"/>
            <a:ext cx="262572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3200" spc="-5" dirty="0">
                <a:latin typeface="Tahoma"/>
                <a:cs typeface="Tahoma"/>
              </a:rPr>
              <a:t>extremamente</a:t>
            </a:r>
            <a:endParaRPr sz="3200" dirty="0">
              <a:latin typeface="Tahoma"/>
              <a:cs typeface="Tahom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085334" y="1887727"/>
            <a:ext cx="1311910" cy="10020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236220">
              <a:spcBef>
                <a:spcPts val="105"/>
              </a:spcBef>
            </a:pPr>
            <a:r>
              <a:rPr sz="3200" dirty="0">
                <a:latin typeface="Tahoma"/>
                <a:cs typeface="Tahoma"/>
              </a:rPr>
              <a:t>por  longas,</a:t>
            </a:r>
            <a:endParaRPr sz="3200">
              <a:latin typeface="Tahoma"/>
              <a:cs typeface="Tahom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667628" y="1887727"/>
            <a:ext cx="3732529" cy="10020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11760" marR="5080" indent="-99060">
              <a:spcBef>
                <a:spcPts val="105"/>
              </a:spcBef>
              <a:tabLst>
                <a:tab pos="1910080" algn="l"/>
                <a:tab pos="1976755" algn="l"/>
                <a:tab pos="2746375" algn="l"/>
              </a:tabLst>
            </a:pPr>
            <a:r>
              <a:rPr sz="3200" spc="-5" dirty="0">
                <a:latin typeface="Tahoma"/>
                <a:cs typeface="Tahoma"/>
              </a:rPr>
              <a:t>cél</a:t>
            </a:r>
            <a:r>
              <a:rPr sz="3200" spc="10" dirty="0">
                <a:latin typeface="Tahoma"/>
                <a:cs typeface="Tahoma"/>
              </a:rPr>
              <a:t>u</a:t>
            </a:r>
            <a:r>
              <a:rPr sz="3200" dirty="0">
                <a:latin typeface="Tahoma"/>
                <a:cs typeface="Tahoma"/>
              </a:rPr>
              <a:t>las		</a:t>
            </a:r>
            <a:r>
              <a:rPr sz="3200" spc="-5" dirty="0">
                <a:latin typeface="Tahoma"/>
                <a:cs typeface="Tahoma"/>
              </a:rPr>
              <a:t>cilín</a:t>
            </a:r>
            <a:r>
              <a:rPr sz="3200" spc="5" dirty="0">
                <a:latin typeface="Tahoma"/>
                <a:cs typeface="Tahoma"/>
              </a:rPr>
              <a:t>d</a:t>
            </a:r>
            <a:r>
              <a:rPr sz="3200" spc="-5" dirty="0">
                <a:latin typeface="Tahoma"/>
                <a:cs typeface="Tahoma"/>
              </a:rPr>
              <a:t>ricas  </a:t>
            </a:r>
            <a:r>
              <a:rPr sz="3200" dirty="0">
                <a:latin typeface="Tahoma"/>
                <a:cs typeface="Tahoma"/>
              </a:rPr>
              <a:t>produto	de	</a:t>
            </a:r>
            <a:r>
              <a:rPr sz="3200" spc="-5" dirty="0">
                <a:latin typeface="Tahoma"/>
                <a:cs typeface="Tahoma"/>
              </a:rPr>
              <a:t>fusão</a:t>
            </a:r>
            <a:endParaRPr sz="3200" dirty="0">
              <a:latin typeface="Tahoma"/>
              <a:cs typeface="Tahoma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body" idx="1"/>
          </p:nvPr>
        </p:nvSpPr>
        <p:spPr>
          <a:xfrm>
            <a:off x="677091" y="3377336"/>
            <a:ext cx="10515600" cy="130612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 algn="just">
              <a:lnSpc>
                <a:spcPct val="100000"/>
              </a:lnSpc>
              <a:spcBef>
                <a:spcPts val="770"/>
              </a:spcBef>
              <a:buClr>
                <a:srgbClr val="3333CC"/>
              </a:buClr>
              <a:buSzPct val="59375"/>
              <a:buFont typeface="Wingdings"/>
              <a:buChar char=""/>
              <a:tabLst>
                <a:tab pos="355600" algn="l"/>
              </a:tabLst>
            </a:pPr>
            <a:r>
              <a:rPr spc="-5" dirty="0" err="1" smtClean="0"/>
              <a:t>células</a:t>
            </a:r>
            <a:r>
              <a:rPr spc="-5" dirty="0" smtClean="0"/>
              <a:t> </a:t>
            </a:r>
            <a:r>
              <a:rPr spc="-5" dirty="0"/>
              <a:t>com </a:t>
            </a:r>
            <a:r>
              <a:rPr dirty="0"/>
              <a:t>grandes diâmetros, </a:t>
            </a:r>
            <a:r>
              <a:rPr spc="5" dirty="0"/>
              <a:t>de  </a:t>
            </a:r>
            <a:r>
              <a:rPr spc="-5" dirty="0"/>
              <a:t>até </a:t>
            </a:r>
            <a:r>
              <a:rPr dirty="0"/>
              <a:t>100 </a:t>
            </a:r>
            <a:r>
              <a:rPr spc="-465" dirty="0"/>
              <a:t>μm, </a:t>
            </a:r>
            <a:r>
              <a:rPr spc="-5" dirty="0"/>
              <a:t>com comprimento </a:t>
            </a:r>
            <a:r>
              <a:rPr dirty="0"/>
              <a:t>que, </a:t>
            </a:r>
            <a:r>
              <a:rPr dirty="0" smtClean="0"/>
              <a:t>se </a:t>
            </a:r>
            <a:r>
              <a:rPr spc="-5" dirty="0"/>
              <a:t>estendem </a:t>
            </a:r>
            <a:r>
              <a:rPr dirty="0"/>
              <a:t>de um </a:t>
            </a:r>
            <a:r>
              <a:rPr spc="-5" dirty="0"/>
              <a:t>tendão </a:t>
            </a:r>
            <a:r>
              <a:rPr dirty="0"/>
              <a:t>muscular ao outro  nos seres humanos </a:t>
            </a:r>
            <a:r>
              <a:rPr b="1" spc="-5" dirty="0">
                <a:solidFill>
                  <a:srgbClr val="FF0000"/>
                </a:solidFill>
                <a:latin typeface="Tahoma"/>
                <a:cs typeface="Tahoma"/>
              </a:rPr>
              <a:t>(Fibras</a:t>
            </a:r>
            <a:r>
              <a:rPr b="1" spc="-7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b="1" spc="-5" dirty="0">
                <a:solidFill>
                  <a:srgbClr val="FF0000"/>
                </a:solidFill>
                <a:latin typeface="Tahoma"/>
                <a:cs typeface="Tahoma"/>
              </a:rPr>
              <a:t>Musculares)</a:t>
            </a:r>
          </a:p>
        </p:txBody>
      </p:sp>
      <p:pic>
        <p:nvPicPr>
          <p:cNvPr id="9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94610" cy="99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ítulo 4"/>
          <p:cNvSpPr txBox="1">
            <a:spLocks/>
          </p:cNvSpPr>
          <p:nvPr/>
        </p:nvSpPr>
        <p:spPr>
          <a:xfrm>
            <a:off x="3633650" y="170499"/>
            <a:ext cx="5405846" cy="9228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smtClean="0">
                <a:solidFill>
                  <a:srgbClr val="FF0000"/>
                </a:solidFill>
                <a:latin typeface="+mn-lt"/>
              </a:rPr>
              <a:t>ATIVIDADE MOTORA</a:t>
            </a:r>
            <a:endParaRPr lang="pt-BR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3650264" y="1002542"/>
            <a:ext cx="45692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 smtClean="0">
                <a:solidFill>
                  <a:srgbClr val="0070C0"/>
                </a:solidFill>
              </a:rPr>
              <a:t>Histologia do Músculo Esquelético</a:t>
            </a:r>
            <a:endParaRPr lang="pt-BR" sz="2400" b="1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631501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3"/>
          <p:cNvSpPr txBox="1"/>
          <p:nvPr/>
        </p:nvSpPr>
        <p:spPr>
          <a:xfrm>
            <a:off x="457200" y="1816354"/>
            <a:ext cx="11547566" cy="253723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 algn="just">
              <a:spcBef>
                <a:spcPts val="105"/>
              </a:spcBef>
              <a:buClr>
                <a:srgbClr val="3333CC"/>
              </a:buClr>
              <a:buSzPct val="59375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2400" dirty="0">
                <a:cs typeface="Tahoma"/>
              </a:rPr>
              <a:t>A </a:t>
            </a:r>
            <a:r>
              <a:rPr sz="2400" spc="-5" dirty="0">
                <a:cs typeface="Tahoma"/>
              </a:rPr>
              <a:t>fusão </a:t>
            </a:r>
            <a:r>
              <a:rPr sz="2400" dirty="0">
                <a:cs typeface="Tahoma"/>
              </a:rPr>
              <a:t>do Mioblastos </a:t>
            </a:r>
            <a:r>
              <a:rPr sz="2400" spc="-5" dirty="0">
                <a:cs typeface="Tahoma"/>
              </a:rPr>
              <a:t>formam células </a:t>
            </a:r>
            <a:r>
              <a:rPr sz="2400" dirty="0">
                <a:cs typeface="Tahoma"/>
              </a:rPr>
              <a:t>gigantes  </a:t>
            </a:r>
            <a:r>
              <a:rPr sz="2400" spc="-5" dirty="0">
                <a:cs typeface="Tahoma"/>
              </a:rPr>
              <a:t>contendo vários </a:t>
            </a:r>
            <a:r>
              <a:rPr sz="2400" dirty="0">
                <a:cs typeface="Tahoma"/>
              </a:rPr>
              <a:t>núcleos</a:t>
            </a:r>
            <a:r>
              <a:rPr sz="2400" spc="5" dirty="0">
                <a:cs typeface="Tahoma"/>
              </a:rPr>
              <a:t> </a:t>
            </a:r>
            <a:r>
              <a:rPr sz="2400" spc="-5" dirty="0">
                <a:solidFill>
                  <a:srgbClr val="FF0000"/>
                </a:solidFill>
                <a:cs typeface="Tahoma"/>
              </a:rPr>
              <a:t>(Polinucleadas).</a:t>
            </a:r>
            <a:endParaRPr sz="2400" dirty="0">
              <a:cs typeface="Tahoma"/>
            </a:endParaRPr>
          </a:p>
          <a:p>
            <a:pPr marL="355600" indent="-342900" algn="just">
              <a:spcBef>
                <a:spcPts val="770"/>
              </a:spcBef>
              <a:buClr>
                <a:srgbClr val="3333CC"/>
              </a:buClr>
              <a:buSzPct val="59375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2400" dirty="0">
                <a:cs typeface="Tahoma"/>
              </a:rPr>
              <a:t>Possuem grande quantidade de</a:t>
            </a:r>
            <a:r>
              <a:rPr sz="2400" spc="-65" dirty="0">
                <a:cs typeface="Tahoma"/>
              </a:rPr>
              <a:t> </a:t>
            </a:r>
            <a:r>
              <a:rPr sz="2400" dirty="0">
                <a:cs typeface="Tahoma"/>
              </a:rPr>
              <a:t>Mitocôndrias</a:t>
            </a:r>
          </a:p>
          <a:p>
            <a:pPr marL="355600" indent="-342900" algn="just">
              <a:spcBef>
                <a:spcPts val="765"/>
              </a:spcBef>
              <a:buClr>
                <a:srgbClr val="3333CC"/>
              </a:buClr>
              <a:buSzPct val="59375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2400" dirty="0">
                <a:cs typeface="Tahoma"/>
              </a:rPr>
              <a:t>O </a:t>
            </a:r>
            <a:r>
              <a:rPr sz="2400" spc="-5" dirty="0">
                <a:solidFill>
                  <a:srgbClr val="FF0000"/>
                </a:solidFill>
                <a:cs typeface="Tahoma"/>
              </a:rPr>
              <a:t>retículo sacoplasmático </a:t>
            </a:r>
            <a:r>
              <a:rPr sz="2400" dirty="0">
                <a:cs typeface="Tahoma"/>
              </a:rPr>
              <a:t>é bem</a:t>
            </a:r>
            <a:r>
              <a:rPr sz="2400" spc="5" dirty="0">
                <a:cs typeface="Tahoma"/>
              </a:rPr>
              <a:t> </a:t>
            </a:r>
            <a:r>
              <a:rPr sz="2400" spc="-5" dirty="0">
                <a:cs typeface="Tahoma"/>
              </a:rPr>
              <a:t>desenvolvido</a:t>
            </a:r>
            <a:endParaRPr sz="2400" dirty="0">
              <a:cs typeface="Tahoma"/>
            </a:endParaRPr>
          </a:p>
          <a:p>
            <a:pPr marL="355600" marR="173355" indent="-342900" algn="just">
              <a:spcBef>
                <a:spcPts val="770"/>
              </a:spcBef>
              <a:buClr>
                <a:srgbClr val="3333CC"/>
              </a:buClr>
              <a:buSzPct val="59375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2400" dirty="0">
                <a:cs typeface="Tahoma"/>
              </a:rPr>
              <a:t>A </a:t>
            </a:r>
            <a:r>
              <a:rPr sz="2400" spc="-5" dirty="0">
                <a:cs typeface="Tahoma"/>
              </a:rPr>
              <a:t>membrana </a:t>
            </a:r>
            <a:r>
              <a:rPr sz="2400" dirty="0">
                <a:cs typeface="Tahoma"/>
              </a:rPr>
              <a:t>plasmática </a:t>
            </a:r>
            <a:r>
              <a:rPr sz="2400" b="1" dirty="0">
                <a:solidFill>
                  <a:srgbClr val="FF0000"/>
                </a:solidFill>
                <a:cs typeface="Tahoma"/>
              </a:rPr>
              <a:t>(Sarcolema) </a:t>
            </a:r>
            <a:r>
              <a:rPr sz="2400" dirty="0">
                <a:cs typeface="Tahoma"/>
              </a:rPr>
              <a:t>possuí  </a:t>
            </a:r>
            <a:r>
              <a:rPr sz="2400" spc="-5" dirty="0">
                <a:cs typeface="Tahoma"/>
              </a:rPr>
              <a:t>características </a:t>
            </a:r>
            <a:r>
              <a:rPr sz="2400" dirty="0">
                <a:cs typeface="Tahoma"/>
              </a:rPr>
              <a:t>únicas como os </a:t>
            </a:r>
            <a:r>
              <a:rPr sz="2400" spc="-5" dirty="0">
                <a:solidFill>
                  <a:srgbClr val="FF0000"/>
                </a:solidFill>
                <a:cs typeface="Tahoma"/>
              </a:rPr>
              <a:t>túbulos </a:t>
            </a:r>
            <a:r>
              <a:rPr sz="2400" spc="10" dirty="0">
                <a:solidFill>
                  <a:srgbClr val="FF0000"/>
                </a:solidFill>
                <a:cs typeface="Tahoma"/>
              </a:rPr>
              <a:t>T</a:t>
            </a:r>
            <a:r>
              <a:rPr sz="2400" spc="10" dirty="0">
                <a:cs typeface="Tahoma"/>
              </a:rPr>
              <a:t>, </a:t>
            </a:r>
            <a:r>
              <a:rPr sz="2400" dirty="0">
                <a:cs typeface="Tahoma"/>
              </a:rPr>
              <a:t>que  atravessam a </a:t>
            </a:r>
            <a:r>
              <a:rPr sz="2400" spc="-5" dirty="0">
                <a:cs typeface="Tahoma"/>
              </a:rPr>
              <a:t>célula </a:t>
            </a:r>
            <a:r>
              <a:rPr sz="2400" dirty="0">
                <a:cs typeface="Tahoma"/>
              </a:rPr>
              <a:t>e permitem um </a:t>
            </a:r>
            <a:r>
              <a:rPr sz="2400" spc="-5" dirty="0">
                <a:cs typeface="Tahoma"/>
              </a:rPr>
              <a:t>contato  </a:t>
            </a:r>
            <a:r>
              <a:rPr sz="2400" dirty="0">
                <a:cs typeface="Tahoma"/>
              </a:rPr>
              <a:t>mais próximo </a:t>
            </a:r>
            <a:r>
              <a:rPr sz="2400" spc="-5" dirty="0">
                <a:cs typeface="Tahoma"/>
              </a:rPr>
              <a:t>entre </a:t>
            </a:r>
            <a:r>
              <a:rPr sz="2400" dirty="0">
                <a:cs typeface="Tahoma"/>
              </a:rPr>
              <a:t>o meio </a:t>
            </a:r>
            <a:r>
              <a:rPr sz="2400" spc="-5" dirty="0">
                <a:cs typeface="Tahoma"/>
              </a:rPr>
              <a:t>extracelular com </a:t>
            </a:r>
            <a:r>
              <a:rPr sz="2400" dirty="0">
                <a:cs typeface="Tahoma"/>
              </a:rPr>
              <a:t>o  interior da</a:t>
            </a:r>
            <a:r>
              <a:rPr sz="2400" spc="-10" dirty="0">
                <a:cs typeface="Tahoma"/>
              </a:rPr>
              <a:t> </a:t>
            </a:r>
            <a:r>
              <a:rPr sz="2400" spc="-5" dirty="0">
                <a:cs typeface="Tahoma"/>
              </a:rPr>
              <a:t>célula</a:t>
            </a:r>
            <a:endParaRPr sz="2400" dirty="0">
              <a:cs typeface="Tahoma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4175759" y="881293"/>
            <a:ext cx="38056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 smtClean="0">
                <a:solidFill>
                  <a:srgbClr val="0070C0"/>
                </a:solidFill>
              </a:rPr>
              <a:t>Características Histológicas</a:t>
            </a:r>
            <a:endParaRPr lang="pt-BR" sz="2400" b="1" dirty="0" smtClean="0">
              <a:solidFill>
                <a:srgbClr val="0070C0"/>
              </a:solidFill>
            </a:endParaRPr>
          </a:p>
        </p:txBody>
      </p:sp>
      <p:pic>
        <p:nvPicPr>
          <p:cNvPr id="7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94610" cy="99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ítulo 4"/>
          <p:cNvSpPr txBox="1">
            <a:spLocks/>
          </p:cNvSpPr>
          <p:nvPr/>
        </p:nvSpPr>
        <p:spPr>
          <a:xfrm>
            <a:off x="3633650" y="170499"/>
            <a:ext cx="5405846" cy="9228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smtClean="0">
                <a:solidFill>
                  <a:srgbClr val="FF0000"/>
                </a:solidFill>
                <a:latin typeface="+mn-lt"/>
              </a:rPr>
              <a:t>ATIVIDADE MOTORA</a:t>
            </a:r>
            <a:endParaRPr lang="pt-BR" b="1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3494067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3"/>
          <p:cNvSpPr txBox="1"/>
          <p:nvPr/>
        </p:nvSpPr>
        <p:spPr>
          <a:xfrm>
            <a:off x="209007" y="1447800"/>
            <a:ext cx="11717382" cy="28668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146685" indent="-342900" algn="just">
              <a:spcBef>
                <a:spcPts val="95"/>
              </a:spcBef>
              <a:buClr>
                <a:srgbClr val="3333CC"/>
              </a:buClr>
              <a:buSzPct val="58928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2400" spc="-5" dirty="0">
                <a:cs typeface="Tahoma"/>
              </a:rPr>
              <a:t>Estruturas especiais que </a:t>
            </a:r>
            <a:r>
              <a:rPr sz="2400" dirty="0">
                <a:cs typeface="Tahoma"/>
              </a:rPr>
              <a:t>possuem </a:t>
            </a:r>
            <a:r>
              <a:rPr sz="2400" spc="-5" dirty="0">
                <a:cs typeface="Tahoma"/>
              </a:rPr>
              <a:t>o mesmo  comprimento da </a:t>
            </a:r>
            <a:r>
              <a:rPr sz="2400" spc="-10" dirty="0">
                <a:cs typeface="Tahoma"/>
              </a:rPr>
              <a:t>fibra </a:t>
            </a:r>
            <a:r>
              <a:rPr sz="2400" spc="-5" dirty="0">
                <a:cs typeface="Tahoma"/>
              </a:rPr>
              <a:t>muscular, possuem estriações  </a:t>
            </a:r>
            <a:r>
              <a:rPr sz="2400" spc="-10" dirty="0">
                <a:cs typeface="Tahoma"/>
              </a:rPr>
              <a:t>transversais.</a:t>
            </a:r>
            <a:endParaRPr sz="2400" dirty="0">
              <a:cs typeface="Tahoma"/>
            </a:endParaRPr>
          </a:p>
          <a:p>
            <a:pPr marL="355600" marR="374650" indent="-342900" algn="just">
              <a:spcBef>
                <a:spcPts val="675"/>
              </a:spcBef>
              <a:buClr>
                <a:srgbClr val="3333CC"/>
              </a:buClr>
              <a:buSzPct val="58928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2400" b="1" spc="-10" dirty="0">
                <a:solidFill>
                  <a:srgbClr val="FF0000"/>
                </a:solidFill>
                <a:cs typeface="Tahoma"/>
              </a:rPr>
              <a:t>Sarcômero </a:t>
            </a:r>
            <a:r>
              <a:rPr sz="2400" spc="-5" dirty="0">
                <a:cs typeface="Tahoma"/>
              </a:rPr>
              <a:t>– unidades </a:t>
            </a:r>
            <a:r>
              <a:rPr sz="2400" spc="-10" dirty="0">
                <a:cs typeface="Tahoma"/>
              </a:rPr>
              <a:t>funcional </a:t>
            </a:r>
            <a:r>
              <a:rPr sz="2400" spc="-5" dirty="0">
                <a:cs typeface="Tahoma"/>
              </a:rPr>
              <a:t>contrátil da </a:t>
            </a:r>
            <a:r>
              <a:rPr sz="2400" spc="-10" dirty="0">
                <a:cs typeface="Tahoma"/>
              </a:rPr>
              <a:t>fibra  </a:t>
            </a:r>
            <a:r>
              <a:rPr sz="2400" spc="-5" dirty="0">
                <a:cs typeface="Tahoma"/>
              </a:rPr>
              <a:t>muscular.</a:t>
            </a:r>
            <a:endParaRPr sz="2400" dirty="0">
              <a:cs typeface="Tahoma"/>
            </a:endParaRPr>
          </a:p>
          <a:p>
            <a:pPr marL="355600" marR="1028700" indent="-342900" algn="just">
              <a:spcBef>
                <a:spcPts val="670"/>
              </a:spcBef>
              <a:buClr>
                <a:srgbClr val="3333CC"/>
              </a:buClr>
              <a:buSzPct val="58928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2400" spc="-10" dirty="0">
                <a:cs typeface="Tahoma"/>
              </a:rPr>
              <a:t>São </a:t>
            </a:r>
            <a:r>
              <a:rPr sz="2400" spc="-5" dirty="0">
                <a:cs typeface="Tahoma"/>
              </a:rPr>
              <a:t>unidades idênticas (de uma </a:t>
            </a:r>
            <a:r>
              <a:rPr sz="2400" spc="-5" dirty="0">
                <a:solidFill>
                  <a:srgbClr val="FF0000"/>
                </a:solidFill>
                <a:cs typeface="Tahoma"/>
              </a:rPr>
              <a:t>banda Z </a:t>
            </a:r>
            <a:r>
              <a:rPr sz="2400" spc="-5" dirty="0">
                <a:cs typeface="Tahoma"/>
              </a:rPr>
              <a:t>até a  próxima) que se</a:t>
            </a:r>
            <a:r>
              <a:rPr sz="2400" spc="15" dirty="0">
                <a:cs typeface="Tahoma"/>
              </a:rPr>
              <a:t> </a:t>
            </a:r>
            <a:r>
              <a:rPr sz="2400" dirty="0">
                <a:cs typeface="Tahoma"/>
              </a:rPr>
              <a:t>repetem;</a:t>
            </a:r>
          </a:p>
          <a:p>
            <a:pPr marL="355600" marR="5080" indent="-342900" algn="just">
              <a:spcBef>
                <a:spcPts val="675"/>
              </a:spcBef>
              <a:buClr>
                <a:srgbClr val="3333CC"/>
              </a:buClr>
              <a:buSzPct val="58928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2400" spc="-5" dirty="0">
                <a:cs typeface="Tahoma"/>
              </a:rPr>
              <a:t>Os Sarcômeros são constituídos por proteínas  específicas que se agrupam e formam </a:t>
            </a:r>
            <a:r>
              <a:rPr sz="2400" dirty="0">
                <a:cs typeface="Tahoma"/>
              </a:rPr>
              <a:t>os </a:t>
            </a:r>
            <a:r>
              <a:rPr sz="2400" spc="-5" dirty="0">
                <a:cs typeface="Tahoma"/>
              </a:rPr>
              <a:t>filamentos  </a:t>
            </a:r>
            <a:r>
              <a:rPr sz="2400" dirty="0">
                <a:cs typeface="Tahoma"/>
              </a:rPr>
              <a:t>protéicos </a:t>
            </a:r>
            <a:r>
              <a:rPr sz="2400" spc="-5" dirty="0">
                <a:solidFill>
                  <a:srgbClr val="FF0000"/>
                </a:solidFill>
                <a:cs typeface="Tahoma"/>
              </a:rPr>
              <a:t>actina </a:t>
            </a:r>
            <a:r>
              <a:rPr sz="2400" spc="-5" dirty="0">
                <a:cs typeface="Tahoma"/>
              </a:rPr>
              <a:t>(filamento fino) </a:t>
            </a:r>
            <a:r>
              <a:rPr sz="2400" dirty="0">
                <a:cs typeface="Tahoma"/>
              </a:rPr>
              <a:t>e </a:t>
            </a:r>
            <a:r>
              <a:rPr sz="2400" spc="-5" dirty="0">
                <a:solidFill>
                  <a:srgbClr val="FF0000"/>
                </a:solidFill>
                <a:cs typeface="Tahoma"/>
              </a:rPr>
              <a:t>miosina </a:t>
            </a:r>
            <a:r>
              <a:rPr sz="2400" spc="-5" dirty="0">
                <a:cs typeface="Tahoma"/>
              </a:rPr>
              <a:t>(filamento  espesso), distribuídos de forma</a:t>
            </a:r>
            <a:r>
              <a:rPr sz="2400" spc="50" dirty="0">
                <a:cs typeface="Tahoma"/>
              </a:rPr>
              <a:t> </a:t>
            </a:r>
            <a:r>
              <a:rPr sz="2400" spc="-5" dirty="0">
                <a:cs typeface="Tahoma"/>
              </a:rPr>
              <a:t>simétrica</a:t>
            </a:r>
            <a:endParaRPr sz="2400" dirty="0">
              <a:cs typeface="Tahoma"/>
            </a:endParaRPr>
          </a:p>
        </p:txBody>
      </p:sp>
      <p:pic>
        <p:nvPicPr>
          <p:cNvPr id="4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94610" cy="99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ítulo 4"/>
          <p:cNvSpPr txBox="1">
            <a:spLocks/>
          </p:cNvSpPr>
          <p:nvPr/>
        </p:nvSpPr>
        <p:spPr>
          <a:xfrm>
            <a:off x="3633650" y="170499"/>
            <a:ext cx="5405846" cy="9228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smtClean="0">
                <a:solidFill>
                  <a:srgbClr val="FF0000"/>
                </a:solidFill>
                <a:latin typeface="+mn-lt"/>
              </a:rPr>
              <a:t>ATIVIDADE MOTORA</a:t>
            </a:r>
            <a:endParaRPr lang="pt-BR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5157652" y="781852"/>
            <a:ext cx="18200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 err="1" smtClean="0">
                <a:solidFill>
                  <a:srgbClr val="0070C0"/>
                </a:solidFill>
              </a:rPr>
              <a:t>Miofibrilas</a:t>
            </a:r>
            <a:endParaRPr lang="pt-BR" sz="2400" b="1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126710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81201" y="304801"/>
            <a:ext cx="4876800" cy="3124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2"/>
          <p:cNvSpPr/>
          <p:nvPr/>
        </p:nvSpPr>
        <p:spPr>
          <a:xfrm>
            <a:off x="5638800" y="3581400"/>
            <a:ext cx="4705286" cy="30861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1449072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257702" y="1484725"/>
            <a:ext cx="11547564" cy="314637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715" indent="-342900" algn="just">
              <a:spcBef>
                <a:spcPts val="95"/>
              </a:spcBef>
              <a:buFont typeface="Arial"/>
              <a:buChar char="•"/>
              <a:tabLst>
                <a:tab pos="355600" algn="l"/>
              </a:tabLst>
            </a:pPr>
            <a:r>
              <a:rPr sz="2400" spc="-5" dirty="0">
                <a:cs typeface="Carlito"/>
              </a:rPr>
              <a:t>Num </a:t>
            </a:r>
            <a:r>
              <a:rPr sz="2400" spc="-10" dirty="0">
                <a:cs typeface="Carlito"/>
              </a:rPr>
              <a:t>músculo, </a:t>
            </a:r>
            <a:r>
              <a:rPr sz="2400" spc="-5" dirty="0">
                <a:cs typeface="Carlito"/>
              </a:rPr>
              <a:t>as </a:t>
            </a:r>
            <a:r>
              <a:rPr sz="2400" spc="-15" dirty="0">
                <a:cs typeface="Carlito"/>
              </a:rPr>
              <a:t>fibras </a:t>
            </a:r>
            <a:r>
              <a:rPr sz="2400" spc="-10" dirty="0">
                <a:cs typeface="Carlito"/>
              </a:rPr>
              <a:t>musculares são </a:t>
            </a:r>
            <a:r>
              <a:rPr sz="2400" spc="-20" dirty="0">
                <a:cs typeface="Carlito"/>
              </a:rPr>
              <a:t>organizadas </a:t>
            </a:r>
            <a:r>
              <a:rPr sz="2400" spc="-5" dirty="0">
                <a:cs typeface="Carlito"/>
              </a:rPr>
              <a:t>em  </a:t>
            </a:r>
            <a:r>
              <a:rPr sz="2400" spc="-25" dirty="0">
                <a:cs typeface="Carlito"/>
              </a:rPr>
              <a:t>feixes, </a:t>
            </a:r>
            <a:r>
              <a:rPr sz="2400" spc="-5" dirty="0">
                <a:cs typeface="Carlito"/>
              </a:rPr>
              <a:t>sendo o </a:t>
            </a:r>
            <a:r>
              <a:rPr sz="2400" spc="-10" dirty="0">
                <a:cs typeface="Carlito"/>
              </a:rPr>
              <a:t>conjunto envolvidos </a:t>
            </a:r>
            <a:r>
              <a:rPr sz="2400" spc="-5" dirty="0">
                <a:cs typeface="Carlito"/>
              </a:rPr>
              <a:t>por </a:t>
            </a:r>
            <a:r>
              <a:rPr sz="2400" spc="-10" dirty="0">
                <a:cs typeface="Carlito"/>
              </a:rPr>
              <a:t>uma </a:t>
            </a:r>
            <a:r>
              <a:rPr sz="2400" spc="-5" dirty="0">
                <a:cs typeface="Carlito"/>
              </a:rPr>
              <a:t>camada </a:t>
            </a:r>
            <a:r>
              <a:rPr sz="2400" spc="-15" dirty="0">
                <a:cs typeface="Carlito"/>
              </a:rPr>
              <a:t>de </a:t>
            </a:r>
            <a:r>
              <a:rPr sz="2400" spc="600" dirty="0">
                <a:cs typeface="Carlito"/>
              </a:rPr>
              <a:t> </a:t>
            </a:r>
            <a:r>
              <a:rPr sz="2400" spc="-10" dirty="0">
                <a:cs typeface="Carlito"/>
              </a:rPr>
              <a:t>tec. </a:t>
            </a:r>
            <a:r>
              <a:rPr sz="2400" spc="-15" dirty="0">
                <a:cs typeface="Carlito"/>
              </a:rPr>
              <a:t>Conjuntivo, </a:t>
            </a:r>
            <a:r>
              <a:rPr sz="2400" spc="-5" dirty="0">
                <a:cs typeface="Carlito"/>
              </a:rPr>
              <a:t>o </a:t>
            </a:r>
            <a:r>
              <a:rPr sz="2400" spc="-15" dirty="0">
                <a:solidFill>
                  <a:srgbClr val="FF0000"/>
                </a:solidFill>
                <a:cs typeface="Carlito"/>
              </a:rPr>
              <a:t>EPIMÍSIO, </a:t>
            </a:r>
            <a:r>
              <a:rPr sz="2400" spc="-10" dirty="0">
                <a:cs typeface="Carlito"/>
              </a:rPr>
              <a:t>que </a:t>
            </a:r>
            <a:r>
              <a:rPr sz="2400" spc="-20" dirty="0">
                <a:cs typeface="Carlito"/>
              </a:rPr>
              <a:t>recobre </a:t>
            </a:r>
            <a:r>
              <a:rPr sz="2400" spc="-5" dirty="0">
                <a:cs typeface="Carlito"/>
              </a:rPr>
              <a:t>o músculo  </a:t>
            </a:r>
            <a:r>
              <a:rPr sz="2400" spc="-20" dirty="0">
                <a:cs typeface="Carlito"/>
              </a:rPr>
              <a:t>inteiro.</a:t>
            </a:r>
            <a:endParaRPr sz="2400" dirty="0">
              <a:cs typeface="Carlito"/>
            </a:endParaRPr>
          </a:p>
          <a:p>
            <a:pPr marL="355600" marR="5080" indent="-342900" algn="just">
              <a:spcBef>
                <a:spcPts val="675"/>
              </a:spcBef>
              <a:buFont typeface="Arial"/>
              <a:buChar char="•"/>
              <a:tabLst>
                <a:tab pos="355600" algn="l"/>
              </a:tabLst>
            </a:pPr>
            <a:r>
              <a:rPr sz="2400" spc="-5" dirty="0">
                <a:cs typeface="Carlito"/>
              </a:rPr>
              <a:t>Do epimísio </a:t>
            </a:r>
            <a:r>
              <a:rPr sz="2400" spc="-10" dirty="0">
                <a:cs typeface="Carlito"/>
              </a:rPr>
              <a:t>partem </a:t>
            </a:r>
            <a:r>
              <a:rPr sz="2400" spc="-5" dirty="0">
                <a:cs typeface="Carlito"/>
              </a:rPr>
              <a:t>finos </a:t>
            </a:r>
            <a:r>
              <a:rPr sz="2400" spc="-15" dirty="0">
                <a:cs typeface="Carlito"/>
              </a:rPr>
              <a:t>septos </a:t>
            </a:r>
            <a:r>
              <a:rPr sz="2400" spc="-5" dirty="0">
                <a:cs typeface="Carlito"/>
              </a:rPr>
              <a:t>de </a:t>
            </a:r>
            <a:r>
              <a:rPr sz="2400" spc="-10" dirty="0">
                <a:cs typeface="Carlito"/>
              </a:rPr>
              <a:t>tec. Conjuntivo </a:t>
            </a:r>
            <a:r>
              <a:rPr sz="2400" spc="-25" dirty="0">
                <a:cs typeface="Carlito"/>
              </a:rPr>
              <a:t>para </a:t>
            </a:r>
            <a:r>
              <a:rPr sz="2400" spc="-5" dirty="0">
                <a:cs typeface="Carlito"/>
              </a:rPr>
              <a:t>o  </a:t>
            </a:r>
            <a:r>
              <a:rPr sz="2400" spc="-15" dirty="0">
                <a:cs typeface="Carlito"/>
              </a:rPr>
              <a:t>interior </a:t>
            </a:r>
            <a:r>
              <a:rPr sz="2400" dirty="0">
                <a:cs typeface="Carlito"/>
              </a:rPr>
              <a:t>do </a:t>
            </a:r>
            <a:r>
              <a:rPr sz="2400" spc="-10" dirty="0">
                <a:cs typeface="Carlito"/>
              </a:rPr>
              <a:t>músculo, </a:t>
            </a:r>
            <a:r>
              <a:rPr sz="2400" spc="-15" dirty="0">
                <a:cs typeface="Carlito"/>
              </a:rPr>
              <a:t>separando </a:t>
            </a:r>
            <a:r>
              <a:rPr sz="2400" spc="-5" dirty="0">
                <a:cs typeface="Carlito"/>
              </a:rPr>
              <a:t>os </a:t>
            </a:r>
            <a:r>
              <a:rPr sz="2400" spc="-30" dirty="0">
                <a:cs typeface="Carlito"/>
              </a:rPr>
              <a:t>feixes </a:t>
            </a:r>
            <a:r>
              <a:rPr sz="2400" spc="-5" dirty="0">
                <a:cs typeface="Carlito"/>
              </a:rPr>
              <a:t>e </a:t>
            </a:r>
            <a:r>
              <a:rPr sz="2400" spc="-10" dirty="0">
                <a:cs typeface="Carlito"/>
              </a:rPr>
              <a:t>constituem </a:t>
            </a:r>
            <a:r>
              <a:rPr sz="2400" spc="-5" dirty="0">
                <a:cs typeface="Carlito"/>
              </a:rPr>
              <a:t>o </a:t>
            </a:r>
            <a:r>
              <a:rPr sz="2400" spc="-5" dirty="0">
                <a:solidFill>
                  <a:srgbClr val="FF0000"/>
                </a:solidFill>
                <a:cs typeface="Carlito"/>
              </a:rPr>
              <a:t> </a:t>
            </a:r>
            <a:r>
              <a:rPr sz="2400" spc="-10" dirty="0">
                <a:solidFill>
                  <a:srgbClr val="FF0000"/>
                </a:solidFill>
                <a:cs typeface="Carlito"/>
              </a:rPr>
              <a:t>PERIMÍSIO.</a:t>
            </a:r>
            <a:endParaRPr sz="2400" dirty="0">
              <a:cs typeface="Carlito"/>
            </a:endParaRPr>
          </a:p>
          <a:p>
            <a:pPr marL="355600" marR="5715" indent="-342900" algn="just">
              <a:spcBef>
                <a:spcPts val="670"/>
              </a:spcBef>
              <a:buFont typeface="Arial"/>
              <a:buChar char="•"/>
              <a:tabLst>
                <a:tab pos="355600" algn="l"/>
              </a:tabLst>
            </a:pPr>
            <a:r>
              <a:rPr sz="2400" spc="-30" dirty="0">
                <a:cs typeface="Carlito"/>
              </a:rPr>
              <a:t>Por </a:t>
            </a:r>
            <a:r>
              <a:rPr sz="2400" spc="-5" dirty="0">
                <a:cs typeface="Carlito"/>
              </a:rPr>
              <a:t>sua </a:t>
            </a:r>
            <a:r>
              <a:rPr sz="2400" spc="-20" dirty="0">
                <a:cs typeface="Carlito"/>
              </a:rPr>
              <a:t>vez, </a:t>
            </a:r>
            <a:r>
              <a:rPr sz="2400" spc="-10" dirty="0">
                <a:cs typeface="Carlito"/>
              </a:rPr>
              <a:t>cada </a:t>
            </a:r>
            <a:r>
              <a:rPr sz="2400" spc="-20" dirty="0">
                <a:cs typeface="Carlito"/>
              </a:rPr>
              <a:t>fibra </a:t>
            </a:r>
            <a:r>
              <a:rPr sz="2400" spc="-35" dirty="0">
                <a:cs typeface="Carlito"/>
              </a:rPr>
              <a:t>muscular, </a:t>
            </a:r>
            <a:r>
              <a:rPr sz="2400" spc="-10" dirty="0">
                <a:cs typeface="Carlito"/>
              </a:rPr>
              <a:t>individualmente, </a:t>
            </a:r>
            <a:r>
              <a:rPr sz="2400" spc="-5" dirty="0">
                <a:cs typeface="Carlito"/>
              </a:rPr>
              <a:t>é  </a:t>
            </a:r>
            <a:r>
              <a:rPr sz="2400" spc="-15" dirty="0">
                <a:cs typeface="Carlito"/>
              </a:rPr>
              <a:t>envolvida </a:t>
            </a:r>
            <a:r>
              <a:rPr sz="2400" spc="-10" dirty="0">
                <a:cs typeface="Carlito"/>
              </a:rPr>
              <a:t>pelo </a:t>
            </a:r>
            <a:r>
              <a:rPr sz="2400" spc="-15" dirty="0">
                <a:solidFill>
                  <a:srgbClr val="FF0000"/>
                </a:solidFill>
                <a:cs typeface="Carlito"/>
              </a:rPr>
              <a:t>ENDOMÍSIO</a:t>
            </a:r>
            <a:r>
              <a:rPr sz="2400" spc="-15" dirty="0">
                <a:cs typeface="Carlito"/>
              </a:rPr>
              <a:t>, </a:t>
            </a:r>
            <a:r>
              <a:rPr sz="2400" spc="-10" dirty="0">
                <a:cs typeface="Carlito"/>
              </a:rPr>
              <a:t>que </a:t>
            </a:r>
            <a:r>
              <a:rPr sz="2400" spc="-5" dirty="0">
                <a:cs typeface="Carlito"/>
              </a:rPr>
              <a:t>é </a:t>
            </a:r>
            <a:r>
              <a:rPr sz="2400" spc="-15" dirty="0">
                <a:cs typeface="Carlito"/>
              </a:rPr>
              <a:t>formado </a:t>
            </a:r>
            <a:r>
              <a:rPr sz="2400" spc="-10" dirty="0">
                <a:cs typeface="Carlito"/>
              </a:rPr>
              <a:t>pela lâmina  basal </a:t>
            </a:r>
            <a:r>
              <a:rPr sz="2400" spc="-5" dirty="0">
                <a:cs typeface="Carlito"/>
              </a:rPr>
              <a:t>da </a:t>
            </a:r>
            <a:r>
              <a:rPr sz="2400" spc="-20" dirty="0">
                <a:cs typeface="Carlito"/>
              </a:rPr>
              <a:t>fibra </a:t>
            </a:r>
            <a:r>
              <a:rPr sz="2400" spc="-35" dirty="0">
                <a:cs typeface="Carlito"/>
              </a:rPr>
              <a:t>muscular, </a:t>
            </a:r>
            <a:r>
              <a:rPr sz="2400" spc="-5" dirty="0">
                <a:cs typeface="Carlito"/>
              </a:rPr>
              <a:t>associada a </a:t>
            </a:r>
            <a:r>
              <a:rPr sz="2400" spc="-15" dirty="0">
                <a:cs typeface="Carlito"/>
              </a:rPr>
              <a:t>fibras </a:t>
            </a:r>
            <a:r>
              <a:rPr sz="2400" spc="-10" dirty="0">
                <a:cs typeface="Carlito"/>
              </a:rPr>
              <a:t>reticulares. </a:t>
            </a:r>
            <a:r>
              <a:rPr sz="2400" spc="-5" dirty="0">
                <a:cs typeface="Carlito"/>
              </a:rPr>
              <a:t>O  </a:t>
            </a:r>
            <a:r>
              <a:rPr sz="2400" spc="-10" dirty="0">
                <a:cs typeface="Carlito"/>
              </a:rPr>
              <a:t>Endomísio </a:t>
            </a:r>
            <a:r>
              <a:rPr sz="2400" spc="-5" dirty="0">
                <a:cs typeface="Carlito"/>
              </a:rPr>
              <a:t>é </a:t>
            </a:r>
            <a:r>
              <a:rPr sz="2400" spc="-15" dirty="0">
                <a:cs typeface="Carlito"/>
              </a:rPr>
              <a:t>constituído principalmente </a:t>
            </a:r>
            <a:r>
              <a:rPr sz="2400" spc="-10" dirty="0">
                <a:cs typeface="Carlito"/>
              </a:rPr>
              <a:t>por</a:t>
            </a:r>
            <a:r>
              <a:rPr sz="2400" spc="204" dirty="0">
                <a:cs typeface="Carlito"/>
              </a:rPr>
              <a:t> </a:t>
            </a:r>
            <a:r>
              <a:rPr sz="2400" i="1" spc="-10" dirty="0">
                <a:cs typeface="Carlito"/>
              </a:rPr>
              <a:t>fibroblastos.</a:t>
            </a:r>
            <a:endParaRPr sz="2400" dirty="0">
              <a:cs typeface="Carlito"/>
            </a:endParaRPr>
          </a:p>
        </p:txBody>
      </p:sp>
      <p:sp>
        <p:nvSpPr>
          <p:cNvPr id="4" name="object 2"/>
          <p:cNvSpPr txBox="1"/>
          <p:nvPr/>
        </p:nvSpPr>
        <p:spPr>
          <a:xfrm>
            <a:off x="257702" y="4687390"/>
            <a:ext cx="11612880" cy="18601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6350" indent="-343535" algn="just">
              <a:spcBef>
                <a:spcPts val="105"/>
              </a:spcBef>
              <a:buFont typeface="Arial"/>
              <a:buChar char="•"/>
              <a:tabLst>
                <a:tab pos="356235" algn="l"/>
              </a:tabLst>
            </a:pPr>
            <a:r>
              <a:rPr sz="2400" dirty="0">
                <a:cs typeface="Carlito"/>
              </a:rPr>
              <a:t>O </a:t>
            </a:r>
            <a:r>
              <a:rPr sz="2400" spc="-10" dirty="0">
                <a:cs typeface="Carlito"/>
              </a:rPr>
              <a:t>tecido conjuntivo mantém </a:t>
            </a:r>
            <a:r>
              <a:rPr sz="2400" dirty="0">
                <a:cs typeface="Carlito"/>
              </a:rPr>
              <a:t>as </a:t>
            </a:r>
            <a:r>
              <a:rPr sz="2400" spc="-15" dirty="0">
                <a:cs typeface="Carlito"/>
              </a:rPr>
              <a:t>fibras  </a:t>
            </a:r>
            <a:r>
              <a:rPr sz="2400" spc="-5" dirty="0">
                <a:cs typeface="Carlito"/>
              </a:rPr>
              <a:t>musculares unidas, </a:t>
            </a:r>
            <a:r>
              <a:rPr sz="2400" dirty="0">
                <a:cs typeface="Carlito"/>
              </a:rPr>
              <a:t>permitindo que a </a:t>
            </a:r>
            <a:r>
              <a:rPr sz="2400" spc="-35" dirty="0">
                <a:cs typeface="Carlito"/>
              </a:rPr>
              <a:t>força </a:t>
            </a:r>
            <a:r>
              <a:rPr sz="2400" spc="-5" dirty="0">
                <a:cs typeface="Carlito"/>
              </a:rPr>
              <a:t>de  </a:t>
            </a:r>
            <a:r>
              <a:rPr sz="2400" spc="-20" dirty="0">
                <a:cs typeface="Carlito"/>
              </a:rPr>
              <a:t>contração gerada </a:t>
            </a:r>
            <a:r>
              <a:rPr sz="2400" dirty="0">
                <a:cs typeface="Carlito"/>
              </a:rPr>
              <a:t>por </a:t>
            </a:r>
            <a:r>
              <a:rPr sz="2400" spc="-10" dirty="0">
                <a:cs typeface="Carlito"/>
              </a:rPr>
              <a:t>cada </a:t>
            </a:r>
            <a:r>
              <a:rPr sz="2400" spc="-15" dirty="0">
                <a:cs typeface="Carlito"/>
              </a:rPr>
              <a:t>fibra  </a:t>
            </a:r>
            <a:r>
              <a:rPr sz="2400" spc="-5" dirty="0">
                <a:cs typeface="Carlito"/>
              </a:rPr>
              <a:t>individualmente atue </a:t>
            </a:r>
            <a:r>
              <a:rPr sz="2400" spc="-15" dirty="0">
                <a:cs typeface="Carlito"/>
              </a:rPr>
              <a:t>sobre </a:t>
            </a:r>
            <a:r>
              <a:rPr sz="2400" dirty="0">
                <a:cs typeface="Carlito"/>
              </a:rPr>
              <a:t>o músculo</a:t>
            </a:r>
            <a:r>
              <a:rPr sz="2400" spc="10" dirty="0">
                <a:cs typeface="Carlito"/>
              </a:rPr>
              <a:t> </a:t>
            </a:r>
            <a:r>
              <a:rPr sz="2400" spc="-20" dirty="0">
                <a:cs typeface="Carlito"/>
              </a:rPr>
              <a:t>inteiro</a:t>
            </a:r>
            <a:endParaRPr sz="2400" dirty="0">
              <a:cs typeface="Carlito"/>
            </a:endParaRPr>
          </a:p>
          <a:p>
            <a:pPr algn="just">
              <a:spcBef>
                <a:spcPts val="5"/>
              </a:spcBef>
              <a:buFont typeface="Arial"/>
              <a:buChar char="•"/>
            </a:pPr>
            <a:endParaRPr sz="2400" dirty="0">
              <a:cs typeface="Carlito"/>
            </a:endParaRPr>
          </a:p>
          <a:p>
            <a:pPr marL="355600" marR="5080" indent="-343535" algn="just">
              <a:buFont typeface="Arial"/>
              <a:buChar char="•"/>
              <a:tabLst>
                <a:tab pos="356235" algn="l"/>
              </a:tabLst>
            </a:pPr>
            <a:r>
              <a:rPr sz="2400" dirty="0">
                <a:cs typeface="Carlito"/>
              </a:rPr>
              <a:t>É </a:t>
            </a:r>
            <a:r>
              <a:rPr sz="2400" spc="-5" dirty="0">
                <a:cs typeface="Carlito"/>
              </a:rPr>
              <a:t>também por </a:t>
            </a:r>
            <a:r>
              <a:rPr sz="2400" spc="-10" dirty="0">
                <a:cs typeface="Carlito"/>
              </a:rPr>
              <a:t>intermédio </a:t>
            </a:r>
            <a:r>
              <a:rPr sz="2400" spc="-5" dirty="0">
                <a:cs typeface="Carlito"/>
              </a:rPr>
              <a:t>do </a:t>
            </a:r>
            <a:r>
              <a:rPr sz="2400" spc="-10" dirty="0">
                <a:cs typeface="Carlito"/>
              </a:rPr>
              <a:t>tec. </a:t>
            </a:r>
            <a:r>
              <a:rPr sz="2400" spc="-5" dirty="0">
                <a:cs typeface="Carlito"/>
              </a:rPr>
              <a:t>Conjuntivo  que </a:t>
            </a:r>
            <a:r>
              <a:rPr sz="2400" dirty="0">
                <a:cs typeface="Carlito"/>
              </a:rPr>
              <a:t>a </a:t>
            </a:r>
            <a:r>
              <a:rPr sz="2400" spc="-25" dirty="0">
                <a:cs typeface="Carlito"/>
              </a:rPr>
              <a:t>Força </a:t>
            </a:r>
            <a:r>
              <a:rPr sz="2400" dirty="0">
                <a:cs typeface="Carlito"/>
              </a:rPr>
              <a:t>de </a:t>
            </a:r>
            <a:r>
              <a:rPr sz="2400" spc="-20" dirty="0">
                <a:cs typeface="Carlito"/>
              </a:rPr>
              <a:t>contração </a:t>
            </a:r>
            <a:r>
              <a:rPr sz="2400" dirty="0">
                <a:cs typeface="Carlito"/>
              </a:rPr>
              <a:t>muscular </a:t>
            </a:r>
            <a:r>
              <a:rPr sz="2400" spc="-10" dirty="0">
                <a:cs typeface="Carlito"/>
              </a:rPr>
              <a:t>se  transmite </a:t>
            </a:r>
            <a:r>
              <a:rPr sz="2400" dirty="0">
                <a:cs typeface="Carlito"/>
              </a:rPr>
              <a:t>a </a:t>
            </a:r>
            <a:r>
              <a:rPr sz="2400" spc="-15" dirty="0">
                <a:cs typeface="Carlito"/>
              </a:rPr>
              <a:t>outras </a:t>
            </a:r>
            <a:r>
              <a:rPr sz="2400" spc="-10" dirty="0">
                <a:cs typeface="Carlito"/>
              </a:rPr>
              <a:t>estruturas como tendões </a:t>
            </a:r>
            <a:r>
              <a:rPr sz="2400" dirty="0">
                <a:cs typeface="Carlito"/>
              </a:rPr>
              <a:t>e  </a:t>
            </a:r>
            <a:r>
              <a:rPr sz="2400" spc="-5" dirty="0">
                <a:cs typeface="Carlito"/>
              </a:rPr>
              <a:t>ossos</a:t>
            </a:r>
            <a:endParaRPr sz="2400" dirty="0">
              <a:cs typeface="Carlito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3468986" y="888255"/>
            <a:ext cx="512499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 smtClean="0">
                <a:solidFill>
                  <a:srgbClr val="0070C0"/>
                </a:solidFill>
              </a:rPr>
              <a:t>Organização das fibras no Músculo</a:t>
            </a:r>
            <a:endParaRPr lang="pt-BR" sz="2400" b="1" dirty="0" smtClean="0">
              <a:solidFill>
                <a:srgbClr val="0070C0"/>
              </a:solidFill>
            </a:endParaRPr>
          </a:p>
        </p:txBody>
      </p:sp>
      <p:pic>
        <p:nvPicPr>
          <p:cNvPr id="7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94610" cy="99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ítulo 4"/>
          <p:cNvSpPr txBox="1">
            <a:spLocks/>
          </p:cNvSpPr>
          <p:nvPr/>
        </p:nvSpPr>
        <p:spPr>
          <a:xfrm>
            <a:off x="3633650" y="170499"/>
            <a:ext cx="5405846" cy="9228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smtClean="0">
                <a:solidFill>
                  <a:srgbClr val="FF0000"/>
                </a:solidFill>
                <a:latin typeface="+mn-lt"/>
              </a:rPr>
              <a:t>ATIVIDADE MOTORA</a:t>
            </a:r>
            <a:endParaRPr lang="pt-BR" b="1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576077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16624" y="1420677"/>
            <a:ext cx="11788142" cy="2746374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70000"/>
              </a:lnSpc>
              <a:spcBef>
                <a:spcPts val="0"/>
              </a:spcBef>
            </a:pPr>
            <a:r>
              <a:rPr lang="pt-BR" sz="2400" dirty="0" smtClean="0"/>
              <a:t>Ao realizarmos </a:t>
            </a:r>
            <a:r>
              <a:rPr lang="pt-BR" sz="2400" dirty="0"/>
              <a:t>um </a:t>
            </a:r>
            <a:r>
              <a:rPr lang="pt-BR" sz="2400" dirty="0">
                <a:solidFill>
                  <a:srgbClr val="0070C0"/>
                </a:solidFill>
              </a:rPr>
              <a:t>movimento</a:t>
            </a:r>
            <a:r>
              <a:rPr lang="pt-BR" sz="2400" dirty="0"/>
              <a:t> no espaço, </a:t>
            </a:r>
            <a:r>
              <a:rPr lang="pt-BR" sz="2400" dirty="0" smtClean="0">
                <a:solidFill>
                  <a:srgbClr val="0070C0"/>
                </a:solidFill>
              </a:rPr>
              <a:t>diversos processamentos </a:t>
            </a:r>
            <a:r>
              <a:rPr lang="pt-BR" sz="2400" dirty="0" smtClean="0"/>
              <a:t>ocorrem</a:t>
            </a:r>
            <a:r>
              <a:rPr lang="pt-BR" sz="2400" dirty="0"/>
              <a:t> nos níveis moleculares, </a:t>
            </a:r>
            <a:r>
              <a:rPr lang="pt-BR" sz="2400" dirty="0">
                <a:solidFill>
                  <a:srgbClr val="0070C0"/>
                </a:solidFill>
              </a:rPr>
              <a:t>celulares</a:t>
            </a:r>
            <a:r>
              <a:rPr lang="pt-BR" sz="2400" dirty="0"/>
              <a:t>, musculares e </a:t>
            </a:r>
            <a:r>
              <a:rPr lang="pt-BR" sz="2400" dirty="0">
                <a:solidFill>
                  <a:srgbClr val="0070C0"/>
                </a:solidFill>
              </a:rPr>
              <a:t>neurais</a:t>
            </a:r>
            <a:r>
              <a:rPr lang="pt-BR" sz="2400" dirty="0"/>
              <a:t> para dar vida à ação </a:t>
            </a:r>
            <a:r>
              <a:rPr lang="pt-BR" sz="2400" dirty="0" smtClean="0"/>
              <a:t>motora</a:t>
            </a:r>
          </a:p>
          <a:p>
            <a:pPr marL="0" indent="0" algn="just">
              <a:lnSpc>
                <a:spcPct val="170000"/>
              </a:lnSpc>
              <a:spcBef>
                <a:spcPts val="0"/>
              </a:spcBef>
              <a:buNone/>
            </a:pPr>
            <a:endParaRPr lang="pt-BR" sz="1100" dirty="0" smtClean="0"/>
          </a:p>
          <a:p>
            <a:pPr algn="just">
              <a:lnSpc>
                <a:spcPct val="170000"/>
              </a:lnSpc>
              <a:spcBef>
                <a:spcPts val="0"/>
              </a:spcBef>
            </a:pPr>
            <a:r>
              <a:rPr lang="pt-BR" sz="2400" dirty="0" smtClean="0"/>
              <a:t>Os </a:t>
            </a:r>
            <a:r>
              <a:rPr lang="pt-BR" sz="2400" dirty="0"/>
              <a:t>movimentos </a:t>
            </a:r>
            <a:r>
              <a:rPr lang="pt-BR" sz="2400" dirty="0">
                <a:solidFill>
                  <a:srgbClr val="0070C0"/>
                </a:solidFill>
              </a:rPr>
              <a:t>reflexos</a:t>
            </a:r>
            <a:r>
              <a:rPr lang="pt-BR" sz="2400" dirty="0"/>
              <a:t> têm respostas simples, </a:t>
            </a:r>
            <a:r>
              <a:rPr lang="pt-BR" sz="2400" dirty="0">
                <a:solidFill>
                  <a:srgbClr val="0070C0"/>
                </a:solidFill>
              </a:rPr>
              <a:t>rápidas</a:t>
            </a:r>
            <a:r>
              <a:rPr lang="pt-BR" sz="2400" dirty="0"/>
              <a:t>, estereotipadas, </a:t>
            </a:r>
            <a:r>
              <a:rPr lang="pt-BR" sz="2400" dirty="0">
                <a:solidFill>
                  <a:srgbClr val="0070C0"/>
                </a:solidFill>
              </a:rPr>
              <a:t>involuntárias</a:t>
            </a:r>
            <a:r>
              <a:rPr lang="pt-BR" sz="2400" dirty="0"/>
              <a:t>, que </a:t>
            </a:r>
            <a:r>
              <a:rPr lang="pt-BR" sz="2400" dirty="0" smtClean="0"/>
              <a:t>estão </a:t>
            </a:r>
            <a:r>
              <a:rPr lang="pt-BR" sz="2400" dirty="0" smtClean="0">
                <a:solidFill>
                  <a:srgbClr val="0070C0"/>
                </a:solidFill>
              </a:rPr>
              <a:t>integradas </a:t>
            </a:r>
            <a:r>
              <a:rPr lang="pt-BR" sz="2400" dirty="0" smtClean="0"/>
              <a:t>a </a:t>
            </a:r>
            <a:r>
              <a:rPr lang="pt-BR" sz="2400" dirty="0"/>
              <a:t>medula </a:t>
            </a:r>
            <a:r>
              <a:rPr lang="pt-BR" sz="2400" dirty="0">
                <a:solidFill>
                  <a:srgbClr val="0070C0"/>
                </a:solidFill>
              </a:rPr>
              <a:t>espinhal</a:t>
            </a:r>
          </a:p>
          <a:p>
            <a:endParaRPr lang="pt-BR" sz="2400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2510244" y="115490"/>
            <a:ext cx="5928361" cy="944160"/>
          </a:xfrm>
        </p:spPr>
        <p:txBody>
          <a:bodyPr>
            <a:normAutofit/>
          </a:bodyPr>
          <a:lstStyle/>
          <a:p>
            <a:r>
              <a:rPr lang="pt-BR" sz="3600" b="1" dirty="0" smtClean="0">
                <a:solidFill>
                  <a:srgbClr val="FF0000"/>
                </a:solidFill>
                <a:latin typeface="+mn-lt"/>
              </a:rPr>
              <a:t>FISIOLOGIA DA MOTRICIDADE</a:t>
            </a:r>
            <a:endParaRPr lang="pt-BR" sz="36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5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94610" cy="99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2824499" y="777625"/>
            <a:ext cx="48115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i="1" dirty="0" smtClean="0">
                <a:solidFill>
                  <a:srgbClr val="0070C0"/>
                </a:solidFill>
              </a:rPr>
              <a:t>Como ocorre o controle motor?</a:t>
            </a:r>
            <a:endParaRPr lang="pt-BR" sz="2800" b="1" i="1" dirty="0">
              <a:solidFill>
                <a:srgbClr val="0070C0"/>
              </a:solidFill>
            </a:endParaRPr>
          </a:p>
        </p:txBody>
      </p:sp>
      <p:pic>
        <p:nvPicPr>
          <p:cNvPr id="2050" name="Picture 2" descr="O movimento cura, equilibra e dá vida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3097" y="4167051"/>
            <a:ext cx="3906792" cy="2605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27691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01706" y="1520649"/>
            <a:ext cx="11896677" cy="3683726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sz="2400" dirty="0" smtClean="0"/>
              <a:t>Antes de </a:t>
            </a:r>
            <a:r>
              <a:rPr lang="pt-BR" sz="2400" dirty="0" smtClean="0">
                <a:solidFill>
                  <a:srgbClr val="0070C0"/>
                </a:solidFill>
              </a:rPr>
              <a:t>iniciar</a:t>
            </a:r>
            <a:r>
              <a:rPr lang="pt-BR" sz="2400" dirty="0" smtClean="0"/>
              <a:t> qualquer movimento </a:t>
            </a:r>
            <a:r>
              <a:rPr lang="pt-BR" sz="2400" dirty="0"/>
              <a:t>voluntário, </a:t>
            </a:r>
            <a:r>
              <a:rPr lang="pt-BR" sz="2400" dirty="0" smtClean="0"/>
              <a:t>é preciso haver o </a:t>
            </a:r>
            <a:r>
              <a:rPr lang="pt-BR" sz="2400" dirty="0" smtClean="0">
                <a:solidFill>
                  <a:srgbClr val="0070C0"/>
                </a:solidFill>
              </a:rPr>
              <a:t>planejamento</a:t>
            </a:r>
            <a:r>
              <a:rPr lang="pt-BR" sz="2400" dirty="0" smtClean="0"/>
              <a:t> </a:t>
            </a:r>
            <a:r>
              <a:rPr lang="pt-BR" sz="2400" dirty="0"/>
              <a:t>desse </a:t>
            </a:r>
            <a:r>
              <a:rPr lang="pt-BR" sz="2400" dirty="0" smtClean="0"/>
              <a:t>movimento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sz="2400" dirty="0" smtClean="0"/>
              <a:t>Quando inicia a </a:t>
            </a:r>
            <a:r>
              <a:rPr lang="pt-BR" sz="2400" dirty="0" smtClean="0">
                <a:solidFill>
                  <a:srgbClr val="0070C0"/>
                </a:solidFill>
              </a:rPr>
              <a:t>contração</a:t>
            </a:r>
            <a:r>
              <a:rPr lang="pt-BR" sz="2400" dirty="0" smtClean="0"/>
              <a:t> </a:t>
            </a:r>
            <a:r>
              <a:rPr lang="pt-BR" sz="2400" dirty="0"/>
              <a:t>muscular, o músculo envia </a:t>
            </a:r>
            <a:r>
              <a:rPr lang="pt-BR" sz="2400" dirty="0">
                <a:solidFill>
                  <a:srgbClr val="0070C0"/>
                </a:solidFill>
              </a:rPr>
              <a:t>informações</a:t>
            </a:r>
            <a:r>
              <a:rPr lang="pt-BR" sz="2400" dirty="0"/>
              <a:t> sensoriais para a </a:t>
            </a:r>
            <a:r>
              <a:rPr lang="pt-BR" sz="2400" dirty="0">
                <a:solidFill>
                  <a:srgbClr val="0070C0"/>
                </a:solidFill>
              </a:rPr>
              <a:t>medula</a:t>
            </a:r>
            <a:r>
              <a:rPr lang="pt-BR" sz="2400" dirty="0"/>
              <a:t> avisando </a:t>
            </a:r>
            <a:r>
              <a:rPr lang="pt-BR" sz="2400" dirty="0" smtClean="0"/>
              <a:t>que </a:t>
            </a:r>
            <a:r>
              <a:rPr lang="pt-BR" sz="2400" dirty="0"/>
              <a:t>está acontecendo o </a:t>
            </a:r>
            <a:r>
              <a:rPr lang="pt-BR" sz="2400" dirty="0" smtClean="0">
                <a:solidFill>
                  <a:srgbClr val="0070C0"/>
                </a:solidFill>
              </a:rPr>
              <a:t>movimento</a:t>
            </a:r>
            <a:endParaRPr lang="pt-BR" sz="2400" dirty="0">
              <a:solidFill>
                <a:srgbClr val="0070C0"/>
              </a:solidFill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sz="2400" dirty="0"/>
              <a:t>O </a:t>
            </a:r>
            <a:r>
              <a:rPr lang="pt-BR" sz="2400" dirty="0">
                <a:solidFill>
                  <a:srgbClr val="0070C0"/>
                </a:solidFill>
              </a:rPr>
              <a:t>controle </a:t>
            </a:r>
            <a:r>
              <a:rPr lang="pt-BR" sz="2400" dirty="0"/>
              <a:t>do sistema motor é feito com a </a:t>
            </a:r>
            <a:r>
              <a:rPr lang="pt-BR" sz="2400" dirty="0" smtClean="0"/>
              <a:t>ação </a:t>
            </a:r>
            <a:r>
              <a:rPr lang="pt-BR" sz="2400" dirty="0"/>
              <a:t>do </a:t>
            </a:r>
            <a:r>
              <a:rPr lang="pt-BR" sz="2400" dirty="0">
                <a:solidFill>
                  <a:srgbClr val="0070C0"/>
                </a:solidFill>
              </a:rPr>
              <a:t>córtex</a:t>
            </a:r>
            <a:r>
              <a:rPr lang="pt-BR" sz="2400" dirty="0"/>
              <a:t> </a:t>
            </a:r>
            <a:endParaRPr lang="pt-BR" sz="2400" dirty="0" smtClean="0"/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2400" dirty="0" smtClean="0"/>
              <a:t>cerebral</a:t>
            </a:r>
            <a:r>
              <a:rPr lang="pt-BR" sz="2400" dirty="0"/>
              <a:t>, </a:t>
            </a:r>
            <a:r>
              <a:rPr lang="pt-BR" sz="2400" dirty="0" smtClean="0"/>
              <a:t>que </a:t>
            </a:r>
            <a:r>
              <a:rPr lang="pt-BR" sz="2400" dirty="0" smtClean="0">
                <a:solidFill>
                  <a:srgbClr val="0070C0"/>
                </a:solidFill>
              </a:rPr>
              <a:t>envia</a:t>
            </a:r>
            <a:r>
              <a:rPr lang="pt-BR" sz="2400" dirty="0" smtClean="0"/>
              <a:t> </a:t>
            </a:r>
            <a:r>
              <a:rPr lang="pt-BR" sz="2400" dirty="0"/>
              <a:t>impulsos nervosos através de uma via, </a:t>
            </a:r>
            <a:endParaRPr lang="pt-BR" sz="2400" dirty="0" smtClean="0"/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2400" dirty="0" smtClean="0"/>
              <a:t>o </a:t>
            </a:r>
            <a:r>
              <a:rPr lang="pt-BR" sz="2400" dirty="0">
                <a:solidFill>
                  <a:srgbClr val="0070C0"/>
                </a:solidFill>
              </a:rPr>
              <a:t>trato </a:t>
            </a:r>
            <a:r>
              <a:rPr lang="pt-BR" sz="2400" dirty="0" err="1">
                <a:solidFill>
                  <a:srgbClr val="0070C0"/>
                </a:solidFill>
              </a:rPr>
              <a:t>córtico</a:t>
            </a:r>
            <a:r>
              <a:rPr lang="pt-BR" sz="2400" dirty="0">
                <a:solidFill>
                  <a:srgbClr val="0070C0"/>
                </a:solidFill>
              </a:rPr>
              <a:t>-espinhal</a:t>
            </a:r>
            <a:r>
              <a:rPr lang="pt-BR" sz="2400" dirty="0"/>
              <a:t>, </a:t>
            </a:r>
            <a:r>
              <a:rPr lang="pt-BR" sz="2400" dirty="0" smtClean="0"/>
              <a:t>e </a:t>
            </a:r>
            <a:r>
              <a:rPr lang="pt-BR" sz="2400" dirty="0"/>
              <a:t>chegam ao neurônio motor primário ou </a:t>
            </a:r>
            <a:endParaRPr lang="pt-BR" sz="2400" dirty="0" smtClean="0"/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2400" dirty="0" err="1" smtClean="0">
                <a:solidFill>
                  <a:srgbClr val="0070C0"/>
                </a:solidFill>
              </a:rPr>
              <a:t>motoneurônio</a:t>
            </a:r>
            <a:r>
              <a:rPr lang="pt-BR" sz="2400" dirty="0"/>
              <a:t>, </a:t>
            </a:r>
            <a:r>
              <a:rPr lang="pt-BR" sz="2400" dirty="0" smtClean="0"/>
              <a:t>que é o responsável </a:t>
            </a:r>
            <a:r>
              <a:rPr lang="pt-BR" sz="2400" dirty="0"/>
              <a:t>pela </a:t>
            </a:r>
            <a:r>
              <a:rPr lang="pt-BR" sz="2400" dirty="0">
                <a:solidFill>
                  <a:srgbClr val="0070C0"/>
                </a:solidFill>
              </a:rPr>
              <a:t>inervação</a:t>
            </a:r>
            <a:r>
              <a:rPr lang="pt-BR" sz="2400" dirty="0"/>
              <a:t> do músculo e </a:t>
            </a:r>
            <a:endParaRPr lang="pt-BR" sz="2400" dirty="0" smtClean="0"/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2400" dirty="0" smtClean="0"/>
              <a:t>seu eventual </a:t>
            </a:r>
            <a:r>
              <a:rPr lang="pt-BR" sz="2400" dirty="0">
                <a:solidFill>
                  <a:srgbClr val="0070C0"/>
                </a:solidFill>
              </a:rPr>
              <a:t>estímulo</a:t>
            </a:r>
            <a:r>
              <a:rPr lang="pt-BR" sz="2400" dirty="0" smtClean="0"/>
              <a:t>.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endParaRPr lang="pt-BR" sz="2400" dirty="0"/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2510244" y="115490"/>
            <a:ext cx="5928361" cy="944160"/>
          </a:xfrm>
        </p:spPr>
        <p:txBody>
          <a:bodyPr>
            <a:normAutofit/>
          </a:bodyPr>
          <a:lstStyle/>
          <a:p>
            <a:r>
              <a:rPr lang="pt-BR" sz="3600" b="1" dirty="0" smtClean="0">
                <a:solidFill>
                  <a:srgbClr val="FF0000"/>
                </a:solidFill>
                <a:latin typeface="+mn-lt"/>
              </a:rPr>
              <a:t>FISIOLOGIA DA MOTRICIDADE</a:t>
            </a:r>
            <a:endParaRPr lang="pt-BR" sz="36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6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94610" cy="99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1415364" y="798040"/>
            <a:ext cx="81181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i="1" dirty="0" smtClean="0">
                <a:solidFill>
                  <a:srgbClr val="0070C0"/>
                </a:solidFill>
              </a:rPr>
              <a:t>Como ocorrem os movimentos voluntários do corpo?</a:t>
            </a:r>
            <a:endParaRPr lang="pt-BR" sz="2800" b="1" i="1" dirty="0">
              <a:solidFill>
                <a:srgbClr val="0070C0"/>
              </a:solidFill>
            </a:endParaRPr>
          </a:p>
        </p:txBody>
      </p:sp>
      <p:pic>
        <p:nvPicPr>
          <p:cNvPr id="3076" name="Picture 4" descr="Um vetor de função do neurônio motor - Download de Vet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3770" y="4109094"/>
            <a:ext cx="3531107" cy="2641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9287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16625" y="1240971"/>
            <a:ext cx="11683638" cy="2338252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sz="2400" dirty="0" smtClean="0"/>
              <a:t>Os músculos </a:t>
            </a:r>
            <a:r>
              <a:rPr lang="pt-BR" sz="2400" dirty="0"/>
              <a:t>que possuem pequenas </a:t>
            </a:r>
            <a:r>
              <a:rPr lang="pt-BR" sz="2400" dirty="0">
                <a:solidFill>
                  <a:srgbClr val="0070C0"/>
                </a:solidFill>
              </a:rPr>
              <a:t>unidades </a:t>
            </a:r>
            <a:r>
              <a:rPr lang="pt-BR" sz="2400" dirty="0" smtClean="0">
                <a:solidFill>
                  <a:srgbClr val="0070C0"/>
                </a:solidFill>
              </a:rPr>
              <a:t>motoras</a:t>
            </a:r>
            <a:r>
              <a:rPr lang="pt-BR" sz="2400" dirty="0" smtClean="0"/>
              <a:t>, os </a:t>
            </a:r>
            <a:r>
              <a:rPr lang="pt-BR" sz="2400" dirty="0" err="1" smtClean="0"/>
              <a:t>motoneurônios</a:t>
            </a:r>
            <a:r>
              <a:rPr lang="pt-BR" sz="2400" dirty="0" smtClean="0"/>
              <a:t> que </a:t>
            </a:r>
            <a:r>
              <a:rPr lang="pt-BR" sz="2400" dirty="0" smtClean="0">
                <a:solidFill>
                  <a:srgbClr val="0070C0"/>
                </a:solidFill>
              </a:rPr>
              <a:t>inervam </a:t>
            </a:r>
            <a:r>
              <a:rPr lang="pt-BR" sz="2400" dirty="0" smtClean="0"/>
              <a:t>algumas </a:t>
            </a:r>
            <a:r>
              <a:rPr lang="pt-BR" sz="2400" dirty="0" smtClean="0">
                <a:solidFill>
                  <a:srgbClr val="0070C0"/>
                </a:solidFill>
              </a:rPr>
              <a:t>células</a:t>
            </a:r>
            <a:r>
              <a:rPr lang="pt-BR" sz="2400" dirty="0" smtClean="0"/>
              <a:t> e proporcionam </a:t>
            </a:r>
            <a:r>
              <a:rPr lang="pt-BR" sz="2400" dirty="0">
                <a:solidFill>
                  <a:srgbClr val="0070C0"/>
                </a:solidFill>
              </a:rPr>
              <a:t>movimentos</a:t>
            </a:r>
            <a:r>
              <a:rPr lang="pt-BR" sz="2400" dirty="0"/>
              <a:t> com maior </a:t>
            </a:r>
            <a:r>
              <a:rPr lang="pt-BR" sz="2400" dirty="0" smtClean="0">
                <a:solidFill>
                  <a:srgbClr val="0070C0"/>
                </a:solidFill>
              </a:rPr>
              <a:t>precisão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sz="2400" dirty="0" smtClean="0"/>
              <a:t>Assim, o</a:t>
            </a:r>
            <a:r>
              <a:rPr lang="pt-BR" sz="2400" dirty="0"/>
              <a:t> controle motor pode ser divido em três níveis: </a:t>
            </a:r>
            <a:r>
              <a:rPr lang="pt-BR" sz="2400" dirty="0">
                <a:solidFill>
                  <a:srgbClr val="0070C0"/>
                </a:solidFill>
              </a:rPr>
              <a:t>voluntário</a:t>
            </a:r>
            <a:r>
              <a:rPr lang="pt-BR" sz="2400" dirty="0"/>
              <a:t>, </a:t>
            </a:r>
            <a:r>
              <a:rPr lang="pt-BR" sz="2400" dirty="0" smtClean="0"/>
              <a:t>automático/</a:t>
            </a:r>
            <a:r>
              <a:rPr lang="pt-BR" sz="2400" dirty="0" smtClean="0">
                <a:solidFill>
                  <a:srgbClr val="0070C0"/>
                </a:solidFill>
              </a:rPr>
              <a:t>rítmico</a:t>
            </a:r>
            <a:r>
              <a:rPr lang="pt-BR" sz="2400" dirty="0" smtClean="0"/>
              <a:t> </a:t>
            </a:r>
            <a:r>
              <a:rPr lang="pt-BR" sz="2400" dirty="0"/>
              <a:t>e </a:t>
            </a:r>
            <a:r>
              <a:rPr lang="pt-BR" sz="2400" dirty="0" smtClean="0"/>
              <a:t>involuntário/</a:t>
            </a:r>
            <a:r>
              <a:rPr lang="pt-BR" sz="2400" dirty="0" smtClean="0">
                <a:solidFill>
                  <a:srgbClr val="0070C0"/>
                </a:solidFill>
              </a:rPr>
              <a:t>reflexos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endParaRPr lang="pt-BR" sz="2400" dirty="0"/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endParaRPr lang="pt-BR" sz="2400" dirty="0"/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2510244" y="115490"/>
            <a:ext cx="5928361" cy="944160"/>
          </a:xfrm>
        </p:spPr>
        <p:txBody>
          <a:bodyPr>
            <a:normAutofit/>
          </a:bodyPr>
          <a:lstStyle/>
          <a:p>
            <a:r>
              <a:rPr lang="pt-BR" sz="3600" b="1" dirty="0" smtClean="0">
                <a:solidFill>
                  <a:srgbClr val="FF0000"/>
                </a:solidFill>
                <a:latin typeface="+mn-lt"/>
              </a:rPr>
              <a:t>FISIOLOGIA DA MOTRICIDADE</a:t>
            </a:r>
            <a:endParaRPr lang="pt-BR" sz="36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6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94610" cy="99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2819338" y="798040"/>
            <a:ext cx="53101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i="1" dirty="0" smtClean="0">
                <a:solidFill>
                  <a:srgbClr val="0070C0"/>
                </a:solidFill>
              </a:rPr>
              <a:t>Quais os níveis do controle motor?</a:t>
            </a:r>
            <a:endParaRPr lang="pt-BR" sz="2800" b="1" i="1" dirty="0">
              <a:solidFill>
                <a:srgbClr val="0070C0"/>
              </a:solidFill>
            </a:endParaRPr>
          </a:p>
        </p:txBody>
      </p:sp>
      <p:pic>
        <p:nvPicPr>
          <p:cNvPr id="4098" name="Picture 2" descr="Médico examinar paciente joelho usando martelo de teste | Foto Premi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2255" y="3854391"/>
            <a:ext cx="2028008" cy="2740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omo evitar dores musculares ao tocar piano Guitarpedi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625" y="4102443"/>
            <a:ext cx="4431484" cy="2492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Caminhar é alternativa ao transporte urbano | CicloViv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2263" y="4102443"/>
            <a:ext cx="4435838" cy="2495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951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77532" y="1469606"/>
            <a:ext cx="11573435" cy="2800163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sz="2400" dirty="0" smtClean="0"/>
              <a:t>O </a:t>
            </a:r>
            <a:r>
              <a:rPr lang="pt-BR" sz="2400" dirty="0">
                <a:solidFill>
                  <a:srgbClr val="0070C0"/>
                </a:solidFill>
              </a:rPr>
              <a:t>córtex motor</a:t>
            </a:r>
            <a:r>
              <a:rPr lang="pt-BR" sz="2400" dirty="0"/>
              <a:t> é responsável pelo controle e </a:t>
            </a:r>
            <a:r>
              <a:rPr lang="pt-BR" sz="2400" dirty="0">
                <a:solidFill>
                  <a:srgbClr val="0070C0"/>
                </a:solidFill>
              </a:rPr>
              <a:t>coordenação </a:t>
            </a:r>
            <a:r>
              <a:rPr lang="pt-BR" sz="2400" dirty="0"/>
              <a:t>da motricidade </a:t>
            </a:r>
            <a:r>
              <a:rPr lang="pt-BR" sz="2400" dirty="0" smtClean="0">
                <a:solidFill>
                  <a:srgbClr val="0070C0"/>
                </a:solidFill>
              </a:rPr>
              <a:t>voluntária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endParaRPr lang="pt-BR" sz="1100" dirty="0" smtClean="0">
              <a:solidFill>
                <a:srgbClr val="0070C0"/>
              </a:solidFill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sz="2400" dirty="0" smtClean="0">
                <a:solidFill>
                  <a:srgbClr val="0070C0"/>
                </a:solidFill>
              </a:rPr>
              <a:t>Traumas </a:t>
            </a:r>
            <a:r>
              <a:rPr lang="pt-BR" sz="2400" dirty="0" smtClean="0"/>
              <a:t>nesta área causam </a:t>
            </a:r>
            <a:r>
              <a:rPr lang="pt-BR" sz="2400" dirty="0" smtClean="0">
                <a:solidFill>
                  <a:srgbClr val="0070C0"/>
                </a:solidFill>
              </a:rPr>
              <a:t>fraqueza </a:t>
            </a:r>
            <a:r>
              <a:rPr lang="pt-BR" sz="2400" dirty="0" smtClean="0"/>
              <a:t>muscular ou </a:t>
            </a:r>
            <a:r>
              <a:rPr lang="pt-BR" sz="2400" dirty="0" smtClean="0">
                <a:solidFill>
                  <a:srgbClr val="0070C0"/>
                </a:solidFill>
              </a:rPr>
              <a:t>paralisia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endParaRPr lang="pt-BR" sz="1000" dirty="0" smtClean="0"/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sz="2400" dirty="0" smtClean="0"/>
              <a:t>O </a:t>
            </a:r>
            <a:r>
              <a:rPr lang="pt-BR" sz="2400" dirty="0"/>
              <a:t>córtex motor do </a:t>
            </a:r>
            <a:r>
              <a:rPr lang="pt-BR" sz="2400" dirty="0">
                <a:solidFill>
                  <a:srgbClr val="0070C0"/>
                </a:solidFill>
              </a:rPr>
              <a:t>hemisfério esquerdo </a:t>
            </a:r>
            <a:r>
              <a:rPr lang="pt-BR" sz="2400" dirty="0"/>
              <a:t>controla o </a:t>
            </a:r>
            <a:r>
              <a:rPr lang="pt-BR" sz="2400" dirty="0" smtClean="0">
                <a:solidFill>
                  <a:srgbClr val="0070C0"/>
                </a:solidFill>
              </a:rPr>
              <a:t>lado direito </a:t>
            </a:r>
            <a:r>
              <a:rPr lang="pt-BR" sz="2400" dirty="0"/>
              <a:t>do corpo, e o córtex motor do hemisfério </a:t>
            </a:r>
            <a:r>
              <a:rPr lang="pt-BR" sz="2400" dirty="0">
                <a:solidFill>
                  <a:srgbClr val="0070C0"/>
                </a:solidFill>
              </a:rPr>
              <a:t>direito controla </a:t>
            </a:r>
            <a:r>
              <a:rPr lang="pt-BR" sz="2400" dirty="0"/>
              <a:t>o lado </a:t>
            </a:r>
            <a:r>
              <a:rPr lang="pt-BR" sz="2400" dirty="0">
                <a:solidFill>
                  <a:srgbClr val="0070C0"/>
                </a:solidFill>
              </a:rPr>
              <a:t>esquerdo</a:t>
            </a:r>
            <a:r>
              <a:rPr lang="pt-BR" sz="2400" dirty="0"/>
              <a:t> do corpo.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endParaRPr lang="pt-BR" sz="2400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2510244" y="115490"/>
            <a:ext cx="5928361" cy="944160"/>
          </a:xfrm>
        </p:spPr>
        <p:txBody>
          <a:bodyPr>
            <a:normAutofit/>
          </a:bodyPr>
          <a:lstStyle/>
          <a:p>
            <a:r>
              <a:rPr lang="pt-BR" sz="3600" b="1" dirty="0" smtClean="0">
                <a:solidFill>
                  <a:srgbClr val="FF0000"/>
                </a:solidFill>
                <a:latin typeface="+mn-lt"/>
              </a:rPr>
              <a:t>FISIOLOGIA DA MOTRICIDADE</a:t>
            </a:r>
            <a:endParaRPr lang="pt-BR" sz="36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5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94610" cy="99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1460998" y="946386"/>
            <a:ext cx="89207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i="1" dirty="0" smtClean="0">
                <a:solidFill>
                  <a:srgbClr val="0070C0"/>
                </a:solidFill>
              </a:rPr>
              <a:t>Qual a área do cérebro responsável pelo controle motor?</a:t>
            </a:r>
            <a:endParaRPr lang="pt-BR" sz="2800" b="1" i="1" dirty="0">
              <a:solidFill>
                <a:srgbClr val="0070C0"/>
              </a:solidFill>
            </a:endParaRPr>
          </a:p>
        </p:txBody>
      </p:sp>
      <p:pic>
        <p:nvPicPr>
          <p:cNvPr id="5122" name="Picture 2" descr="Neuroanatomia #1 – Conceitos básicos – Brai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0797" y="4269769"/>
            <a:ext cx="4341114" cy="2561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19376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00446" y="1188721"/>
            <a:ext cx="11612880" cy="3853542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sz="2400" dirty="0" smtClean="0"/>
              <a:t>Movimentos </a:t>
            </a:r>
            <a:r>
              <a:rPr lang="pt-BR" sz="2400" dirty="0" smtClean="0">
                <a:solidFill>
                  <a:srgbClr val="0070C0"/>
                </a:solidFill>
              </a:rPr>
              <a:t>voluntários</a:t>
            </a:r>
            <a:r>
              <a:rPr lang="pt-BR" sz="2400" dirty="0" smtClean="0"/>
              <a:t> são</a:t>
            </a:r>
            <a:r>
              <a:rPr lang="pt-BR" sz="2400" dirty="0"/>
              <a:t> todos </a:t>
            </a:r>
            <a:r>
              <a:rPr lang="pt-BR" sz="2400" dirty="0" smtClean="0"/>
              <a:t>os</a:t>
            </a:r>
            <a:r>
              <a:rPr lang="pt-BR" sz="2400" dirty="0"/>
              <a:t> movimentos </a:t>
            </a:r>
            <a:r>
              <a:rPr lang="pt-BR" sz="2400" dirty="0" smtClean="0"/>
              <a:t>que podem ser </a:t>
            </a:r>
            <a:r>
              <a:rPr lang="pt-BR" sz="2400" dirty="0" smtClean="0">
                <a:solidFill>
                  <a:srgbClr val="0070C0"/>
                </a:solidFill>
              </a:rPr>
              <a:t>controlados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endParaRPr lang="pt-BR" sz="1000" dirty="0" smtClean="0">
              <a:solidFill>
                <a:srgbClr val="0070C0"/>
              </a:solidFill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sz="2400" dirty="0" smtClean="0"/>
              <a:t>Movimentos</a:t>
            </a:r>
            <a:r>
              <a:rPr lang="pt-BR" sz="2400" dirty="0"/>
              <a:t> </a:t>
            </a:r>
            <a:r>
              <a:rPr lang="pt-BR" sz="2400" dirty="0">
                <a:solidFill>
                  <a:srgbClr val="0070C0"/>
                </a:solidFill>
              </a:rPr>
              <a:t>involuntários</a:t>
            </a:r>
            <a:r>
              <a:rPr lang="pt-BR" sz="2400" dirty="0"/>
              <a:t> </a:t>
            </a:r>
            <a:r>
              <a:rPr lang="pt-BR" sz="2400" dirty="0" smtClean="0"/>
              <a:t>são todos </a:t>
            </a:r>
            <a:r>
              <a:rPr lang="pt-BR" sz="2400" dirty="0"/>
              <a:t>aqueles movimentos </a:t>
            </a:r>
            <a:r>
              <a:rPr lang="pt-BR" sz="2400" dirty="0" smtClean="0"/>
              <a:t>que </a:t>
            </a:r>
            <a:r>
              <a:rPr lang="pt-BR" sz="2400" dirty="0" smtClean="0">
                <a:solidFill>
                  <a:srgbClr val="0070C0"/>
                </a:solidFill>
              </a:rPr>
              <a:t>não</a:t>
            </a:r>
            <a:r>
              <a:rPr lang="pt-BR" sz="2400" dirty="0" smtClean="0"/>
              <a:t> podemos </a:t>
            </a:r>
            <a:r>
              <a:rPr lang="pt-BR" sz="2400" dirty="0">
                <a:solidFill>
                  <a:srgbClr val="0070C0"/>
                </a:solidFill>
              </a:rPr>
              <a:t>controlar</a:t>
            </a:r>
            <a:r>
              <a:rPr lang="pt-BR" sz="2400" dirty="0"/>
              <a:t>, </a:t>
            </a:r>
            <a:r>
              <a:rPr lang="pt-BR" sz="2400" dirty="0" smtClean="0"/>
              <a:t>ocorrem de maneira </a:t>
            </a:r>
            <a:r>
              <a:rPr lang="pt-BR" sz="2400" dirty="0" smtClean="0">
                <a:solidFill>
                  <a:srgbClr val="0070C0"/>
                </a:solidFill>
              </a:rPr>
              <a:t>independente</a:t>
            </a:r>
            <a:r>
              <a:rPr lang="pt-BR" sz="2400" dirty="0" smtClean="0"/>
              <a:t> </a:t>
            </a:r>
            <a:r>
              <a:rPr lang="pt-BR" sz="2400" dirty="0"/>
              <a:t>a </a:t>
            </a:r>
            <a:r>
              <a:rPr lang="pt-BR" sz="2400" dirty="0" smtClean="0"/>
              <a:t>nossa </a:t>
            </a:r>
            <a:r>
              <a:rPr lang="pt-BR" sz="2400" dirty="0" smtClean="0">
                <a:solidFill>
                  <a:srgbClr val="0070C0"/>
                </a:solidFill>
              </a:rPr>
              <a:t>vontade</a:t>
            </a:r>
            <a:r>
              <a:rPr lang="pt-BR" sz="2400" dirty="0" smtClean="0"/>
              <a:t> 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endParaRPr lang="pt-BR" sz="1000" dirty="0"/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sz="2400" dirty="0" smtClean="0"/>
              <a:t>O</a:t>
            </a:r>
            <a:r>
              <a:rPr lang="pt-BR" sz="2400" dirty="0" smtClean="0">
                <a:solidFill>
                  <a:srgbClr val="0070C0"/>
                </a:solidFill>
              </a:rPr>
              <a:t> cerebelo</a:t>
            </a:r>
            <a:r>
              <a:rPr lang="pt-BR" sz="2400" dirty="0" smtClean="0"/>
              <a:t>, que se encontra </a:t>
            </a:r>
            <a:r>
              <a:rPr lang="pt-BR" sz="2400" dirty="0"/>
              <a:t>na parte de </a:t>
            </a:r>
            <a:r>
              <a:rPr lang="pt-BR" sz="2400" dirty="0">
                <a:solidFill>
                  <a:srgbClr val="0070C0"/>
                </a:solidFill>
              </a:rPr>
              <a:t>trás</a:t>
            </a:r>
            <a:r>
              <a:rPr lang="pt-BR" sz="2400" dirty="0"/>
              <a:t> </a:t>
            </a:r>
            <a:r>
              <a:rPr lang="pt-BR" sz="2400" dirty="0" smtClean="0"/>
              <a:t>da cabeça</a:t>
            </a:r>
            <a:r>
              <a:rPr lang="pt-BR" sz="2400" dirty="0"/>
              <a:t>, abaixo do </a:t>
            </a:r>
            <a:r>
              <a:rPr lang="pt-BR" sz="2400" dirty="0" smtClean="0"/>
              <a:t>cérebro,  liga </a:t>
            </a:r>
            <a:r>
              <a:rPr lang="pt-BR" sz="2400" dirty="0"/>
              <a:t>o cérebro à medula espinhal </a:t>
            </a:r>
            <a:r>
              <a:rPr lang="pt-BR" sz="2400" dirty="0" smtClean="0"/>
              <a:t>controlando</a:t>
            </a:r>
            <a:r>
              <a:rPr lang="pt-BR" sz="2400" dirty="0"/>
              <a:t> funções </a:t>
            </a:r>
            <a:r>
              <a:rPr lang="pt-BR" sz="2400" dirty="0">
                <a:solidFill>
                  <a:srgbClr val="0070C0"/>
                </a:solidFill>
              </a:rPr>
              <a:t>involuntárias</a:t>
            </a:r>
            <a:r>
              <a:rPr lang="pt-BR" sz="2400" dirty="0"/>
              <a:t> como </a:t>
            </a:r>
            <a:r>
              <a:rPr lang="pt-BR" sz="2400" dirty="0">
                <a:solidFill>
                  <a:srgbClr val="0070C0"/>
                </a:solidFill>
              </a:rPr>
              <a:t>respiração,</a:t>
            </a:r>
            <a:r>
              <a:rPr lang="pt-BR" sz="2400" dirty="0"/>
              <a:t> digestão, ritmo cardíaco e </a:t>
            </a:r>
            <a:r>
              <a:rPr lang="pt-BR" sz="2400" dirty="0">
                <a:solidFill>
                  <a:srgbClr val="0070C0"/>
                </a:solidFill>
              </a:rPr>
              <a:t>pressão arterial.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endParaRPr lang="pt-BR" sz="2400" dirty="0"/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2510244" y="115490"/>
            <a:ext cx="5928361" cy="944160"/>
          </a:xfrm>
        </p:spPr>
        <p:txBody>
          <a:bodyPr>
            <a:normAutofit/>
          </a:bodyPr>
          <a:lstStyle/>
          <a:p>
            <a:r>
              <a:rPr lang="pt-BR" sz="3600" b="1" dirty="0" smtClean="0">
                <a:solidFill>
                  <a:srgbClr val="FF0000"/>
                </a:solidFill>
                <a:latin typeface="+mn-lt"/>
              </a:rPr>
              <a:t>FISIOLOGIA DA MOTRICIDADE</a:t>
            </a:r>
            <a:endParaRPr lang="pt-BR" sz="36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6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94610" cy="99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2706775" y="777625"/>
            <a:ext cx="55352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i="1" dirty="0" smtClean="0">
                <a:solidFill>
                  <a:srgbClr val="0070C0"/>
                </a:solidFill>
              </a:rPr>
              <a:t>Quais são os tipos de movimentos?</a:t>
            </a:r>
            <a:endParaRPr lang="pt-BR" sz="2800" b="1" i="1" dirty="0">
              <a:solidFill>
                <a:srgbClr val="0070C0"/>
              </a:solidFill>
            </a:endParaRPr>
          </a:p>
        </p:txBody>
      </p:sp>
      <p:sp>
        <p:nvSpPr>
          <p:cNvPr id="8" name="AutoShape 2" descr="Museu Escola - Unesp Botucatu /S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3740" y="4472248"/>
            <a:ext cx="3039837" cy="2268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5283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65760" y="1463039"/>
            <a:ext cx="11536680" cy="4572001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sz="2400" dirty="0"/>
              <a:t>O sistema motor, permite </a:t>
            </a:r>
            <a:r>
              <a:rPr lang="pt-BR" sz="2400" dirty="0">
                <a:solidFill>
                  <a:srgbClr val="0070C0"/>
                </a:solidFill>
              </a:rPr>
              <a:t>executar</a:t>
            </a:r>
            <a:r>
              <a:rPr lang="pt-BR" sz="2400" dirty="0"/>
              <a:t> todos os </a:t>
            </a:r>
            <a:r>
              <a:rPr lang="pt-BR" sz="2400" dirty="0" smtClean="0"/>
              <a:t>movimentos: </a:t>
            </a:r>
            <a:r>
              <a:rPr lang="pt-BR" sz="2400" dirty="0">
                <a:solidFill>
                  <a:srgbClr val="0070C0"/>
                </a:solidFill>
              </a:rPr>
              <a:t>mexer</a:t>
            </a:r>
            <a:r>
              <a:rPr lang="pt-BR" sz="2400" dirty="0"/>
              <a:t> </a:t>
            </a:r>
            <a:r>
              <a:rPr lang="pt-BR" sz="2400" dirty="0" smtClean="0"/>
              <a:t>braços</a:t>
            </a:r>
            <a:r>
              <a:rPr lang="pt-BR" sz="2400" dirty="0"/>
              <a:t>, pernas, é constituído </a:t>
            </a:r>
            <a:r>
              <a:rPr lang="pt-BR" sz="2400" dirty="0" smtClean="0"/>
              <a:t>pelos </a:t>
            </a:r>
            <a:r>
              <a:rPr lang="pt-BR" sz="2400" dirty="0" smtClean="0">
                <a:solidFill>
                  <a:srgbClr val="0070C0"/>
                </a:solidFill>
              </a:rPr>
              <a:t>neurônios</a:t>
            </a:r>
            <a:r>
              <a:rPr lang="pt-BR" sz="2400" dirty="0"/>
              <a:t> motores.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sz="2400" dirty="0" smtClean="0">
                <a:solidFill>
                  <a:srgbClr val="FF0000"/>
                </a:solidFill>
              </a:rPr>
              <a:t>Como o cerebelo participa do controle motor?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sz="2400" dirty="0" smtClean="0"/>
              <a:t>Coordena o movimento e o controle postural, adequa a estimulação motora efetiva ao movimento desejado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sz="2400" dirty="0" smtClean="0"/>
              <a:t>As </a:t>
            </a:r>
            <a:r>
              <a:rPr lang="pt-BR" sz="2400" dirty="0"/>
              <a:t>Células de </a:t>
            </a:r>
            <a:r>
              <a:rPr lang="pt-BR" sz="2400" dirty="0" err="1">
                <a:solidFill>
                  <a:srgbClr val="0070C0"/>
                </a:solidFill>
              </a:rPr>
              <a:t>Schwann</a:t>
            </a:r>
            <a:r>
              <a:rPr lang="pt-BR" sz="2400" dirty="0"/>
              <a:t>, exercem a função de isolar neurônios por envolver seus processos membranosos ao redor do </a:t>
            </a:r>
            <a:r>
              <a:rPr lang="pt-BR" sz="2400" dirty="0">
                <a:solidFill>
                  <a:srgbClr val="0070C0"/>
                </a:solidFill>
              </a:rPr>
              <a:t>axônio </a:t>
            </a:r>
            <a:r>
              <a:rPr lang="pt-BR" sz="2400" dirty="0"/>
              <a:t>(essas células enrolam-se em volta do axônio, formando a bainha, que funciona como um isolante elétrico</a:t>
            </a:r>
            <a:r>
              <a:rPr lang="pt-BR" sz="2400" dirty="0" smtClean="0"/>
              <a:t>)</a:t>
            </a:r>
            <a:endParaRPr lang="pt-BR" sz="2400" dirty="0"/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2510244" y="115490"/>
            <a:ext cx="5928361" cy="944160"/>
          </a:xfrm>
        </p:spPr>
        <p:txBody>
          <a:bodyPr>
            <a:normAutofit/>
          </a:bodyPr>
          <a:lstStyle/>
          <a:p>
            <a:r>
              <a:rPr lang="pt-BR" sz="3600" b="1" dirty="0" smtClean="0">
                <a:solidFill>
                  <a:srgbClr val="FF0000"/>
                </a:solidFill>
                <a:latin typeface="+mn-lt"/>
              </a:rPr>
              <a:t>FISIOLOGIA DA MOTRICIDADE</a:t>
            </a:r>
            <a:endParaRPr lang="pt-BR" sz="36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6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94610" cy="99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2343663" y="738125"/>
            <a:ext cx="62615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i="1" dirty="0" smtClean="0">
                <a:solidFill>
                  <a:srgbClr val="0070C0"/>
                </a:solidFill>
              </a:rPr>
              <a:t>Quais são as funções do sistema motor?</a:t>
            </a:r>
            <a:endParaRPr lang="pt-BR" sz="2800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36111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5737</TotalTime>
  <Words>1700</Words>
  <Application>Microsoft Office PowerPoint</Application>
  <PresentationFormat>Widescreen</PresentationFormat>
  <Paragraphs>248</Paragraphs>
  <Slides>38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38</vt:i4>
      </vt:variant>
    </vt:vector>
  </HeadingPairs>
  <TitlesOfParts>
    <vt:vector size="47" baseType="lpstr">
      <vt:lpstr>Microsoft YaHei</vt:lpstr>
      <vt:lpstr>Arial</vt:lpstr>
      <vt:lpstr>Calibri</vt:lpstr>
      <vt:lpstr>Calibri Light</vt:lpstr>
      <vt:lpstr>Carlito</vt:lpstr>
      <vt:lpstr>Tahoma</vt:lpstr>
      <vt:lpstr>Times New Roman</vt:lpstr>
      <vt:lpstr>Wingdings</vt:lpstr>
      <vt:lpstr>Tema do Office</vt:lpstr>
      <vt:lpstr>Apresentação do PowerPoint</vt:lpstr>
      <vt:lpstr>FISIOLOGIA DA MOTRICIDADE</vt:lpstr>
      <vt:lpstr>FISIOLOGIA DA MOTRICIDADE</vt:lpstr>
      <vt:lpstr>FISIOLOGIA DA MOTRICIDADE</vt:lpstr>
      <vt:lpstr>FISIOLOGIA DA MOTRICIDADE</vt:lpstr>
      <vt:lpstr>FISIOLOGIA DA MOTRICIDADE</vt:lpstr>
      <vt:lpstr>FISIOLOGIA DA MOTRICIDADE</vt:lpstr>
      <vt:lpstr>FISIOLOGIA DA MOTRICIDADE</vt:lpstr>
      <vt:lpstr>FISIOLOGIA DA MOTRICIDADE</vt:lpstr>
      <vt:lpstr>FISIOLOGIA DA MOTRICIDADE</vt:lpstr>
      <vt:lpstr>FISIOLOGIA DA MOTRICIDADE</vt:lpstr>
      <vt:lpstr>FISIOLOGIA DA MOTRICIDADE</vt:lpstr>
      <vt:lpstr>FISIOLOGIA DA MOTRICIDADE</vt:lpstr>
      <vt:lpstr>FISIOLOGIA DA MOTRICIDADE</vt:lpstr>
      <vt:lpstr>CONTRAÇÃO MUSCULAR</vt:lpstr>
      <vt:lpstr>CONTRAÇÃO MUSCULAR</vt:lpstr>
      <vt:lpstr>CONTRAÇÃO MUSCULAR</vt:lpstr>
      <vt:lpstr>CONTRAÇÃO MUSCULAR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MECANISMOS DA CONTRAÇÃO MUSCULAR</vt:lpstr>
      <vt:lpstr>ATIVIDADE MOTORA</vt:lpstr>
      <vt:lpstr>ATIVIDADE MOTORA</vt:lpstr>
      <vt:lpstr>ATIVIDADE MOTORA</vt:lpstr>
      <vt:lpstr>ATIVIDADE MOTORA</vt:lpstr>
      <vt:lpstr>ATIVIDADE MOTORA</vt:lpstr>
      <vt:lpstr>Apresentação do PowerPoint</vt:lpstr>
      <vt:lpstr>ATIVIDADE MOTORA</vt:lpstr>
      <vt:lpstr>ATIVIDADE MOTORA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Disciplina ACH55... – FISIOLOGIA HUMANA I  Aula 03  Transmissão Nervosa e Potencial de Ação</dc:title>
  <dc:creator>Elida</dc:creator>
  <cp:lastModifiedBy>Elida</cp:lastModifiedBy>
  <cp:revision>422</cp:revision>
  <cp:lastPrinted>2020-09-24T15:57:15Z</cp:lastPrinted>
  <dcterms:created xsi:type="dcterms:W3CDTF">2020-08-31T20:50:46Z</dcterms:created>
  <dcterms:modified xsi:type="dcterms:W3CDTF">2020-10-01T21:46:00Z</dcterms:modified>
</cp:coreProperties>
</file>