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471" r:id="rId4"/>
    <p:sldId id="507" r:id="rId5"/>
    <p:sldId id="479" r:id="rId6"/>
    <p:sldId id="500" r:id="rId7"/>
    <p:sldId id="272" r:id="rId8"/>
    <p:sldId id="270" r:id="rId9"/>
    <p:sldId id="273" r:id="rId10"/>
    <p:sldId id="508" r:id="rId11"/>
    <p:sldId id="510" r:id="rId12"/>
    <p:sldId id="509" r:id="rId13"/>
    <p:sldId id="271" r:id="rId14"/>
    <p:sldId id="274" r:id="rId15"/>
    <p:sldId id="275" r:id="rId16"/>
    <p:sldId id="279" r:id="rId17"/>
    <p:sldId id="266" r:id="rId18"/>
    <p:sldId id="268" r:id="rId19"/>
    <p:sldId id="258" r:id="rId20"/>
    <p:sldId id="262" r:id="rId21"/>
    <p:sldId id="265" r:id="rId22"/>
    <p:sldId id="264" r:id="rId23"/>
    <p:sldId id="269" r:id="rId24"/>
    <p:sldId id="267" r:id="rId25"/>
    <p:sldId id="263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B4"/>
    <a:srgbClr val="00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7" y="4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FEF2A-851A-4BB0-831E-6A27C79E325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D437-3593-47BF-B239-E1CE26CD03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2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85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136"/>
            <a:ext cx="10363200" cy="147031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167"/>
          </a:xfrm>
        </p:spPr>
        <p:txBody>
          <a:bodyPr/>
          <a:lstStyle>
            <a:lvl1pPr marL="0" indent="0" algn="ctr">
              <a:buNone/>
              <a:defRPr/>
            </a:lvl1pPr>
            <a:lvl2pPr marL="374081" indent="0" algn="ctr">
              <a:buNone/>
              <a:defRPr/>
            </a:lvl2pPr>
            <a:lvl3pPr marL="748162" indent="0" algn="ctr">
              <a:buNone/>
              <a:defRPr/>
            </a:lvl3pPr>
            <a:lvl4pPr marL="1122243" indent="0" algn="ctr">
              <a:buNone/>
              <a:defRPr/>
            </a:lvl4pPr>
            <a:lvl5pPr marL="1496324" indent="0" algn="ctr">
              <a:buNone/>
              <a:defRPr/>
            </a:lvl5pPr>
            <a:lvl6pPr marL="1870405" indent="0" algn="ctr">
              <a:buNone/>
              <a:defRPr/>
            </a:lvl6pPr>
            <a:lvl7pPr marL="2244486" indent="0" algn="ctr">
              <a:buNone/>
              <a:defRPr/>
            </a:lvl7pPr>
            <a:lvl8pPr marL="2618567" indent="0" algn="ctr">
              <a:buNone/>
              <a:defRPr/>
            </a:lvl8pPr>
            <a:lvl9pPr marL="299264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D1A7E-C2CA-8869-047E-144D814B4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14EF6-8A69-5D31-5E13-54D28FB5B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F8FC0-D517-243D-8141-2F2E00266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85B92-900C-45EB-94A0-D639EAB1F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414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0A65DD-1A97-678A-13BC-9C9918AAD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B8B59-1A46-6F2E-5304-D6D52C68C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9955D-DF0B-9114-DE10-1DC2DA3A6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2D456-FD2A-4B84-843A-7864851739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38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4407045"/>
            <a:ext cx="10363200" cy="1362508"/>
          </a:xfrm>
        </p:spPr>
        <p:txBody>
          <a:bodyPr anchor="t"/>
          <a:lstStyle>
            <a:lvl1pPr algn="l">
              <a:defRPr sz="3273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168" y="2906857"/>
            <a:ext cx="10363200" cy="1500188"/>
          </a:xfrm>
        </p:spPr>
        <p:txBody>
          <a:bodyPr anchor="b"/>
          <a:lstStyle>
            <a:lvl1pPr marL="0" indent="0">
              <a:buNone/>
              <a:defRPr sz="1636"/>
            </a:lvl1pPr>
            <a:lvl2pPr marL="374081" indent="0">
              <a:buNone/>
              <a:defRPr sz="1473"/>
            </a:lvl2pPr>
            <a:lvl3pPr marL="748162" indent="0">
              <a:buNone/>
              <a:defRPr sz="1309"/>
            </a:lvl3pPr>
            <a:lvl4pPr marL="1122243" indent="0">
              <a:buNone/>
              <a:defRPr sz="1145"/>
            </a:lvl4pPr>
            <a:lvl5pPr marL="1496324" indent="0">
              <a:buNone/>
              <a:defRPr sz="1145"/>
            </a:lvl5pPr>
            <a:lvl6pPr marL="1870405" indent="0">
              <a:buNone/>
              <a:defRPr sz="1145"/>
            </a:lvl6pPr>
            <a:lvl7pPr marL="2244486" indent="0">
              <a:buNone/>
              <a:defRPr sz="1145"/>
            </a:lvl7pPr>
            <a:lvl8pPr marL="2618567" indent="0">
              <a:buNone/>
              <a:defRPr sz="1145"/>
            </a:lvl8pPr>
            <a:lvl9pPr marL="2992648" indent="0">
              <a:buNone/>
              <a:defRPr sz="114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CBDA41-A0E7-44B8-C229-254F6F71D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32728-EBDE-F47D-2720-10A040285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0BAAF-6B20-E69F-7C32-2A25DECCB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07B-571F-4FD9-B86F-CD8A2FC6C0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8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1" y="1980767"/>
            <a:ext cx="5084064" cy="4114800"/>
          </a:xfrm>
        </p:spPr>
        <p:txBody>
          <a:bodyPr/>
          <a:lstStyle>
            <a:lvl1pPr>
              <a:defRPr sz="2291"/>
            </a:lvl1pPr>
            <a:lvl2pPr>
              <a:defRPr sz="1964"/>
            </a:lvl2pPr>
            <a:lvl3pPr>
              <a:defRPr sz="1636"/>
            </a:lvl3pPr>
            <a:lvl4pPr>
              <a:defRPr sz="1473"/>
            </a:lvl4pPr>
            <a:lvl5pPr>
              <a:defRPr sz="1473"/>
            </a:lvl5pPr>
            <a:lvl6pPr>
              <a:defRPr sz="1473"/>
            </a:lvl6pPr>
            <a:lvl7pPr>
              <a:defRPr sz="1473"/>
            </a:lvl7pPr>
            <a:lvl8pPr>
              <a:defRPr sz="1473"/>
            </a:lvl8pPr>
            <a:lvl9pPr>
              <a:defRPr sz="147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3537" y="1980767"/>
            <a:ext cx="5084064" cy="4114800"/>
          </a:xfrm>
        </p:spPr>
        <p:txBody>
          <a:bodyPr/>
          <a:lstStyle>
            <a:lvl1pPr>
              <a:defRPr sz="2291"/>
            </a:lvl1pPr>
            <a:lvl2pPr>
              <a:defRPr sz="1964"/>
            </a:lvl2pPr>
            <a:lvl3pPr>
              <a:defRPr sz="1636"/>
            </a:lvl3pPr>
            <a:lvl4pPr>
              <a:defRPr sz="1473"/>
            </a:lvl4pPr>
            <a:lvl5pPr>
              <a:defRPr sz="1473"/>
            </a:lvl5pPr>
            <a:lvl6pPr>
              <a:defRPr sz="1473"/>
            </a:lvl6pPr>
            <a:lvl7pPr>
              <a:defRPr sz="1473"/>
            </a:lvl7pPr>
            <a:lvl8pPr>
              <a:defRPr sz="1473"/>
            </a:lvl8pPr>
            <a:lvl9pPr>
              <a:defRPr sz="147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1315F-67F1-F808-3C1E-6CFC3BE53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13E83-A1F6-5199-5601-353C10968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5E35E8-012C-9096-C820-56841969D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0CCA-164D-4151-A389-D3CDB01C3D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077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06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257"/>
            <a:ext cx="5386833" cy="639041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4081" indent="0">
              <a:buNone/>
              <a:defRPr sz="1636" b="1"/>
            </a:lvl2pPr>
            <a:lvl3pPr marL="748162" indent="0">
              <a:buNone/>
              <a:defRPr sz="1473" b="1"/>
            </a:lvl3pPr>
            <a:lvl4pPr marL="1122243" indent="0">
              <a:buNone/>
              <a:defRPr sz="1309" b="1"/>
            </a:lvl4pPr>
            <a:lvl5pPr marL="1496324" indent="0">
              <a:buNone/>
              <a:defRPr sz="1309" b="1"/>
            </a:lvl5pPr>
            <a:lvl6pPr marL="1870405" indent="0">
              <a:buNone/>
              <a:defRPr sz="1309" b="1"/>
            </a:lvl6pPr>
            <a:lvl7pPr marL="2244486" indent="0">
              <a:buNone/>
              <a:defRPr sz="1309" b="1"/>
            </a:lvl7pPr>
            <a:lvl8pPr marL="2618567" indent="0">
              <a:buNone/>
              <a:defRPr sz="1309" b="1"/>
            </a:lvl8pPr>
            <a:lvl9pPr marL="2992648" indent="0">
              <a:buNone/>
              <a:defRPr sz="130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298"/>
            <a:ext cx="5386833" cy="3952442"/>
          </a:xfrm>
        </p:spPr>
        <p:txBody>
          <a:bodyPr/>
          <a:lstStyle>
            <a:lvl1pPr>
              <a:defRPr sz="1964"/>
            </a:lvl1pPr>
            <a:lvl2pPr>
              <a:defRPr sz="1636"/>
            </a:lvl2pPr>
            <a:lvl3pPr>
              <a:defRPr sz="1473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536" y="1535257"/>
            <a:ext cx="5388864" cy="639041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4081" indent="0">
              <a:buNone/>
              <a:defRPr sz="1636" b="1"/>
            </a:lvl2pPr>
            <a:lvl3pPr marL="748162" indent="0">
              <a:buNone/>
              <a:defRPr sz="1473" b="1"/>
            </a:lvl3pPr>
            <a:lvl4pPr marL="1122243" indent="0">
              <a:buNone/>
              <a:defRPr sz="1309" b="1"/>
            </a:lvl4pPr>
            <a:lvl5pPr marL="1496324" indent="0">
              <a:buNone/>
              <a:defRPr sz="1309" b="1"/>
            </a:lvl5pPr>
            <a:lvl6pPr marL="1870405" indent="0">
              <a:buNone/>
              <a:defRPr sz="1309" b="1"/>
            </a:lvl6pPr>
            <a:lvl7pPr marL="2244486" indent="0">
              <a:buNone/>
              <a:defRPr sz="1309" b="1"/>
            </a:lvl7pPr>
            <a:lvl8pPr marL="2618567" indent="0">
              <a:buNone/>
              <a:defRPr sz="1309" b="1"/>
            </a:lvl8pPr>
            <a:lvl9pPr marL="2992648" indent="0">
              <a:buNone/>
              <a:defRPr sz="130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536" y="2174298"/>
            <a:ext cx="5388864" cy="3952442"/>
          </a:xfrm>
        </p:spPr>
        <p:txBody>
          <a:bodyPr/>
          <a:lstStyle>
            <a:lvl1pPr>
              <a:defRPr sz="1964"/>
            </a:lvl1pPr>
            <a:lvl2pPr>
              <a:defRPr sz="1636"/>
            </a:lvl2pPr>
            <a:lvl3pPr>
              <a:defRPr sz="1473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C5BE21-08D4-BB71-11A5-296FD795F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393FE4-FED4-5169-1D37-8155E3DD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6D5E8A-5E88-E4DC-5EBF-A2E3FA32D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21FDC-E5E3-4C4B-8F2A-A90E686467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810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F5C853-8704-68B4-9C8D-2190FF23D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B215CC-5C07-8D33-BA07-0A4197BC4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8F0CB8-CCF1-3BE8-2515-74767ADF5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ECC32-B96B-482F-8FAD-B2B9B5901E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66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BFC367-F675-9DBA-8F9B-2EBB083B9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8C4EC8-B249-AB2D-A307-A7FDAA6A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0F75BE-FDE8-2553-11D7-8EDAB08EC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405A9-0CB3-4724-AD59-84F72C0404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46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2762"/>
            <a:ext cx="4011168" cy="1162483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073" y="272762"/>
            <a:ext cx="6815328" cy="5853979"/>
          </a:xfrm>
        </p:spPr>
        <p:txBody>
          <a:bodyPr/>
          <a:lstStyle>
            <a:lvl1pPr>
              <a:defRPr sz="2618"/>
            </a:lvl1pPr>
            <a:lvl2pPr>
              <a:defRPr sz="2291"/>
            </a:lvl2pPr>
            <a:lvl3pPr>
              <a:defRPr sz="1964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245"/>
            <a:ext cx="4011168" cy="4691495"/>
          </a:xfrm>
        </p:spPr>
        <p:txBody>
          <a:bodyPr/>
          <a:lstStyle>
            <a:lvl1pPr marL="0" indent="0">
              <a:buNone/>
              <a:defRPr sz="1145"/>
            </a:lvl1pPr>
            <a:lvl2pPr marL="374081" indent="0">
              <a:buNone/>
              <a:defRPr sz="982"/>
            </a:lvl2pPr>
            <a:lvl3pPr marL="748162" indent="0">
              <a:buNone/>
              <a:defRPr sz="818"/>
            </a:lvl3pPr>
            <a:lvl4pPr marL="1122243" indent="0">
              <a:buNone/>
              <a:defRPr sz="736"/>
            </a:lvl4pPr>
            <a:lvl5pPr marL="1496324" indent="0">
              <a:buNone/>
              <a:defRPr sz="736"/>
            </a:lvl5pPr>
            <a:lvl6pPr marL="1870405" indent="0">
              <a:buNone/>
              <a:defRPr sz="736"/>
            </a:lvl6pPr>
            <a:lvl7pPr marL="2244486" indent="0">
              <a:buNone/>
              <a:defRPr sz="736"/>
            </a:lvl7pPr>
            <a:lvl8pPr marL="2618567" indent="0">
              <a:buNone/>
              <a:defRPr sz="736"/>
            </a:lvl8pPr>
            <a:lvl9pPr marL="2992648" indent="0">
              <a:buNone/>
              <a:defRPr sz="736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1BCA1-83CF-467F-3D7D-7F0948E40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FC46B-6939-F6B9-DD52-259F62F43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55FDF-D408-4158-A944-F8D5FA2B9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63105-3980-4C9A-B485-6D41D581D7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52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6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632" y="4800600"/>
            <a:ext cx="7315200" cy="566305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632" y="613064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4081" indent="0">
              <a:buNone/>
              <a:defRPr sz="2291"/>
            </a:lvl2pPr>
            <a:lvl3pPr marL="748162" indent="0">
              <a:buNone/>
              <a:defRPr sz="1964"/>
            </a:lvl3pPr>
            <a:lvl4pPr marL="1122243" indent="0">
              <a:buNone/>
              <a:defRPr sz="1636"/>
            </a:lvl4pPr>
            <a:lvl5pPr marL="1496324" indent="0">
              <a:buNone/>
              <a:defRPr sz="1636"/>
            </a:lvl5pPr>
            <a:lvl6pPr marL="1870405" indent="0">
              <a:buNone/>
              <a:defRPr sz="1636"/>
            </a:lvl6pPr>
            <a:lvl7pPr marL="2244486" indent="0">
              <a:buNone/>
              <a:defRPr sz="1636"/>
            </a:lvl7pPr>
            <a:lvl8pPr marL="2618567" indent="0">
              <a:buNone/>
              <a:defRPr sz="1636"/>
            </a:lvl8pPr>
            <a:lvl9pPr marL="2992648" indent="0">
              <a:buNone/>
              <a:defRPr sz="163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632" y="5366905"/>
            <a:ext cx="7315200" cy="805295"/>
          </a:xfrm>
        </p:spPr>
        <p:txBody>
          <a:bodyPr/>
          <a:lstStyle>
            <a:lvl1pPr marL="0" indent="0">
              <a:buNone/>
              <a:defRPr sz="1145"/>
            </a:lvl1pPr>
            <a:lvl2pPr marL="374081" indent="0">
              <a:buNone/>
              <a:defRPr sz="982"/>
            </a:lvl2pPr>
            <a:lvl3pPr marL="748162" indent="0">
              <a:buNone/>
              <a:defRPr sz="818"/>
            </a:lvl3pPr>
            <a:lvl4pPr marL="1122243" indent="0">
              <a:buNone/>
              <a:defRPr sz="736"/>
            </a:lvl4pPr>
            <a:lvl5pPr marL="1496324" indent="0">
              <a:buNone/>
              <a:defRPr sz="736"/>
            </a:lvl5pPr>
            <a:lvl6pPr marL="1870405" indent="0">
              <a:buNone/>
              <a:defRPr sz="736"/>
            </a:lvl6pPr>
            <a:lvl7pPr marL="2244486" indent="0">
              <a:buNone/>
              <a:defRPr sz="736"/>
            </a:lvl7pPr>
            <a:lvl8pPr marL="2618567" indent="0">
              <a:buNone/>
              <a:defRPr sz="736"/>
            </a:lvl8pPr>
            <a:lvl9pPr marL="2992648" indent="0">
              <a:buNone/>
              <a:defRPr sz="736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82E80-862F-0CF4-05F1-1E3536F40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2225A-1281-BE28-AAC3-4A7DAE817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20E5C-18D9-C035-A534-FB2CAEB8A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0A4DC-CC9B-4DFF-812E-A929E3BE51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956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F26D7A-117A-8356-C901-4EDE68B8E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CF841-0D6E-0C9A-955B-CFA494B4E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FDC0F1-EF5D-922C-A707-C5CB86DB1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F286D-4995-4831-8800-39B82068D0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8014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1" y="609167"/>
            <a:ext cx="2590799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167"/>
            <a:ext cx="7577329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E82269-40DB-4C97-1F2D-FA7BCF168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966843-B213-13F2-6556-8CF34BD2D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5A4605-8779-1185-A4A1-486408112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514F1-DC00-4B4E-A1E7-F2D90FF6C9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010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55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31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69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65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14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7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01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8A45C-1A9E-4F7E-8875-66E8BECE299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9803-FD3C-4D64-B10C-5E7DF8B6D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16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98F822-56A3-61F3-0CE9-61559FB05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167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5" tIns="51123" rIns="102245" bIns="511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6859A3-E6F9-1481-7749-79888C551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0767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F2776E-D013-8AF0-CC01-40532716B2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83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9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8D9215-D4AB-425A-3BFF-3790E82891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83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9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1C5700-9670-5C77-BEF5-2738B0F322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83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245" tIns="51123" rIns="102245" bIns="511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9" b="0">
                <a:latin typeface="Times New Roman" panose="02020603050405020304" pitchFamily="18" charset="0"/>
              </a:defRPr>
            </a:lvl1pPr>
          </a:lstStyle>
          <a:p>
            <a:fld id="{697E74FB-3B82-4B8E-96B3-5BA45DEE9C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0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+mj-lt"/>
          <a:ea typeface="+mj-ea"/>
          <a:cs typeface="+mj-cs"/>
        </a:defRPr>
      </a:lvl1pPr>
      <a:lvl2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2pPr>
      <a:lvl3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3pPr>
      <a:lvl4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4pPr>
      <a:lvl5pPr algn="ctr" defTabSz="837786" rtl="0" eaLnBrk="0" fontAlgn="base" hangingPunct="0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5pPr>
      <a:lvl6pPr marL="374081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6pPr>
      <a:lvl7pPr marL="748162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7pPr>
      <a:lvl8pPr marL="1122243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8pPr>
      <a:lvl9pPr marL="1496324" algn="ctr" defTabSz="837786" rtl="0" fontAlgn="base">
        <a:spcBef>
          <a:spcPct val="0"/>
        </a:spcBef>
        <a:spcAft>
          <a:spcPct val="0"/>
        </a:spcAft>
        <a:defRPr sz="4009">
          <a:solidFill>
            <a:schemeClr val="tx2"/>
          </a:solidFill>
          <a:latin typeface="Times New Roman" pitchFamily="18" charset="0"/>
        </a:defRPr>
      </a:lvl9pPr>
    </p:titleStyle>
    <p:bodyStyle>
      <a:lvl1pPr marL="314332" indent="-314332" algn="l" defTabSz="837786" rtl="0" eaLnBrk="0" fontAlgn="base" hangingPunct="0">
        <a:spcBef>
          <a:spcPct val="20000"/>
        </a:spcBef>
        <a:spcAft>
          <a:spcPct val="0"/>
        </a:spcAft>
        <a:buChar char="•"/>
        <a:defRPr sz="2946">
          <a:solidFill>
            <a:schemeClr val="tx1"/>
          </a:solidFill>
          <a:latin typeface="+mn-lt"/>
          <a:ea typeface="+mn-ea"/>
          <a:cs typeface="+mn-cs"/>
        </a:defRPr>
      </a:lvl1pPr>
      <a:lvl2pPr marL="680620" indent="-262376" algn="l" defTabSz="837786" rtl="0" eaLnBrk="0" fontAlgn="base" hangingPunct="0">
        <a:spcBef>
          <a:spcPct val="20000"/>
        </a:spcBef>
        <a:spcAft>
          <a:spcPct val="0"/>
        </a:spcAft>
        <a:buChar char="–"/>
        <a:defRPr sz="2536">
          <a:solidFill>
            <a:schemeClr val="tx1"/>
          </a:solidFill>
          <a:latin typeface="+mn-lt"/>
        </a:defRPr>
      </a:lvl2pPr>
      <a:lvl3pPr marL="1046907" indent="-209122" algn="l" defTabSz="837786" rtl="0" eaLnBrk="0" fontAlgn="base" hangingPunct="0">
        <a:spcBef>
          <a:spcPct val="20000"/>
        </a:spcBef>
        <a:spcAft>
          <a:spcPct val="0"/>
        </a:spcAft>
        <a:buChar char="•"/>
        <a:defRPr sz="2209">
          <a:solidFill>
            <a:schemeClr val="tx1"/>
          </a:solidFill>
          <a:latin typeface="+mn-lt"/>
        </a:defRPr>
      </a:lvl3pPr>
      <a:lvl4pPr marL="1465151" indent="-209122" algn="l" defTabSz="83778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83394" indent="-209122" algn="l" defTabSz="837786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7475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31556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637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379718" indent="-209122" algn="l" defTabSz="83778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1pPr>
      <a:lvl2pPr marL="374081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2pPr>
      <a:lvl3pPr marL="748162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3pPr>
      <a:lvl4pPr marL="1122243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496324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1870405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244486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618567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2992648" algn="l" defTabSz="748162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4691" y="2082945"/>
            <a:ext cx="9144000" cy="2387600"/>
          </a:xfrm>
        </p:spPr>
        <p:txBody>
          <a:bodyPr>
            <a:normAutofit/>
          </a:bodyPr>
          <a:lstStyle/>
          <a:p>
            <a:r>
              <a:rPr lang="pt-BR" dirty="0"/>
              <a:t>Manutenção da Glicemia: Glicogênio e </a:t>
            </a:r>
            <a:r>
              <a:rPr lang="pt-BR" dirty="0" err="1"/>
              <a:t>Neoglicogênese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94691" y="5754255"/>
            <a:ext cx="363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Mauricio S. Baptista</a:t>
            </a:r>
          </a:p>
          <a:p>
            <a:r>
              <a:rPr lang="pt-BR" dirty="0"/>
              <a:t>Departamento de Bioquímica, IQUSP</a:t>
            </a:r>
          </a:p>
        </p:txBody>
      </p:sp>
    </p:spTree>
    <p:extLst>
      <p:ext uri="{BB962C8B-B14F-4D97-AF65-F5344CB8AC3E}">
        <p14:creationId xmlns:p14="http://schemas.microsoft.com/office/powerpoint/2010/main" val="141117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35474"/>
            <a:ext cx="9291782" cy="68225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0909" y="1563714"/>
            <a:ext cx="35282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degradação do glicogênio hepático mantém a glicemia durante as primeiras horas de jejum. Em jejuns mais prolongados a gliconeogênese é responsável pela manutenção da glicemia!</a:t>
            </a:r>
          </a:p>
        </p:txBody>
      </p:sp>
    </p:spTree>
    <p:extLst>
      <p:ext uri="{BB962C8B-B14F-4D97-AF65-F5344CB8AC3E}">
        <p14:creationId xmlns:p14="http://schemas.microsoft.com/office/powerpoint/2010/main" val="250364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F598E-9208-A25A-E3A6-A5242F92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10" y="-343535"/>
            <a:ext cx="10515600" cy="1325563"/>
          </a:xfrm>
        </p:spPr>
        <p:txBody>
          <a:bodyPr/>
          <a:lstStyle/>
          <a:p>
            <a:r>
              <a:rPr lang="pt-BR" dirty="0"/>
              <a:t>Jejum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C116A0-7031-DB5D-D2B8-77C1273F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42" y="596265"/>
            <a:ext cx="12317732" cy="61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2288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As funções do glicogênio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62709" y="2506662"/>
            <a:ext cx="10515600" cy="4351338"/>
          </a:xfrm>
        </p:spPr>
        <p:txBody>
          <a:bodyPr/>
          <a:lstStyle/>
          <a:p>
            <a:r>
              <a:rPr lang="pt-BR" dirty="0"/>
              <a:t>No fígado - A síntese e a degradação do glicogênio são reguladas para manter os níveis de glicose no sangue.</a:t>
            </a:r>
          </a:p>
          <a:p>
            <a:endParaRPr lang="pt-BR" dirty="0"/>
          </a:p>
          <a:p>
            <a:r>
              <a:rPr lang="pt-BR" dirty="0"/>
              <a:t>No músculo - a síntese e a quebra do glicogênio são reguladas para atender às necessidades de energia da célula muscular.</a:t>
            </a:r>
          </a:p>
        </p:txBody>
      </p:sp>
    </p:spTree>
    <p:extLst>
      <p:ext uri="{BB962C8B-B14F-4D97-AF65-F5344CB8AC3E}">
        <p14:creationId xmlns:p14="http://schemas.microsoft.com/office/powerpoint/2010/main" val="281477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Importante!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fígado contém glicose 6-fosfatase.</a:t>
            </a:r>
          </a:p>
          <a:p>
            <a:r>
              <a:rPr lang="pt-BR" dirty="0"/>
              <a:t>O músculo não tem essa enzima.</a:t>
            </a:r>
          </a:p>
          <a:p>
            <a:r>
              <a:rPr lang="pt-BR" dirty="0"/>
              <a:t>PORQUE?</a:t>
            </a:r>
          </a:p>
          <a:p>
            <a:r>
              <a:rPr lang="pt-BR" dirty="0"/>
              <a:t>O fígado libera glicose para o sangue, que é absorvida pelo cérebro e pelos músculos ativos. O fígado regula os níveis de glicose no sangue.</a:t>
            </a:r>
          </a:p>
          <a:p>
            <a:r>
              <a:rPr lang="pt-BR" dirty="0"/>
              <a:t>O músculo retém glicose 6-fosfato para ser usado como energia. A glicose </a:t>
            </a:r>
            <a:r>
              <a:rPr lang="pt-BR" dirty="0" err="1"/>
              <a:t>fosforilada</a:t>
            </a:r>
            <a:r>
              <a:rPr lang="pt-BR" dirty="0"/>
              <a:t> não é transportada para fora das células musculares.</a:t>
            </a:r>
          </a:p>
        </p:txBody>
      </p:sp>
    </p:spTree>
    <p:extLst>
      <p:ext uri="{BB962C8B-B14F-4D97-AF65-F5344CB8AC3E}">
        <p14:creationId xmlns:p14="http://schemas.microsoft.com/office/powerpoint/2010/main" val="146662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1" y="9236"/>
            <a:ext cx="8763982" cy="70171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-98054"/>
            <a:ext cx="4599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Exercício muscular: glicogênio muscular permite a rápida liberação de glicose para o exercício muscular intenso,  mesmo em jejum!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95" y="2466110"/>
            <a:ext cx="3705689" cy="26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693425" y="752002"/>
            <a:ext cx="7496757" cy="2027890"/>
            <a:chOff x="1440" y="480"/>
            <a:chExt cx="4512" cy="112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37"/>
            <a:stretch>
              <a:fillRect/>
            </a:stretch>
          </p:blipFill>
          <p:spPr bwMode="auto">
            <a:xfrm>
              <a:off x="1440" y="480"/>
              <a:ext cx="4320" cy="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3456" y="1352"/>
              <a:ext cx="2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Ligação glicosídica (</a:t>
              </a:r>
              <a:r>
                <a:rPr kumimoji="0" lang="pt-BR" alt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Symbol" panose="05050102010706020507" pitchFamily="18" charset="2"/>
                </a:rPr>
                <a:t>1</a:t>
              </a:r>
              <a:r>
                <a:rPr kumimoji="0" lang="pt-BR" alt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Monotype Sorts" pitchFamily="2" charset="2"/>
                </a:rPr>
                <a:t>-4)</a:t>
              </a:r>
              <a:endPara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6671083" y="2854099"/>
            <a:ext cx="4883608" cy="3946221"/>
            <a:chOff x="3300" y="1584"/>
            <a:chExt cx="2640" cy="271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30"/>
            <a:stretch>
              <a:fillRect/>
            </a:stretch>
          </p:blipFill>
          <p:spPr bwMode="auto">
            <a:xfrm>
              <a:off x="3648" y="1584"/>
              <a:ext cx="2112" cy="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300" y="4046"/>
              <a:ext cx="2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20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Ligação glicosídica (</a:t>
              </a:r>
              <a:r>
                <a:rPr kumimoji="0" lang="pt-BR" altLang="pt-BR" sz="20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Symbol" panose="05050102010706020507" pitchFamily="18" charset="2"/>
                </a:rPr>
                <a:t>1</a:t>
              </a:r>
              <a:r>
                <a:rPr kumimoji="0" lang="pt-BR" altLang="pt-BR" sz="20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Monotype Sorts" pitchFamily="2" charset="2"/>
                </a:rPr>
                <a:t>-6)</a:t>
              </a:r>
              <a:endParaRPr kumimoji="0" lang="pt-BR" altLang="pt-BR" sz="2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44851" y="89324"/>
            <a:ext cx="491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Estrutura do glicogênio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 rot="21279700" flipV="1">
            <a:off x="1637899" y="3157313"/>
            <a:ext cx="990600" cy="1143000"/>
            <a:chOff x="192" y="2016"/>
            <a:chExt cx="624" cy="720"/>
          </a:xfrm>
        </p:grpSpPr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192" y="2016"/>
              <a:ext cx="288" cy="288"/>
              <a:chOff x="192" y="2016"/>
              <a:chExt cx="288" cy="288"/>
            </a:xfrm>
          </p:grpSpPr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480" y="2352"/>
              <a:ext cx="288" cy="288"/>
              <a:chOff x="192" y="2016"/>
              <a:chExt cx="288" cy="288"/>
            </a:xfrm>
          </p:grpSpPr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3" name="Oval 17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432" y="2304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720" y="2640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1888724" y="2193700"/>
            <a:ext cx="990600" cy="1143000"/>
            <a:chOff x="192" y="2016"/>
            <a:chExt cx="624" cy="720"/>
          </a:xfrm>
        </p:grpSpPr>
        <p:grpSp>
          <p:nvGrpSpPr>
            <p:cNvPr id="4120" name="Group 24"/>
            <p:cNvGrpSpPr>
              <a:grpSpLocks/>
            </p:cNvGrpSpPr>
            <p:nvPr/>
          </p:nvGrpSpPr>
          <p:grpSpPr bwMode="auto">
            <a:xfrm>
              <a:off x="192" y="2016"/>
              <a:ext cx="288" cy="288"/>
              <a:chOff x="192" y="2016"/>
              <a:chExt cx="288" cy="288"/>
            </a:xfrm>
          </p:grpSpPr>
          <p:sp>
            <p:nvSpPr>
              <p:cNvPr id="4121" name="Oval 25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2" name="Oval 26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24" name="Group 28"/>
            <p:cNvGrpSpPr>
              <a:grpSpLocks/>
            </p:cNvGrpSpPr>
            <p:nvPr/>
          </p:nvGrpSpPr>
          <p:grpSpPr bwMode="auto">
            <a:xfrm>
              <a:off x="480" y="2352"/>
              <a:ext cx="288" cy="288"/>
              <a:chOff x="192" y="2016"/>
              <a:chExt cx="288" cy="288"/>
            </a:xfrm>
          </p:grpSpPr>
          <p:sp>
            <p:nvSpPr>
              <p:cNvPr id="4125" name="Oval 29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6" name="Oval 30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7" name="Line 31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432" y="2304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720" y="2640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 rot="20664254">
            <a:off x="2927500" y="3157906"/>
            <a:ext cx="990600" cy="1143000"/>
            <a:chOff x="192" y="2016"/>
            <a:chExt cx="624" cy="720"/>
          </a:xfrm>
        </p:grpSpPr>
        <p:grpSp>
          <p:nvGrpSpPr>
            <p:cNvPr id="4131" name="Group 35"/>
            <p:cNvGrpSpPr>
              <a:grpSpLocks/>
            </p:cNvGrpSpPr>
            <p:nvPr/>
          </p:nvGrpSpPr>
          <p:grpSpPr bwMode="auto">
            <a:xfrm>
              <a:off x="192" y="2016"/>
              <a:ext cx="288" cy="288"/>
              <a:chOff x="192" y="2016"/>
              <a:chExt cx="288" cy="288"/>
            </a:xfrm>
          </p:grpSpPr>
          <p:sp>
            <p:nvSpPr>
              <p:cNvPr id="4132" name="Oval 36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3" name="Oval 37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35" name="Group 39"/>
            <p:cNvGrpSpPr>
              <a:grpSpLocks/>
            </p:cNvGrpSpPr>
            <p:nvPr/>
          </p:nvGrpSpPr>
          <p:grpSpPr bwMode="auto">
            <a:xfrm>
              <a:off x="480" y="2352"/>
              <a:ext cx="288" cy="288"/>
              <a:chOff x="192" y="2016"/>
              <a:chExt cx="288" cy="288"/>
            </a:xfrm>
          </p:grpSpPr>
          <p:sp>
            <p:nvSpPr>
              <p:cNvPr id="4136" name="Oval 40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7" name="Oval 41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8" name="Line 42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432" y="2304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720" y="2640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41" name="Group 45"/>
          <p:cNvGrpSpPr>
            <a:grpSpLocks/>
          </p:cNvGrpSpPr>
          <p:nvPr/>
        </p:nvGrpSpPr>
        <p:grpSpPr bwMode="auto">
          <a:xfrm rot="17126479">
            <a:off x="4250924" y="3412900"/>
            <a:ext cx="990600" cy="1143000"/>
            <a:chOff x="192" y="2016"/>
            <a:chExt cx="624" cy="720"/>
          </a:xfrm>
        </p:grpSpPr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>
              <a:off x="192" y="2016"/>
              <a:ext cx="288" cy="288"/>
              <a:chOff x="192" y="2016"/>
              <a:chExt cx="288" cy="288"/>
            </a:xfrm>
          </p:grpSpPr>
          <p:sp>
            <p:nvSpPr>
              <p:cNvPr id="4143" name="Oval 47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46" name="Group 50"/>
            <p:cNvGrpSpPr>
              <a:grpSpLocks/>
            </p:cNvGrpSpPr>
            <p:nvPr/>
          </p:nvGrpSpPr>
          <p:grpSpPr bwMode="auto">
            <a:xfrm>
              <a:off x="480" y="2352"/>
              <a:ext cx="288" cy="288"/>
              <a:chOff x="192" y="2016"/>
              <a:chExt cx="288" cy="288"/>
            </a:xfrm>
          </p:grpSpPr>
          <p:sp>
            <p:nvSpPr>
              <p:cNvPr id="4147" name="Oval 51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9" name="Line 53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432" y="2304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720" y="2640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52" name="Group 56"/>
          <p:cNvGrpSpPr>
            <a:grpSpLocks/>
          </p:cNvGrpSpPr>
          <p:nvPr/>
        </p:nvGrpSpPr>
        <p:grpSpPr bwMode="auto">
          <a:xfrm rot="16935768">
            <a:off x="5393924" y="2803300"/>
            <a:ext cx="990600" cy="1143000"/>
            <a:chOff x="192" y="2016"/>
            <a:chExt cx="624" cy="720"/>
          </a:xfrm>
        </p:grpSpPr>
        <p:grpSp>
          <p:nvGrpSpPr>
            <p:cNvPr id="4153" name="Group 57"/>
            <p:cNvGrpSpPr>
              <a:grpSpLocks/>
            </p:cNvGrpSpPr>
            <p:nvPr/>
          </p:nvGrpSpPr>
          <p:grpSpPr bwMode="auto">
            <a:xfrm>
              <a:off x="192" y="2016"/>
              <a:ext cx="288" cy="288"/>
              <a:chOff x="192" y="2016"/>
              <a:chExt cx="288" cy="288"/>
            </a:xfrm>
          </p:grpSpPr>
          <p:sp>
            <p:nvSpPr>
              <p:cNvPr id="4154" name="Oval 58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5" name="Oval 59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57" name="Group 61"/>
            <p:cNvGrpSpPr>
              <a:grpSpLocks/>
            </p:cNvGrpSpPr>
            <p:nvPr/>
          </p:nvGrpSpPr>
          <p:grpSpPr bwMode="auto">
            <a:xfrm>
              <a:off x="480" y="2352"/>
              <a:ext cx="288" cy="288"/>
              <a:chOff x="192" y="2016"/>
              <a:chExt cx="288" cy="288"/>
            </a:xfrm>
          </p:grpSpPr>
          <p:sp>
            <p:nvSpPr>
              <p:cNvPr id="4158" name="Oval 62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9" name="Oval 63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>
              <a:off x="432" y="2304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720" y="2640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63" name="Group 67"/>
          <p:cNvGrpSpPr>
            <a:grpSpLocks/>
          </p:cNvGrpSpPr>
          <p:nvPr/>
        </p:nvGrpSpPr>
        <p:grpSpPr bwMode="auto">
          <a:xfrm rot="14904671">
            <a:off x="4860524" y="3641500"/>
            <a:ext cx="990600" cy="1143000"/>
            <a:chOff x="192" y="2016"/>
            <a:chExt cx="624" cy="720"/>
          </a:xfrm>
        </p:grpSpPr>
        <p:grpSp>
          <p:nvGrpSpPr>
            <p:cNvPr id="4164" name="Group 68"/>
            <p:cNvGrpSpPr>
              <a:grpSpLocks/>
            </p:cNvGrpSpPr>
            <p:nvPr/>
          </p:nvGrpSpPr>
          <p:grpSpPr bwMode="auto">
            <a:xfrm>
              <a:off x="192" y="2016"/>
              <a:ext cx="288" cy="288"/>
              <a:chOff x="192" y="2016"/>
              <a:chExt cx="288" cy="288"/>
            </a:xfrm>
          </p:grpSpPr>
          <p:sp>
            <p:nvSpPr>
              <p:cNvPr id="4165" name="Oval 69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6" name="Oval 70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7" name="Line 71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68" name="Group 72"/>
            <p:cNvGrpSpPr>
              <a:grpSpLocks/>
            </p:cNvGrpSpPr>
            <p:nvPr/>
          </p:nvGrpSpPr>
          <p:grpSpPr bwMode="auto">
            <a:xfrm>
              <a:off x="480" y="2352"/>
              <a:ext cx="288" cy="288"/>
              <a:chOff x="192" y="2016"/>
              <a:chExt cx="288" cy="288"/>
            </a:xfrm>
          </p:grpSpPr>
          <p:sp>
            <p:nvSpPr>
              <p:cNvPr id="4169" name="Oval 73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0" name="Oval 74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1" name="Line 75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>
              <a:off x="432" y="2304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>
              <a:off x="720" y="2640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2879324" y="4784501"/>
            <a:ext cx="730250" cy="1300163"/>
            <a:chOff x="342" y="3197"/>
            <a:chExt cx="460" cy="819"/>
          </a:xfrm>
        </p:grpSpPr>
        <p:grpSp>
          <p:nvGrpSpPr>
            <p:cNvPr id="4175" name="Group 79"/>
            <p:cNvGrpSpPr>
              <a:grpSpLocks/>
            </p:cNvGrpSpPr>
            <p:nvPr/>
          </p:nvGrpSpPr>
          <p:grpSpPr bwMode="auto">
            <a:xfrm rot="-7051122">
              <a:off x="342" y="3728"/>
              <a:ext cx="288" cy="288"/>
              <a:chOff x="192" y="2016"/>
              <a:chExt cx="288" cy="288"/>
            </a:xfrm>
          </p:grpSpPr>
          <p:sp>
            <p:nvSpPr>
              <p:cNvPr id="4176" name="Oval 80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7" name="Oval 81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8" name="Line 82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79" name="Group 83"/>
            <p:cNvGrpSpPr>
              <a:grpSpLocks/>
            </p:cNvGrpSpPr>
            <p:nvPr/>
          </p:nvGrpSpPr>
          <p:grpSpPr bwMode="auto">
            <a:xfrm>
              <a:off x="506" y="3197"/>
              <a:ext cx="296" cy="507"/>
              <a:chOff x="506" y="3197"/>
              <a:chExt cx="296" cy="507"/>
            </a:xfrm>
          </p:grpSpPr>
          <p:grpSp>
            <p:nvGrpSpPr>
              <p:cNvPr id="4180" name="Group 84"/>
              <p:cNvGrpSpPr>
                <a:grpSpLocks/>
              </p:cNvGrpSpPr>
              <p:nvPr/>
            </p:nvGrpSpPr>
            <p:grpSpPr bwMode="auto">
              <a:xfrm rot="-7051122">
                <a:off x="506" y="3318"/>
                <a:ext cx="288" cy="288"/>
                <a:chOff x="192" y="2016"/>
                <a:chExt cx="288" cy="288"/>
              </a:xfrm>
            </p:grpSpPr>
            <p:sp>
              <p:nvSpPr>
                <p:cNvPr id="4181" name="Oval 85"/>
                <p:cNvSpPr>
                  <a:spLocks noChangeArrowheads="1"/>
                </p:cNvSpPr>
                <p:nvPr/>
              </p:nvSpPr>
              <p:spPr bwMode="auto">
                <a:xfrm>
                  <a:off x="192" y="2016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2" name="Oval 86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3" name="Line 87"/>
                <p:cNvSpPr>
                  <a:spLocks noChangeShapeType="1"/>
                </p:cNvSpPr>
                <p:nvPr/>
              </p:nvSpPr>
              <p:spPr bwMode="auto">
                <a:xfrm>
                  <a:off x="314" y="2112"/>
                  <a:ext cx="46" cy="108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84" name="Line 88"/>
              <p:cNvSpPr>
                <a:spLocks noChangeShapeType="1"/>
              </p:cNvSpPr>
              <p:nvPr/>
            </p:nvSpPr>
            <p:spPr bwMode="auto">
              <a:xfrm rot="-7051122">
                <a:off x="541" y="36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5" name="Line 89"/>
              <p:cNvSpPr>
                <a:spLocks noChangeShapeType="1"/>
              </p:cNvSpPr>
              <p:nvPr/>
            </p:nvSpPr>
            <p:spPr bwMode="auto">
              <a:xfrm rot="-7051122">
                <a:off x="706" y="3197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86" name="Group 90"/>
          <p:cNvGrpSpPr>
            <a:grpSpLocks/>
          </p:cNvGrpSpPr>
          <p:nvPr/>
        </p:nvGrpSpPr>
        <p:grpSpPr bwMode="auto">
          <a:xfrm rot="1860503">
            <a:off x="3565124" y="4174901"/>
            <a:ext cx="457200" cy="619125"/>
            <a:chOff x="1008" y="3312"/>
            <a:chExt cx="288" cy="390"/>
          </a:xfrm>
        </p:grpSpPr>
        <p:grpSp>
          <p:nvGrpSpPr>
            <p:cNvPr id="4187" name="Group 91"/>
            <p:cNvGrpSpPr>
              <a:grpSpLocks/>
            </p:cNvGrpSpPr>
            <p:nvPr/>
          </p:nvGrpSpPr>
          <p:grpSpPr bwMode="auto">
            <a:xfrm rot="-7051122">
              <a:off x="1008" y="3414"/>
              <a:ext cx="288" cy="288"/>
              <a:chOff x="192" y="2016"/>
              <a:chExt cx="288" cy="288"/>
            </a:xfrm>
          </p:grpSpPr>
          <p:sp>
            <p:nvSpPr>
              <p:cNvPr id="4188" name="Oval 92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9" name="Oval 93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0" name="Line 94"/>
              <p:cNvSpPr>
                <a:spLocks noChangeShapeType="1"/>
              </p:cNvSpPr>
              <p:nvPr/>
            </p:nvSpPr>
            <p:spPr bwMode="auto">
              <a:xfrm>
                <a:off x="314" y="2112"/>
                <a:ext cx="46" cy="1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 rot="-7051122">
              <a:off x="1200" y="3312"/>
              <a:ext cx="96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92" name="Rectangle 96"/>
          <p:cNvSpPr>
            <a:spLocks noChangeArrowheads="1"/>
          </p:cNvSpPr>
          <p:nvPr/>
        </p:nvSpPr>
        <p:spPr bwMode="auto">
          <a:xfrm>
            <a:off x="3833412" y="4052663"/>
            <a:ext cx="609600" cy="609600"/>
          </a:xfrm>
          <a:prstGeom prst="rect">
            <a:avLst/>
          </a:prstGeom>
          <a:noFill/>
          <a:ln w="38100">
            <a:solidFill>
              <a:srgbClr val="00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3" name="AutoShape 97"/>
          <p:cNvSpPr>
            <a:spLocks noChangeArrowheads="1"/>
          </p:cNvSpPr>
          <p:nvPr/>
        </p:nvSpPr>
        <p:spPr bwMode="auto">
          <a:xfrm>
            <a:off x="4042501" y="3325049"/>
            <a:ext cx="387811" cy="562514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66FFFF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3413379" y="2720241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Ligação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1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otype Sorts" pitchFamily="2" charset="2"/>
              </a:rPr>
              <a:t>-6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197" name="AutoShape 101"/>
          <p:cNvSpPr>
            <a:spLocks noChangeArrowheads="1"/>
          </p:cNvSpPr>
          <p:nvPr/>
        </p:nvSpPr>
        <p:spPr bwMode="auto">
          <a:xfrm>
            <a:off x="4265212" y="5924325"/>
            <a:ext cx="1905000" cy="533400"/>
          </a:xfrm>
          <a:prstGeom prst="wedgeEllipseCallout">
            <a:avLst>
              <a:gd name="adj1" fmla="val -108667"/>
              <a:gd name="adj2" fmla="val -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Extremidade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não-redutora</a:t>
            </a:r>
          </a:p>
        </p:txBody>
      </p:sp>
      <p:sp>
        <p:nvSpPr>
          <p:cNvPr id="4198" name="Line 102"/>
          <p:cNvSpPr>
            <a:spLocks noChangeShapeType="1"/>
          </p:cNvSpPr>
          <p:nvPr/>
        </p:nvSpPr>
        <p:spPr bwMode="auto">
          <a:xfrm>
            <a:off x="5057374" y="49162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9" name="Line 103"/>
          <p:cNvSpPr>
            <a:spLocks noChangeShapeType="1"/>
          </p:cNvSpPr>
          <p:nvPr/>
        </p:nvSpPr>
        <p:spPr bwMode="auto">
          <a:xfrm>
            <a:off x="1888725" y="4413026"/>
            <a:ext cx="266541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" y="4796916"/>
            <a:ext cx="2042193" cy="1957571"/>
          </a:xfrm>
          <a:prstGeom prst="rect">
            <a:avLst/>
          </a:prstGeom>
        </p:spPr>
      </p:pic>
      <p:sp>
        <p:nvSpPr>
          <p:cNvPr id="103" name="Line 103"/>
          <p:cNvSpPr>
            <a:spLocks noChangeShapeType="1"/>
          </p:cNvSpPr>
          <p:nvPr/>
        </p:nvSpPr>
        <p:spPr bwMode="auto">
          <a:xfrm>
            <a:off x="1994277" y="2330640"/>
            <a:ext cx="2712262" cy="3819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18" y="17737"/>
            <a:ext cx="9291782" cy="68225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0071" y="2044005"/>
            <a:ext cx="459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Gliconeogênese</a:t>
            </a:r>
            <a:r>
              <a:rPr lang="pt-BR" sz="2800" b="1" dirty="0">
                <a:solidFill>
                  <a:srgbClr val="FF0000"/>
                </a:solidFill>
              </a:rPr>
              <a:t>: acontece diariamente em todos humanos saudáveis!</a:t>
            </a:r>
          </a:p>
        </p:txBody>
      </p:sp>
    </p:spTree>
    <p:extLst>
      <p:ext uri="{BB962C8B-B14F-4D97-AF65-F5344CB8AC3E}">
        <p14:creationId xmlns:p14="http://schemas.microsoft.com/office/powerpoint/2010/main" val="79173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 rot="5400000">
            <a:off x="-151807" y="3019735"/>
            <a:ext cx="6473929" cy="1202602"/>
          </a:xfrm>
          <a:prstGeom prst="rightArrow">
            <a:avLst/>
          </a:prstGeom>
          <a:solidFill>
            <a:srgbClr val="FB3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1942795" y="2519663"/>
            <a:ext cx="200420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glicólise</a:t>
            </a:r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33" y="222874"/>
            <a:ext cx="6419330" cy="65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 rot="16200000">
            <a:off x="5746800" y="2542024"/>
            <a:ext cx="6473929" cy="1835628"/>
          </a:xfrm>
          <a:prstGeom prst="rightArrow">
            <a:avLst/>
          </a:prstGeom>
          <a:solidFill>
            <a:srgbClr val="00C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6943638" y="2870632"/>
            <a:ext cx="3828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err="1">
                <a:solidFill>
                  <a:srgbClr val="FF0000"/>
                </a:solidFill>
              </a:rPr>
              <a:t>Gliconeogênese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36" y="504969"/>
            <a:ext cx="4419600" cy="61436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0392"/>
            <a:ext cx="7057938" cy="78327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23" y="1830098"/>
            <a:ext cx="5229225" cy="3714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75158" y="905764"/>
            <a:ext cx="570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Glicose 6 </a:t>
            </a:r>
            <a:r>
              <a:rPr lang="pt-BR" b="1" dirty="0" err="1">
                <a:solidFill>
                  <a:srgbClr val="FF0000"/>
                </a:solidFill>
              </a:rPr>
              <a:t>fosfatase</a:t>
            </a:r>
            <a:r>
              <a:rPr lang="pt-BR" b="1" dirty="0">
                <a:solidFill>
                  <a:srgbClr val="FF0000"/>
                </a:solidFill>
              </a:rPr>
              <a:t> (presente unicamente no fígado e rim)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58" y="534289"/>
            <a:ext cx="4219575" cy="3714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0804" y="2199430"/>
            <a:ext cx="272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Frutose 1,6 </a:t>
            </a:r>
            <a:r>
              <a:rPr lang="pt-BR" b="1" dirty="0" err="1">
                <a:solidFill>
                  <a:srgbClr val="FF0000"/>
                </a:solidFill>
              </a:rPr>
              <a:t>bisfosfatase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9" y="336589"/>
            <a:ext cx="6165561" cy="66507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09" y="1319886"/>
            <a:ext cx="4019982" cy="4403283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6132513" y="2613891"/>
            <a:ext cx="1496722" cy="240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353" y="5809405"/>
            <a:ext cx="8005765" cy="8884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81419" y="336589"/>
            <a:ext cx="891599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CITOSSOL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043055" y="609600"/>
            <a:ext cx="1089458" cy="26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4871EA0-019A-2B60-0146-99A2FC913475}"/>
              </a:ext>
            </a:extLst>
          </p:cNvPr>
          <p:cNvSpPr txBox="1"/>
          <p:nvPr/>
        </p:nvSpPr>
        <p:spPr>
          <a:xfrm>
            <a:off x="7832513" y="1434500"/>
            <a:ext cx="3013364" cy="643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[ATP]+[ADP]+[AMP]</a:t>
            </a:r>
          </a:p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constante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7D435C-1960-70DA-2F3A-6E891F66F377}"/>
              </a:ext>
            </a:extLst>
          </p:cNvPr>
          <p:cNvSpPr txBox="1"/>
          <p:nvPr/>
        </p:nvSpPr>
        <p:spPr>
          <a:xfrm>
            <a:off x="5528330" y="2524246"/>
            <a:ext cx="1482072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[ATP]/[ADP]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34187EC-9648-4ADA-D359-F3D03D1C3A24}"/>
              </a:ext>
            </a:extLst>
          </p:cNvPr>
          <p:cNvCxnSpPr/>
          <p:nvPr/>
        </p:nvCxnSpPr>
        <p:spPr>
          <a:xfrm flipH="1" flipV="1">
            <a:off x="6998643" y="2552821"/>
            <a:ext cx="6494" cy="292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985FA8-4408-D6A0-BECC-BA84B7AE1B96}"/>
              </a:ext>
            </a:extLst>
          </p:cNvPr>
          <p:cNvSpPr txBox="1"/>
          <p:nvPr/>
        </p:nvSpPr>
        <p:spPr>
          <a:xfrm>
            <a:off x="5521835" y="3012619"/>
            <a:ext cx="1482072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[ATP]/[ADP]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3083E01-1AC8-601A-CDBC-9D93F9014D02}"/>
              </a:ext>
            </a:extLst>
          </p:cNvPr>
          <p:cNvCxnSpPr/>
          <p:nvPr/>
        </p:nvCxnSpPr>
        <p:spPr>
          <a:xfrm>
            <a:off x="6990850" y="3107437"/>
            <a:ext cx="7793" cy="25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110704-61DC-8905-DD3D-CCB40C860678}"/>
              </a:ext>
            </a:extLst>
          </p:cNvPr>
          <p:cNvSpPr txBox="1"/>
          <p:nvPr/>
        </p:nvSpPr>
        <p:spPr>
          <a:xfrm>
            <a:off x="5655686" y="302042"/>
            <a:ext cx="4883727" cy="643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Nível energético das células definem muitas regulações </a:t>
            </a:r>
            <a:r>
              <a:rPr kumimoji="0" lang="pt-BR" sz="179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alostéricas</a:t>
            </a:r>
            <a:endParaRPr kumimoji="0" lang="pt-BR" sz="179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E5D4D96-DA74-0E70-733B-7E5F3278DE99}"/>
              </a:ext>
            </a:extLst>
          </p:cNvPr>
          <p:cNvCxnSpPr/>
          <p:nvPr/>
        </p:nvCxnSpPr>
        <p:spPr>
          <a:xfrm>
            <a:off x="7105150" y="2696995"/>
            <a:ext cx="3377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CaixaDeTexto 13">
            <a:extLst>
              <a:ext uri="{FF2B5EF4-FFF2-40B4-BE49-F238E27FC236}">
                <a16:creationId xmlns:a16="http://schemas.microsoft.com/office/drawing/2014/main" id="{8F1F0646-F073-AAAA-EB5C-6C58FC09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247" y="2517752"/>
            <a:ext cx="2238113" cy="3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3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Nível energético alto</a:t>
            </a:r>
          </a:p>
        </p:txBody>
      </p:sp>
      <p:sp>
        <p:nvSpPr>
          <p:cNvPr id="25610" name="CaixaDeTexto 16">
            <a:extLst>
              <a:ext uri="{FF2B5EF4-FFF2-40B4-BE49-F238E27FC236}">
                <a16:creationId xmlns:a16="http://schemas.microsoft.com/office/drawing/2014/main" id="{89F1E265-0E8F-A0E9-8211-8A1B02CF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728" y="3065873"/>
            <a:ext cx="2412840" cy="3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3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Nível energético baixo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6EED7C3-1746-4017-B785-C5B2A1384239}"/>
              </a:ext>
            </a:extLst>
          </p:cNvPr>
          <p:cNvCxnSpPr/>
          <p:nvPr/>
        </p:nvCxnSpPr>
        <p:spPr>
          <a:xfrm>
            <a:off x="7133725" y="3229529"/>
            <a:ext cx="3390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2" name="Imagem 6">
            <a:extLst>
              <a:ext uri="{FF2B5EF4-FFF2-40B4-BE49-F238E27FC236}">
                <a16:creationId xmlns:a16="http://schemas.microsoft.com/office/drawing/2014/main" id="{D5C3853D-EEBA-A520-2785-335D304CF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0" y="0"/>
            <a:ext cx="4366855" cy="52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7B8DA84-A82A-5F28-0070-F1604E8FC00C}"/>
              </a:ext>
            </a:extLst>
          </p:cNvPr>
          <p:cNvGraphicFramePr>
            <a:graphicFrameLocks noGrp="1"/>
          </p:cNvGraphicFramePr>
          <p:nvPr/>
        </p:nvGraphicFramePr>
        <p:xfrm>
          <a:off x="4855518" y="5100572"/>
          <a:ext cx="6183889" cy="123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375">
                  <a:extLst>
                    <a:ext uri="{9D8B030D-6E8A-4147-A177-3AD203B41FA5}">
                      <a16:colId xmlns:a16="http://schemas.microsoft.com/office/drawing/2014/main" val="510579190"/>
                    </a:ext>
                  </a:extLst>
                </a:gridCol>
                <a:gridCol w="1808217">
                  <a:extLst>
                    <a:ext uri="{9D8B030D-6E8A-4147-A177-3AD203B41FA5}">
                      <a16:colId xmlns:a16="http://schemas.microsoft.com/office/drawing/2014/main" val="2585446526"/>
                    </a:ext>
                  </a:extLst>
                </a:gridCol>
                <a:gridCol w="2061297">
                  <a:extLst>
                    <a:ext uri="{9D8B030D-6E8A-4147-A177-3AD203B41FA5}">
                      <a16:colId xmlns:a16="http://schemas.microsoft.com/office/drawing/2014/main" val="3565339877"/>
                    </a:ext>
                  </a:extLst>
                </a:gridCol>
              </a:tblGrid>
              <a:tr h="415013">
                <a:tc>
                  <a:txBody>
                    <a:bodyPr/>
                    <a:lstStyle/>
                    <a:p>
                      <a:r>
                        <a:rPr lang="pt-BR" sz="2300" dirty="0"/>
                        <a:t>Condição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/>
                        <a:t>Δ</a:t>
                      </a:r>
                      <a:r>
                        <a:rPr lang="pt-BR" sz="2300" dirty="0"/>
                        <a:t>G (</a:t>
                      </a:r>
                      <a:r>
                        <a:rPr lang="pt-BR" sz="2300" dirty="0" err="1"/>
                        <a:t>kJ</a:t>
                      </a:r>
                      <a:r>
                        <a:rPr lang="pt-BR" sz="2300" dirty="0"/>
                        <a:t>/mol)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[ATP]/[ADP]</a:t>
                      </a:r>
                    </a:p>
                  </a:txBody>
                  <a:tcPr marL="58444" marR="58444" marT="29234" marB="29234"/>
                </a:tc>
                <a:extLst>
                  <a:ext uri="{0D108BD9-81ED-4DB2-BD59-A6C34878D82A}">
                    <a16:rowId xmlns:a16="http://schemas.microsoft.com/office/drawing/2014/main" val="2308108782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r>
                        <a:rPr lang="pt-BR" sz="2300" dirty="0"/>
                        <a:t>Equilíbrio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0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10</a:t>
                      </a:r>
                      <a:r>
                        <a:rPr lang="pt-BR" sz="2300" baseline="30000" dirty="0"/>
                        <a:t>-7</a:t>
                      </a:r>
                      <a:endParaRPr lang="pt-BR" sz="2300" dirty="0"/>
                    </a:p>
                  </a:txBody>
                  <a:tcPr marL="58444" marR="58444" marT="29234" marB="29234"/>
                </a:tc>
                <a:extLst>
                  <a:ext uri="{0D108BD9-81ED-4DB2-BD59-A6C34878D82A}">
                    <a16:rowId xmlns:a16="http://schemas.microsoft.com/office/drawing/2014/main" val="1454845006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r>
                        <a:rPr lang="pt-BR" sz="2300" dirty="0"/>
                        <a:t>Células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-57</a:t>
                      </a:r>
                    </a:p>
                  </a:txBody>
                  <a:tcPr marL="58444" marR="58444" marT="29234" marB="29234"/>
                </a:tc>
                <a:tc>
                  <a:txBody>
                    <a:bodyPr/>
                    <a:lstStyle/>
                    <a:p>
                      <a:r>
                        <a:rPr lang="pt-BR" sz="2300" dirty="0"/>
                        <a:t>10</a:t>
                      </a:r>
                      <a:r>
                        <a:rPr lang="pt-BR" sz="2300" baseline="30000" dirty="0"/>
                        <a:t>3</a:t>
                      </a:r>
                      <a:endParaRPr lang="pt-BR" sz="2300" dirty="0"/>
                    </a:p>
                  </a:txBody>
                  <a:tcPr marL="58444" marR="58444" marT="29234" marB="29234"/>
                </a:tc>
                <a:extLst>
                  <a:ext uri="{0D108BD9-81ED-4DB2-BD59-A6C34878D82A}">
                    <a16:rowId xmlns:a16="http://schemas.microsoft.com/office/drawing/2014/main" val="2700025360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7E18ED5-74F7-1048-2430-A0C4E5F7824B}"/>
              </a:ext>
            </a:extLst>
          </p:cNvPr>
          <p:cNvSpPr txBox="1"/>
          <p:nvPr/>
        </p:nvSpPr>
        <p:spPr>
          <a:xfrm>
            <a:off x="5584181" y="1257854"/>
            <a:ext cx="626069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ATP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74433C5-D7BA-0BDF-5D1A-03ADE0051E1C}"/>
              </a:ext>
            </a:extLst>
          </p:cNvPr>
          <p:cNvSpPr txBox="1"/>
          <p:nvPr/>
        </p:nvSpPr>
        <p:spPr>
          <a:xfrm>
            <a:off x="6297257" y="1256555"/>
            <a:ext cx="1145506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ADP + </a:t>
            </a:r>
            <a:r>
              <a:rPr kumimoji="0" lang="pt-BR" sz="179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</a:t>
            </a:r>
            <a:endParaRPr kumimoji="0" lang="pt-BR" sz="179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45534CB-4172-F6BD-8710-7440C8533291}"/>
              </a:ext>
            </a:extLst>
          </p:cNvPr>
          <p:cNvCxnSpPr/>
          <p:nvPr/>
        </p:nvCxnSpPr>
        <p:spPr>
          <a:xfrm>
            <a:off x="6119312" y="1430603"/>
            <a:ext cx="2454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106D450-99AB-0DA6-4A26-502B972DF09D}"/>
              </a:ext>
            </a:extLst>
          </p:cNvPr>
          <p:cNvSpPr txBox="1"/>
          <p:nvPr/>
        </p:nvSpPr>
        <p:spPr>
          <a:xfrm>
            <a:off x="5577687" y="1595559"/>
            <a:ext cx="668773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ADP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A031AE14-840A-55BE-5DD4-EFDE7E4A2F4D}"/>
              </a:ext>
            </a:extLst>
          </p:cNvPr>
          <p:cNvCxnSpPr/>
          <p:nvPr/>
        </p:nvCxnSpPr>
        <p:spPr>
          <a:xfrm>
            <a:off x="6155680" y="1770905"/>
            <a:ext cx="2454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9BE220A-BCC6-B72E-7C63-6C5AD7EF17AD}"/>
              </a:ext>
            </a:extLst>
          </p:cNvPr>
          <p:cNvSpPr txBox="1"/>
          <p:nvPr/>
        </p:nvSpPr>
        <p:spPr>
          <a:xfrm>
            <a:off x="6355705" y="1565685"/>
            <a:ext cx="1171154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AMP + </a:t>
            </a:r>
            <a:r>
              <a:rPr kumimoji="0" lang="pt-BR" sz="179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</a:t>
            </a:r>
            <a:endParaRPr kumimoji="0" lang="pt-BR" sz="179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799E67E-551A-BE73-A7D2-7F6FB95FF033}"/>
              </a:ext>
            </a:extLst>
          </p:cNvPr>
          <p:cNvSpPr txBox="1"/>
          <p:nvPr/>
        </p:nvSpPr>
        <p:spPr>
          <a:xfrm>
            <a:off x="5510145" y="1850136"/>
            <a:ext cx="797013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2ADP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6290F26-2425-2D3A-5FA5-798083546373}"/>
              </a:ext>
            </a:extLst>
          </p:cNvPr>
          <p:cNvCxnSpPr/>
          <p:nvPr/>
        </p:nvCxnSpPr>
        <p:spPr>
          <a:xfrm>
            <a:off x="6206337" y="2043666"/>
            <a:ext cx="2454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2FE11E0-CFA0-0F05-962B-931E7F86CDCF}"/>
              </a:ext>
            </a:extLst>
          </p:cNvPr>
          <p:cNvSpPr txBox="1"/>
          <p:nvPr/>
        </p:nvSpPr>
        <p:spPr>
          <a:xfrm>
            <a:off x="6421948" y="1864423"/>
            <a:ext cx="1386020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ATP + AMP</a:t>
            </a:r>
          </a:p>
        </p:txBody>
      </p:sp>
      <p:sp>
        <p:nvSpPr>
          <p:cNvPr id="29" name="Chave Direita 28">
            <a:extLst>
              <a:ext uri="{FF2B5EF4-FFF2-40B4-BE49-F238E27FC236}">
                <a16:creationId xmlns:a16="http://schemas.microsoft.com/office/drawing/2014/main" id="{A524C13B-0906-D257-1961-200C7A8F4BD4}"/>
              </a:ext>
            </a:extLst>
          </p:cNvPr>
          <p:cNvSpPr/>
          <p:nvPr/>
        </p:nvSpPr>
        <p:spPr>
          <a:xfrm>
            <a:off x="7638982" y="1335787"/>
            <a:ext cx="161059" cy="818284"/>
          </a:xfrm>
          <a:prstGeom prst="rightBrace">
            <a:avLst>
              <a:gd name="adj1" fmla="val 49406"/>
              <a:gd name="adj2" fmla="val 752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7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5641" name="Imagem 29">
            <a:extLst>
              <a:ext uri="{FF2B5EF4-FFF2-40B4-BE49-F238E27FC236}">
                <a16:creationId xmlns:a16="http://schemas.microsoft.com/office/drawing/2014/main" id="{4F939A4A-71D1-8412-3922-2238E016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3" y="4019239"/>
            <a:ext cx="1157288" cy="6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04E3006F-8F68-DB1B-B689-DD433C577812}"/>
              </a:ext>
            </a:extLst>
          </p:cNvPr>
          <p:cNvSpPr txBox="1"/>
          <p:nvPr/>
        </p:nvSpPr>
        <p:spPr>
          <a:xfrm>
            <a:off x="6519362" y="4097170"/>
            <a:ext cx="1145506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ADP + </a:t>
            </a:r>
            <a:r>
              <a:rPr kumimoji="0" lang="pt-BR" sz="179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</a:t>
            </a:r>
            <a:endParaRPr kumimoji="0" lang="pt-BR" sz="179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ABE09FC-4984-7080-921A-B7485B5E492F}"/>
              </a:ext>
            </a:extLst>
          </p:cNvPr>
          <p:cNvSpPr txBox="1"/>
          <p:nvPr/>
        </p:nvSpPr>
        <p:spPr>
          <a:xfrm>
            <a:off x="5708872" y="4146527"/>
            <a:ext cx="626069" cy="3677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9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ATP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C39BB01-0383-C274-6C95-106DA465887C}"/>
              </a:ext>
            </a:extLst>
          </p:cNvPr>
          <p:cNvCxnSpPr/>
          <p:nvPr/>
        </p:nvCxnSpPr>
        <p:spPr>
          <a:xfrm>
            <a:off x="6247900" y="4310184"/>
            <a:ext cx="2441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45" name="Imagem 33">
            <a:extLst>
              <a:ext uri="{FF2B5EF4-FFF2-40B4-BE49-F238E27FC236}">
                <a16:creationId xmlns:a16="http://schemas.microsoft.com/office/drawing/2014/main" id="{C0646CD7-E719-AF48-AD4C-35DB3593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56" y="4038721"/>
            <a:ext cx="554615" cy="4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DC31B6C-9C99-46F9-75B2-628C7CFE1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213" y="5462860"/>
            <a:ext cx="2044368" cy="12803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966" y="1310841"/>
            <a:ext cx="5334000" cy="58388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" y="2059708"/>
            <a:ext cx="5881978" cy="434109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102404" y="2120784"/>
            <a:ext cx="272472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Na presença de Frutose 2,6 </a:t>
            </a:r>
            <a:r>
              <a:rPr lang="pt-BR" b="1" dirty="0" err="1"/>
              <a:t>bisfosfato</a:t>
            </a:r>
            <a:r>
              <a:rPr lang="pt-BR" b="1" dirty="0"/>
              <a:t> 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534051" y="2443950"/>
            <a:ext cx="568353" cy="524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797767" y="3975235"/>
            <a:ext cx="652187" cy="223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11107" y="234596"/>
            <a:ext cx="804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Fosfofrutoquinase</a:t>
            </a:r>
            <a:r>
              <a:rPr lang="pt-BR" sz="2800" b="1" dirty="0">
                <a:solidFill>
                  <a:srgbClr val="FF0000"/>
                </a:solidFill>
              </a:rPr>
              <a:t> 1 é ativada pelo seu principal modulador </a:t>
            </a:r>
            <a:r>
              <a:rPr lang="pt-BR" sz="2800" b="1" dirty="0" err="1">
                <a:solidFill>
                  <a:srgbClr val="FF0000"/>
                </a:solidFill>
              </a:rPr>
              <a:t>alostérico</a:t>
            </a:r>
            <a:r>
              <a:rPr lang="pt-BR" sz="2800" b="1" dirty="0">
                <a:solidFill>
                  <a:srgbClr val="FF0000"/>
                </a:solidFill>
              </a:rPr>
              <a:t> positivo: frutose 2,6 </a:t>
            </a:r>
            <a:r>
              <a:rPr lang="pt-BR" sz="2800" b="1" dirty="0" err="1">
                <a:solidFill>
                  <a:srgbClr val="FF0000"/>
                </a:solidFill>
              </a:rPr>
              <a:t>bisfosfato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15" y="3536788"/>
            <a:ext cx="2573490" cy="2328396"/>
          </a:xfrm>
          <a:prstGeom prst="rect">
            <a:avLst/>
          </a:prstGeom>
        </p:spPr>
      </p:pic>
      <p:cxnSp>
        <p:nvCxnSpPr>
          <p:cNvPr id="23" name="Conector de Seta Reta 22"/>
          <p:cNvCxnSpPr/>
          <p:nvPr/>
        </p:nvCxnSpPr>
        <p:spPr>
          <a:xfrm>
            <a:off x="4995512" y="2757924"/>
            <a:ext cx="57751" cy="1943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9817768" y="3137836"/>
            <a:ext cx="1904361" cy="510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12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548" y="434291"/>
            <a:ext cx="6972878" cy="65545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468"/>
            <a:ext cx="5579196" cy="288174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1782618" y="2447636"/>
            <a:ext cx="6123709" cy="73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 flipH="1">
            <a:off x="1" y="2820058"/>
            <a:ext cx="423025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sentido da via </a:t>
            </a:r>
            <a:r>
              <a:rPr lang="pt-BR" b="1" dirty="0" err="1">
                <a:solidFill>
                  <a:srgbClr val="FF0000"/>
                </a:solidFill>
              </a:rPr>
              <a:t>glicolítica</a:t>
            </a:r>
            <a:r>
              <a:rPr lang="pt-BR" b="1" dirty="0">
                <a:solidFill>
                  <a:srgbClr val="FF0000"/>
                </a:solidFill>
              </a:rPr>
              <a:t> no hepatócito segue controle hormonal: </a:t>
            </a:r>
            <a:r>
              <a:rPr lang="pt-BR" dirty="0"/>
              <a:t>Glucagon é liberado com a diminuição da glicemia sanguínea. Seu receptor (uma proteína acoplada a proteína G), estimula a </a:t>
            </a:r>
            <a:r>
              <a:rPr lang="pt-BR" dirty="0" err="1"/>
              <a:t>adelilato</a:t>
            </a:r>
            <a:r>
              <a:rPr lang="pt-BR" dirty="0"/>
              <a:t> </a:t>
            </a:r>
            <a:r>
              <a:rPr lang="pt-BR" dirty="0" err="1"/>
              <a:t>ciclase</a:t>
            </a:r>
            <a:r>
              <a:rPr lang="pt-BR" dirty="0"/>
              <a:t>, que produz </a:t>
            </a:r>
            <a:r>
              <a:rPr lang="pt-BR" dirty="0" err="1"/>
              <a:t>AMP</a:t>
            </a:r>
            <a:r>
              <a:rPr lang="pt-BR" baseline="-25000" dirty="0" err="1"/>
              <a:t>c</a:t>
            </a:r>
            <a:r>
              <a:rPr lang="pt-BR" dirty="0"/>
              <a:t>, que ativa a enzima frutose 2,6 </a:t>
            </a:r>
            <a:r>
              <a:rPr lang="pt-BR" dirty="0" err="1"/>
              <a:t>bisfosfatase</a:t>
            </a:r>
            <a:r>
              <a:rPr lang="pt-BR" dirty="0"/>
              <a:t>, diminuindo a concentração de frutose 2,6 </a:t>
            </a:r>
            <a:r>
              <a:rPr lang="pt-BR" dirty="0" err="1"/>
              <a:t>bisfosfato</a:t>
            </a:r>
            <a:r>
              <a:rPr lang="pt-BR" dirty="0"/>
              <a:t> e, consequentemente, inibindo a via </a:t>
            </a:r>
            <a:r>
              <a:rPr lang="pt-BR" dirty="0" err="1"/>
              <a:t>glicolítica</a:t>
            </a:r>
            <a:r>
              <a:rPr lang="pt-BR" dirty="0"/>
              <a:t>. Frutose 2,6 </a:t>
            </a:r>
            <a:r>
              <a:rPr lang="pt-BR" dirty="0" err="1"/>
              <a:t>bisfosfato</a:t>
            </a:r>
            <a:r>
              <a:rPr lang="pt-BR" dirty="0"/>
              <a:t> é o principal ativador da </a:t>
            </a:r>
            <a:r>
              <a:rPr lang="pt-BR" dirty="0" err="1"/>
              <a:t>Fosfofrutoquinase</a:t>
            </a:r>
            <a:r>
              <a:rPr lang="pt-BR" dirty="0"/>
              <a:t> 1. Sem esse ativador essa enzima tem a sua atividade severamente diminuída.</a:t>
            </a:r>
          </a:p>
        </p:txBody>
      </p:sp>
    </p:spTree>
    <p:extLst>
      <p:ext uri="{BB962C8B-B14F-4D97-AF65-F5344CB8AC3E}">
        <p14:creationId xmlns:p14="http://schemas.microsoft.com/office/powerpoint/2010/main" val="1662766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3" y="-76921"/>
            <a:ext cx="6751782" cy="62355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19827" y="1995054"/>
            <a:ext cx="761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Rendimento da </a:t>
            </a:r>
            <a:r>
              <a:rPr lang="pt-BR" sz="4000" b="1" dirty="0" err="1">
                <a:solidFill>
                  <a:srgbClr val="FF0000"/>
                </a:solidFill>
              </a:rPr>
              <a:t>glineogênese</a:t>
            </a:r>
            <a:r>
              <a:rPr lang="pt-BR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293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3" y="-76921"/>
            <a:ext cx="6751782" cy="62355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8" y="6260195"/>
            <a:ext cx="10922419" cy="5978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19827" y="1995054"/>
            <a:ext cx="761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Rendimento da </a:t>
            </a:r>
            <a:r>
              <a:rPr lang="pt-BR" sz="4000" b="1" dirty="0" err="1">
                <a:solidFill>
                  <a:srgbClr val="FF0000"/>
                </a:solidFill>
              </a:rPr>
              <a:t>glineogênese</a:t>
            </a:r>
            <a:r>
              <a:rPr lang="pt-BR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977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2" y="0"/>
            <a:ext cx="6197601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89963" y="2826328"/>
            <a:ext cx="54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Calcular o rendimento a partir de lactato e de glicerol! </a:t>
            </a:r>
          </a:p>
        </p:txBody>
      </p:sp>
    </p:spTree>
    <p:extLst>
      <p:ext uri="{BB962C8B-B14F-4D97-AF65-F5344CB8AC3E}">
        <p14:creationId xmlns:p14="http://schemas.microsoft.com/office/powerpoint/2010/main" val="35159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Acoplamento de oxidação com síntese de ATP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57" y="1865746"/>
            <a:ext cx="9930359" cy="399530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 flipV="1">
            <a:off x="5283200" y="3980873"/>
            <a:ext cx="637310" cy="9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5945792" y="3205016"/>
            <a:ext cx="85553" cy="369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2763865" y="3205016"/>
            <a:ext cx="85553" cy="369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83200" y="1778120"/>
            <a:ext cx="209937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Gliceraldeido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3P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desidrogenase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165073" y="2877778"/>
            <a:ext cx="1322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NADH + H</a:t>
            </a: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06969" y="2877778"/>
            <a:ext cx="1322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NAD</a:t>
            </a: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>
            <a:extLst>
              <a:ext uri="{FF2B5EF4-FFF2-40B4-BE49-F238E27FC236}">
                <a16:creationId xmlns:a16="http://schemas.microsoft.com/office/drawing/2014/main" id="{4E02B5E5-16E5-1809-88B7-309585C8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75" y="2049607"/>
            <a:ext cx="4931785" cy="480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4">
            <a:extLst>
              <a:ext uri="{FF2B5EF4-FFF2-40B4-BE49-F238E27FC236}">
                <a16:creationId xmlns:a16="http://schemas.microsoft.com/office/drawing/2014/main" id="{31AD5F02-FAA4-489E-2FAC-29CCF0A6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79" y="129886"/>
            <a:ext cx="5403273" cy="201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5">
            <a:extLst>
              <a:ext uri="{FF2B5EF4-FFF2-40B4-BE49-F238E27FC236}">
                <a16:creationId xmlns:a16="http://schemas.microsoft.com/office/drawing/2014/main" id="{EDA6DD07-FC50-86D4-9981-8E60476B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86570"/>
            <a:ext cx="2592532" cy="89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481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1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Fosfoglicerato</a:t>
            </a:r>
            <a:r>
              <a:rPr kumimoji="0" lang="pt-BR" altLang="pt-BR" sz="261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quinase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5535B3-F3F8-69ED-A3BC-A63222292743}"/>
              </a:ext>
            </a:extLst>
          </p:cNvPr>
          <p:cNvSpPr txBox="1"/>
          <p:nvPr/>
        </p:nvSpPr>
        <p:spPr>
          <a:xfrm>
            <a:off x="7871547" y="2049607"/>
            <a:ext cx="414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Fosforilação ao nível do substrato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601" y="73891"/>
            <a:ext cx="453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Metabolismo resumido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3" y="1622712"/>
            <a:ext cx="5504872" cy="51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29326"/>
            <a:ext cx="5206524" cy="53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740848D-BF8E-E74D-0AFF-46FAFA6B65D0}"/>
              </a:ext>
            </a:extLst>
          </p:cNvPr>
          <p:cNvSpPr/>
          <p:nvPr/>
        </p:nvSpPr>
        <p:spPr>
          <a:xfrm>
            <a:off x="6160656" y="1429326"/>
            <a:ext cx="2004290" cy="25584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8506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026"/>
            <a:ext cx="9493292" cy="58702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2960" y="520029"/>
            <a:ext cx="7580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 cérebro consome diariamente 120 g de glicose e as hemácias 30 g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5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Reservas energéticas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9" y="1781599"/>
            <a:ext cx="11404941" cy="46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35474"/>
            <a:ext cx="9291782" cy="68225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0909" y="1563714"/>
            <a:ext cx="35282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degradação do glicogênio hepático mantém a glicemia durante as primeiras horas de jejum. Em jejuns mais prolongados a gliconeogênese é responsável pela manutenção da glicemia!</a:t>
            </a:r>
          </a:p>
        </p:txBody>
      </p:sp>
    </p:spTree>
    <p:extLst>
      <p:ext uri="{BB962C8B-B14F-4D97-AF65-F5344CB8AC3E}">
        <p14:creationId xmlns:p14="http://schemas.microsoft.com/office/powerpoint/2010/main" val="120074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35DD6-7A80-DFDA-D462-987E771B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54" y="-341746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Período absortivo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D46A69-969F-93A6-7508-DA1A5BC3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771825"/>
            <a:ext cx="12044217" cy="60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41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8EBB3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8EBB3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492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Comic Sans MS</vt:lpstr>
      <vt:lpstr>Times</vt:lpstr>
      <vt:lpstr>Times New Roman</vt:lpstr>
      <vt:lpstr>Verdana</vt:lpstr>
      <vt:lpstr>Tema do Office</vt:lpstr>
      <vt:lpstr>Estrutura padrão</vt:lpstr>
      <vt:lpstr>Manutenção da Glicemia: Glicogênio e Neoglicogênese</vt:lpstr>
      <vt:lpstr>Apresentação do PowerPoint</vt:lpstr>
      <vt:lpstr>Acoplamento de oxidação com síntese de ATP</vt:lpstr>
      <vt:lpstr>Apresentação do PowerPoint</vt:lpstr>
      <vt:lpstr>Apresentação do PowerPoint</vt:lpstr>
      <vt:lpstr>Apresentação do PowerPoint</vt:lpstr>
      <vt:lpstr>Reservas energéticas</vt:lpstr>
      <vt:lpstr>Apresentação do PowerPoint</vt:lpstr>
      <vt:lpstr>Período absortivo</vt:lpstr>
      <vt:lpstr>Apresentação do PowerPoint</vt:lpstr>
      <vt:lpstr>Jejum</vt:lpstr>
      <vt:lpstr>As funções do glicogênio</vt:lpstr>
      <vt:lpstr>Importante!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das pentoses e neoglicogenese</dc:title>
  <dc:creator>mauricio baptista</dc:creator>
  <cp:lastModifiedBy>Helena Junqueira</cp:lastModifiedBy>
  <cp:revision>36</cp:revision>
  <dcterms:created xsi:type="dcterms:W3CDTF">2020-08-31T19:32:16Z</dcterms:created>
  <dcterms:modified xsi:type="dcterms:W3CDTF">2023-10-19T21:44:21Z</dcterms:modified>
</cp:coreProperties>
</file>